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4"/>
  </p:sldMasterIdLst>
  <p:sldIdLst>
    <p:sldId id="256" r:id="rId5"/>
    <p:sldId id="257" r:id="rId6"/>
    <p:sldId id="258" r:id="rId7"/>
    <p:sldId id="267" r:id="rId8"/>
    <p:sldId id="260" r:id="rId9"/>
    <p:sldId id="261" r:id="rId10"/>
    <p:sldId id="262" r:id="rId11"/>
    <p:sldId id="263" r:id="rId12"/>
    <p:sldId id="268" r:id="rId13"/>
    <p:sldId id="264"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94676"/>
  </p:normalViewPr>
  <p:slideViewPr>
    <p:cSldViewPr snapToGrid="0">
      <p:cViewPr varScale="1">
        <p:scale>
          <a:sx n="90" d="100"/>
          <a:sy n="90" d="100"/>
        </p:scale>
        <p:origin x="232"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3BB8DE-5500-A44B-8AC3-CB9CF0EAD5D8}"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GB"/>
        </a:p>
      </dgm:t>
    </dgm:pt>
    <dgm:pt modelId="{C867FCE7-77E1-6C4F-888C-252015401DA1}">
      <dgm:prSet/>
      <dgm:spPr/>
      <dgm:t>
        <a:bodyPr/>
        <a:lstStyle/>
        <a:p>
          <a:r>
            <a:rPr lang="en-US"/>
            <a:t>51 institutional submissions to TEF 2024</a:t>
          </a:r>
          <a:endParaRPr lang="en-GB"/>
        </a:p>
      </dgm:t>
    </dgm:pt>
    <dgm:pt modelId="{92DE082B-4E19-E54F-B7AE-00378FC3F8FE}" type="parTrans" cxnId="{599A77CC-DD6A-4843-9FBC-CC7BE47CCDC6}">
      <dgm:prSet/>
      <dgm:spPr/>
      <dgm:t>
        <a:bodyPr/>
        <a:lstStyle/>
        <a:p>
          <a:endParaRPr lang="en-GB"/>
        </a:p>
      </dgm:t>
    </dgm:pt>
    <dgm:pt modelId="{25A9A3A9-FD8D-1345-A210-3DC67CABE7E1}" type="sibTrans" cxnId="{599A77CC-DD6A-4843-9FBC-CC7BE47CCDC6}">
      <dgm:prSet/>
      <dgm:spPr/>
      <dgm:t>
        <a:bodyPr/>
        <a:lstStyle/>
        <a:p>
          <a:endParaRPr lang="en-GB"/>
        </a:p>
      </dgm:t>
    </dgm:pt>
    <dgm:pt modelId="{56B0417C-50CA-0247-A0A0-6F73B7F82657}">
      <dgm:prSet/>
      <dgm:spPr/>
      <dgm:t>
        <a:bodyPr/>
        <a:lstStyle/>
        <a:p>
          <a:r>
            <a:rPr lang="en-US"/>
            <a:t>All submissions from HE providers who were awarded Gold for Student Outcomes</a:t>
          </a:r>
          <a:endParaRPr lang="en-GB"/>
        </a:p>
      </dgm:t>
    </dgm:pt>
    <dgm:pt modelId="{C17DC3DD-4325-9140-B47A-CCFE4F4EAD7B}" type="parTrans" cxnId="{D650A30C-BC28-6E4B-A222-510B28960ECF}">
      <dgm:prSet/>
      <dgm:spPr/>
      <dgm:t>
        <a:bodyPr/>
        <a:lstStyle/>
        <a:p>
          <a:endParaRPr lang="en-GB"/>
        </a:p>
      </dgm:t>
    </dgm:pt>
    <dgm:pt modelId="{584056A6-25AD-CD47-BA17-66274C52F70A}" type="sibTrans" cxnId="{D650A30C-BC28-6E4B-A222-510B28960ECF}">
      <dgm:prSet/>
      <dgm:spPr/>
      <dgm:t>
        <a:bodyPr/>
        <a:lstStyle/>
        <a:p>
          <a:endParaRPr lang="en-GB"/>
        </a:p>
      </dgm:t>
    </dgm:pt>
    <dgm:pt modelId="{EFD463D0-5C6A-F948-9AFD-2D61EB96365B}">
      <dgm:prSet/>
      <dgm:spPr/>
      <dgm:t>
        <a:bodyPr/>
        <a:lstStyle/>
        <a:p>
          <a:r>
            <a:rPr lang="en-US"/>
            <a:t>Thematic analysis of references to educational gains</a:t>
          </a:r>
          <a:endParaRPr lang="en-GB"/>
        </a:p>
      </dgm:t>
    </dgm:pt>
    <dgm:pt modelId="{A28EC723-9955-444F-9E71-17A47AC1C150}" type="parTrans" cxnId="{A8052594-EE36-8145-AF8D-3B952C8C23E3}">
      <dgm:prSet/>
      <dgm:spPr/>
      <dgm:t>
        <a:bodyPr/>
        <a:lstStyle/>
        <a:p>
          <a:endParaRPr lang="en-GB"/>
        </a:p>
      </dgm:t>
    </dgm:pt>
    <dgm:pt modelId="{4FCB844A-7595-C147-8D44-244FD5F92CEB}" type="sibTrans" cxnId="{A8052594-EE36-8145-AF8D-3B952C8C23E3}">
      <dgm:prSet/>
      <dgm:spPr/>
      <dgm:t>
        <a:bodyPr/>
        <a:lstStyle/>
        <a:p>
          <a:endParaRPr lang="en-GB"/>
        </a:p>
      </dgm:t>
    </dgm:pt>
    <dgm:pt modelId="{1EE245A9-B3A1-F044-8BB0-4D2CFB4D5F1C}">
      <dgm:prSet/>
      <dgm:spPr/>
      <dgm:t>
        <a:bodyPr/>
        <a:lstStyle/>
        <a:p>
          <a:r>
            <a:rPr lang="en-US"/>
            <a:t>Written up as OfS report (Fung 2024)</a:t>
          </a:r>
          <a:endParaRPr lang="en-GB"/>
        </a:p>
      </dgm:t>
    </dgm:pt>
    <dgm:pt modelId="{D269395F-44DA-964C-BA25-C6DE7ABBED06}" type="parTrans" cxnId="{0C953085-56AA-E847-AE59-7E01ADAB0AA4}">
      <dgm:prSet/>
      <dgm:spPr/>
      <dgm:t>
        <a:bodyPr/>
        <a:lstStyle/>
        <a:p>
          <a:endParaRPr lang="en-GB"/>
        </a:p>
      </dgm:t>
    </dgm:pt>
    <dgm:pt modelId="{859D50D7-7BCC-E64E-B4B5-71BAF3EB13DA}" type="sibTrans" cxnId="{0C953085-56AA-E847-AE59-7E01ADAB0AA4}">
      <dgm:prSet/>
      <dgm:spPr/>
      <dgm:t>
        <a:bodyPr/>
        <a:lstStyle/>
        <a:p>
          <a:endParaRPr lang="en-GB"/>
        </a:p>
      </dgm:t>
    </dgm:pt>
    <dgm:pt modelId="{53F7356A-66F2-DE43-8671-51F1647048BD}" type="pres">
      <dgm:prSet presAssocID="{843BB8DE-5500-A44B-8AC3-CB9CF0EAD5D8}" presName="linear" presStyleCnt="0">
        <dgm:presLayoutVars>
          <dgm:animLvl val="lvl"/>
          <dgm:resizeHandles val="exact"/>
        </dgm:presLayoutVars>
      </dgm:prSet>
      <dgm:spPr/>
    </dgm:pt>
    <dgm:pt modelId="{AB712023-7C46-E145-A7A7-243B6B588687}" type="pres">
      <dgm:prSet presAssocID="{C867FCE7-77E1-6C4F-888C-252015401DA1}" presName="parentText" presStyleLbl="node1" presStyleIdx="0" presStyleCnt="4">
        <dgm:presLayoutVars>
          <dgm:chMax val="0"/>
          <dgm:bulletEnabled val="1"/>
        </dgm:presLayoutVars>
      </dgm:prSet>
      <dgm:spPr/>
    </dgm:pt>
    <dgm:pt modelId="{C2D0A564-D9D3-2D40-8B69-49318854B5C9}" type="pres">
      <dgm:prSet presAssocID="{25A9A3A9-FD8D-1345-A210-3DC67CABE7E1}" presName="spacer" presStyleCnt="0"/>
      <dgm:spPr/>
    </dgm:pt>
    <dgm:pt modelId="{7D591964-3F4A-5B48-9455-63FC382C3B1D}" type="pres">
      <dgm:prSet presAssocID="{56B0417C-50CA-0247-A0A0-6F73B7F82657}" presName="parentText" presStyleLbl="node1" presStyleIdx="1" presStyleCnt="4">
        <dgm:presLayoutVars>
          <dgm:chMax val="0"/>
          <dgm:bulletEnabled val="1"/>
        </dgm:presLayoutVars>
      </dgm:prSet>
      <dgm:spPr/>
    </dgm:pt>
    <dgm:pt modelId="{A0747DA8-75C4-6B42-8D79-102E08E40143}" type="pres">
      <dgm:prSet presAssocID="{584056A6-25AD-CD47-BA17-66274C52F70A}" presName="spacer" presStyleCnt="0"/>
      <dgm:spPr/>
    </dgm:pt>
    <dgm:pt modelId="{E0673BA1-3F0F-E944-B5AD-618B09B2EF47}" type="pres">
      <dgm:prSet presAssocID="{EFD463D0-5C6A-F948-9AFD-2D61EB96365B}" presName="parentText" presStyleLbl="node1" presStyleIdx="2" presStyleCnt="4">
        <dgm:presLayoutVars>
          <dgm:chMax val="0"/>
          <dgm:bulletEnabled val="1"/>
        </dgm:presLayoutVars>
      </dgm:prSet>
      <dgm:spPr/>
    </dgm:pt>
    <dgm:pt modelId="{55E36ADC-7F3E-9346-B7EA-D2F3354248ED}" type="pres">
      <dgm:prSet presAssocID="{4FCB844A-7595-C147-8D44-244FD5F92CEB}" presName="spacer" presStyleCnt="0"/>
      <dgm:spPr/>
    </dgm:pt>
    <dgm:pt modelId="{3A0797D3-221D-4B47-83AB-8470490DC7B7}" type="pres">
      <dgm:prSet presAssocID="{1EE245A9-B3A1-F044-8BB0-4D2CFB4D5F1C}" presName="parentText" presStyleLbl="node1" presStyleIdx="3" presStyleCnt="4">
        <dgm:presLayoutVars>
          <dgm:chMax val="0"/>
          <dgm:bulletEnabled val="1"/>
        </dgm:presLayoutVars>
      </dgm:prSet>
      <dgm:spPr/>
    </dgm:pt>
  </dgm:ptLst>
  <dgm:cxnLst>
    <dgm:cxn modelId="{56E5FF09-42FD-F243-B850-F0218EF3363D}" type="presOf" srcId="{56B0417C-50CA-0247-A0A0-6F73B7F82657}" destId="{7D591964-3F4A-5B48-9455-63FC382C3B1D}" srcOrd="0" destOrd="0" presId="urn:microsoft.com/office/officeart/2005/8/layout/vList2"/>
    <dgm:cxn modelId="{D650A30C-BC28-6E4B-A222-510B28960ECF}" srcId="{843BB8DE-5500-A44B-8AC3-CB9CF0EAD5D8}" destId="{56B0417C-50CA-0247-A0A0-6F73B7F82657}" srcOrd="1" destOrd="0" parTransId="{C17DC3DD-4325-9140-B47A-CCFE4F4EAD7B}" sibTransId="{584056A6-25AD-CD47-BA17-66274C52F70A}"/>
    <dgm:cxn modelId="{2B6B1937-121B-D344-B187-31EF0C23ED5D}" type="presOf" srcId="{EFD463D0-5C6A-F948-9AFD-2D61EB96365B}" destId="{E0673BA1-3F0F-E944-B5AD-618B09B2EF47}" srcOrd="0" destOrd="0" presId="urn:microsoft.com/office/officeart/2005/8/layout/vList2"/>
    <dgm:cxn modelId="{01F81E5D-492A-A347-97C1-2E8FD526B83E}" type="presOf" srcId="{843BB8DE-5500-A44B-8AC3-CB9CF0EAD5D8}" destId="{53F7356A-66F2-DE43-8671-51F1647048BD}" srcOrd="0" destOrd="0" presId="urn:microsoft.com/office/officeart/2005/8/layout/vList2"/>
    <dgm:cxn modelId="{0C953085-56AA-E847-AE59-7E01ADAB0AA4}" srcId="{843BB8DE-5500-A44B-8AC3-CB9CF0EAD5D8}" destId="{1EE245A9-B3A1-F044-8BB0-4D2CFB4D5F1C}" srcOrd="3" destOrd="0" parTransId="{D269395F-44DA-964C-BA25-C6DE7ABBED06}" sibTransId="{859D50D7-7BCC-E64E-B4B5-71BAF3EB13DA}"/>
    <dgm:cxn modelId="{8D577E91-557F-0A4D-85FD-779452D3E6F8}" type="presOf" srcId="{1EE245A9-B3A1-F044-8BB0-4D2CFB4D5F1C}" destId="{3A0797D3-221D-4B47-83AB-8470490DC7B7}" srcOrd="0" destOrd="0" presId="urn:microsoft.com/office/officeart/2005/8/layout/vList2"/>
    <dgm:cxn modelId="{A8052594-EE36-8145-AF8D-3B952C8C23E3}" srcId="{843BB8DE-5500-A44B-8AC3-CB9CF0EAD5D8}" destId="{EFD463D0-5C6A-F948-9AFD-2D61EB96365B}" srcOrd="2" destOrd="0" parTransId="{A28EC723-9955-444F-9E71-17A47AC1C150}" sibTransId="{4FCB844A-7595-C147-8D44-244FD5F92CEB}"/>
    <dgm:cxn modelId="{599A77CC-DD6A-4843-9FBC-CC7BE47CCDC6}" srcId="{843BB8DE-5500-A44B-8AC3-CB9CF0EAD5D8}" destId="{C867FCE7-77E1-6C4F-888C-252015401DA1}" srcOrd="0" destOrd="0" parTransId="{92DE082B-4E19-E54F-B7AE-00378FC3F8FE}" sibTransId="{25A9A3A9-FD8D-1345-A210-3DC67CABE7E1}"/>
    <dgm:cxn modelId="{E247BFF5-0D75-4142-B8FF-1D08DEA103ED}" type="presOf" srcId="{C867FCE7-77E1-6C4F-888C-252015401DA1}" destId="{AB712023-7C46-E145-A7A7-243B6B588687}" srcOrd="0" destOrd="0" presId="urn:microsoft.com/office/officeart/2005/8/layout/vList2"/>
    <dgm:cxn modelId="{E8B6A574-C47C-7547-B92F-58D9D24C1DF3}" type="presParOf" srcId="{53F7356A-66F2-DE43-8671-51F1647048BD}" destId="{AB712023-7C46-E145-A7A7-243B6B588687}" srcOrd="0" destOrd="0" presId="urn:microsoft.com/office/officeart/2005/8/layout/vList2"/>
    <dgm:cxn modelId="{2981E471-0B81-C147-A812-FAD9F5177E91}" type="presParOf" srcId="{53F7356A-66F2-DE43-8671-51F1647048BD}" destId="{C2D0A564-D9D3-2D40-8B69-49318854B5C9}" srcOrd="1" destOrd="0" presId="urn:microsoft.com/office/officeart/2005/8/layout/vList2"/>
    <dgm:cxn modelId="{398A57FD-25F2-1E49-8DEF-4FDD87E8CA18}" type="presParOf" srcId="{53F7356A-66F2-DE43-8671-51F1647048BD}" destId="{7D591964-3F4A-5B48-9455-63FC382C3B1D}" srcOrd="2" destOrd="0" presId="urn:microsoft.com/office/officeart/2005/8/layout/vList2"/>
    <dgm:cxn modelId="{482EC632-D81D-BA48-B0F3-EAA7556F14B6}" type="presParOf" srcId="{53F7356A-66F2-DE43-8671-51F1647048BD}" destId="{A0747DA8-75C4-6B42-8D79-102E08E40143}" srcOrd="3" destOrd="0" presId="urn:microsoft.com/office/officeart/2005/8/layout/vList2"/>
    <dgm:cxn modelId="{1CC551C3-F222-8541-B653-FB23F9A096BE}" type="presParOf" srcId="{53F7356A-66F2-DE43-8671-51F1647048BD}" destId="{E0673BA1-3F0F-E944-B5AD-618B09B2EF47}" srcOrd="4" destOrd="0" presId="urn:microsoft.com/office/officeart/2005/8/layout/vList2"/>
    <dgm:cxn modelId="{4DED1E4E-6717-524F-9D58-C246FB0C206C}" type="presParOf" srcId="{53F7356A-66F2-DE43-8671-51F1647048BD}" destId="{55E36ADC-7F3E-9346-B7EA-D2F3354248ED}" srcOrd="5" destOrd="0" presId="urn:microsoft.com/office/officeart/2005/8/layout/vList2"/>
    <dgm:cxn modelId="{4D75B722-CD73-FF4A-98B2-37008716409A}" type="presParOf" srcId="{53F7356A-66F2-DE43-8671-51F1647048BD}" destId="{3A0797D3-221D-4B47-83AB-8470490DC7B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29B3FC-5A46-DA41-99D3-E84BBAA8F6DE}"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GB"/>
        </a:p>
      </dgm:t>
    </dgm:pt>
    <dgm:pt modelId="{BB6AC0E4-FBC7-1A41-A3D4-E5435189A845}">
      <dgm:prSet/>
      <dgm:spPr/>
      <dgm:t>
        <a:bodyPr/>
        <a:lstStyle/>
        <a:p>
          <a:r>
            <a:rPr lang="en-GB" b="1" dirty="0"/>
            <a:t>Educational gains are values-based and can </a:t>
          </a:r>
          <a:r>
            <a:rPr lang="en-GB" dirty="0"/>
            <a:t>benefit both individuals and communities</a:t>
          </a:r>
        </a:p>
      </dgm:t>
    </dgm:pt>
    <dgm:pt modelId="{DB3C3433-8158-DD43-ABA1-CD6153C36588}" type="parTrans" cxnId="{E8069FF0-4200-EF47-954D-BCD0D8AE2380}">
      <dgm:prSet/>
      <dgm:spPr/>
      <dgm:t>
        <a:bodyPr/>
        <a:lstStyle/>
        <a:p>
          <a:endParaRPr lang="en-GB"/>
        </a:p>
      </dgm:t>
    </dgm:pt>
    <dgm:pt modelId="{546ABB5A-70B5-1147-8A0D-5FB8A09CFEA0}" type="sibTrans" cxnId="{E8069FF0-4200-EF47-954D-BCD0D8AE2380}">
      <dgm:prSet/>
      <dgm:spPr/>
      <dgm:t>
        <a:bodyPr/>
        <a:lstStyle/>
        <a:p>
          <a:endParaRPr lang="en-GB"/>
        </a:p>
      </dgm:t>
    </dgm:pt>
    <dgm:pt modelId="{11DFAA2F-BB47-0F49-B460-C9E6295DD9D6}">
      <dgm:prSet/>
      <dgm:spPr/>
      <dgm:t>
        <a:bodyPr/>
        <a:lstStyle/>
        <a:p>
          <a:r>
            <a:rPr lang="en-GB" dirty="0"/>
            <a:t>Articulations of </a:t>
          </a:r>
          <a:r>
            <a:rPr lang="en-GB" b="1" dirty="0"/>
            <a:t>educational gains can include but are not limited to a set of core graduate skills and attributes. These</a:t>
          </a:r>
          <a:r>
            <a:rPr lang="en-GB" dirty="0"/>
            <a:t> remain dynamic. </a:t>
          </a:r>
        </a:p>
      </dgm:t>
    </dgm:pt>
    <dgm:pt modelId="{B564B5AD-80A5-FA44-8A96-3D4477FA0BEB}" type="parTrans" cxnId="{26AD9A87-C2EC-934B-ADDB-120C8F761E3D}">
      <dgm:prSet/>
      <dgm:spPr/>
      <dgm:t>
        <a:bodyPr/>
        <a:lstStyle/>
        <a:p>
          <a:endParaRPr lang="en-GB"/>
        </a:p>
      </dgm:t>
    </dgm:pt>
    <dgm:pt modelId="{FB053B6B-3AA3-9448-9CB9-0E7872343A76}" type="sibTrans" cxnId="{26AD9A87-C2EC-934B-ADDB-120C8F761E3D}">
      <dgm:prSet/>
      <dgm:spPr/>
      <dgm:t>
        <a:bodyPr/>
        <a:lstStyle/>
        <a:p>
          <a:endParaRPr lang="en-GB"/>
        </a:p>
      </dgm:t>
    </dgm:pt>
    <dgm:pt modelId="{46FF4F30-CD90-6544-A38C-A0C093E09223}">
      <dgm:prSet/>
      <dgm:spPr/>
      <dgm:t>
        <a:bodyPr/>
        <a:lstStyle/>
        <a:p>
          <a:r>
            <a:rPr lang="en-GB"/>
            <a:t>Educational gains are broader than learning gains. They include additional benefits, such as building new networks and personal, cultural and careers-related opportunities. </a:t>
          </a:r>
        </a:p>
      </dgm:t>
    </dgm:pt>
    <dgm:pt modelId="{76674B01-4436-BF4F-A584-D87B9BA2F634}" type="parTrans" cxnId="{B7776109-04B0-8C48-B33D-0D52B880B71B}">
      <dgm:prSet/>
      <dgm:spPr/>
      <dgm:t>
        <a:bodyPr/>
        <a:lstStyle/>
        <a:p>
          <a:endParaRPr lang="en-GB"/>
        </a:p>
      </dgm:t>
    </dgm:pt>
    <dgm:pt modelId="{D9CF0C5C-8858-1E49-BC3E-261917BCD15E}" type="sibTrans" cxnId="{B7776109-04B0-8C48-B33D-0D52B880B71B}">
      <dgm:prSet/>
      <dgm:spPr/>
      <dgm:t>
        <a:bodyPr/>
        <a:lstStyle/>
        <a:p>
          <a:endParaRPr lang="en-GB"/>
        </a:p>
      </dgm:t>
    </dgm:pt>
    <dgm:pt modelId="{EFB280AC-1425-4547-9227-D7AC8944ED84}" type="pres">
      <dgm:prSet presAssocID="{8129B3FC-5A46-DA41-99D3-E84BBAA8F6DE}" presName="linear" presStyleCnt="0">
        <dgm:presLayoutVars>
          <dgm:animLvl val="lvl"/>
          <dgm:resizeHandles val="exact"/>
        </dgm:presLayoutVars>
      </dgm:prSet>
      <dgm:spPr/>
    </dgm:pt>
    <dgm:pt modelId="{3141F906-01F1-354A-90D8-D2DF3EF4CD1D}" type="pres">
      <dgm:prSet presAssocID="{BB6AC0E4-FBC7-1A41-A3D4-E5435189A845}" presName="parentText" presStyleLbl="node1" presStyleIdx="0" presStyleCnt="3">
        <dgm:presLayoutVars>
          <dgm:chMax val="0"/>
          <dgm:bulletEnabled val="1"/>
        </dgm:presLayoutVars>
      </dgm:prSet>
      <dgm:spPr/>
    </dgm:pt>
    <dgm:pt modelId="{81F7934A-2E38-704C-8552-1C981CF03079}" type="pres">
      <dgm:prSet presAssocID="{546ABB5A-70B5-1147-8A0D-5FB8A09CFEA0}" presName="spacer" presStyleCnt="0"/>
      <dgm:spPr/>
    </dgm:pt>
    <dgm:pt modelId="{13E02E8A-8009-5344-8571-CEF50FED2A15}" type="pres">
      <dgm:prSet presAssocID="{11DFAA2F-BB47-0F49-B460-C9E6295DD9D6}" presName="parentText" presStyleLbl="node1" presStyleIdx="1" presStyleCnt="3">
        <dgm:presLayoutVars>
          <dgm:chMax val="0"/>
          <dgm:bulletEnabled val="1"/>
        </dgm:presLayoutVars>
      </dgm:prSet>
      <dgm:spPr/>
    </dgm:pt>
    <dgm:pt modelId="{2131D1D0-D58A-9D4F-8D14-32F7A0E623DB}" type="pres">
      <dgm:prSet presAssocID="{FB053B6B-3AA3-9448-9CB9-0E7872343A76}" presName="spacer" presStyleCnt="0"/>
      <dgm:spPr/>
    </dgm:pt>
    <dgm:pt modelId="{E49F189D-9DE0-7A4C-AAC6-D9CCC106ADC2}" type="pres">
      <dgm:prSet presAssocID="{46FF4F30-CD90-6544-A38C-A0C093E09223}" presName="parentText" presStyleLbl="node1" presStyleIdx="2" presStyleCnt="3">
        <dgm:presLayoutVars>
          <dgm:chMax val="0"/>
          <dgm:bulletEnabled val="1"/>
        </dgm:presLayoutVars>
      </dgm:prSet>
      <dgm:spPr/>
    </dgm:pt>
  </dgm:ptLst>
  <dgm:cxnLst>
    <dgm:cxn modelId="{B7776109-04B0-8C48-B33D-0D52B880B71B}" srcId="{8129B3FC-5A46-DA41-99D3-E84BBAA8F6DE}" destId="{46FF4F30-CD90-6544-A38C-A0C093E09223}" srcOrd="2" destOrd="0" parTransId="{76674B01-4436-BF4F-A584-D87B9BA2F634}" sibTransId="{D9CF0C5C-8858-1E49-BC3E-261917BCD15E}"/>
    <dgm:cxn modelId="{26AD9A87-C2EC-934B-ADDB-120C8F761E3D}" srcId="{8129B3FC-5A46-DA41-99D3-E84BBAA8F6DE}" destId="{11DFAA2F-BB47-0F49-B460-C9E6295DD9D6}" srcOrd="1" destOrd="0" parTransId="{B564B5AD-80A5-FA44-8A96-3D4477FA0BEB}" sibTransId="{FB053B6B-3AA3-9448-9CB9-0E7872343A76}"/>
    <dgm:cxn modelId="{B485E1AF-1AAD-9740-8EA1-2C04262CB397}" type="presOf" srcId="{46FF4F30-CD90-6544-A38C-A0C093E09223}" destId="{E49F189D-9DE0-7A4C-AAC6-D9CCC106ADC2}" srcOrd="0" destOrd="0" presId="urn:microsoft.com/office/officeart/2005/8/layout/vList2"/>
    <dgm:cxn modelId="{1DF09EBA-ECE9-DB47-B08A-D037C06F4FAE}" type="presOf" srcId="{11DFAA2F-BB47-0F49-B460-C9E6295DD9D6}" destId="{13E02E8A-8009-5344-8571-CEF50FED2A15}" srcOrd="0" destOrd="0" presId="urn:microsoft.com/office/officeart/2005/8/layout/vList2"/>
    <dgm:cxn modelId="{873D76BD-E10B-E541-94C6-7F822DE0C294}" type="presOf" srcId="{8129B3FC-5A46-DA41-99D3-E84BBAA8F6DE}" destId="{EFB280AC-1425-4547-9227-D7AC8944ED84}" srcOrd="0" destOrd="0" presId="urn:microsoft.com/office/officeart/2005/8/layout/vList2"/>
    <dgm:cxn modelId="{D85D60D6-DE59-764D-888A-0DE2244287B5}" type="presOf" srcId="{BB6AC0E4-FBC7-1A41-A3D4-E5435189A845}" destId="{3141F906-01F1-354A-90D8-D2DF3EF4CD1D}" srcOrd="0" destOrd="0" presId="urn:microsoft.com/office/officeart/2005/8/layout/vList2"/>
    <dgm:cxn modelId="{E8069FF0-4200-EF47-954D-BCD0D8AE2380}" srcId="{8129B3FC-5A46-DA41-99D3-E84BBAA8F6DE}" destId="{BB6AC0E4-FBC7-1A41-A3D4-E5435189A845}" srcOrd="0" destOrd="0" parTransId="{DB3C3433-8158-DD43-ABA1-CD6153C36588}" sibTransId="{546ABB5A-70B5-1147-8A0D-5FB8A09CFEA0}"/>
    <dgm:cxn modelId="{5F34D792-595C-DF4F-B422-8BB6B081C576}" type="presParOf" srcId="{EFB280AC-1425-4547-9227-D7AC8944ED84}" destId="{3141F906-01F1-354A-90D8-D2DF3EF4CD1D}" srcOrd="0" destOrd="0" presId="urn:microsoft.com/office/officeart/2005/8/layout/vList2"/>
    <dgm:cxn modelId="{7A69240E-8FCF-B040-A39C-313E09452507}" type="presParOf" srcId="{EFB280AC-1425-4547-9227-D7AC8944ED84}" destId="{81F7934A-2E38-704C-8552-1C981CF03079}" srcOrd="1" destOrd="0" presId="urn:microsoft.com/office/officeart/2005/8/layout/vList2"/>
    <dgm:cxn modelId="{83CF9547-BEB2-F74C-9357-995688B6682B}" type="presParOf" srcId="{EFB280AC-1425-4547-9227-D7AC8944ED84}" destId="{13E02E8A-8009-5344-8571-CEF50FED2A15}" srcOrd="2" destOrd="0" presId="urn:microsoft.com/office/officeart/2005/8/layout/vList2"/>
    <dgm:cxn modelId="{66F19148-7AE9-D74D-BDA1-635A5F9A67C6}" type="presParOf" srcId="{EFB280AC-1425-4547-9227-D7AC8944ED84}" destId="{2131D1D0-D58A-9D4F-8D14-32F7A0E623DB}" srcOrd="3" destOrd="0" presId="urn:microsoft.com/office/officeart/2005/8/layout/vList2"/>
    <dgm:cxn modelId="{3A05C21D-5BBC-6D42-BD1D-1CEB3179440B}" type="presParOf" srcId="{EFB280AC-1425-4547-9227-D7AC8944ED84}" destId="{E49F189D-9DE0-7A4C-AAC6-D9CCC106ADC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9E60934-8A1A-AE4A-9BA8-D9A0705BC9C5}"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GB"/>
        </a:p>
      </dgm:t>
    </dgm:pt>
    <dgm:pt modelId="{4CEBF61C-6FD3-5441-A61A-BE304E2D93C9}">
      <dgm:prSet/>
      <dgm:spPr/>
      <dgm:t>
        <a:bodyPr/>
        <a:lstStyle/>
        <a:p>
          <a:r>
            <a:rPr lang="en-GB" b="1" dirty="0"/>
            <a:t>Educational gains </a:t>
          </a:r>
          <a:r>
            <a:rPr lang="en-GB" dirty="0"/>
            <a:t>can be </a:t>
          </a:r>
        </a:p>
        <a:p>
          <a:r>
            <a:rPr lang="en-GB" b="1" dirty="0"/>
            <a:t>	- comprehensive </a:t>
          </a:r>
          <a:r>
            <a:rPr lang="en-GB" dirty="0"/>
            <a:t>(gains shared by all) </a:t>
          </a:r>
        </a:p>
        <a:p>
          <a:r>
            <a:rPr lang="en-GB" b="1" dirty="0"/>
            <a:t>	- targeted (e.g.</a:t>
          </a:r>
          <a:r>
            <a:rPr lang="en-GB" dirty="0"/>
            <a:t> at a specific demographic group) </a:t>
          </a:r>
        </a:p>
        <a:p>
          <a:r>
            <a:rPr lang="en-GB" dirty="0"/>
            <a:t>	- </a:t>
          </a:r>
          <a:r>
            <a:rPr lang="en-GB" b="1" dirty="0"/>
            <a:t>personalised </a:t>
          </a:r>
          <a:r>
            <a:rPr lang="en-GB" dirty="0"/>
            <a:t>(curated for individual students). </a:t>
          </a:r>
        </a:p>
        <a:p>
          <a:r>
            <a:rPr lang="en-GB" dirty="0"/>
            <a:t>These are not mutually exclusive. </a:t>
          </a:r>
        </a:p>
      </dgm:t>
    </dgm:pt>
    <dgm:pt modelId="{ACDB4409-9097-A24B-A2B6-D0856D8B58E7}" type="parTrans" cxnId="{81D2DD71-47C8-774E-9328-EA735F881565}">
      <dgm:prSet/>
      <dgm:spPr/>
      <dgm:t>
        <a:bodyPr/>
        <a:lstStyle/>
        <a:p>
          <a:endParaRPr lang="en-GB"/>
        </a:p>
      </dgm:t>
    </dgm:pt>
    <dgm:pt modelId="{2E110DB3-936C-0C44-B4D3-93957FD5791C}" type="sibTrans" cxnId="{81D2DD71-47C8-774E-9328-EA735F881565}">
      <dgm:prSet/>
      <dgm:spPr/>
      <dgm:t>
        <a:bodyPr/>
        <a:lstStyle/>
        <a:p>
          <a:endParaRPr lang="en-GB"/>
        </a:p>
      </dgm:t>
    </dgm:pt>
    <dgm:pt modelId="{119970C2-0259-EF41-91CE-F3271C4E850C}">
      <dgm:prSet/>
      <dgm:spPr/>
      <dgm:t>
        <a:bodyPr/>
        <a:lstStyle/>
        <a:p>
          <a:r>
            <a:rPr lang="en-GB" dirty="0"/>
            <a:t>The knowledge, skills and attributes developed through core </a:t>
          </a:r>
          <a:r>
            <a:rPr lang="en-GB" b="1" dirty="0"/>
            <a:t>programmes of study remain central</a:t>
          </a:r>
          <a:r>
            <a:rPr lang="en-GB" dirty="0"/>
            <a:t>. </a:t>
          </a:r>
        </a:p>
        <a:p>
          <a:r>
            <a:rPr lang="en-GB" dirty="0"/>
            <a:t>These include both </a:t>
          </a:r>
          <a:r>
            <a:rPr lang="en-GB" b="1" dirty="0">
              <a:solidFill>
                <a:schemeClr val="accent2"/>
              </a:solidFill>
            </a:rPr>
            <a:t>disciplinary</a:t>
          </a:r>
          <a:r>
            <a:rPr lang="en-GB" b="1" dirty="0"/>
            <a:t> </a:t>
          </a:r>
          <a:r>
            <a:rPr lang="en-GB" dirty="0"/>
            <a:t>and </a:t>
          </a:r>
          <a:r>
            <a:rPr lang="en-GB" b="1" dirty="0">
              <a:solidFill>
                <a:schemeClr val="accent2"/>
              </a:solidFill>
            </a:rPr>
            <a:t>interdisciplinary</a:t>
          </a:r>
          <a:r>
            <a:rPr lang="en-GB" b="1" dirty="0"/>
            <a:t> gains</a:t>
          </a:r>
          <a:r>
            <a:rPr lang="en-GB" dirty="0"/>
            <a:t>. </a:t>
          </a:r>
        </a:p>
      </dgm:t>
    </dgm:pt>
    <dgm:pt modelId="{94FF1038-4102-6649-A3E7-646C1BE6E225}" type="parTrans" cxnId="{9DC02223-508B-5942-AA3A-1102A2B4E6F0}">
      <dgm:prSet/>
      <dgm:spPr/>
      <dgm:t>
        <a:bodyPr/>
        <a:lstStyle/>
        <a:p>
          <a:endParaRPr lang="en-GB"/>
        </a:p>
      </dgm:t>
    </dgm:pt>
    <dgm:pt modelId="{B9169B85-8723-5C41-86D0-BED20AE1426D}" type="sibTrans" cxnId="{9DC02223-508B-5942-AA3A-1102A2B4E6F0}">
      <dgm:prSet/>
      <dgm:spPr/>
      <dgm:t>
        <a:bodyPr/>
        <a:lstStyle/>
        <a:p>
          <a:endParaRPr lang="en-GB"/>
        </a:p>
      </dgm:t>
    </dgm:pt>
    <dgm:pt modelId="{6936321C-CAA7-CE41-A680-B56028D3033F}" type="pres">
      <dgm:prSet presAssocID="{49E60934-8A1A-AE4A-9BA8-D9A0705BC9C5}" presName="linear" presStyleCnt="0">
        <dgm:presLayoutVars>
          <dgm:animLvl val="lvl"/>
          <dgm:resizeHandles val="exact"/>
        </dgm:presLayoutVars>
      </dgm:prSet>
      <dgm:spPr/>
    </dgm:pt>
    <dgm:pt modelId="{D62F7731-4F15-C746-A674-41E6C0C7A863}" type="pres">
      <dgm:prSet presAssocID="{4CEBF61C-6FD3-5441-A61A-BE304E2D93C9}" presName="parentText" presStyleLbl="node1" presStyleIdx="0" presStyleCnt="2">
        <dgm:presLayoutVars>
          <dgm:chMax val="0"/>
          <dgm:bulletEnabled val="1"/>
        </dgm:presLayoutVars>
      </dgm:prSet>
      <dgm:spPr/>
    </dgm:pt>
    <dgm:pt modelId="{F4216737-516F-CF44-8B20-87FEB2E3AB6F}" type="pres">
      <dgm:prSet presAssocID="{2E110DB3-936C-0C44-B4D3-93957FD5791C}" presName="spacer" presStyleCnt="0"/>
      <dgm:spPr/>
    </dgm:pt>
    <dgm:pt modelId="{B4969B58-00BF-184D-87F5-1CCAD9BB5B65}" type="pres">
      <dgm:prSet presAssocID="{119970C2-0259-EF41-91CE-F3271C4E850C}" presName="parentText" presStyleLbl="node1" presStyleIdx="1" presStyleCnt="2">
        <dgm:presLayoutVars>
          <dgm:chMax val="0"/>
          <dgm:bulletEnabled val="1"/>
        </dgm:presLayoutVars>
      </dgm:prSet>
      <dgm:spPr/>
    </dgm:pt>
  </dgm:ptLst>
  <dgm:cxnLst>
    <dgm:cxn modelId="{F843A813-5D02-DC4B-9A2C-94C5718FE0F4}" type="presOf" srcId="{49E60934-8A1A-AE4A-9BA8-D9A0705BC9C5}" destId="{6936321C-CAA7-CE41-A680-B56028D3033F}" srcOrd="0" destOrd="0" presId="urn:microsoft.com/office/officeart/2005/8/layout/vList2"/>
    <dgm:cxn modelId="{9DC02223-508B-5942-AA3A-1102A2B4E6F0}" srcId="{49E60934-8A1A-AE4A-9BA8-D9A0705BC9C5}" destId="{119970C2-0259-EF41-91CE-F3271C4E850C}" srcOrd="1" destOrd="0" parTransId="{94FF1038-4102-6649-A3E7-646C1BE6E225}" sibTransId="{B9169B85-8723-5C41-86D0-BED20AE1426D}"/>
    <dgm:cxn modelId="{ECD67667-21D2-EB40-A6A9-C88AF6F376B5}" type="presOf" srcId="{4CEBF61C-6FD3-5441-A61A-BE304E2D93C9}" destId="{D62F7731-4F15-C746-A674-41E6C0C7A863}" srcOrd="0" destOrd="0" presId="urn:microsoft.com/office/officeart/2005/8/layout/vList2"/>
    <dgm:cxn modelId="{81D2DD71-47C8-774E-9328-EA735F881565}" srcId="{49E60934-8A1A-AE4A-9BA8-D9A0705BC9C5}" destId="{4CEBF61C-6FD3-5441-A61A-BE304E2D93C9}" srcOrd="0" destOrd="0" parTransId="{ACDB4409-9097-A24B-A2B6-D0856D8B58E7}" sibTransId="{2E110DB3-936C-0C44-B4D3-93957FD5791C}"/>
    <dgm:cxn modelId="{9EB4AA84-0892-074E-B2D2-16C06259C41E}" type="presOf" srcId="{119970C2-0259-EF41-91CE-F3271C4E850C}" destId="{B4969B58-00BF-184D-87F5-1CCAD9BB5B65}" srcOrd="0" destOrd="0" presId="urn:microsoft.com/office/officeart/2005/8/layout/vList2"/>
    <dgm:cxn modelId="{678FF337-A5BE-1045-9BFE-AAA40C87BB64}" type="presParOf" srcId="{6936321C-CAA7-CE41-A680-B56028D3033F}" destId="{D62F7731-4F15-C746-A674-41E6C0C7A863}" srcOrd="0" destOrd="0" presId="urn:microsoft.com/office/officeart/2005/8/layout/vList2"/>
    <dgm:cxn modelId="{83C5509E-57EA-DA4A-8973-4BEC27B03B96}" type="presParOf" srcId="{6936321C-CAA7-CE41-A680-B56028D3033F}" destId="{F4216737-516F-CF44-8B20-87FEB2E3AB6F}" srcOrd="1" destOrd="0" presId="urn:microsoft.com/office/officeart/2005/8/layout/vList2"/>
    <dgm:cxn modelId="{686F6CA0-AEE1-A54D-B073-8E1E62266F0D}" type="presParOf" srcId="{6936321C-CAA7-CE41-A680-B56028D3033F}" destId="{B4969B58-00BF-184D-87F5-1CCAD9BB5B6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0FAF5F-5807-7249-A62B-78CECBB91B8B}"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GB"/>
        </a:p>
      </dgm:t>
    </dgm:pt>
    <dgm:pt modelId="{B6E33117-F481-C14F-8D5A-F8929FBD8844}">
      <dgm:prSet/>
      <dgm:spPr/>
      <dgm:t>
        <a:bodyPr/>
        <a:lstStyle/>
        <a:p>
          <a:r>
            <a:rPr lang="en-GB" dirty="0"/>
            <a:t>Curriculum design, pedagogic teaching approaches and resources are all of central importance.</a:t>
          </a:r>
        </a:p>
      </dgm:t>
    </dgm:pt>
    <dgm:pt modelId="{2D87F5E8-7700-D147-93CB-DF6D0AAD331E}" type="parTrans" cxnId="{38F94F45-AE9C-4845-AE5B-D95A5B54407E}">
      <dgm:prSet/>
      <dgm:spPr/>
      <dgm:t>
        <a:bodyPr/>
        <a:lstStyle/>
        <a:p>
          <a:endParaRPr lang="en-GB"/>
        </a:p>
      </dgm:t>
    </dgm:pt>
    <dgm:pt modelId="{418E0B58-39E3-DF4B-A44C-47D325A34B4B}" type="sibTrans" cxnId="{38F94F45-AE9C-4845-AE5B-D95A5B54407E}">
      <dgm:prSet/>
      <dgm:spPr/>
      <dgm:t>
        <a:bodyPr/>
        <a:lstStyle/>
        <a:p>
          <a:endParaRPr lang="en-GB"/>
        </a:p>
      </dgm:t>
    </dgm:pt>
    <dgm:pt modelId="{8370E3B9-905E-7B40-86BA-22692184E7B1}">
      <dgm:prSet/>
      <dgm:spPr/>
      <dgm:t>
        <a:bodyPr/>
        <a:lstStyle/>
        <a:p>
          <a:r>
            <a:rPr lang="en-GB"/>
            <a:t>Co-curricular and extra-curricular activities, including connecting with alumni, employers and civic society, </a:t>
          </a:r>
          <a:r>
            <a:rPr lang="en-GB" b="1"/>
            <a:t>provide a rich menu of opportunities </a:t>
          </a:r>
          <a:r>
            <a:rPr lang="en-GB"/>
            <a:t>for students to extend their educational gains. </a:t>
          </a:r>
        </a:p>
      </dgm:t>
    </dgm:pt>
    <dgm:pt modelId="{C2FCB8DA-6DB6-AF4D-BE3F-DABE93C6E306}" type="parTrans" cxnId="{4462435D-021F-D548-8BFE-4B9EBADD8309}">
      <dgm:prSet/>
      <dgm:spPr/>
      <dgm:t>
        <a:bodyPr/>
        <a:lstStyle/>
        <a:p>
          <a:endParaRPr lang="en-GB"/>
        </a:p>
      </dgm:t>
    </dgm:pt>
    <dgm:pt modelId="{8703948B-003B-6F4B-9943-354FB0352FA5}" type="sibTrans" cxnId="{4462435D-021F-D548-8BFE-4B9EBADD8309}">
      <dgm:prSet/>
      <dgm:spPr/>
      <dgm:t>
        <a:bodyPr/>
        <a:lstStyle/>
        <a:p>
          <a:endParaRPr lang="en-GB"/>
        </a:p>
      </dgm:t>
    </dgm:pt>
    <dgm:pt modelId="{13385565-2328-2445-B6EC-A28053C6B93F}">
      <dgm:prSet/>
      <dgm:spPr/>
      <dgm:t>
        <a:bodyPr/>
        <a:lstStyle/>
        <a:p>
          <a:r>
            <a:rPr lang="en-GB" dirty="0"/>
            <a:t>Students and student groups are differently situated with respect to their opportunities to achieve gains.</a:t>
          </a:r>
        </a:p>
      </dgm:t>
    </dgm:pt>
    <dgm:pt modelId="{CC0F06D8-9E98-794C-BAA6-5DC7A2C4FF7E}" type="parTrans" cxnId="{F9992986-983A-5242-8F2C-6AE43E56EC7C}">
      <dgm:prSet/>
      <dgm:spPr/>
      <dgm:t>
        <a:bodyPr/>
        <a:lstStyle/>
        <a:p>
          <a:endParaRPr lang="en-GB"/>
        </a:p>
      </dgm:t>
    </dgm:pt>
    <dgm:pt modelId="{2ADCBE24-F7F4-CC4A-BF68-D5763FF2087C}" type="sibTrans" cxnId="{F9992986-983A-5242-8F2C-6AE43E56EC7C}">
      <dgm:prSet/>
      <dgm:spPr/>
      <dgm:t>
        <a:bodyPr/>
        <a:lstStyle/>
        <a:p>
          <a:endParaRPr lang="en-GB"/>
        </a:p>
      </dgm:t>
    </dgm:pt>
    <dgm:pt modelId="{06D7769F-97F1-0C4C-AF04-C725D0F3BEAF}" type="pres">
      <dgm:prSet presAssocID="{880FAF5F-5807-7249-A62B-78CECBB91B8B}" presName="linear" presStyleCnt="0">
        <dgm:presLayoutVars>
          <dgm:animLvl val="lvl"/>
          <dgm:resizeHandles val="exact"/>
        </dgm:presLayoutVars>
      </dgm:prSet>
      <dgm:spPr/>
    </dgm:pt>
    <dgm:pt modelId="{E268303B-8D91-5E42-B12A-E142154EF83A}" type="pres">
      <dgm:prSet presAssocID="{B6E33117-F481-C14F-8D5A-F8929FBD8844}" presName="parentText" presStyleLbl="node1" presStyleIdx="0" presStyleCnt="3">
        <dgm:presLayoutVars>
          <dgm:chMax val="0"/>
          <dgm:bulletEnabled val="1"/>
        </dgm:presLayoutVars>
      </dgm:prSet>
      <dgm:spPr/>
    </dgm:pt>
    <dgm:pt modelId="{4B218E97-F376-544A-AADD-73692FDA214B}" type="pres">
      <dgm:prSet presAssocID="{418E0B58-39E3-DF4B-A44C-47D325A34B4B}" presName="spacer" presStyleCnt="0"/>
      <dgm:spPr/>
    </dgm:pt>
    <dgm:pt modelId="{6E0BC598-E8A8-B54E-95A0-AB2BDF1FF9C9}" type="pres">
      <dgm:prSet presAssocID="{8370E3B9-905E-7B40-86BA-22692184E7B1}" presName="parentText" presStyleLbl="node1" presStyleIdx="1" presStyleCnt="3">
        <dgm:presLayoutVars>
          <dgm:chMax val="0"/>
          <dgm:bulletEnabled val="1"/>
        </dgm:presLayoutVars>
      </dgm:prSet>
      <dgm:spPr/>
    </dgm:pt>
    <dgm:pt modelId="{38D350F1-56B5-E742-A999-4EF466477FFE}" type="pres">
      <dgm:prSet presAssocID="{8703948B-003B-6F4B-9943-354FB0352FA5}" presName="spacer" presStyleCnt="0"/>
      <dgm:spPr/>
    </dgm:pt>
    <dgm:pt modelId="{5BA3F608-666E-074C-B8D5-FD03AA978D2E}" type="pres">
      <dgm:prSet presAssocID="{13385565-2328-2445-B6EC-A28053C6B93F}" presName="parentText" presStyleLbl="node1" presStyleIdx="2" presStyleCnt="3">
        <dgm:presLayoutVars>
          <dgm:chMax val="0"/>
          <dgm:bulletEnabled val="1"/>
        </dgm:presLayoutVars>
      </dgm:prSet>
      <dgm:spPr/>
    </dgm:pt>
  </dgm:ptLst>
  <dgm:cxnLst>
    <dgm:cxn modelId="{4462435D-021F-D548-8BFE-4B9EBADD8309}" srcId="{880FAF5F-5807-7249-A62B-78CECBB91B8B}" destId="{8370E3B9-905E-7B40-86BA-22692184E7B1}" srcOrd="1" destOrd="0" parTransId="{C2FCB8DA-6DB6-AF4D-BE3F-DABE93C6E306}" sibTransId="{8703948B-003B-6F4B-9943-354FB0352FA5}"/>
    <dgm:cxn modelId="{38F94F45-AE9C-4845-AE5B-D95A5B54407E}" srcId="{880FAF5F-5807-7249-A62B-78CECBB91B8B}" destId="{B6E33117-F481-C14F-8D5A-F8929FBD8844}" srcOrd="0" destOrd="0" parTransId="{2D87F5E8-7700-D147-93CB-DF6D0AAD331E}" sibTransId="{418E0B58-39E3-DF4B-A44C-47D325A34B4B}"/>
    <dgm:cxn modelId="{7E3B7E59-6A6F-2540-A0F7-028155F4EFE0}" type="presOf" srcId="{8370E3B9-905E-7B40-86BA-22692184E7B1}" destId="{6E0BC598-E8A8-B54E-95A0-AB2BDF1FF9C9}" srcOrd="0" destOrd="0" presId="urn:microsoft.com/office/officeart/2005/8/layout/vList2"/>
    <dgm:cxn modelId="{F9992986-983A-5242-8F2C-6AE43E56EC7C}" srcId="{880FAF5F-5807-7249-A62B-78CECBB91B8B}" destId="{13385565-2328-2445-B6EC-A28053C6B93F}" srcOrd="2" destOrd="0" parTransId="{CC0F06D8-9E98-794C-BAA6-5DC7A2C4FF7E}" sibTransId="{2ADCBE24-F7F4-CC4A-BF68-D5763FF2087C}"/>
    <dgm:cxn modelId="{6851E3C4-E713-374C-AA8E-7628BF921F3C}" type="presOf" srcId="{880FAF5F-5807-7249-A62B-78CECBB91B8B}" destId="{06D7769F-97F1-0C4C-AF04-C725D0F3BEAF}" srcOrd="0" destOrd="0" presId="urn:microsoft.com/office/officeart/2005/8/layout/vList2"/>
    <dgm:cxn modelId="{C55968D7-04FE-5D48-B6B7-524F996B4EF8}" type="presOf" srcId="{B6E33117-F481-C14F-8D5A-F8929FBD8844}" destId="{E268303B-8D91-5E42-B12A-E142154EF83A}" srcOrd="0" destOrd="0" presId="urn:microsoft.com/office/officeart/2005/8/layout/vList2"/>
    <dgm:cxn modelId="{FDD155E6-9A12-464E-ACD7-93C4FD5DF3B4}" type="presOf" srcId="{13385565-2328-2445-B6EC-A28053C6B93F}" destId="{5BA3F608-666E-074C-B8D5-FD03AA978D2E}" srcOrd="0" destOrd="0" presId="urn:microsoft.com/office/officeart/2005/8/layout/vList2"/>
    <dgm:cxn modelId="{3D0A342B-97CD-1544-B8D2-DAC29BDDA805}" type="presParOf" srcId="{06D7769F-97F1-0C4C-AF04-C725D0F3BEAF}" destId="{E268303B-8D91-5E42-B12A-E142154EF83A}" srcOrd="0" destOrd="0" presId="urn:microsoft.com/office/officeart/2005/8/layout/vList2"/>
    <dgm:cxn modelId="{F55663D2-D7E3-6F44-83D2-0A50721D44C0}" type="presParOf" srcId="{06D7769F-97F1-0C4C-AF04-C725D0F3BEAF}" destId="{4B218E97-F376-544A-AADD-73692FDA214B}" srcOrd="1" destOrd="0" presId="urn:microsoft.com/office/officeart/2005/8/layout/vList2"/>
    <dgm:cxn modelId="{31E438EA-8BA6-CC4F-82AC-56E1229E3B44}" type="presParOf" srcId="{06D7769F-97F1-0C4C-AF04-C725D0F3BEAF}" destId="{6E0BC598-E8A8-B54E-95A0-AB2BDF1FF9C9}" srcOrd="2" destOrd="0" presId="urn:microsoft.com/office/officeart/2005/8/layout/vList2"/>
    <dgm:cxn modelId="{02913DF0-0F47-0A40-BF28-A01AEE5C6127}" type="presParOf" srcId="{06D7769F-97F1-0C4C-AF04-C725D0F3BEAF}" destId="{38D350F1-56B5-E742-A999-4EF466477FFE}" srcOrd="3" destOrd="0" presId="urn:microsoft.com/office/officeart/2005/8/layout/vList2"/>
    <dgm:cxn modelId="{34556613-B9A4-334F-88B4-BC0B879D68EA}" type="presParOf" srcId="{06D7769F-97F1-0C4C-AF04-C725D0F3BEAF}" destId="{5BA3F608-666E-074C-B8D5-FD03AA978D2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CE3CD9F-54DB-1C40-AE29-8FBAFCFF83D0}"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GB"/>
        </a:p>
      </dgm:t>
    </dgm:pt>
    <dgm:pt modelId="{397F008C-E4F6-D14A-B65D-7853AAD59378}">
      <dgm:prSet/>
      <dgm:spPr/>
      <dgm:t>
        <a:bodyPr/>
        <a:lstStyle/>
        <a:p>
          <a:r>
            <a:rPr lang="en-GB" dirty="0"/>
            <a:t>Measuring educational gains is complex. Where a clearly defined set of gains is foregrounded, such as a particular set of skills, appropriate metrics can be selected that act as proxies for those gains. However, students’ actual gains will be broader. </a:t>
          </a:r>
        </a:p>
      </dgm:t>
    </dgm:pt>
    <dgm:pt modelId="{D2A1CAE9-48E8-B043-99A8-62258D1B804A}" type="parTrans" cxnId="{222D964A-BBE7-F94F-B43E-94BAE2E5CE14}">
      <dgm:prSet/>
      <dgm:spPr/>
      <dgm:t>
        <a:bodyPr/>
        <a:lstStyle/>
        <a:p>
          <a:endParaRPr lang="en-GB"/>
        </a:p>
      </dgm:t>
    </dgm:pt>
    <dgm:pt modelId="{45235620-013E-DC41-91B5-E42B75FFDF38}" type="sibTrans" cxnId="{222D964A-BBE7-F94F-B43E-94BAE2E5CE14}">
      <dgm:prSet/>
      <dgm:spPr/>
      <dgm:t>
        <a:bodyPr/>
        <a:lstStyle/>
        <a:p>
          <a:endParaRPr lang="en-GB"/>
        </a:p>
      </dgm:t>
    </dgm:pt>
    <dgm:pt modelId="{E8782B3D-3C63-DB45-967B-28C5FB78E597}">
      <dgm:prSet/>
      <dgm:spPr/>
      <dgm:t>
        <a:bodyPr/>
        <a:lstStyle/>
        <a:p>
          <a:r>
            <a:rPr lang="en-GB"/>
            <a:t>Measuring the distance travelled by students is highly complex. In some but not all contexts it can be estimated through proxy measures. </a:t>
          </a:r>
        </a:p>
      </dgm:t>
    </dgm:pt>
    <dgm:pt modelId="{16A4C163-ED76-1242-9D2C-544BE765A75D}" type="parTrans" cxnId="{E84CEAD3-ADEB-2C4C-9DC5-0C6B6A11E673}">
      <dgm:prSet/>
      <dgm:spPr/>
      <dgm:t>
        <a:bodyPr/>
        <a:lstStyle/>
        <a:p>
          <a:endParaRPr lang="en-GB"/>
        </a:p>
      </dgm:t>
    </dgm:pt>
    <dgm:pt modelId="{828515CB-C281-0744-AE05-BEBB79A69C3E}" type="sibTrans" cxnId="{E84CEAD3-ADEB-2C4C-9DC5-0C6B6A11E673}">
      <dgm:prSet/>
      <dgm:spPr/>
      <dgm:t>
        <a:bodyPr/>
        <a:lstStyle/>
        <a:p>
          <a:endParaRPr lang="en-GB"/>
        </a:p>
      </dgm:t>
    </dgm:pt>
    <dgm:pt modelId="{5144483E-16D9-2A48-B5A8-F2975E53F106}" type="pres">
      <dgm:prSet presAssocID="{5CE3CD9F-54DB-1C40-AE29-8FBAFCFF83D0}" presName="linear" presStyleCnt="0">
        <dgm:presLayoutVars>
          <dgm:animLvl val="lvl"/>
          <dgm:resizeHandles val="exact"/>
        </dgm:presLayoutVars>
      </dgm:prSet>
      <dgm:spPr/>
    </dgm:pt>
    <dgm:pt modelId="{352D6C6E-CEBC-FA48-9CD1-40AA205F6458}" type="pres">
      <dgm:prSet presAssocID="{397F008C-E4F6-D14A-B65D-7853AAD59378}" presName="parentText" presStyleLbl="node1" presStyleIdx="0" presStyleCnt="2">
        <dgm:presLayoutVars>
          <dgm:chMax val="0"/>
          <dgm:bulletEnabled val="1"/>
        </dgm:presLayoutVars>
      </dgm:prSet>
      <dgm:spPr/>
    </dgm:pt>
    <dgm:pt modelId="{421FEE68-1ABD-AF49-8759-D12873E4CCE4}" type="pres">
      <dgm:prSet presAssocID="{45235620-013E-DC41-91B5-E42B75FFDF38}" presName="spacer" presStyleCnt="0"/>
      <dgm:spPr/>
    </dgm:pt>
    <dgm:pt modelId="{F2A497AF-0A47-5B42-B9A9-8E85F18013FE}" type="pres">
      <dgm:prSet presAssocID="{E8782B3D-3C63-DB45-967B-28C5FB78E597}" presName="parentText" presStyleLbl="node1" presStyleIdx="1" presStyleCnt="2" custLinFactY="6002" custLinFactNeighborY="100000">
        <dgm:presLayoutVars>
          <dgm:chMax val="0"/>
          <dgm:bulletEnabled val="1"/>
        </dgm:presLayoutVars>
      </dgm:prSet>
      <dgm:spPr/>
    </dgm:pt>
  </dgm:ptLst>
  <dgm:cxnLst>
    <dgm:cxn modelId="{639C5913-B7D6-5443-8840-488D6C5141D9}" type="presOf" srcId="{5CE3CD9F-54DB-1C40-AE29-8FBAFCFF83D0}" destId="{5144483E-16D9-2A48-B5A8-F2975E53F106}" srcOrd="0" destOrd="0" presId="urn:microsoft.com/office/officeart/2005/8/layout/vList2"/>
    <dgm:cxn modelId="{222D964A-BBE7-F94F-B43E-94BAE2E5CE14}" srcId="{5CE3CD9F-54DB-1C40-AE29-8FBAFCFF83D0}" destId="{397F008C-E4F6-D14A-B65D-7853AAD59378}" srcOrd="0" destOrd="0" parTransId="{D2A1CAE9-48E8-B043-99A8-62258D1B804A}" sibTransId="{45235620-013E-DC41-91B5-E42B75FFDF38}"/>
    <dgm:cxn modelId="{DC69F057-8698-C54B-B226-9FA846C66C00}" type="presOf" srcId="{E8782B3D-3C63-DB45-967B-28C5FB78E597}" destId="{F2A497AF-0A47-5B42-B9A9-8E85F18013FE}" srcOrd="0" destOrd="0" presId="urn:microsoft.com/office/officeart/2005/8/layout/vList2"/>
    <dgm:cxn modelId="{AC86269D-A1B0-3344-9961-89788ED87A16}" type="presOf" srcId="{397F008C-E4F6-D14A-B65D-7853AAD59378}" destId="{352D6C6E-CEBC-FA48-9CD1-40AA205F6458}" srcOrd="0" destOrd="0" presId="urn:microsoft.com/office/officeart/2005/8/layout/vList2"/>
    <dgm:cxn modelId="{E84CEAD3-ADEB-2C4C-9DC5-0C6B6A11E673}" srcId="{5CE3CD9F-54DB-1C40-AE29-8FBAFCFF83D0}" destId="{E8782B3D-3C63-DB45-967B-28C5FB78E597}" srcOrd="1" destOrd="0" parTransId="{16A4C163-ED76-1242-9D2C-544BE765A75D}" sibTransId="{828515CB-C281-0744-AE05-BEBB79A69C3E}"/>
    <dgm:cxn modelId="{7E8124C4-918D-CD48-A489-2856BAC7AC54}" type="presParOf" srcId="{5144483E-16D9-2A48-B5A8-F2975E53F106}" destId="{352D6C6E-CEBC-FA48-9CD1-40AA205F6458}" srcOrd="0" destOrd="0" presId="urn:microsoft.com/office/officeart/2005/8/layout/vList2"/>
    <dgm:cxn modelId="{9895888C-6BE1-1F44-AE33-9F6611A43A3D}" type="presParOf" srcId="{5144483E-16D9-2A48-B5A8-F2975E53F106}" destId="{421FEE68-1ABD-AF49-8759-D12873E4CCE4}" srcOrd="1" destOrd="0" presId="urn:microsoft.com/office/officeart/2005/8/layout/vList2"/>
    <dgm:cxn modelId="{F7C41719-F9EF-DD4A-9BA1-50BACE57B640}" type="presParOf" srcId="{5144483E-16D9-2A48-B5A8-F2975E53F106}" destId="{F2A497AF-0A47-5B42-B9A9-8E85F18013F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29A85FB-4D99-0A4E-83FC-AC2D62623DA9}"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GB"/>
        </a:p>
      </dgm:t>
    </dgm:pt>
    <dgm:pt modelId="{06278CA3-B0C3-8B49-85E2-29ACF3421356}">
      <dgm:prSet custT="1"/>
      <dgm:spPr/>
      <dgm:t>
        <a:bodyPr/>
        <a:lstStyle/>
        <a:p>
          <a:r>
            <a:rPr lang="en-GB" sz="2800" dirty="0"/>
            <a:t>Students can have a role in articulating, curating, tracking and measuring their own educational gains, both within and beyond the curriculum. </a:t>
          </a:r>
        </a:p>
      </dgm:t>
    </dgm:pt>
    <dgm:pt modelId="{39FCF8AD-3838-9346-A8AE-2A6A5A02146B}" type="parTrans" cxnId="{38CE33C8-897F-1D43-90E6-40E4ECBA99C4}">
      <dgm:prSet/>
      <dgm:spPr/>
      <dgm:t>
        <a:bodyPr/>
        <a:lstStyle/>
        <a:p>
          <a:endParaRPr lang="en-GB"/>
        </a:p>
      </dgm:t>
    </dgm:pt>
    <dgm:pt modelId="{733E00D9-447E-5047-B534-1606ACEFA637}" type="sibTrans" cxnId="{38CE33C8-897F-1D43-90E6-40E4ECBA99C4}">
      <dgm:prSet/>
      <dgm:spPr/>
      <dgm:t>
        <a:bodyPr/>
        <a:lstStyle/>
        <a:p>
          <a:endParaRPr lang="en-GB"/>
        </a:p>
      </dgm:t>
    </dgm:pt>
    <dgm:pt modelId="{7102E904-63F1-8345-9296-C6D4D5B85C13}">
      <dgm:prSet custT="1"/>
      <dgm:spPr/>
      <dgm:t>
        <a:bodyPr/>
        <a:lstStyle/>
        <a:p>
          <a:r>
            <a:rPr lang="en-GB" sz="2800" dirty="0"/>
            <a:t>A provider’s </a:t>
          </a:r>
          <a:r>
            <a:rPr lang="en-GB" sz="2800" b="1" dirty="0"/>
            <a:t>stakeholders</a:t>
          </a:r>
          <a:r>
            <a:rPr lang="en-GB" sz="2800" dirty="0"/>
            <a:t>, including employers and their representatives, can make a meaningful contribution to both articulating and measuring educational gains. </a:t>
          </a:r>
        </a:p>
      </dgm:t>
    </dgm:pt>
    <dgm:pt modelId="{817820D2-22AF-F14B-8099-CF097D2A724D}" type="parTrans" cxnId="{B04B6459-CB2F-724A-95A9-217CCBF582B1}">
      <dgm:prSet/>
      <dgm:spPr/>
      <dgm:t>
        <a:bodyPr/>
        <a:lstStyle/>
        <a:p>
          <a:endParaRPr lang="en-GB"/>
        </a:p>
      </dgm:t>
    </dgm:pt>
    <dgm:pt modelId="{8C49AD5E-33EC-8D4B-8D1A-BFB560672876}" type="sibTrans" cxnId="{B04B6459-CB2F-724A-95A9-217CCBF582B1}">
      <dgm:prSet/>
      <dgm:spPr/>
      <dgm:t>
        <a:bodyPr/>
        <a:lstStyle/>
        <a:p>
          <a:endParaRPr lang="en-GB"/>
        </a:p>
      </dgm:t>
    </dgm:pt>
    <dgm:pt modelId="{C0E20B2B-EB26-304B-9724-F0B6B45B1838}" type="pres">
      <dgm:prSet presAssocID="{929A85FB-4D99-0A4E-83FC-AC2D62623DA9}" presName="linear" presStyleCnt="0">
        <dgm:presLayoutVars>
          <dgm:animLvl val="lvl"/>
          <dgm:resizeHandles val="exact"/>
        </dgm:presLayoutVars>
      </dgm:prSet>
      <dgm:spPr/>
    </dgm:pt>
    <dgm:pt modelId="{BCA5E604-86AD-EE4C-A172-5686C85D5235}" type="pres">
      <dgm:prSet presAssocID="{06278CA3-B0C3-8B49-85E2-29ACF3421356}" presName="parentText" presStyleLbl="node1" presStyleIdx="0" presStyleCnt="2">
        <dgm:presLayoutVars>
          <dgm:chMax val="0"/>
          <dgm:bulletEnabled val="1"/>
        </dgm:presLayoutVars>
      </dgm:prSet>
      <dgm:spPr/>
    </dgm:pt>
    <dgm:pt modelId="{D26DE1FD-CC29-E241-8C0E-0B478EFE9347}" type="pres">
      <dgm:prSet presAssocID="{733E00D9-447E-5047-B534-1606ACEFA637}" presName="spacer" presStyleCnt="0"/>
      <dgm:spPr/>
    </dgm:pt>
    <dgm:pt modelId="{294D4625-30AB-C145-9D5D-90EDFDA3D764}" type="pres">
      <dgm:prSet presAssocID="{7102E904-63F1-8345-9296-C6D4D5B85C13}" presName="parentText" presStyleLbl="node1" presStyleIdx="1" presStyleCnt="2">
        <dgm:presLayoutVars>
          <dgm:chMax val="0"/>
          <dgm:bulletEnabled val="1"/>
        </dgm:presLayoutVars>
      </dgm:prSet>
      <dgm:spPr/>
    </dgm:pt>
  </dgm:ptLst>
  <dgm:cxnLst>
    <dgm:cxn modelId="{A32FC821-8948-F64D-BE8E-E6A887D517D9}" type="presOf" srcId="{06278CA3-B0C3-8B49-85E2-29ACF3421356}" destId="{BCA5E604-86AD-EE4C-A172-5686C85D5235}" srcOrd="0" destOrd="0" presId="urn:microsoft.com/office/officeart/2005/8/layout/vList2"/>
    <dgm:cxn modelId="{E1D12F28-B451-0840-9266-B219A61B2A3E}" type="presOf" srcId="{7102E904-63F1-8345-9296-C6D4D5B85C13}" destId="{294D4625-30AB-C145-9D5D-90EDFDA3D764}" srcOrd="0" destOrd="0" presId="urn:microsoft.com/office/officeart/2005/8/layout/vList2"/>
    <dgm:cxn modelId="{6BE77D2C-1C12-1E41-A243-894E005889AC}" type="presOf" srcId="{929A85FB-4D99-0A4E-83FC-AC2D62623DA9}" destId="{C0E20B2B-EB26-304B-9724-F0B6B45B1838}" srcOrd="0" destOrd="0" presId="urn:microsoft.com/office/officeart/2005/8/layout/vList2"/>
    <dgm:cxn modelId="{B04B6459-CB2F-724A-95A9-217CCBF582B1}" srcId="{929A85FB-4D99-0A4E-83FC-AC2D62623DA9}" destId="{7102E904-63F1-8345-9296-C6D4D5B85C13}" srcOrd="1" destOrd="0" parTransId="{817820D2-22AF-F14B-8099-CF097D2A724D}" sibTransId="{8C49AD5E-33EC-8D4B-8D1A-BFB560672876}"/>
    <dgm:cxn modelId="{38CE33C8-897F-1D43-90E6-40E4ECBA99C4}" srcId="{929A85FB-4D99-0A4E-83FC-AC2D62623DA9}" destId="{06278CA3-B0C3-8B49-85E2-29ACF3421356}" srcOrd="0" destOrd="0" parTransId="{39FCF8AD-3838-9346-A8AE-2A6A5A02146B}" sibTransId="{733E00D9-447E-5047-B534-1606ACEFA637}"/>
    <dgm:cxn modelId="{70460262-3599-5341-8C8F-139D421314D0}" type="presParOf" srcId="{C0E20B2B-EB26-304B-9724-F0B6B45B1838}" destId="{BCA5E604-86AD-EE4C-A172-5686C85D5235}" srcOrd="0" destOrd="0" presId="urn:microsoft.com/office/officeart/2005/8/layout/vList2"/>
    <dgm:cxn modelId="{9FD64327-EBB7-8949-BBE0-B7F103163D51}" type="presParOf" srcId="{C0E20B2B-EB26-304B-9724-F0B6B45B1838}" destId="{D26DE1FD-CC29-E241-8C0E-0B478EFE9347}" srcOrd="1" destOrd="0" presId="urn:microsoft.com/office/officeart/2005/8/layout/vList2"/>
    <dgm:cxn modelId="{9331E38D-F80D-7642-B114-127817BE1F65}" type="presParOf" srcId="{C0E20B2B-EB26-304B-9724-F0B6B45B1838}" destId="{294D4625-30AB-C145-9D5D-90EDFDA3D764}"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B26A3C3-4231-0746-BD12-17B478CF1CE9}"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GB"/>
        </a:p>
      </dgm:t>
    </dgm:pt>
    <dgm:pt modelId="{16D74C90-D6D1-914C-9EAC-94E8DF710010}">
      <dgm:prSet/>
      <dgm:spPr/>
      <dgm:t>
        <a:bodyPr/>
        <a:lstStyle/>
        <a:p>
          <a:r>
            <a:rPr lang="en-US"/>
            <a:t>Multiple rational approaches include:</a:t>
          </a:r>
          <a:endParaRPr lang="en-GB"/>
        </a:p>
      </dgm:t>
    </dgm:pt>
    <dgm:pt modelId="{9DFABA85-39E0-FD4D-BE48-F4533601DED0}" type="parTrans" cxnId="{0DE4469C-109E-1642-AD46-F00B7C0539F3}">
      <dgm:prSet/>
      <dgm:spPr/>
      <dgm:t>
        <a:bodyPr/>
        <a:lstStyle/>
        <a:p>
          <a:endParaRPr lang="en-GB"/>
        </a:p>
      </dgm:t>
    </dgm:pt>
    <dgm:pt modelId="{8959DF38-30AB-514F-840D-7EEA0A1A01B5}" type="sibTrans" cxnId="{0DE4469C-109E-1642-AD46-F00B7C0539F3}">
      <dgm:prSet/>
      <dgm:spPr/>
      <dgm:t>
        <a:bodyPr/>
        <a:lstStyle/>
        <a:p>
          <a:endParaRPr lang="en-GB"/>
        </a:p>
      </dgm:t>
    </dgm:pt>
    <dgm:pt modelId="{0F0C2884-8A29-2F44-8272-58201F63D4BA}">
      <dgm:prSet/>
      <dgm:spPr/>
      <dgm:t>
        <a:bodyPr/>
        <a:lstStyle/>
        <a:p>
          <a:r>
            <a:rPr lang="en-US"/>
            <a:t>Assessing learning outcomes as part of a programme of study</a:t>
          </a:r>
          <a:endParaRPr lang="en-GB"/>
        </a:p>
      </dgm:t>
    </dgm:pt>
    <dgm:pt modelId="{851302DB-9E02-FB4C-BCF7-620313BF2C2E}" type="parTrans" cxnId="{E66D7343-C1B6-3641-BA93-BDB175E4BED0}">
      <dgm:prSet/>
      <dgm:spPr/>
      <dgm:t>
        <a:bodyPr/>
        <a:lstStyle/>
        <a:p>
          <a:endParaRPr lang="en-GB"/>
        </a:p>
      </dgm:t>
    </dgm:pt>
    <dgm:pt modelId="{BB4EF8E7-3B63-DA4E-92ED-16245AA5F43A}" type="sibTrans" cxnId="{E66D7343-C1B6-3641-BA93-BDB175E4BED0}">
      <dgm:prSet/>
      <dgm:spPr/>
      <dgm:t>
        <a:bodyPr/>
        <a:lstStyle/>
        <a:p>
          <a:endParaRPr lang="en-GB"/>
        </a:p>
      </dgm:t>
    </dgm:pt>
    <dgm:pt modelId="{5CD3578D-1AEF-DB46-99B5-D4538C5783B8}">
      <dgm:prSet/>
      <dgm:spPr/>
      <dgm:t>
        <a:bodyPr/>
        <a:lstStyle/>
        <a:p>
          <a:r>
            <a:rPr lang="en-US" dirty="0"/>
            <a:t>Assessing (including through self-assessment) the educational gains achieved beyond the </a:t>
          </a:r>
          <a:r>
            <a:rPr lang="en-US" dirty="0" err="1"/>
            <a:t>programme</a:t>
          </a:r>
          <a:r>
            <a:rPr lang="en-US" dirty="0"/>
            <a:t> of study, e.g. via reflective blog, video</a:t>
          </a:r>
          <a:endParaRPr lang="en-GB" dirty="0"/>
        </a:p>
      </dgm:t>
    </dgm:pt>
    <dgm:pt modelId="{24C2331F-2F3B-1047-BAD9-9D1C4834DEC6}" type="parTrans" cxnId="{19E918BE-2AC7-A64B-8406-B8D8B1AD922A}">
      <dgm:prSet/>
      <dgm:spPr/>
      <dgm:t>
        <a:bodyPr/>
        <a:lstStyle/>
        <a:p>
          <a:endParaRPr lang="en-GB"/>
        </a:p>
      </dgm:t>
    </dgm:pt>
    <dgm:pt modelId="{52713616-7DAF-7947-908A-E9A08466FC81}" type="sibTrans" cxnId="{19E918BE-2AC7-A64B-8406-B8D8B1AD922A}">
      <dgm:prSet/>
      <dgm:spPr/>
      <dgm:t>
        <a:bodyPr/>
        <a:lstStyle/>
        <a:p>
          <a:endParaRPr lang="en-GB"/>
        </a:p>
      </dgm:t>
    </dgm:pt>
    <dgm:pt modelId="{A802E174-19DD-8B42-A83A-563FB00FB2D0}">
      <dgm:prSet/>
      <dgm:spPr/>
      <dgm:t>
        <a:bodyPr/>
        <a:lstStyle/>
        <a:p>
          <a:r>
            <a:rPr lang="en-US" dirty="0" err="1"/>
            <a:t>Summarising</a:t>
          </a:r>
          <a:r>
            <a:rPr lang="en-US" dirty="0"/>
            <a:t> both </a:t>
          </a:r>
          <a:r>
            <a:rPr lang="en-US" dirty="0" err="1"/>
            <a:t>programme</a:t>
          </a:r>
          <a:r>
            <a:rPr lang="en-US" dirty="0"/>
            <a:t>-specific outcomes, wider learning outcomes, and additional gains, for example through a holistic showcase portfolio (see Fung 2017)</a:t>
          </a:r>
          <a:endParaRPr lang="en-GB" dirty="0"/>
        </a:p>
      </dgm:t>
    </dgm:pt>
    <dgm:pt modelId="{7629906D-F839-FE47-AD8C-BDB948665795}" type="parTrans" cxnId="{5FDE8EB8-4767-ED43-8F07-2237AE1A1D96}">
      <dgm:prSet/>
      <dgm:spPr/>
      <dgm:t>
        <a:bodyPr/>
        <a:lstStyle/>
        <a:p>
          <a:endParaRPr lang="en-GB"/>
        </a:p>
      </dgm:t>
    </dgm:pt>
    <dgm:pt modelId="{5B9FDDC1-8FFA-254B-8432-AF4B3EF9316B}" type="sibTrans" cxnId="{5FDE8EB8-4767-ED43-8F07-2237AE1A1D96}">
      <dgm:prSet/>
      <dgm:spPr/>
      <dgm:t>
        <a:bodyPr/>
        <a:lstStyle/>
        <a:p>
          <a:endParaRPr lang="en-GB"/>
        </a:p>
      </dgm:t>
    </dgm:pt>
    <dgm:pt modelId="{3FAD818C-4A2C-244E-BE83-A5785D555FB2}">
      <dgm:prSet/>
      <dgm:spPr/>
      <dgm:t>
        <a:bodyPr/>
        <a:lstStyle/>
        <a:p>
          <a:r>
            <a:rPr lang="en-US"/>
            <a:t>Developing specific schemes to assess an agreed selection of graduate attributes</a:t>
          </a:r>
          <a:endParaRPr lang="en-GB"/>
        </a:p>
      </dgm:t>
    </dgm:pt>
    <dgm:pt modelId="{863CFF86-80DC-AF41-A88C-51247BA6B921}" type="parTrans" cxnId="{7D06E060-0A7F-384C-B67E-F18FA685A5BB}">
      <dgm:prSet/>
      <dgm:spPr/>
      <dgm:t>
        <a:bodyPr/>
        <a:lstStyle/>
        <a:p>
          <a:endParaRPr lang="en-GB"/>
        </a:p>
      </dgm:t>
    </dgm:pt>
    <dgm:pt modelId="{14880FEE-D036-4147-BADA-8358C3039AD4}" type="sibTrans" cxnId="{7D06E060-0A7F-384C-B67E-F18FA685A5BB}">
      <dgm:prSet/>
      <dgm:spPr/>
      <dgm:t>
        <a:bodyPr/>
        <a:lstStyle/>
        <a:p>
          <a:endParaRPr lang="en-GB"/>
        </a:p>
      </dgm:t>
    </dgm:pt>
    <dgm:pt modelId="{3AD05812-E1F2-4849-BCB8-51F2D77DE47F}">
      <dgm:prSet/>
      <dgm:spPr/>
      <dgm:t>
        <a:bodyPr/>
        <a:lstStyle/>
        <a:p>
          <a:r>
            <a:rPr lang="en-US"/>
            <a:t>Designing proxies for ‘distance travelled’ where this is feasible, given entry qualifications or initial assessments</a:t>
          </a:r>
          <a:endParaRPr lang="en-GB"/>
        </a:p>
      </dgm:t>
    </dgm:pt>
    <dgm:pt modelId="{DA077440-5411-C440-973B-239A3E60F1CF}" type="parTrans" cxnId="{77AE4BF1-59EA-524B-B798-6D6E5CCDE1D7}">
      <dgm:prSet/>
      <dgm:spPr/>
      <dgm:t>
        <a:bodyPr/>
        <a:lstStyle/>
        <a:p>
          <a:endParaRPr lang="en-GB"/>
        </a:p>
      </dgm:t>
    </dgm:pt>
    <dgm:pt modelId="{8FAFCE3D-73E5-F445-8C89-000DC3EB03C0}" type="sibTrans" cxnId="{77AE4BF1-59EA-524B-B798-6D6E5CCDE1D7}">
      <dgm:prSet/>
      <dgm:spPr/>
      <dgm:t>
        <a:bodyPr/>
        <a:lstStyle/>
        <a:p>
          <a:endParaRPr lang="en-GB"/>
        </a:p>
      </dgm:t>
    </dgm:pt>
    <dgm:pt modelId="{E511A2DA-0E5B-7C42-9672-E31D4E024819}" type="pres">
      <dgm:prSet presAssocID="{AB26A3C3-4231-0746-BD12-17B478CF1CE9}" presName="linear" presStyleCnt="0">
        <dgm:presLayoutVars>
          <dgm:animLvl val="lvl"/>
          <dgm:resizeHandles val="exact"/>
        </dgm:presLayoutVars>
      </dgm:prSet>
      <dgm:spPr/>
    </dgm:pt>
    <dgm:pt modelId="{8EDD3C48-777B-6A44-912E-9D9935D91862}" type="pres">
      <dgm:prSet presAssocID="{16D74C90-D6D1-914C-9EAC-94E8DF710010}" presName="parentText" presStyleLbl="node1" presStyleIdx="0" presStyleCnt="1">
        <dgm:presLayoutVars>
          <dgm:chMax val="0"/>
          <dgm:bulletEnabled val="1"/>
        </dgm:presLayoutVars>
      </dgm:prSet>
      <dgm:spPr/>
    </dgm:pt>
    <dgm:pt modelId="{F25C6961-CF0E-4E42-BF58-672F83BABF6F}" type="pres">
      <dgm:prSet presAssocID="{16D74C90-D6D1-914C-9EAC-94E8DF710010}" presName="childText" presStyleLbl="revTx" presStyleIdx="0" presStyleCnt="1">
        <dgm:presLayoutVars>
          <dgm:bulletEnabled val="1"/>
        </dgm:presLayoutVars>
      </dgm:prSet>
      <dgm:spPr/>
    </dgm:pt>
  </dgm:ptLst>
  <dgm:cxnLst>
    <dgm:cxn modelId="{58BD0911-A0AB-3846-8FF4-DA78515C1A98}" type="presOf" srcId="{3FAD818C-4A2C-244E-BE83-A5785D555FB2}" destId="{F25C6961-CF0E-4E42-BF58-672F83BABF6F}" srcOrd="0" destOrd="3" presId="urn:microsoft.com/office/officeart/2005/8/layout/vList2"/>
    <dgm:cxn modelId="{91319C1A-3A02-A34D-81B9-30B9E8CDDE81}" type="presOf" srcId="{3AD05812-E1F2-4849-BCB8-51F2D77DE47F}" destId="{F25C6961-CF0E-4E42-BF58-672F83BABF6F}" srcOrd="0" destOrd="4" presId="urn:microsoft.com/office/officeart/2005/8/layout/vList2"/>
    <dgm:cxn modelId="{F0EAFD2C-7B3E-3943-92D2-C0E17176C831}" type="presOf" srcId="{16D74C90-D6D1-914C-9EAC-94E8DF710010}" destId="{8EDD3C48-777B-6A44-912E-9D9935D91862}" srcOrd="0" destOrd="0" presId="urn:microsoft.com/office/officeart/2005/8/layout/vList2"/>
    <dgm:cxn modelId="{7D06E060-0A7F-384C-B67E-F18FA685A5BB}" srcId="{16D74C90-D6D1-914C-9EAC-94E8DF710010}" destId="{3FAD818C-4A2C-244E-BE83-A5785D555FB2}" srcOrd="3" destOrd="0" parTransId="{863CFF86-80DC-AF41-A88C-51247BA6B921}" sibTransId="{14880FEE-D036-4147-BADA-8358C3039AD4}"/>
    <dgm:cxn modelId="{E66D7343-C1B6-3641-BA93-BDB175E4BED0}" srcId="{16D74C90-D6D1-914C-9EAC-94E8DF710010}" destId="{0F0C2884-8A29-2F44-8272-58201F63D4BA}" srcOrd="0" destOrd="0" parTransId="{851302DB-9E02-FB4C-BCF7-620313BF2C2E}" sibTransId="{BB4EF8E7-3B63-DA4E-92ED-16245AA5F43A}"/>
    <dgm:cxn modelId="{A96B4070-F578-2C48-9568-BD2355750526}" type="presOf" srcId="{A802E174-19DD-8B42-A83A-563FB00FB2D0}" destId="{F25C6961-CF0E-4E42-BF58-672F83BABF6F}" srcOrd="0" destOrd="2" presId="urn:microsoft.com/office/officeart/2005/8/layout/vList2"/>
    <dgm:cxn modelId="{0DE4469C-109E-1642-AD46-F00B7C0539F3}" srcId="{AB26A3C3-4231-0746-BD12-17B478CF1CE9}" destId="{16D74C90-D6D1-914C-9EAC-94E8DF710010}" srcOrd="0" destOrd="0" parTransId="{9DFABA85-39E0-FD4D-BE48-F4533601DED0}" sibTransId="{8959DF38-30AB-514F-840D-7EEA0A1A01B5}"/>
    <dgm:cxn modelId="{095F33A5-114D-A443-AD3A-F8F0B4922114}" type="presOf" srcId="{5CD3578D-1AEF-DB46-99B5-D4538C5783B8}" destId="{F25C6961-CF0E-4E42-BF58-672F83BABF6F}" srcOrd="0" destOrd="1" presId="urn:microsoft.com/office/officeart/2005/8/layout/vList2"/>
    <dgm:cxn modelId="{5FDE8EB8-4767-ED43-8F07-2237AE1A1D96}" srcId="{16D74C90-D6D1-914C-9EAC-94E8DF710010}" destId="{A802E174-19DD-8B42-A83A-563FB00FB2D0}" srcOrd="2" destOrd="0" parTransId="{7629906D-F839-FE47-AD8C-BDB948665795}" sibTransId="{5B9FDDC1-8FFA-254B-8432-AF4B3EF9316B}"/>
    <dgm:cxn modelId="{3AA7CEBB-EF43-C54D-BB80-74480A0279FF}" type="presOf" srcId="{AB26A3C3-4231-0746-BD12-17B478CF1CE9}" destId="{E511A2DA-0E5B-7C42-9672-E31D4E024819}" srcOrd="0" destOrd="0" presId="urn:microsoft.com/office/officeart/2005/8/layout/vList2"/>
    <dgm:cxn modelId="{19E918BE-2AC7-A64B-8406-B8D8B1AD922A}" srcId="{16D74C90-D6D1-914C-9EAC-94E8DF710010}" destId="{5CD3578D-1AEF-DB46-99B5-D4538C5783B8}" srcOrd="1" destOrd="0" parTransId="{24C2331F-2F3B-1047-BAD9-9D1C4834DEC6}" sibTransId="{52713616-7DAF-7947-908A-E9A08466FC81}"/>
    <dgm:cxn modelId="{663DFFE4-E2A2-7441-8362-441EBB916CD5}" type="presOf" srcId="{0F0C2884-8A29-2F44-8272-58201F63D4BA}" destId="{F25C6961-CF0E-4E42-BF58-672F83BABF6F}" srcOrd="0" destOrd="0" presId="urn:microsoft.com/office/officeart/2005/8/layout/vList2"/>
    <dgm:cxn modelId="{77AE4BF1-59EA-524B-B798-6D6E5CCDE1D7}" srcId="{16D74C90-D6D1-914C-9EAC-94E8DF710010}" destId="{3AD05812-E1F2-4849-BCB8-51F2D77DE47F}" srcOrd="4" destOrd="0" parTransId="{DA077440-5411-C440-973B-239A3E60F1CF}" sibTransId="{8FAFCE3D-73E5-F445-8C89-000DC3EB03C0}"/>
    <dgm:cxn modelId="{CC873728-E0A5-1741-B5D9-AC3043698DC1}" type="presParOf" srcId="{E511A2DA-0E5B-7C42-9672-E31D4E024819}" destId="{8EDD3C48-777B-6A44-912E-9D9935D91862}" srcOrd="0" destOrd="0" presId="urn:microsoft.com/office/officeart/2005/8/layout/vList2"/>
    <dgm:cxn modelId="{96328EB6-56E3-D047-BC01-BF3E9418F391}" type="presParOf" srcId="{E511A2DA-0E5B-7C42-9672-E31D4E024819}" destId="{F25C6961-CF0E-4E42-BF58-672F83BABF6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E2E32B8-0F82-3B4F-8A46-B95492852FCE}"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GB"/>
        </a:p>
      </dgm:t>
    </dgm:pt>
    <dgm:pt modelId="{EC5AC302-B254-BC46-BD51-5838EABE09D0}">
      <dgm:prSet/>
      <dgm:spPr/>
      <dgm:t>
        <a:bodyPr/>
        <a:lstStyle/>
        <a:p>
          <a:r>
            <a:rPr lang="en-GB" dirty="0"/>
            <a:t>‘While no single, sector-wide approach to defining and measuring educational gains is proposed either by the TEF guidelines or the providers themselves, the value of articulating the depth and range of gains achieved by students within their particular contexts resonates through the submissions.’ </a:t>
          </a:r>
        </a:p>
      </dgm:t>
    </dgm:pt>
    <dgm:pt modelId="{7E710F06-FC48-974F-8C3F-730D065C7ECB}" type="parTrans" cxnId="{224ECE3E-135A-944C-9A0C-016BF56BE8F1}">
      <dgm:prSet/>
      <dgm:spPr/>
      <dgm:t>
        <a:bodyPr/>
        <a:lstStyle/>
        <a:p>
          <a:endParaRPr lang="en-GB"/>
        </a:p>
      </dgm:t>
    </dgm:pt>
    <dgm:pt modelId="{03AE9D9C-8232-4C41-B47A-2797DDF3606D}" type="sibTrans" cxnId="{224ECE3E-135A-944C-9A0C-016BF56BE8F1}">
      <dgm:prSet/>
      <dgm:spPr/>
      <dgm:t>
        <a:bodyPr/>
        <a:lstStyle/>
        <a:p>
          <a:endParaRPr lang="en-GB"/>
        </a:p>
      </dgm:t>
    </dgm:pt>
    <dgm:pt modelId="{4A99E442-12EE-EB46-9A45-FFE49059D850}">
      <dgm:prSet/>
      <dgm:spPr/>
      <dgm:t>
        <a:bodyPr/>
        <a:lstStyle/>
        <a:p>
          <a:r>
            <a:rPr lang="en-GB" dirty="0"/>
            <a:t>‘Articulating gains reflects benefits to students that are deeper and wider than gaining qualifications and graduate employment. </a:t>
          </a:r>
        </a:p>
        <a:p>
          <a:r>
            <a:rPr lang="en-GB" dirty="0"/>
            <a:t>This is especially so where gains are discussed and defined with staff, students, alumni and external stakeholders such as employers.’ </a:t>
          </a:r>
        </a:p>
      </dgm:t>
    </dgm:pt>
    <dgm:pt modelId="{4F424531-D1F6-2740-B91A-3F6B68F11EC4}" type="parTrans" cxnId="{FD5326F3-51F2-9D4A-9B06-CEC050A1DC7F}">
      <dgm:prSet/>
      <dgm:spPr/>
      <dgm:t>
        <a:bodyPr/>
        <a:lstStyle/>
        <a:p>
          <a:endParaRPr lang="en-GB"/>
        </a:p>
      </dgm:t>
    </dgm:pt>
    <dgm:pt modelId="{275315A7-D8F8-7D40-B2BD-39742DA4F4DB}" type="sibTrans" cxnId="{FD5326F3-51F2-9D4A-9B06-CEC050A1DC7F}">
      <dgm:prSet/>
      <dgm:spPr/>
      <dgm:t>
        <a:bodyPr/>
        <a:lstStyle/>
        <a:p>
          <a:endParaRPr lang="en-GB"/>
        </a:p>
      </dgm:t>
    </dgm:pt>
    <dgm:pt modelId="{002B353D-9DC4-F94D-89F1-B27B9EE8FD72}">
      <dgm:prSet custT="1"/>
      <dgm:spPr/>
      <dgm:t>
        <a:bodyPr/>
        <a:lstStyle/>
        <a:p>
          <a:pPr>
            <a:buNone/>
          </a:pPr>
          <a:r>
            <a:rPr lang="en-GB" sz="2000" dirty="0"/>
            <a:t>(Fung 2024, p4)</a:t>
          </a:r>
        </a:p>
      </dgm:t>
    </dgm:pt>
    <dgm:pt modelId="{F6D5C215-55C3-AA4F-A993-6BCC3F87EFF6}" type="parTrans" cxnId="{E0B7DCA7-B9E8-474B-A89B-2D3BCA0C0FC9}">
      <dgm:prSet/>
      <dgm:spPr/>
      <dgm:t>
        <a:bodyPr/>
        <a:lstStyle/>
        <a:p>
          <a:endParaRPr lang="en-GB"/>
        </a:p>
      </dgm:t>
    </dgm:pt>
    <dgm:pt modelId="{64919E4A-A4C8-1A4C-8D13-6F2E5F657853}" type="sibTrans" cxnId="{E0B7DCA7-B9E8-474B-A89B-2D3BCA0C0FC9}">
      <dgm:prSet/>
      <dgm:spPr/>
      <dgm:t>
        <a:bodyPr/>
        <a:lstStyle/>
        <a:p>
          <a:endParaRPr lang="en-GB"/>
        </a:p>
      </dgm:t>
    </dgm:pt>
    <dgm:pt modelId="{44E6E735-FEFD-2043-9327-0E1576D9B96B}" type="pres">
      <dgm:prSet presAssocID="{4E2E32B8-0F82-3B4F-8A46-B95492852FCE}" presName="linear" presStyleCnt="0">
        <dgm:presLayoutVars>
          <dgm:animLvl val="lvl"/>
          <dgm:resizeHandles val="exact"/>
        </dgm:presLayoutVars>
      </dgm:prSet>
      <dgm:spPr/>
    </dgm:pt>
    <dgm:pt modelId="{BE4BE531-21A8-2148-AB80-E8E0C9834EFF}" type="pres">
      <dgm:prSet presAssocID="{EC5AC302-B254-BC46-BD51-5838EABE09D0}" presName="parentText" presStyleLbl="node1" presStyleIdx="0" presStyleCnt="2">
        <dgm:presLayoutVars>
          <dgm:chMax val="0"/>
          <dgm:bulletEnabled val="1"/>
        </dgm:presLayoutVars>
      </dgm:prSet>
      <dgm:spPr/>
    </dgm:pt>
    <dgm:pt modelId="{0D6C66D0-74E7-D745-A494-1EE195759350}" type="pres">
      <dgm:prSet presAssocID="{03AE9D9C-8232-4C41-B47A-2797DDF3606D}" presName="spacer" presStyleCnt="0"/>
      <dgm:spPr/>
    </dgm:pt>
    <dgm:pt modelId="{4C6ACC26-5F43-F341-990B-5D5E3D7FEB8B}" type="pres">
      <dgm:prSet presAssocID="{4A99E442-12EE-EB46-9A45-FFE49059D850}" presName="parentText" presStyleLbl="node1" presStyleIdx="1" presStyleCnt="2">
        <dgm:presLayoutVars>
          <dgm:chMax val="0"/>
          <dgm:bulletEnabled val="1"/>
        </dgm:presLayoutVars>
      </dgm:prSet>
      <dgm:spPr/>
    </dgm:pt>
    <dgm:pt modelId="{BF18C4C5-4082-DC4D-897B-2CD3D2ABCD18}" type="pres">
      <dgm:prSet presAssocID="{4A99E442-12EE-EB46-9A45-FFE49059D850}" presName="childText" presStyleLbl="revTx" presStyleIdx="0" presStyleCnt="1" custLinFactNeighborY="6571">
        <dgm:presLayoutVars>
          <dgm:bulletEnabled val="1"/>
        </dgm:presLayoutVars>
      </dgm:prSet>
      <dgm:spPr/>
    </dgm:pt>
  </dgm:ptLst>
  <dgm:cxnLst>
    <dgm:cxn modelId="{17305304-5852-494B-85F5-E5F40BCB2F92}" type="presOf" srcId="{4A99E442-12EE-EB46-9A45-FFE49059D850}" destId="{4C6ACC26-5F43-F341-990B-5D5E3D7FEB8B}" srcOrd="0" destOrd="0" presId="urn:microsoft.com/office/officeart/2005/8/layout/vList2"/>
    <dgm:cxn modelId="{224ECE3E-135A-944C-9A0C-016BF56BE8F1}" srcId="{4E2E32B8-0F82-3B4F-8A46-B95492852FCE}" destId="{EC5AC302-B254-BC46-BD51-5838EABE09D0}" srcOrd="0" destOrd="0" parTransId="{7E710F06-FC48-974F-8C3F-730D065C7ECB}" sibTransId="{03AE9D9C-8232-4C41-B47A-2797DDF3606D}"/>
    <dgm:cxn modelId="{3FF11E7E-3DB3-F743-9565-3567DA41C5B8}" type="presOf" srcId="{4E2E32B8-0F82-3B4F-8A46-B95492852FCE}" destId="{44E6E735-FEFD-2043-9327-0E1576D9B96B}" srcOrd="0" destOrd="0" presId="urn:microsoft.com/office/officeart/2005/8/layout/vList2"/>
    <dgm:cxn modelId="{B3DD108D-5F02-E846-9F1E-71AA6317A3B9}" type="presOf" srcId="{002B353D-9DC4-F94D-89F1-B27B9EE8FD72}" destId="{BF18C4C5-4082-DC4D-897B-2CD3D2ABCD18}" srcOrd="0" destOrd="0" presId="urn:microsoft.com/office/officeart/2005/8/layout/vList2"/>
    <dgm:cxn modelId="{E0B7DCA7-B9E8-474B-A89B-2D3BCA0C0FC9}" srcId="{4A99E442-12EE-EB46-9A45-FFE49059D850}" destId="{002B353D-9DC4-F94D-89F1-B27B9EE8FD72}" srcOrd="0" destOrd="0" parTransId="{F6D5C215-55C3-AA4F-A993-6BCC3F87EFF6}" sibTransId="{64919E4A-A4C8-1A4C-8D13-6F2E5F657853}"/>
    <dgm:cxn modelId="{5A4C3CE4-02B4-2F47-AC69-6343885CDC25}" type="presOf" srcId="{EC5AC302-B254-BC46-BD51-5838EABE09D0}" destId="{BE4BE531-21A8-2148-AB80-E8E0C9834EFF}" srcOrd="0" destOrd="0" presId="urn:microsoft.com/office/officeart/2005/8/layout/vList2"/>
    <dgm:cxn modelId="{FD5326F3-51F2-9D4A-9B06-CEC050A1DC7F}" srcId="{4E2E32B8-0F82-3B4F-8A46-B95492852FCE}" destId="{4A99E442-12EE-EB46-9A45-FFE49059D850}" srcOrd="1" destOrd="0" parTransId="{4F424531-D1F6-2740-B91A-3F6B68F11EC4}" sibTransId="{275315A7-D8F8-7D40-B2BD-39742DA4F4DB}"/>
    <dgm:cxn modelId="{545E5E67-0115-AF49-A365-F7F1773CF763}" type="presParOf" srcId="{44E6E735-FEFD-2043-9327-0E1576D9B96B}" destId="{BE4BE531-21A8-2148-AB80-E8E0C9834EFF}" srcOrd="0" destOrd="0" presId="urn:microsoft.com/office/officeart/2005/8/layout/vList2"/>
    <dgm:cxn modelId="{6D8F2D6D-E3AC-4C48-9817-F7FDAF20AB99}" type="presParOf" srcId="{44E6E735-FEFD-2043-9327-0E1576D9B96B}" destId="{0D6C66D0-74E7-D745-A494-1EE195759350}" srcOrd="1" destOrd="0" presId="urn:microsoft.com/office/officeart/2005/8/layout/vList2"/>
    <dgm:cxn modelId="{A94DA972-7899-CC4A-A0B4-E5340C3CFE0B}" type="presParOf" srcId="{44E6E735-FEFD-2043-9327-0E1576D9B96B}" destId="{4C6ACC26-5F43-F341-990B-5D5E3D7FEB8B}" srcOrd="2" destOrd="0" presId="urn:microsoft.com/office/officeart/2005/8/layout/vList2"/>
    <dgm:cxn modelId="{F39DCC61-61DB-194E-9785-9E753CE6BF40}" type="presParOf" srcId="{44E6E735-FEFD-2043-9327-0E1576D9B96B}" destId="{BF18C4C5-4082-DC4D-897B-2CD3D2ABCD1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712023-7C46-E145-A7A7-243B6B588687}">
      <dsp:nvSpPr>
        <dsp:cNvPr id="0" name=""/>
        <dsp:cNvSpPr/>
      </dsp:nvSpPr>
      <dsp:spPr>
        <a:xfrm>
          <a:off x="0" y="11506"/>
          <a:ext cx="8596668" cy="91260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51 institutional submissions to TEF 2024</a:t>
          </a:r>
          <a:endParaRPr lang="en-GB" sz="2400" kern="1200"/>
        </a:p>
      </dsp:txBody>
      <dsp:txXfrm>
        <a:off x="44549" y="56055"/>
        <a:ext cx="8507570" cy="823502"/>
      </dsp:txXfrm>
    </dsp:sp>
    <dsp:sp modelId="{7D591964-3F4A-5B48-9455-63FC382C3B1D}">
      <dsp:nvSpPr>
        <dsp:cNvPr id="0" name=""/>
        <dsp:cNvSpPr/>
      </dsp:nvSpPr>
      <dsp:spPr>
        <a:xfrm>
          <a:off x="0" y="993226"/>
          <a:ext cx="8596668" cy="91260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All submissions from HE providers who were awarded Gold for Student Outcomes</a:t>
          </a:r>
          <a:endParaRPr lang="en-GB" sz="2400" kern="1200"/>
        </a:p>
      </dsp:txBody>
      <dsp:txXfrm>
        <a:off x="44549" y="1037775"/>
        <a:ext cx="8507570" cy="823502"/>
      </dsp:txXfrm>
    </dsp:sp>
    <dsp:sp modelId="{E0673BA1-3F0F-E944-B5AD-618B09B2EF47}">
      <dsp:nvSpPr>
        <dsp:cNvPr id="0" name=""/>
        <dsp:cNvSpPr/>
      </dsp:nvSpPr>
      <dsp:spPr>
        <a:xfrm>
          <a:off x="0" y="1974946"/>
          <a:ext cx="8596668" cy="912600"/>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Thematic analysis of references to educational gains</a:t>
          </a:r>
          <a:endParaRPr lang="en-GB" sz="2400" kern="1200"/>
        </a:p>
      </dsp:txBody>
      <dsp:txXfrm>
        <a:off x="44549" y="2019495"/>
        <a:ext cx="8507570" cy="823502"/>
      </dsp:txXfrm>
    </dsp:sp>
    <dsp:sp modelId="{3A0797D3-221D-4B47-83AB-8470490DC7B7}">
      <dsp:nvSpPr>
        <dsp:cNvPr id="0" name=""/>
        <dsp:cNvSpPr/>
      </dsp:nvSpPr>
      <dsp:spPr>
        <a:xfrm>
          <a:off x="0" y="2956666"/>
          <a:ext cx="8596668" cy="912600"/>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Written up as OfS report (Fung 2024)</a:t>
          </a:r>
          <a:endParaRPr lang="en-GB" sz="2400" kern="1200"/>
        </a:p>
      </dsp:txBody>
      <dsp:txXfrm>
        <a:off x="44549" y="3001215"/>
        <a:ext cx="8507570" cy="8235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41F906-01F1-354A-90D8-D2DF3EF4CD1D}">
      <dsp:nvSpPr>
        <dsp:cNvPr id="0" name=""/>
        <dsp:cNvSpPr/>
      </dsp:nvSpPr>
      <dsp:spPr>
        <a:xfrm>
          <a:off x="0" y="598578"/>
          <a:ext cx="8596668" cy="127413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b="1" kern="1200" dirty="0"/>
            <a:t>Educational gains are values-based and can </a:t>
          </a:r>
          <a:r>
            <a:rPr lang="en-GB" sz="2400" kern="1200" dirty="0"/>
            <a:t>benefit both individuals and communities</a:t>
          </a:r>
        </a:p>
      </dsp:txBody>
      <dsp:txXfrm>
        <a:off x="62198" y="660776"/>
        <a:ext cx="8472272" cy="1149734"/>
      </dsp:txXfrm>
    </dsp:sp>
    <dsp:sp modelId="{13E02E8A-8009-5344-8571-CEF50FED2A15}">
      <dsp:nvSpPr>
        <dsp:cNvPr id="0" name=""/>
        <dsp:cNvSpPr/>
      </dsp:nvSpPr>
      <dsp:spPr>
        <a:xfrm>
          <a:off x="0" y="1941828"/>
          <a:ext cx="8596668" cy="127413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Articulations of </a:t>
          </a:r>
          <a:r>
            <a:rPr lang="en-GB" sz="2400" b="1" kern="1200" dirty="0"/>
            <a:t>educational gains can include but are not limited to a set of core graduate skills and attributes. These</a:t>
          </a:r>
          <a:r>
            <a:rPr lang="en-GB" sz="2400" kern="1200" dirty="0"/>
            <a:t> remain dynamic. </a:t>
          </a:r>
        </a:p>
      </dsp:txBody>
      <dsp:txXfrm>
        <a:off x="62198" y="2004026"/>
        <a:ext cx="8472272" cy="1149734"/>
      </dsp:txXfrm>
    </dsp:sp>
    <dsp:sp modelId="{E49F189D-9DE0-7A4C-AAC6-D9CCC106ADC2}">
      <dsp:nvSpPr>
        <dsp:cNvPr id="0" name=""/>
        <dsp:cNvSpPr/>
      </dsp:nvSpPr>
      <dsp:spPr>
        <a:xfrm>
          <a:off x="0" y="3285078"/>
          <a:ext cx="8596668" cy="1274130"/>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Educational gains are broader than learning gains. They include additional benefits, such as building new networks and personal, cultural and careers-related opportunities. </a:t>
          </a:r>
        </a:p>
      </dsp:txBody>
      <dsp:txXfrm>
        <a:off x="62198" y="3347276"/>
        <a:ext cx="8472272" cy="11497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2F7731-4F15-C746-A674-41E6C0C7A863}">
      <dsp:nvSpPr>
        <dsp:cNvPr id="0" name=""/>
        <dsp:cNvSpPr/>
      </dsp:nvSpPr>
      <dsp:spPr>
        <a:xfrm>
          <a:off x="0" y="310027"/>
          <a:ext cx="8596668" cy="2527199"/>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b="1" kern="1200" dirty="0"/>
            <a:t>Educational gains </a:t>
          </a:r>
          <a:r>
            <a:rPr lang="en-GB" sz="2400" kern="1200" dirty="0"/>
            <a:t>can be </a:t>
          </a:r>
        </a:p>
        <a:p>
          <a:pPr marL="0" lvl="0" indent="0" algn="l" defTabSz="1066800">
            <a:lnSpc>
              <a:spcPct val="90000"/>
            </a:lnSpc>
            <a:spcBef>
              <a:spcPct val="0"/>
            </a:spcBef>
            <a:spcAft>
              <a:spcPct val="35000"/>
            </a:spcAft>
            <a:buNone/>
          </a:pPr>
          <a:r>
            <a:rPr lang="en-GB" sz="2400" b="1" kern="1200" dirty="0"/>
            <a:t>	- comprehensive </a:t>
          </a:r>
          <a:r>
            <a:rPr lang="en-GB" sz="2400" kern="1200" dirty="0"/>
            <a:t>(gains shared by all) </a:t>
          </a:r>
        </a:p>
        <a:p>
          <a:pPr marL="0" lvl="0" indent="0" algn="l" defTabSz="1066800">
            <a:lnSpc>
              <a:spcPct val="90000"/>
            </a:lnSpc>
            <a:spcBef>
              <a:spcPct val="0"/>
            </a:spcBef>
            <a:spcAft>
              <a:spcPct val="35000"/>
            </a:spcAft>
            <a:buNone/>
          </a:pPr>
          <a:r>
            <a:rPr lang="en-GB" sz="2400" b="1" kern="1200" dirty="0"/>
            <a:t>	- targeted (e.g.</a:t>
          </a:r>
          <a:r>
            <a:rPr lang="en-GB" sz="2400" kern="1200" dirty="0"/>
            <a:t> at a specific demographic group) </a:t>
          </a:r>
        </a:p>
        <a:p>
          <a:pPr marL="0" lvl="0" indent="0" algn="l" defTabSz="1066800">
            <a:lnSpc>
              <a:spcPct val="90000"/>
            </a:lnSpc>
            <a:spcBef>
              <a:spcPct val="0"/>
            </a:spcBef>
            <a:spcAft>
              <a:spcPct val="35000"/>
            </a:spcAft>
            <a:buNone/>
          </a:pPr>
          <a:r>
            <a:rPr lang="en-GB" sz="2400" kern="1200" dirty="0"/>
            <a:t>	- </a:t>
          </a:r>
          <a:r>
            <a:rPr lang="en-GB" sz="2400" b="1" kern="1200" dirty="0"/>
            <a:t>personalised </a:t>
          </a:r>
          <a:r>
            <a:rPr lang="en-GB" sz="2400" kern="1200" dirty="0"/>
            <a:t>(curated for individual students). </a:t>
          </a:r>
        </a:p>
        <a:p>
          <a:pPr marL="0" lvl="0" indent="0" algn="l" defTabSz="1066800">
            <a:lnSpc>
              <a:spcPct val="90000"/>
            </a:lnSpc>
            <a:spcBef>
              <a:spcPct val="0"/>
            </a:spcBef>
            <a:spcAft>
              <a:spcPct val="35000"/>
            </a:spcAft>
            <a:buNone/>
          </a:pPr>
          <a:r>
            <a:rPr lang="en-GB" sz="2400" kern="1200" dirty="0"/>
            <a:t>These are not mutually exclusive. </a:t>
          </a:r>
        </a:p>
      </dsp:txBody>
      <dsp:txXfrm>
        <a:off x="123368" y="433395"/>
        <a:ext cx="8349932" cy="2280463"/>
      </dsp:txXfrm>
    </dsp:sp>
    <dsp:sp modelId="{B4969B58-00BF-184D-87F5-1CCAD9BB5B65}">
      <dsp:nvSpPr>
        <dsp:cNvPr id="0" name=""/>
        <dsp:cNvSpPr/>
      </dsp:nvSpPr>
      <dsp:spPr>
        <a:xfrm>
          <a:off x="0" y="2906347"/>
          <a:ext cx="8596668" cy="2527199"/>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dirty="0"/>
            <a:t>The knowledge, skills and attributes developed through core </a:t>
          </a:r>
          <a:r>
            <a:rPr lang="en-GB" sz="2400" b="1" kern="1200" dirty="0"/>
            <a:t>programmes of study remain central</a:t>
          </a:r>
          <a:r>
            <a:rPr lang="en-GB" sz="2400" kern="1200" dirty="0"/>
            <a:t>. </a:t>
          </a:r>
        </a:p>
        <a:p>
          <a:pPr marL="0" lvl="0" indent="0" algn="l" defTabSz="1066800">
            <a:lnSpc>
              <a:spcPct val="90000"/>
            </a:lnSpc>
            <a:spcBef>
              <a:spcPct val="0"/>
            </a:spcBef>
            <a:spcAft>
              <a:spcPct val="35000"/>
            </a:spcAft>
            <a:buNone/>
          </a:pPr>
          <a:r>
            <a:rPr lang="en-GB" sz="2400" kern="1200" dirty="0"/>
            <a:t>These include both </a:t>
          </a:r>
          <a:r>
            <a:rPr lang="en-GB" sz="2400" b="1" kern="1200" dirty="0">
              <a:solidFill>
                <a:schemeClr val="accent2"/>
              </a:solidFill>
            </a:rPr>
            <a:t>disciplinary</a:t>
          </a:r>
          <a:r>
            <a:rPr lang="en-GB" sz="2400" b="1" kern="1200" dirty="0"/>
            <a:t> </a:t>
          </a:r>
          <a:r>
            <a:rPr lang="en-GB" sz="2400" kern="1200" dirty="0"/>
            <a:t>and </a:t>
          </a:r>
          <a:r>
            <a:rPr lang="en-GB" sz="2400" b="1" kern="1200" dirty="0">
              <a:solidFill>
                <a:schemeClr val="accent2"/>
              </a:solidFill>
            </a:rPr>
            <a:t>interdisciplinary</a:t>
          </a:r>
          <a:r>
            <a:rPr lang="en-GB" sz="2400" b="1" kern="1200" dirty="0"/>
            <a:t> gains</a:t>
          </a:r>
          <a:r>
            <a:rPr lang="en-GB" sz="2400" kern="1200" dirty="0"/>
            <a:t>. </a:t>
          </a:r>
        </a:p>
      </dsp:txBody>
      <dsp:txXfrm>
        <a:off x="123368" y="3029715"/>
        <a:ext cx="8349932" cy="22804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68303B-8D91-5E42-B12A-E142154EF83A}">
      <dsp:nvSpPr>
        <dsp:cNvPr id="0" name=""/>
        <dsp:cNvSpPr/>
      </dsp:nvSpPr>
      <dsp:spPr>
        <a:xfrm>
          <a:off x="0" y="71287"/>
          <a:ext cx="8596668" cy="1756755"/>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dirty="0"/>
            <a:t>Curriculum design, pedagogic teaching approaches and resources are all of central importance.</a:t>
          </a:r>
        </a:p>
      </dsp:txBody>
      <dsp:txXfrm>
        <a:off x="85758" y="157045"/>
        <a:ext cx="8425152" cy="1585239"/>
      </dsp:txXfrm>
    </dsp:sp>
    <dsp:sp modelId="{6E0BC598-E8A8-B54E-95A0-AB2BDF1FF9C9}">
      <dsp:nvSpPr>
        <dsp:cNvPr id="0" name=""/>
        <dsp:cNvSpPr/>
      </dsp:nvSpPr>
      <dsp:spPr>
        <a:xfrm>
          <a:off x="0" y="1902922"/>
          <a:ext cx="8596668" cy="1756755"/>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Co-curricular and extra-curricular activities, including connecting with alumni, employers and civic society, </a:t>
          </a:r>
          <a:r>
            <a:rPr lang="en-GB" sz="2600" b="1" kern="1200"/>
            <a:t>provide a rich menu of opportunities </a:t>
          </a:r>
          <a:r>
            <a:rPr lang="en-GB" sz="2600" kern="1200"/>
            <a:t>for students to extend their educational gains. </a:t>
          </a:r>
        </a:p>
      </dsp:txBody>
      <dsp:txXfrm>
        <a:off x="85758" y="1988680"/>
        <a:ext cx="8425152" cy="1585239"/>
      </dsp:txXfrm>
    </dsp:sp>
    <dsp:sp modelId="{5BA3F608-666E-074C-B8D5-FD03AA978D2E}">
      <dsp:nvSpPr>
        <dsp:cNvPr id="0" name=""/>
        <dsp:cNvSpPr/>
      </dsp:nvSpPr>
      <dsp:spPr>
        <a:xfrm>
          <a:off x="0" y="3734557"/>
          <a:ext cx="8596668" cy="1756755"/>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dirty="0"/>
            <a:t>Students and student groups are differently situated with respect to their opportunities to achieve gains.</a:t>
          </a:r>
        </a:p>
      </dsp:txBody>
      <dsp:txXfrm>
        <a:off x="85758" y="3820315"/>
        <a:ext cx="8425152" cy="15852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2D6C6E-CEBC-FA48-9CD1-40AA205F6458}">
      <dsp:nvSpPr>
        <dsp:cNvPr id="0" name=""/>
        <dsp:cNvSpPr/>
      </dsp:nvSpPr>
      <dsp:spPr>
        <a:xfrm>
          <a:off x="0" y="7233"/>
          <a:ext cx="8596668" cy="22744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dirty="0"/>
            <a:t>Measuring educational gains is complex. Where a clearly defined set of gains is foregrounded, such as a particular set of skills, appropriate metrics can be selected that act as proxies for those gains. However, students’ actual gains will be broader. </a:t>
          </a:r>
        </a:p>
      </dsp:txBody>
      <dsp:txXfrm>
        <a:off x="111031" y="118264"/>
        <a:ext cx="8374606" cy="2052418"/>
      </dsp:txXfrm>
    </dsp:sp>
    <dsp:sp modelId="{F2A497AF-0A47-5B42-B9A9-8E85F18013FE}">
      <dsp:nvSpPr>
        <dsp:cNvPr id="0" name=""/>
        <dsp:cNvSpPr/>
      </dsp:nvSpPr>
      <dsp:spPr>
        <a:xfrm>
          <a:off x="0" y="2366706"/>
          <a:ext cx="8596668" cy="227448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kern="1200"/>
            <a:t>Measuring the distance travelled by students is highly complex. In some but not all contexts it can be estimated through proxy measures. </a:t>
          </a:r>
        </a:p>
      </dsp:txBody>
      <dsp:txXfrm>
        <a:off x="111031" y="2477737"/>
        <a:ext cx="8374606" cy="20524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A5E604-86AD-EE4C-A172-5686C85D5235}">
      <dsp:nvSpPr>
        <dsp:cNvPr id="0" name=""/>
        <dsp:cNvSpPr/>
      </dsp:nvSpPr>
      <dsp:spPr>
        <a:xfrm>
          <a:off x="0" y="168515"/>
          <a:ext cx="8596668" cy="1887027"/>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kern="1200" dirty="0"/>
            <a:t>Students can have a role in articulating, curating, tracking and measuring their own educational gains, both within and beyond the curriculum. </a:t>
          </a:r>
        </a:p>
      </dsp:txBody>
      <dsp:txXfrm>
        <a:off x="92117" y="260632"/>
        <a:ext cx="8412434" cy="1702793"/>
      </dsp:txXfrm>
    </dsp:sp>
    <dsp:sp modelId="{294D4625-30AB-C145-9D5D-90EDFDA3D764}">
      <dsp:nvSpPr>
        <dsp:cNvPr id="0" name=""/>
        <dsp:cNvSpPr/>
      </dsp:nvSpPr>
      <dsp:spPr>
        <a:xfrm>
          <a:off x="0" y="2242743"/>
          <a:ext cx="8596668" cy="1887027"/>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kern="1200" dirty="0"/>
            <a:t>A provider’s </a:t>
          </a:r>
          <a:r>
            <a:rPr lang="en-GB" sz="2800" b="1" kern="1200" dirty="0"/>
            <a:t>stakeholders</a:t>
          </a:r>
          <a:r>
            <a:rPr lang="en-GB" sz="2800" kern="1200" dirty="0"/>
            <a:t>, including employers and their representatives, can make a meaningful contribution to both articulating and measuring educational gains. </a:t>
          </a:r>
        </a:p>
      </dsp:txBody>
      <dsp:txXfrm>
        <a:off x="92117" y="2334860"/>
        <a:ext cx="8412434" cy="170279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DD3C48-777B-6A44-912E-9D9935D91862}">
      <dsp:nvSpPr>
        <dsp:cNvPr id="0" name=""/>
        <dsp:cNvSpPr/>
      </dsp:nvSpPr>
      <dsp:spPr>
        <a:xfrm>
          <a:off x="0" y="25859"/>
          <a:ext cx="8123766" cy="65520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Multiple rational approaches include:</a:t>
          </a:r>
          <a:endParaRPr lang="en-GB" sz="2800" kern="1200"/>
        </a:p>
      </dsp:txBody>
      <dsp:txXfrm>
        <a:off x="31984" y="57843"/>
        <a:ext cx="8059798" cy="591232"/>
      </dsp:txXfrm>
    </dsp:sp>
    <dsp:sp modelId="{F25C6961-CF0E-4E42-BF58-672F83BABF6F}">
      <dsp:nvSpPr>
        <dsp:cNvPr id="0" name=""/>
        <dsp:cNvSpPr/>
      </dsp:nvSpPr>
      <dsp:spPr>
        <a:xfrm>
          <a:off x="0" y="681059"/>
          <a:ext cx="8123766" cy="3941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930"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Assessing learning outcomes as part of a programme of study</a:t>
          </a:r>
          <a:endParaRPr lang="en-GB" sz="2200" kern="1200"/>
        </a:p>
        <a:p>
          <a:pPr marL="228600" lvl="1" indent="-228600" algn="l" defTabSz="977900">
            <a:lnSpc>
              <a:spcPct val="90000"/>
            </a:lnSpc>
            <a:spcBef>
              <a:spcPct val="0"/>
            </a:spcBef>
            <a:spcAft>
              <a:spcPct val="20000"/>
            </a:spcAft>
            <a:buChar char="•"/>
          </a:pPr>
          <a:r>
            <a:rPr lang="en-US" sz="2200" kern="1200" dirty="0"/>
            <a:t>Assessing (including through self-assessment) the educational gains achieved beyond the </a:t>
          </a:r>
          <a:r>
            <a:rPr lang="en-US" sz="2200" kern="1200" dirty="0" err="1"/>
            <a:t>programme</a:t>
          </a:r>
          <a:r>
            <a:rPr lang="en-US" sz="2200" kern="1200" dirty="0"/>
            <a:t> of study, e.g. via reflective blog, video</a:t>
          </a:r>
          <a:endParaRPr lang="en-GB" sz="2200" kern="1200" dirty="0"/>
        </a:p>
        <a:p>
          <a:pPr marL="228600" lvl="1" indent="-228600" algn="l" defTabSz="977900">
            <a:lnSpc>
              <a:spcPct val="90000"/>
            </a:lnSpc>
            <a:spcBef>
              <a:spcPct val="0"/>
            </a:spcBef>
            <a:spcAft>
              <a:spcPct val="20000"/>
            </a:spcAft>
            <a:buChar char="•"/>
          </a:pPr>
          <a:r>
            <a:rPr lang="en-US" sz="2200" kern="1200" dirty="0" err="1"/>
            <a:t>Summarising</a:t>
          </a:r>
          <a:r>
            <a:rPr lang="en-US" sz="2200" kern="1200" dirty="0"/>
            <a:t> both </a:t>
          </a:r>
          <a:r>
            <a:rPr lang="en-US" sz="2200" kern="1200" dirty="0" err="1"/>
            <a:t>programme</a:t>
          </a:r>
          <a:r>
            <a:rPr lang="en-US" sz="2200" kern="1200" dirty="0"/>
            <a:t>-specific outcomes, wider learning outcomes, and additional gains, for example through a holistic showcase portfolio (see Fung 2017)</a:t>
          </a:r>
          <a:endParaRPr lang="en-GB" sz="2200" kern="1200" dirty="0"/>
        </a:p>
        <a:p>
          <a:pPr marL="228600" lvl="1" indent="-228600" algn="l" defTabSz="977900">
            <a:lnSpc>
              <a:spcPct val="90000"/>
            </a:lnSpc>
            <a:spcBef>
              <a:spcPct val="0"/>
            </a:spcBef>
            <a:spcAft>
              <a:spcPct val="20000"/>
            </a:spcAft>
            <a:buChar char="•"/>
          </a:pPr>
          <a:r>
            <a:rPr lang="en-US" sz="2200" kern="1200"/>
            <a:t>Developing specific schemes to assess an agreed selection of graduate attributes</a:t>
          </a:r>
          <a:endParaRPr lang="en-GB" sz="2200" kern="1200"/>
        </a:p>
        <a:p>
          <a:pPr marL="228600" lvl="1" indent="-228600" algn="l" defTabSz="977900">
            <a:lnSpc>
              <a:spcPct val="90000"/>
            </a:lnSpc>
            <a:spcBef>
              <a:spcPct val="0"/>
            </a:spcBef>
            <a:spcAft>
              <a:spcPct val="20000"/>
            </a:spcAft>
            <a:buChar char="•"/>
          </a:pPr>
          <a:r>
            <a:rPr lang="en-US" sz="2200" kern="1200"/>
            <a:t>Designing proxies for ‘distance travelled’ where this is feasible, given entry qualifications or initial assessments</a:t>
          </a:r>
          <a:endParaRPr lang="en-GB" sz="2200" kern="1200"/>
        </a:p>
      </dsp:txBody>
      <dsp:txXfrm>
        <a:off x="0" y="681059"/>
        <a:ext cx="8123766" cy="39412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BE531-21A8-2148-AB80-E8E0C9834EFF}">
      <dsp:nvSpPr>
        <dsp:cNvPr id="0" name=""/>
        <dsp:cNvSpPr/>
      </dsp:nvSpPr>
      <dsp:spPr>
        <a:xfrm>
          <a:off x="0" y="32196"/>
          <a:ext cx="8596668" cy="2401717"/>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dirty="0"/>
            <a:t>‘While no single, sector-wide approach to defining and measuring educational gains is proposed either by the TEF guidelines or the providers themselves, the value of articulating the depth and range of gains achieved by students within their particular contexts resonates through the submissions.’ </a:t>
          </a:r>
        </a:p>
      </dsp:txBody>
      <dsp:txXfrm>
        <a:off x="117242" y="149438"/>
        <a:ext cx="8362184" cy="2167233"/>
      </dsp:txXfrm>
    </dsp:sp>
    <dsp:sp modelId="{4C6ACC26-5F43-F341-990B-5D5E3D7FEB8B}">
      <dsp:nvSpPr>
        <dsp:cNvPr id="0" name=""/>
        <dsp:cNvSpPr/>
      </dsp:nvSpPr>
      <dsp:spPr>
        <a:xfrm>
          <a:off x="0" y="2500154"/>
          <a:ext cx="8596668" cy="2401717"/>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dirty="0"/>
            <a:t>‘Articulating gains reflects benefits to students that are deeper and wider than gaining qualifications and graduate employment. </a:t>
          </a:r>
        </a:p>
        <a:p>
          <a:pPr marL="0" lvl="0" indent="0" algn="l" defTabSz="1022350">
            <a:lnSpc>
              <a:spcPct val="90000"/>
            </a:lnSpc>
            <a:spcBef>
              <a:spcPct val="0"/>
            </a:spcBef>
            <a:spcAft>
              <a:spcPct val="35000"/>
            </a:spcAft>
            <a:buNone/>
          </a:pPr>
          <a:r>
            <a:rPr lang="en-GB" sz="2300" kern="1200" dirty="0"/>
            <a:t>This is especially so where gains are discussed and defined with staff, students, alumni and external stakeholders such as employers.’ </a:t>
          </a:r>
        </a:p>
      </dsp:txBody>
      <dsp:txXfrm>
        <a:off x="117242" y="2617396"/>
        <a:ext cx="8362184" cy="2167233"/>
      </dsp:txXfrm>
    </dsp:sp>
    <dsp:sp modelId="{BF18C4C5-4082-DC4D-897B-2CD3D2ABCD18}">
      <dsp:nvSpPr>
        <dsp:cNvPr id="0" name=""/>
        <dsp:cNvSpPr/>
      </dsp:nvSpPr>
      <dsp:spPr>
        <a:xfrm>
          <a:off x="0" y="4934068"/>
          <a:ext cx="8596668"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25400" rIns="142240" bIns="25400" numCol="1" spcCol="1270" anchor="t" anchorCtr="0">
          <a:noAutofit/>
        </a:bodyPr>
        <a:lstStyle/>
        <a:p>
          <a:pPr marL="228600" lvl="1" indent="-228600" algn="l" defTabSz="889000">
            <a:lnSpc>
              <a:spcPct val="90000"/>
            </a:lnSpc>
            <a:spcBef>
              <a:spcPct val="0"/>
            </a:spcBef>
            <a:spcAft>
              <a:spcPct val="20000"/>
            </a:spcAft>
            <a:buNone/>
          </a:pPr>
          <a:r>
            <a:rPr lang="en-GB" sz="2000" kern="1200" dirty="0"/>
            <a:t>(Fung 2024, p4)</a:t>
          </a:r>
        </a:p>
      </dsp:txBody>
      <dsp:txXfrm>
        <a:off x="0" y="4934068"/>
        <a:ext cx="8596668" cy="3808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2765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4709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30829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6357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874107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16426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356941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53140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26105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4918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05846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6959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8021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4546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669412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11/18/2025</a:t>
            </a:fld>
            <a:endParaRPr lang="en-US" dirty="0"/>
          </a:p>
        </p:txBody>
      </p:sp>
    </p:spTree>
    <p:extLst>
      <p:ext uri="{BB962C8B-B14F-4D97-AF65-F5344CB8AC3E}">
        <p14:creationId xmlns:p14="http://schemas.microsoft.com/office/powerpoint/2010/main" val="351056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11/18/2025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823126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hyperlink" Target="http://discovery.ucl.ac.uk/1558776/1/A-Connected-Curriculum-for-Higher-Education.pdf" TargetMode="External"/><Relationship Id="rId2" Type="http://schemas.openxmlformats.org/officeDocument/2006/relationships/hyperlink" Target="https://www.officeforstudents.org.uk/media/kshdumib/educational-gains-explored-approaches-in-tef-2023.pdf" TargetMode="External"/><Relationship Id="rId1" Type="http://schemas.openxmlformats.org/officeDocument/2006/relationships/slideLayout" Target="../slideLayouts/slideLayout2.xml"/><Relationship Id="rId5" Type="http://schemas.openxmlformats.org/officeDocument/2006/relationships/hyperlink" Target="https://www.officeforstudents.org.uk/media/77d4955c-4165-4f8f-94cf-%20315544b6cf25/ra22-tef-framework-guidance-final.pdf" TargetMode="External"/><Relationship Id="rId4" Type="http://schemas.openxmlformats.org/officeDocument/2006/relationships/hyperlink" Target="https://www.gov.uk/government/publications/independent-review-of-tef-report"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E7720-AD4A-2532-E7FB-4C67C0EE1F69}"/>
              </a:ext>
            </a:extLst>
          </p:cNvPr>
          <p:cNvSpPr>
            <a:spLocks noGrp="1"/>
          </p:cNvSpPr>
          <p:nvPr>
            <p:ph type="ctrTitle"/>
          </p:nvPr>
        </p:nvSpPr>
        <p:spPr/>
        <p:txBody>
          <a:bodyPr/>
          <a:lstStyle/>
          <a:p>
            <a:r>
              <a:rPr lang="en-US" sz="4800" dirty="0"/>
              <a:t>Educational Gains Explored</a:t>
            </a:r>
          </a:p>
        </p:txBody>
      </p:sp>
      <p:sp>
        <p:nvSpPr>
          <p:cNvPr id="3" name="Subtitle 2">
            <a:extLst>
              <a:ext uri="{FF2B5EF4-FFF2-40B4-BE49-F238E27FC236}">
                <a16:creationId xmlns:a16="http://schemas.microsoft.com/office/drawing/2014/main" id="{A527B2CF-C2C3-528E-7FDD-AB7E1BD6B518}"/>
              </a:ext>
            </a:extLst>
          </p:cNvPr>
          <p:cNvSpPr>
            <a:spLocks noGrp="1"/>
          </p:cNvSpPr>
          <p:nvPr>
            <p:ph type="subTitle" idx="1"/>
          </p:nvPr>
        </p:nvSpPr>
        <p:spPr/>
        <p:txBody>
          <a:bodyPr>
            <a:normAutofit/>
          </a:bodyPr>
          <a:lstStyle/>
          <a:p>
            <a:r>
              <a:rPr lang="en-US" sz="3600"/>
              <a:t>Prof Dilly Fung</a:t>
            </a:r>
            <a:endParaRPr lang="en-US" sz="3600" dirty="0"/>
          </a:p>
        </p:txBody>
      </p:sp>
    </p:spTree>
    <p:extLst>
      <p:ext uri="{BB962C8B-B14F-4D97-AF65-F5344CB8AC3E}">
        <p14:creationId xmlns:p14="http://schemas.microsoft.com/office/powerpoint/2010/main" val="229700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34588-33B2-466D-0E76-70FD3D76AB7E}"/>
              </a:ext>
            </a:extLst>
          </p:cNvPr>
          <p:cNvSpPr>
            <a:spLocks noGrp="1"/>
          </p:cNvSpPr>
          <p:nvPr>
            <p:ph type="title"/>
          </p:nvPr>
        </p:nvSpPr>
        <p:spPr>
          <a:xfrm>
            <a:off x="677334" y="338138"/>
            <a:ext cx="8596668" cy="1320800"/>
          </a:xfrm>
        </p:spPr>
        <p:txBody>
          <a:bodyPr/>
          <a:lstStyle/>
          <a:p>
            <a:r>
              <a:rPr lang="en-US" dirty="0"/>
              <a:t>My concluding thoughts</a:t>
            </a:r>
          </a:p>
        </p:txBody>
      </p:sp>
      <p:graphicFrame>
        <p:nvGraphicFramePr>
          <p:cNvPr id="4" name="Content Placeholder 3">
            <a:extLst>
              <a:ext uri="{FF2B5EF4-FFF2-40B4-BE49-F238E27FC236}">
                <a16:creationId xmlns:a16="http://schemas.microsoft.com/office/drawing/2014/main" id="{CB00533A-3ECE-C861-FD7C-44B016C8B095}"/>
              </a:ext>
            </a:extLst>
          </p:cNvPr>
          <p:cNvGraphicFramePr>
            <a:graphicFrameLocks noGrp="1"/>
          </p:cNvGraphicFramePr>
          <p:nvPr>
            <p:ph idx="1"/>
            <p:extLst>
              <p:ext uri="{D42A27DB-BD31-4B8C-83A1-F6EECF244321}">
                <p14:modId xmlns:p14="http://schemas.microsoft.com/office/powerpoint/2010/main" val="3855971404"/>
              </p:ext>
            </p:extLst>
          </p:nvPr>
        </p:nvGraphicFramePr>
        <p:xfrm>
          <a:off x="677334" y="1204913"/>
          <a:ext cx="8596668" cy="53149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0436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80294-7B6E-1FA2-EAF9-2D1160CB2C73}"/>
              </a:ext>
            </a:extLst>
          </p:cNvPr>
          <p:cNvSpPr>
            <a:spLocks noGrp="1"/>
          </p:cNvSpPr>
          <p:nvPr>
            <p:ph type="title"/>
          </p:nvPr>
        </p:nvSpPr>
        <p:spPr>
          <a:xfrm>
            <a:off x="677334" y="511838"/>
            <a:ext cx="8596668" cy="590550"/>
          </a:xfrm>
        </p:spPr>
        <p:txBody>
          <a:bodyPr>
            <a:normAutofit fontScale="90000"/>
          </a:bodyPr>
          <a:lstStyle/>
          <a:p>
            <a:r>
              <a:rPr lang="en-US" dirty="0"/>
              <a:t>References</a:t>
            </a:r>
          </a:p>
        </p:txBody>
      </p:sp>
      <p:sp>
        <p:nvSpPr>
          <p:cNvPr id="3" name="Content Placeholder 2">
            <a:extLst>
              <a:ext uri="{FF2B5EF4-FFF2-40B4-BE49-F238E27FC236}">
                <a16:creationId xmlns:a16="http://schemas.microsoft.com/office/drawing/2014/main" id="{8226CDA6-3290-FC45-3BDB-839F33EF338B}"/>
              </a:ext>
            </a:extLst>
          </p:cNvPr>
          <p:cNvSpPr>
            <a:spLocks noGrp="1"/>
          </p:cNvSpPr>
          <p:nvPr>
            <p:ph idx="1"/>
          </p:nvPr>
        </p:nvSpPr>
        <p:spPr>
          <a:xfrm>
            <a:off x="677334" y="1471612"/>
            <a:ext cx="8596668" cy="5160299"/>
          </a:xfrm>
        </p:spPr>
        <p:txBody>
          <a:bodyPr>
            <a:noAutofit/>
          </a:bodyPr>
          <a:lstStyle/>
          <a:p>
            <a:r>
              <a:rPr lang="en-US" dirty="0"/>
              <a:t>Fung, Dilly. 2024. </a:t>
            </a:r>
            <a:r>
              <a:rPr lang="en-US" i="1" dirty="0"/>
              <a:t>Educational Gains Explored. </a:t>
            </a:r>
            <a:r>
              <a:rPr lang="en-US" dirty="0"/>
              <a:t>Independent Report to the </a:t>
            </a:r>
            <a:r>
              <a:rPr lang="en-US" dirty="0" err="1"/>
              <a:t>OfS</a:t>
            </a:r>
            <a:r>
              <a:rPr lang="en-US" dirty="0"/>
              <a:t> </a:t>
            </a:r>
            <a:r>
              <a:rPr lang="en-US" dirty="0">
                <a:hlinkClick r:id="rId2"/>
              </a:rPr>
              <a:t>https://www.officeforstudents.org.uk/media/kshdumib/educational-gains-explored-approaches-in-tef-2023.pdf</a:t>
            </a:r>
            <a:endParaRPr lang="en-US" dirty="0"/>
          </a:p>
          <a:p>
            <a:pPr>
              <a:spcAft>
                <a:spcPts val="0"/>
              </a:spcAft>
            </a:pPr>
            <a:r>
              <a:rPr lang="en-GB" dirty="0">
                <a:effectLst/>
                <a:ea typeface="Times New Roman" panose="02020603050405020304" pitchFamily="18" charset="0"/>
                <a:cs typeface="Times New Roman" panose="02020603050405020304" pitchFamily="18" charset="0"/>
              </a:rPr>
              <a:t>Fung, Dilly. 2017.  </a:t>
            </a:r>
            <a:r>
              <a:rPr lang="en-GB" i="1" dirty="0">
                <a:effectLst/>
                <a:ea typeface="Times New Roman" panose="02020603050405020304" pitchFamily="18" charset="0"/>
                <a:cs typeface="Times New Roman" panose="02020603050405020304" pitchFamily="18" charset="0"/>
              </a:rPr>
              <a:t>A Connected Curriculum for Higher Education. </a:t>
            </a:r>
            <a:r>
              <a:rPr lang="en-GB" dirty="0">
                <a:effectLst/>
                <a:ea typeface="Times New Roman" panose="02020603050405020304" pitchFamily="18" charset="0"/>
                <a:cs typeface="Times New Roman" panose="02020603050405020304" pitchFamily="18" charset="0"/>
              </a:rPr>
              <a:t>London: UCL Press </a:t>
            </a:r>
            <a:r>
              <a:rPr lang="en-GB" u="sng" dirty="0">
                <a:solidFill>
                  <a:srgbClr val="0000FF"/>
                </a:solidFill>
                <a:effectLst/>
                <a:ea typeface="Times New Roman" panose="02020603050405020304" pitchFamily="18" charset="0"/>
                <a:cs typeface="Times New Roman" panose="02020603050405020304" pitchFamily="18" charset="0"/>
                <a:hlinkClick r:id="rId3"/>
              </a:rPr>
              <a:t>http://discovery.ucl.ac.uk/1558776/1/A-Connected-Curriculum-for-Higher-Education.pdf</a:t>
            </a:r>
            <a:r>
              <a:rPr lang="en-GB" dirty="0">
                <a:effectLst/>
                <a:ea typeface="Times New Roman" panose="02020603050405020304" pitchFamily="18" charset="0"/>
                <a:cs typeface="Times New Roman" panose="02020603050405020304" pitchFamily="18" charset="0"/>
              </a:rPr>
              <a:t> </a:t>
            </a:r>
          </a:p>
          <a:p>
            <a:r>
              <a:rPr lang="en-GB" dirty="0">
                <a:effectLst/>
              </a:rPr>
              <a:t>Pearce Report (2021). Independent Review of the Teaching Excellence and Student Outcomes Framework (TEF): Report to the Secretary of State for Education. Department for Education. </a:t>
            </a:r>
            <a:r>
              <a:rPr lang="en-GB" dirty="0">
                <a:solidFill>
                  <a:srgbClr val="006DBF"/>
                </a:solidFill>
                <a:effectLst/>
                <a:hlinkClick r:id="rId4"/>
              </a:rPr>
              <a:t>https://www.gov.uk/government/publications/independent-review-of-tef-report</a:t>
            </a:r>
            <a:r>
              <a:rPr lang="en-GB" dirty="0">
                <a:solidFill>
                  <a:srgbClr val="006DBF"/>
                </a:solidFill>
                <a:effectLst/>
              </a:rPr>
              <a:t>  </a:t>
            </a:r>
            <a:endParaRPr lang="en-GB" dirty="0"/>
          </a:p>
          <a:p>
            <a:r>
              <a:rPr lang="en-GB" dirty="0">
                <a:effectLst/>
              </a:rPr>
              <a:t>Regulatory advice 22 (2022). Regulatory advice 22 Guidance on the Teaching Excellence Framework (TEF) 2023. </a:t>
            </a:r>
            <a:r>
              <a:rPr lang="en-GB" dirty="0">
                <a:solidFill>
                  <a:srgbClr val="006DBF"/>
                </a:solidFill>
                <a:effectLst/>
                <a:hlinkClick r:id="rId5"/>
              </a:rPr>
              <a:t>https://www.officeforstudents.org.uk/media/77d4955c-4165-4f8f-94cf- 315544b6cf25/ra22-tef-framework-guidance-final.pdf</a:t>
            </a:r>
            <a:r>
              <a:rPr lang="en-GB" dirty="0">
                <a:solidFill>
                  <a:srgbClr val="006DBF"/>
                </a:solidFill>
                <a:effectLst/>
              </a:rPr>
              <a:t>  </a:t>
            </a:r>
            <a:endParaRPr lang="en-GB" dirty="0"/>
          </a:p>
          <a:p>
            <a:pPr>
              <a:spcAft>
                <a:spcPts val="0"/>
              </a:spcAft>
            </a:pPr>
            <a:endParaRPr lang="en-GB" sz="24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9535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4C9E-BFB7-7C58-5102-62556E436B02}"/>
              </a:ext>
            </a:extLst>
          </p:cNvPr>
          <p:cNvSpPr>
            <a:spLocks noGrp="1"/>
          </p:cNvSpPr>
          <p:nvPr>
            <p:ph type="title"/>
          </p:nvPr>
        </p:nvSpPr>
        <p:spPr/>
        <p:txBody>
          <a:bodyPr/>
          <a:lstStyle/>
          <a:p>
            <a:r>
              <a:rPr lang="en-US" dirty="0"/>
              <a:t>Source of evidence</a:t>
            </a:r>
          </a:p>
        </p:txBody>
      </p:sp>
      <p:graphicFrame>
        <p:nvGraphicFramePr>
          <p:cNvPr id="4" name="Content Placeholder 3">
            <a:extLst>
              <a:ext uri="{FF2B5EF4-FFF2-40B4-BE49-F238E27FC236}">
                <a16:creationId xmlns:a16="http://schemas.microsoft.com/office/drawing/2014/main" id="{984D6EF4-90EC-D605-35B4-6C44ECB60CC0}"/>
              </a:ext>
            </a:extLst>
          </p:cNvPr>
          <p:cNvGraphicFramePr>
            <a:graphicFrameLocks noGrp="1"/>
          </p:cNvGraphicFramePr>
          <p:nvPr>
            <p:ph idx="1"/>
            <p:extLst>
              <p:ext uri="{D42A27DB-BD31-4B8C-83A1-F6EECF244321}">
                <p14:modId xmlns:p14="http://schemas.microsoft.com/office/powerpoint/2010/main" val="1031493149"/>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4413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9F07F-6CC7-A083-06D1-6465AA551BFC}"/>
              </a:ext>
            </a:extLst>
          </p:cNvPr>
          <p:cNvSpPr>
            <a:spLocks noGrp="1"/>
          </p:cNvSpPr>
          <p:nvPr>
            <p:ph type="title"/>
          </p:nvPr>
        </p:nvSpPr>
        <p:spPr/>
        <p:txBody>
          <a:bodyPr/>
          <a:lstStyle/>
          <a:p>
            <a:r>
              <a:rPr lang="en-US" dirty="0"/>
              <a:t>How were ‘educational gains’ framed in TEF 2024?</a:t>
            </a:r>
          </a:p>
        </p:txBody>
      </p:sp>
      <p:sp>
        <p:nvSpPr>
          <p:cNvPr id="3" name="Content Placeholder 2">
            <a:extLst>
              <a:ext uri="{FF2B5EF4-FFF2-40B4-BE49-F238E27FC236}">
                <a16:creationId xmlns:a16="http://schemas.microsoft.com/office/drawing/2014/main" id="{0A9A5983-47D8-26F4-F9AA-F834AABFFE3F}"/>
              </a:ext>
            </a:extLst>
          </p:cNvPr>
          <p:cNvSpPr>
            <a:spLocks noGrp="1"/>
          </p:cNvSpPr>
          <p:nvPr>
            <p:ph idx="1"/>
          </p:nvPr>
        </p:nvSpPr>
        <p:spPr/>
        <p:txBody>
          <a:bodyPr>
            <a:normAutofit lnSpcReduction="10000"/>
          </a:bodyPr>
          <a:lstStyle/>
          <a:p>
            <a:r>
              <a:rPr lang="en-US" sz="2000" dirty="0"/>
              <a:t>Dame Shirley Pearce recommended </a:t>
            </a:r>
            <a:r>
              <a:rPr lang="en-GB" sz="2000" dirty="0">
                <a:effectLst/>
              </a:rPr>
              <a:t>TEF asks for evidence, determined by providers, that addresses ‘what our students gain from our educational experience and how we evidence that’ (Pearce report 2021, p10) </a:t>
            </a:r>
            <a:endParaRPr lang="en-US" sz="2000" dirty="0"/>
          </a:p>
          <a:p>
            <a:endParaRPr lang="en-US" sz="2000" dirty="0"/>
          </a:p>
          <a:p>
            <a:r>
              <a:rPr lang="en-US" sz="2000" dirty="0" err="1"/>
              <a:t>OfS</a:t>
            </a:r>
            <a:r>
              <a:rPr lang="en-US" sz="2000" dirty="0"/>
              <a:t> TEF guidelines (</a:t>
            </a:r>
            <a:r>
              <a:rPr lang="en-US" sz="2000" dirty="0" err="1"/>
              <a:t>OfS</a:t>
            </a:r>
            <a:r>
              <a:rPr lang="en-US" sz="2000" dirty="0"/>
              <a:t> Regulatory advice 22, p11) asked for evidence of:</a:t>
            </a:r>
          </a:p>
          <a:p>
            <a:pPr>
              <a:buFont typeface="Arial" panose="020B0604020202020204" pitchFamily="34" charset="0"/>
              <a:buChar char="•"/>
            </a:pPr>
            <a:r>
              <a:rPr lang="en-GB" sz="2000" dirty="0">
                <a:effectLst/>
              </a:rPr>
              <a:t>A higher education provider’s own articulation of the gains it intends its students to achieve </a:t>
            </a:r>
          </a:p>
          <a:p>
            <a:pPr>
              <a:buFont typeface="Arial" panose="020B0604020202020204" pitchFamily="34" charset="0"/>
              <a:buChar char="•"/>
            </a:pPr>
            <a:r>
              <a:rPr lang="en-GB" sz="2000" dirty="0">
                <a:effectLst/>
              </a:rPr>
              <a:t>Its approach to supporting these educational gains </a:t>
            </a:r>
          </a:p>
          <a:p>
            <a:pPr>
              <a:buFont typeface="Arial" panose="020B0604020202020204" pitchFamily="34" charset="0"/>
              <a:buChar char="•"/>
            </a:pPr>
            <a:r>
              <a:rPr lang="en-GB" sz="2000" dirty="0">
                <a:effectLst/>
              </a:rPr>
              <a:t>Any evidence of the gains achieved by the provider’s students.</a:t>
            </a:r>
            <a:r>
              <a:rPr lang="en-US" sz="2000" dirty="0"/>
              <a:t> </a:t>
            </a:r>
          </a:p>
        </p:txBody>
      </p:sp>
    </p:spTree>
    <p:extLst>
      <p:ext uri="{BB962C8B-B14F-4D97-AF65-F5344CB8AC3E}">
        <p14:creationId xmlns:p14="http://schemas.microsoft.com/office/powerpoint/2010/main" val="384555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F418A-827E-E0F1-EF26-73FAC3F3CB44}"/>
              </a:ext>
            </a:extLst>
          </p:cNvPr>
          <p:cNvSpPr>
            <a:spLocks noGrp="1"/>
          </p:cNvSpPr>
          <p:nvPr>
            <p:ph type="title"/>
          </p:nvPr>
        </p:nvSpPr>
        <p:spPr>
          <a:xfrm>
            <a:off x="677334" y="609600"/>
            <a:ext cx="8596668" cy="876300"/>
          </a:xfrm>
        </p:spPr>
        <p:txBody>
          <a:bodyPr/>
          <a:lstStyle/>
          <a:p>
            <a:r>
              <a:rPr lang="en-US" b="1" dirty="0"/>
              <a:t>Findings</a:t>
            </a:r>
          </a:p>
        </p:txBody>
      </p:sp>
      <p:graphicFrame>
        <p:nvGraphicFramePr>
          <p:cNvPr id="4" name="Content Placeholder 3">
            <a:extLst>
              <a:ext uri="{FF2B5EF4-FFF2-40B4-BE49-F238E27FC236}">
                <a16:creationId xmlns:a16="http://schemas.microsoft.com/office/drawing/2014/main" id="{AE02462A-8BED-F44D-0108-04CDB2517C5E}"/>
              </a:ext>
            </a:extLst>
          </p:cNvPr>
          <p:cNvGraphicFramePr>
            <a:graphicFrameLocks noGrp="1"/>
          </p:cNvGraphicFramePr>
          <p:nvPr>
            <p:ph idx="1"/>
            <p:extLst>
              <p:ext uri="{D42A27DB-BD31-4B8C-83A1-F6EECF244321}">
                <p14:modId xmlns:p14="http://schemas.microsoft.com/office/powerpoint/2010/main" val="2971097307"/>
              </p:ext>
            </p:extLst>
          </p:nvPr>
        </p:nvGraphicFramePr>
        <p:xfrm>
          <a:off x="677334" y="1328738"/>
          <a:ext cx="8596668" cy="5157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3814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4B15E8A-1736-1224-8272-2221996F477F}"/>
              </a:ext>
            </a:extLst>
          </p:cNvPr>
          <p:cNvGraphicFramePr>
            <a:graphicFrameLocks noGrp="1"/>
          </p:cNvGraphicFramePr>
          <p:nvPr>
            <p:ph idx="1"/>
            <p:extLst>
              <p:ext uri="{D42A27DB-BD31-4B8C-83A1-F6EECF244321}">
                <p14:modId xmlns:p14="http://schemas.microsoft.com/office/powerpoint/2010/main" val="3437816920"/>
              </p:ext>
            </p:extLst>
          </p:nvPr>
        </p:nvGraphicFramePr>
        <p:xfrm>
          <a:off x="677334" y="714375"/>
          <a:ext cx="8596668" cy="57435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2720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D80D55B-A316-C290-7542-1EF07492D95F}"/>
              </a:ext>
            </a:extLst>
          </p:cNvPr>
          <p:cNvGraphicFramePr>
            <a:graphicFrameLocks noGrp="1"/>
          </p:cNvGraphicFramePr>
          <p:nvPr>
            <p:ph idx="1"/>
            <p:extLst>
              <p:ext uri="{D42A27DB-BD31-4B8C-83A1-F6EECF244321}">
                <p14:modId xmlns:p14="http://schemas.microsoft.com/office/powerpoint/2010/main" val="1615565938"/>
              </p:ext>
            </p:extLst>
          </p:nvPr>
        </p:nvGraphicFramePr>
        <p:xfrm>
          <a:off x="677334" y="685801"/>
          <a:ext cx="8596668"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5164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45D95-A8EC-3874-31CB-6EA44C37728C}"/>
              </a:ext>
            </a:extLst>
          </p:cNvPr>
          <p:cNvSpPr>
            <a:spLocks noGrp="1"/>
          </p:cNvSpPr>
          <p:nvPr>
            <p:ph type="title"/>
          </p:nvPr>
        </p:nvSpPr>
        <p:spPr>
          <a:xfrm>
            <a:off x="677334" y="609600"/>
            <a:ext cx="8596668" cy="790575"/>
          </a:xfrm>
        </p:spPr>
        <p:txBody>
          <a:bodyPr/>
          <a:lstStyle/>
          <a:p>
            <a:r>
              <a:rPr lang="en-US" b="1" dirty="0"/>
              <a:t>Measuring gains</a:t>
            </a:r>
          </a:p>
        </p:txBody>
      </p:sp>
      <p:graphicFrame>
        <p:nvGraphicFramePr>
          <p:cNvPr id="4" name="Content Placeholder 3">
            <a:extLst>
              <a:ext uri="{FF2B5EF4-FFF2-40B4-BE49-F238E27FC236}">
                <a16:creationId xmlns:a16="http://schemas.microsoft.com/office/drawing/2014/main" id="{C2FE7FFB-C9EC-4296-4373-3BA3A7B3938B}"/>
              </a:ext>
            </a:extLst>
          </p:cNvPr>
          <p:cNvGraphicFramePr>
            <a:graphicFrameLocks noGrp="1"/>
          </p:cNvGraphicFramePr>
          <p:nvPr>
            <p:ph idx="1"/>
            <p:extLst>
              <p:ext uri="{D42A27DB-BD31-4B8C-83A1-F6EECF244321}">
                <p14:modId xmlns:p14="http://schemas.microsoft.com/office/powerpoint/2010/main" val="4136730846"/>
              </p:ext>
            </p:extLst>
          </p:nvPr>
        </p:nvGraphicFramePr>
        <p:xfrm>
          <a:off x="677334" y="1607213"/>
          <a:ext cx="8596668" cy="4641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86638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4972A-3946-8DDB-3FDA-BC7723D558E3}"/>
              </a:ext>
            </a:extLst>
          </p:cNvPr>
          <p:cNvSpPr>
            <a:spLocks noGrp="1"/>
          </p:cNvSpPr>
          <p:nvPr>
            <p:ph type="title"/>
          </p:nvPr>
        </p:nvSpPr>
        <p:spPr/>
        <p:txBody>
          <a:bodyPr/>
          <a:lstStyle/>
          <a:p>
            <a:r>
              <a:rPr lang="en-US" b="1" dirty="0"/>
              <a:t>Who can measure gains?</a:t>
            </a:r>
          </a:p>
        </p:txBody>
      </p:sp>
      <p:graphicFrame>
        <p:nvGraphicFramePr>
          <p:cNvPr id="4" name="Content Placeholder 3">
            <a:extLst>
              <a:ext uri="{FF2B5EF4-FFF2-40B4-BE49-F238E27FC236}">
                <a16:creationId xmlns:a16="http://schemas.microsoft.com/office/drawing/2014/main" id="{02EC3F8B-9C65-C623-7C3C-FD76A663A358}"/>
              </a:ext>
            </a:extLst>
          </p:cNvPr>
          <p:cNvGraphicFramePr>
            <a:graphicFrameLocks noGrp="1"/>
          </p:cNvGraphicFramePr>
          <p:nvPr>
            <p:ph idx="1"/>
            <p:extLst>
              <p:ext uri="{D42A27DB-BD31-4B8C-83A1-F6EECF244321}">
                <p14:modId xmlns:p14="http://schemas.microsoft.com/office/powerpoint/2010/main" val="3317327762"/>
              </p:ext>
            </p:extLst>
          </p:nvPr>
        </p:nvGraphicFramePr>
        <p:xfrm>
          <a:off x="677334" y="1743075"/>
          <a:ext cx="8596668" cy="4298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0882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61A18-1664-D17C-65FA-474F7B3B8630}"/>
              </a:ext>
            </a:extLst>
          </p:cNvPr>
          <p:cNvSpPr>
            <a:spLocks noGrp="1"/>
          </p:cNvSpPr>
          <p:nvPr>
            <p:ph type="title"/>
          </p:nvPr>
        </p:nvSpPr>
        <p:spPr>
          <a:xfrm>
            <a:off x="677334" y="609600"/>
            <a:ext cx="8596668" cy="862013"/>
          </a:xfrm>
        </p:spPr>
        <p:txBody>
          <a:bodyPr/>
          <a:lstStyle/>
          <a:p>
            <a:r>
              <a:rPr lang="en-US" b="1" dirty="0"/>
              <a:t>How can gains be measured?</a:t>
            </a:r>
          </a:p>
        </p:txBody>
      </p:sp>
      <p:graphicFrame>
        <p:nvGraphicFramePr>
          <p:cNvPr id="4" name="Content Placeholder 3">
            <a:extLst>
              <a:ext uri="{FF2B5EF4-FFF2-40B4-BE49-F238E27FC236}">
                <a16:creationId xmlns:a16="http://schemas.microsoft.com/office/drawing/2014/main" id="{143448A3-5034-BFF9-4B15-5264F4587FF5}"/>
              </a:ext>
            </a:extLst>
          </p:cNvPr>
          <p:cNvGraphicFramePr>
            <a:graphicFrameLocks noGrp="1"/>
          </p:cNvGraphicFramePr>
          <p:nvPr>
            <p:ph idx="1"/>
            <p:extLst>
              <p:ext uri="{D42A27DB-BD31-4B8C-83A1-F6EECF244321}">
                <p14:modId xmlns:p14="http://schemas.microsoft.com/office/powerpoint/2010/main" val="2947254129"/>
              </p:ext>
            </p:extLst>
          </p:nvPr>
        </p:nvGraphicFramePr>
        <p:xfrm>
          <a:off x="677334" y="1600200"/>
          <a:ext cx="8123766"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834257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F212BEED14A7E4F9DACB66556D25188" ma:contentTypeVersion="18" ma:contentTypeDescription="Create a new document." ma:contentTypeScope="" ma:versionID="2029e520c3dd24b5704920f9d6eb5f7c">
  <xsd:schema xmlns:xsd="http://www.w3.org/2001/XMLSchema" xmlns:xs="http://www.w3.org/2001/XMLSchema" xmlns:p="http://schemas.microsoft.com/office/2006/metadata/properties" xmlns:ns2="054b6d94-e8c4-49da-a979-9242fd65d88a" xmlns:ns3="b2b3b332-7c05-4c9e-ac88-8c84810ea636" xmlns:ns4="90385aca-c051-4920-a543-a58a9099ea41" targetNamespace="http://schemas.microsoft.com/office/2006/metadata/properties" ma:root="true" ma:fieldsID="0a7069ab90841388829b31b285dc43b3" ns2:_="" ns3:_="" ns4:_="">
    <xsd:import namespace="054b6d94-e8c4-49da-a979-9242fd65d88a"/>
    <xsd:import namespace="b2b3b332-7c05-4c9e-ac88-8c84810ea636"/>
    <xsd:import namespace="90385aca-c051-4920-a543-a58a9099ea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4:SharedWithUsers" minOccurs="0"/>
                <xsd:element ref="ns4:SharedWithDetails"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b6d94-e8c4-49da-a979-9242fd65d8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620fc26-8289-4c02-81ef-e580eda00c72"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2b3b332-7c05-4c9e-ac88-8c84810ea636"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5da542d6-b093-448f-bee7-e5e5f054a4b1}" ma:internalName="TaxCatchAll" ma:showField="CatchAllData" ma:web="90385aca-c051-4920-a543-a58a9099ea4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0385aca-c051-4920-a543-a58a9099ea4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54b6d94-e8c4-49da-a979-9242fd65d88a">
      <Terms xmlns="http://schemas.microsoft.com/office/infopath/2007/PartnerControls"/>
    </lcf76f155ced4ddcb4097134ff3c332f>
    <TaxCatchAll xmlns="b2b3b332-7c05-4c9e-ac88-8c84810ea63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02B8187-931D-4FC1-B016-76072A2BE6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b6d94-e8c4-49da-a979-9242fd65d88a"/>
    <ds:schemaRef ds:uri="b2b3b332-7c05-4c9e-ac88-8c84810ea636"/>
    <ds:schemaRef ds:uri="90385aca-c051-4920-a543-a58a9099e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A6BEAB-0D65-49D6-9925-3EA93A2277C0}">
  <ds:schemaRefs>
    <ds:schemaRef ds:uri="http://schemas.microsoft.com/office/2006/metadata/properties"/>
    <ds:schemaRef ds:uri="http://schemas.microsoft.com/office/infopath/2007/PartnerControls"/>
    <ds:schemaRef ds:uri="054b6d94-e8c4-49da-a979-9242fd65d88a"/>
    <ds:schemaRef ds:uri="b2b3b332-7c05-4c9e-ac88-8c84810ea636"/>
  </ds:schemaRefs>
</ds:datastoreItem>
</file>

<file path=customXml/itemProps3.xml><?xml version="1.0" encoding="utf-8"?>
<ds:datastoreItem xmlns:ds="http://schemas.openxmlformats.org/officeDocument/2006/customXml" ds:itemID="{15453235-0E7D-45FB-AFD1-45BD344767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68</TotalTime>
  <Words>797</Words>
  <Application>Microsoft Office PowerPoint</Application>
  <PresentationFormat>Widescreen</PresentationFormat>
  <Paragraphs>51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Facet</vt:lpstr>
      <vt:lpstr>Educational Gains Explored</vt:lpstr>
      <vt:lpstr>Source of evidence</vt:lpstr>
      <vt:lpstr>How were ‘educational gains’ framed in TEF 2024?</vt:lpstr>
      <vt:lpstr>Findings</vt:lpstr>
      <vt:lpstr>PowerPoint Presentation</vt:lpstr>
      <vt:lpstr>PowerPoint Presentation</vt:lpstr>
      <vt:lpstr>Measuring gains</vt:lpstr>
      <vt:lpstr>Who can measure gains?</vt:lpstr>
      <vt:lpstr>How can gains be measured?</vt:lpstr>
      <vt:lpstr>My concluding thoughts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Educational Gains Explored</dc:title>
  <dc:creator>Dilly Fung</dc:creator>
  <cp:lastModifiedBy>Dilly Fung</cp:lastModifiedBy>
  <cp:revision>21</cp:revision>
  <dcterms:created xsi:type="dcterms:W3CDTF">2024-06-10T10:26:06Z</dcterms:created>
  <dcterms:modified xsi:type="dcterms:W3CDTF">2025-11-18T15:58:23Z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0x0101004F212BEED14A7E4F9DACB66556D25188</vt:lpwstr>
  </property>
</Properties>
</file>