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366" r:id="rId5"/>
    <p:sldId id="333" r:id="rId6"/>
    <p:sldId id="776" r:id="rId7"/>
    <p:sldId id="778" r:id="rId8"/>
    <p:sldId id="368" r:id="rId9"/>
    <p:sldId id="369" r:id="rId10"/>
    <p:sldId id="377" r:id="rId11"/>
    <p:sldId id="347" r:id="rId12"/>
    <p:sldId id="307" r:id="rId13"/>
    <p:sldId id="473" r:id="rId14"/>
    <p:sldId id="367" r:id="rId15"/>
    <p:sldId id="375" r:id="rId16"/>
    <p:sldId id="376" r:id="rId17"/>
    <p:sldId id="474" r:id="rId18"/>
    <p:sldId id="29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4C973E-EF43-9AA9-18A8-A8B90B17DAE3}" name="Horton, Matthew" initials="HM" userId="S::Matthew.Horton@wlv.ac.uk::e9d4ee7b-9d7c-4afa-a226-d3d4a500de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CC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94660"/>
  </p:normalViewPr>
  <p:slideViewPr>
    <p:cSldViewPr snapToGrid="0">
      <p:cViewPr varScale="1">
        <p:scale>
          <a:sx n="54" d="100"/>
          <a:sy n="54" d="100"/>
        </p:scale>
        <p:origin x="76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95A4A-91F4-4999-ABED-DA15A3595E29}" type="datetimeFigureOut">
              <a:rPr lang="en-GB" smtClean="0"/>
              <a:t>19/11/2025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DDCDF-A591-4CE9-9C22-3CAD170866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22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83F8-336B-4171-8005-0F36E85C54D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40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6E1DA-9C69-41F6-AA9E-C907E924711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344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E6E1DA-9C69-41F6-AA9E-C907E924711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15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6E1DA-9C69-41F6-AA9E-C907E924711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94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18D0C-2A26-A376-FEA1-B21C53097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F9E08-1BAA-8BFE-10CC-3FF0C9027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B9104-9D04-67B3-C8D8-1BC5221A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2FB9-6CEA-4E27-85A1-C983B4538F64}" type="datetimeFigureOut">
              <a:rPr lang="en-GB" smtClean="0"/>
              <a:t>19/11/2025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90C04-F518-FCD6-C059-6C594A06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27CD6-04E7-F711-6ED7-888D3D9B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26-9C85-4F77-9207-C3AC88C929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615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A0F9-2669-DB36-DA70-18E04683D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E468E-E2B1-E193-FD66-A6FDE5B49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7F1A6-3646-1C03-787B-AA7E3FCF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2FB9-6CEA-4E27-85A1-C983B4538F64}" type="datetimeFigureOut">
              <a:rPr lang="en-GB" smtClean="0"/>
              <a:t>19/11/2025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B02A3-C35B-9A05-9BC6-64E928EB8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6C956-F1D5-7A5A-9F1B-3C82B2B7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26-9C85-4F77-9207-C3AC88C929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87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4AA406-DB24-2AB8-0558-2BAD478E6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8DECF-E7E8-FB36-750C-97885A772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B89C5-EF81-3226-E617-CC615152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2FB9-6CEA-4E27-85A1-C983B4538F64}" type="datetimeFigureOut">
              <a:rPr lang="en-GB" smtClean="0"/>
              <a:t>19/11/2025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AB6C4-3800-6DC0-9C99-4CD63C7F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FD27B-FA69-D102-D427-E4B49AA1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26-9C85-4F77-9207-C3AC88C929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86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3AB50-BBEA-DC55-F339-57AE0E746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0982-C520-982A-1187-BE127BC0B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69FD-4AEE-B1CB-8459-F4481B3F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2FB9-6CEA-4E27-85A1-C983B4538F64}" type="datetimeFigureOut">
              <a:rPr lang="en-GB" smtClean="0"/>
              <a:t>19/11/2025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56B49-1710-5D82-D64F-24EB0300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0F740-180E-CAB5-783B-CFC4A0AC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26-9C85-4F77-9207-C3AC88C929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172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2B4C-A292-9DF8-CE64-622A4B50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3C67E-0BF7-C8A2-C5B2-A6B432F29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31A60-255D-47FE-264A-69963D46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2FB9-6CEA-4E27-85A1-C983B4538F64}" type="datetimeFigureOut">
              <a:rPr lang="en-GB" smtClean="0"/>
              <a:t>19/11/2025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1DFEE-18F6-C9AA-72B6-8A8FFDEE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0687A-A3B4-E00B-A480-64F13654A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26-9C85-4F77-9207-C3AC88C929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0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C79C9-7417-BEFE-1BB0-ECEC7BBE4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5BD3E-4069-7304-F783-2609F60C1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4801F-6FFD-8D6B-2DB7-0AA8BD6BD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CE922-B9DE-87FB-74CE-1DDBBE20C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2FB9-6CEA-4E27-85A1-C983B4538F64}" type="datetimeFigureOut">
              <a:rPr lang="en-GB" smtClean="0"/>
              <a:t>19/11/2025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E038-7957-513E-BB73-B7B62F14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8602B-CAA9-6B67-C348-E8894E02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26-9C85-4F77-9207-C3AC88C929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7628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9FC72-DCA5-BCAF-CD3E-D11E1A210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EA92C-3872-7485-28E8-FD0BEC756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8CCB7-88CD-E17F-263E-E2EEBE0FC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A36788-9686-4BB2-E063-D8E24706C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9E9C0-3C18-F63D-818D-FFD4F423C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283ACE-7BDD-F52E-C313-58EC47D8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2FB9-6CEA-4E27-85A1-C983B4538F64}" type="datetimeFigureOut">
              <a:rPr lang="en-GB" smtClean="0"/>
              <a:t>19/11/2025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2C6461-51BD-7168-943E-A70826D89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F3F14-F99E-9695-C6ED-72526D2A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26-9C85-4F77-9207-C3AC88C929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859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3FCC-21C8-29B6-7B78-E40C2C2A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3B285-0D02-0E53-F297-4CD5893F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2FB9-6CEA-4E27-85A1-C983B4538F64}" type="datetimeFigureOut">
              <a:rPr lang="en-GB" smtClean="0"/>
              <a:t>19/11/2025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0EFC7-A3C4-9626-4804-3AF03DDA7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EE325-62A9-E4A4-6E01-38AFB3E7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26-9C85-4F77-9207-C3AC88C929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542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F2939-42DF-2A2F-2D18-899F7FD1C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2FB9-6CEA-4E27-85A1-C983B4538F64}" type="datetimeFigureOut">
              <a:rPr lang="en-GB" smtClean="0"/>
              <a:t>19/11/2025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7D83E-0387-D384-C329-8E49C2FAF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E6319-8D97-F953-6E0F-29D3A259A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26-9C85-4F77-9207-C3AC88C929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42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4D7A-DF01-EDCF-E4C2-325B5B4F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0065-4A05-A173-2CEC-FD86DE96F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EF77B-A032-3AD2-8E8E-E06ABEAF1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A567B-1595-B986-0F37-DFCAD8E7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2FB9-6CEA-4E27-85A1-C983B4538F64}" type="datetimeFigureOut">
              <a:rPr lang="en-GB" smtClean="0"/>
              <a:t>19/11/2025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14523-01A1-3B45-84DB-8D30C0E2D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77432-35BE-D285-29BB-164D7983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26-9C85-4F77-9207-C3AC88C929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84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1D30-E1E8-106A-D287-63CA30D16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06A854-202C-66DB-9784-979F949E5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77E26-F25E-D7FB-BBB8-B04ECBA74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B5B360-04E6-D013-662B-5317AC65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2FB9-6CEA-4E27-85A1-C983B4538F64}" type="datetimeFigureOut">
              <a:rPr lang="en-GB" smtClean="0"/>
              <a:t>19/11/2025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7CA46-F16C-38FD-4022-BB1BEFC4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D5A4E4-037B-2AC5-D097-B2745DA2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C26-9C85-4F77-9207-C3AC88C929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1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BF43FA-0367-F680-2E1C-8AC34058A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1B4F7-BAD9-7D18-5DA6-C4B1902C0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B2857-AAE6-093F-875B-D34007E28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12FB9-6CEA-4E27-85A1-C983B4538F64}" type="datetimeFigureOut">
              <a:rPr lang="en-GB" smtClean="0"/>
              <a:t>19/11/2025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CD5F8-2B3E-B5C3-4C8E-02D685A26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C7442-E94F-F042-7C29-E1EB688A6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2C26-9C85-4F77-9207-C3AC88C9298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8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microsoft.com/office/2007/relationships/hdphoto" Target="../media/hdphoto1.wdp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aso.org.uk/evidence/resources-hub/" TargetMode="External"/><Relationship Id="rId13" Type="http://schemas.openxmlformats.org/officeDocument/2006/relationships/hyperlink" Target="https://tinyurl.com/yxdlqsyb" TargetMode="External"/><Relationship Id="rId3" Type="http://schemas.openxmlformats.org/officeDocument/2006/relationships/hyperlink" Target="https://www.officeforstudents.org.uk/publications/standards-of-evidence-and-evaluating-impact-of-outreach/" TargetMode="External"/><Relationship Id="rId7" Type="http://schemas.openxmlformats.org/officeDocument/2006/relationships/hyperlink" Target="https://taso.org.uk/evidence/evaluation/" TargetMode="External"/><Relationship Id="rId12" Type="http://schemas.openxmlformats.org/officeDocument/2006/relationships/hyperlink" Target="https://aimhigherwm.ac.uk/research-impac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aso.org.uk/evidence/" TargetMode="External"/><Relationship Id="rId11" Type="http://schemas.openxmlformats.org/officeDocument/2006/relationships/hyperlink" Target="https://www.frontiersin.org/articles/10.3389/feduc.2023.1002934/full?&amp;utm_source=Email_to_authors_&amp;utm_medium=Email&amp;utm_content=T1_11.5e1_author&amp;utm_campaign=Email_publication&amp;field=&amp;journalName=Frontiers_in_Education&amp;id=1002934" TargetMode="External"/><Relationship Id="rId5" Type="http://schemas.openxmlformats.org/officeDocument/2006/relationships/hyperlink" Target="https://taso.org.uk/evidence/toolkit/" TargetMode="External"/><Relationship Id="rId10" Type="http://schemas.openxmlformats.org/officeDocument/2006/relationships/hyperlink" Target="https://research.aston.ac.uk/en/publications/optimising-the-impact-of-a-multi-intervention-outreach-programme-" TargetMode="External"/><Relationship Id="rId4" Type="http://schemas.openxmlformats.org/officeDocument/2006/relationships/hyperlink" Target="https://www.officeforstudents.org.uk/advice-and-guidance/promoting-equal-opportunities/effective-practice/" TargetMode="External"/><Relationship Id="rId9" Type="http://schemas.openxmlformats.org/officeDocument/2006/relationships/hyperlink" Target="https://www.kcl.ac.uk/study/widening-participation/what-works/what-works" TargetMode="External"/><Relationship Id="rId14" Type="http://schemas.openxmlformats.org/officeDocument/2006/relationships/hyperlink" Target="https://www.nesta.org.uk/toolkit/theory-chang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965E-1940-F89F-9BB1-4B680BE6F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AF31C-F22D-5D23-4ADA-372AD278A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2FD71C-F540-A206-BFFE-291EF699D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E1C512A-5371-A532-B85B-2EBF6D2CC7BC}"/>
              </a:ext>
            </a:extLst>
          </p:cNvPr>
          <p:cNvSpPr/>
          <p:nvPr/>
        </p:nvSpPr>
        <p:spPr>
          <a:xfrm>
            <a:off x="1530477" y="777734"/>
            <a:ext cx="7621857" cy="47525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Institutional Research &amp; Evaluation: how to monitor progress &amp; evaluate impact</a:t>
            </a: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[Dr Ada Adeghe &amp; Dr Matt Horton]</a:t>
            </a:r>
          </a:p>
        </p:txBody>
      </p:sp>
    </p:spTree>
    <p:extLst>
      <p:ext uri="{BB962C8B-B14F-4D97-AF65-F5344CB8AC3E}">
        <p14:creationId xmlns:p14="http://schemas.microsoft.com/office/powerpoint/2010/main" val="223299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33AADA-7E42-4E65-A099-A64D0F2F65A0}"/>
              </a:ext>
            </a:extLst>
          </p:cNvPr>
          <p:cNvSpPr txBox="1">
            <a:spLocks/>
          </p:cNvSpPr>
          <p:nvPr/>
        </p:nvSpPr>
        <p:spPr>
          <a:xfrm>
            <a:off x="110358" y="121477"/>
            <a:ext cx="11955519" cy="90360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	APP Evaluations 21-23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519499-48C1-45ED-868F-D08BE36822CE}"/>
              </a:ext>
            </a:extLst>
          </p:cNvPr>
          <p:cNvSpPr/>
          <p:nvPr/>
        </p:nvSpPr>
        <p:spPr>
          <a:xfrm>
            <a:off x="110358" y="1557653"/>
            <a:ext cx="2403365" cy="495318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b="1" dirty="0"/>
              <a:t>36 </a:t>
            </a:r>
          </a:p>
          <a:p>
            <a:pPr algn="ctr"/>
            <a:r>
              <a:rPr lang="en-GB" sz="3600" b="1" dirty="0"/>
              <a:t>Evaluations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3BA07C-9B41-47F2-A574-9ECE98529832}"/>
              </a:ext>
            </a:extLst>
          </p:cNvPr>
          <p:cNvSpPr/>
          <p:nvPr/>
        </p:nvSpPr>
        <p:spPr>
          <a:xfrm>
            <a:off x="2654301" y="1563057"/>
            <a:ext cx="6223481" cy="1189354"/>
          </a:xfrm>
          <a:prstGeom prst="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0"/>
            <a:r>
              <a:rPr lang="en-GB" sz="3200" b="1" dirty="0"/>
              <a:t>	Access: </a:t>
            </a:r>
            <a:r>
              <a:rPr lang="en-GB" sz="2400" dirty="0"/>
              <a:t>Children’s University (RCT); Aspire2Uni (children in care / LAC).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1318BF-CD1D-42CE-BEAF-AEEF401EA557}"/>
              </a:ext>
            </a:extLst>
          </p:cNvPr>
          <p:cNvSpPr/>
          <p:nvPr/>
        </p:nvSpPr>
        <p:spPr>
          <a:xfrm>
            <a:off x="2624081" y="5532938"/>
            <a:ext cx="6241000" cy="977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0"/>
            <a:r>
              <a:rPr lang="en-GB" sz="3200" b="1" dirty="0"/>
              <a:t>	Progression: </a:t>
            </a:r>
            <a:r>
              <a:rPr lang="en-GB" sz="2400" dirty="0"/>
              <a:t>Carers registration survey, educational gains survey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FF4B31-C77B-4136-860F-C91990BEF9A9}"/>
              </a:ext>
            </a:extLst>
          </p:cNvPr>
          <p:cNvSpPr/>
          <p:nvPr/>
        </p:nvSpPr>
        <p:spPr>
          <a:xfrm>
            <a:off x="2641600" y="2915286"/>
            <a:ext cx="6223481" cy="977900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1700"/>
            <a:r>
              <a:rPr lang="en-GB" sz="3200" b="1" dirty="0"/>
              <a:t>	Attainment:</a:t>
            </a:r>
            <a:r>
              <a:rPr lang="en-GB" sz="3200" dirty="0"/>
              <a:t> </a:t>
            </a:r>
            <a:r>
              <a:rPr lang="en-GB" sz="2400" dirty="0"/>
              <a:t>Maths diagnostic tool, step marking </a:t>
            </a:r>
            <a:r>
              <a:rPr lang="en-GB" sz="2400" b="1" dirty="0"/>
              <a:t>  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1B56D-8FE7-47A0-89B5-24188ED153E2}"/>
              </a:ext>
            </a:extLst>
          </p:cNvPr>
          <p:cNvSpPr/>
          <p:nvPr/>
        </p:nvSpPr>
        <p:spPr>
          <a:xfrm>
            <a:off x="2641600" y="4027014"/>
            <a:ext cx="6223481" cy="1389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90588"/>
            <a:r>
              <a:rPr lang="en-GB" sz="3200" b="1" dirty="0"/>
              <a:t>	Non-continuation</a:t>
            </a:r>
            <a:r>
              <a:rPr lang="en-GB" sz="3200" dirty="0"/>
              <a:t>: </a:t>
            </a:r>
            <a:r>
              <a:rPr lang="en-GB" sz="2400" dirty="0"/>
              <a:t>Changes to assess &amp; marking (business sch.), student finance (RCT), belonging survey</a:t>
            </a:r>
          </a:p>
        </p:txBody>
      </p:sp>
      <p:pic>
        <p:nvPicPr>
          <p:cNvPr id="13" name="Graphic 12" descr="Network outline">
            <a:extLst>
              <a:ext uri="{FF2B5EF4-FFF2-40B4-BE49-F238E27FC236}">
                <a16:creationId xmlns:a16="http://schemas.microsoft.com/office/drawing/2014/main" id="{4A8151AA-C6C5-41D5-93E6-0B8581BF9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41600" y="4022010"/>
            <a:ext cx="914400" cy="914400"/>
          </a:xfrm>
          <a:prstGeom prst="rect">
            <a:avLst/>
          </a:prstGeom>
        </p:spPr>
      </p:pic>
      <p:pic>
        <p:nvPicPr>
          <p:cNvPr id="17" name="Graphic 16" descr="Checklist outline">
            <a:extLst>
              <a:ext uri="{FF2B5EF4-FFF2-40B4-BE49-F238E27FC236}">
                <a16:creationId xmlns:a16="http://schemas.microsoft.com/office/drawing/2014/main" id="{215490F7-C9A9-4092-A46D-62AB0C2E2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1600" y="2979265"/>
            <a:ext cx="914400" cy="914400"/>
          </a:xfrm>
          <a:prstGeom prst="rect">
            <a:avLst/>
          </a:prstGeom>
        </p:spPr>
      </p:pic>
      <p:pic>
        <p:nvPicPr>
          <p:cNvPr id="19" name="Graphic 18" descr="Graduation cap outline">
            <a:extLst>
              <a:ext uri="{FF2B5EF4-FFF2-40B4-BE49-F238E27FC236}">
                <a16:creationId xmlns:a16="http://schemas.microsoft.com/office/drawing/2014/main" id="{FDF836B5-1F49-4ECA-85FF-F217F55667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4300" y="1743238"/>
            <a:ext cx="914400" cy="914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ACF516-7188-471F-896B-208985BDE9F0}"/>
              </a:ext>
            </a:extLst>
          </p:cNvPr>
          <p:cNvPicPr/>
          <p:nvPr/>
        </p:nvPicPr>
        <p:blipFill>
          <a:blip r:embed="rId9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375" b="96803" l="10000" r="90000">
                        <a14:foregroundMark x1="51538" y1="4440" x2="51538" y2="4440"/>
                        <a14:foregroundMark x1="70615" y1="3908" x2="70615" y2="3908"/>
                        <a14:foregroundMark x1="50154" y1="3552" x2="50154" y2="3552"/>
                        <a14:foregroundMark x1="32308" y1="96803" x2="32308" y2="96803"/>
                        <a14:foregroundMark x1="46923" y1="67496" x2="46923" y2="67496"/>
                        <a14:foregroundMark x1="53077" y1="50977" x2="53077" y2="50977"/>
                        <a14:foregroundMark x1="58615" y1="43517" x2="58615" y2="435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4081" y="5604532"/>
            <a:ext cx="923290" cy="800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5CDD261-C772-1C61-C637-9AFA2AE84A2A}"/>
              </a:ext>
            </a:extLst>
          </p:cNvPr>
          <p:cNvSpPr/>
          <p:nvPr/>
        </p:nvSpPr>
        <p:spPr>
          <a:xfrm>
            <a:off x="10611607" y="2915286"/>
            <a:ext cx="1517182" cy="3595552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Mature Students Lit review [What Works]</a:t>
            </a:r>
          </a:p>
          <a:p>
            <a:pPr algn="ctr"/>
            <a:r>
              <a:rPr lang="en-GB" sz="2000" dirty="0"/>
              <a:t>Decolonise project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4C9F63-9669-A0BB-AB4C-B532A5474206}"/>
              </a:ext>
            </a:extLst>
          </p:cNvPr>
          <p:cNvSpPr/>
          <p:nvPr/>
        </p:nvSpPr>
        <p:spPr>
          <a:xfrm>
            <a:off x="8992958" y="2915286"/>
            <a:ext cx="1517182" cy="2501665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Academic Coaches &amp; STT’s</a:t>
            </a:r>
          </a:p>
        </p:txBody>
      </p:sp>
    </p:spTree>
    <p:extLst>
      <p:ext uri="{BB962C8B-B14F-4D97-AF65-F5344CB8AC3E}">
        <p14:creationId xmlns:p14="http://schemas.microsoft.com/office/powerpoint/2010/main" val="422820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8B3904-025C-C6DC-52B0-35890469BB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941926" cy="6858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</a:rPr>
              <a:t>Evaluation: Validated Toolkits &amp; Student Analytics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35C78F-8F27-3C7A-88C0-053E5639E5A6}"/>
              </a:ext>
            </a:extLst>
          </p:cNvPr>
          <p:cNvSpPr txBox="1">
            <a:spLocks/>
          </p:cNvSpPr>
          <p:nvPr/>
        </p:nvSpPr>
        <p:spPr>
          <a:xfrm>
            <a:off x="333098" y="1293091"/>
            <a:ext cx="11526393" cy="531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DA33D-4735-4068-661A-E74A8268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926" y="2308"/>
            <a:ext cx="9003964" cy="685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8B3904-025C-C6DC-52B0-35890469BB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</a:rPr>
              <a:t>Monitoring Progress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35C78F-8F27-3C7A-88C0-053E5639E5A6}"/>
              </a:ext>
            </a:extLst>
          </p:cNvPr>
          <p:cNvSpPr txBox="1">
            <a:spLocks/>
          </p:cNvSpPr>
          <p:nvPr/>
        </p:nvSpPr>
        <p:spPr>
          <a:xfrm>
            <a:off x="225632" y="1033153"/>
            <a:ext cx="11633860" cy="5571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In year we monitor progress via the </a:t>
            </a:r>
            <a:r>
              <a:rPr lang="en-GB" b="1" dirty="0"/>
              <a:t>Evaluation Tracker Dashboard</a:t>
            </a:r>
            <a:r>
              <a:rPr lang="en-GB" dirty="0"/>
              <a:t>: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FEB20E-1473-F69E-464A-B7DD131E8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25" y="2539365"/>
            <a:ext cx="6467475" cy="4305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AC8E17-C341-D48C-3A63-D0E3F1526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" y="1457325"/>
            <a:ext cx="6381497" cy="2691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BB83F0-80B6-C993-721E-A5A1BECE42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" y="4149090"/>
            <a:ext cx="3625643" cy="26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77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35C78F-8F27-3C7A-88C0-053E5639E5A6}"/>
              </a:ext>
            </a:extLst>
          </p:cNvPr>
          <p:cNvSpPr txBox="1">
            <a:spLocks/>
          </p:cNvSpPr>
          <p:nvPr/>
        </p:nvSpPr>
        <p:spPr>
          <a:xfrm>
            <a:off x="333098" y="1097281"/>
            <a:ext cx="11526393" cy="55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Annually we complete the SEF to identify areas for improving our evaluation practice.</a:t>
            </a:r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60348F-A135-83FA-3BED-B6EF389B7B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</a:rPr>
              <a:t>SEF: Monitoring Progress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6BFD4-5127-1787-5AE3-FCC4354E5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694497"/>
            <a:ext cx="11526393" cy="50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51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35C78F-8F27-3C7A-88C0-053E5639E5A6}"/>
              </a:ext>
            </a:extLst>
          </p:cNvPr>
          <p:cNvSpPr txBox="1">
            <a:spLocks/>
          </p:cNvSpPr>
          <p:nvPr/>
        </p:nvSpPr>
        <p:spPr>
          <a:xfrm>
            <a:off x="333098" y="1097281"/>
            <a:ext cx="11526393" cy="55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  <a:p>
            <a:pPr algn="l"/>
            <a:endParaRPr lang="en-GB" dirty="0"/>
          </a:p>
          <a:p>
            <a:pPr algn="l"/>
            <a:endParaRPr lang="en-GB" dirty="0"/>
          </a:p>
          <a:p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60348F-A135-83FA-3BED-B6EF389B7B9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</a:rPr>
              <a:t>SEF: Monitoring Progress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B76A3-469F-D084-2E56-371D8CDE5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4" y="1314450"/>
            <a:ext cx="11827764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62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58" y="1025080"/>
            <a:ext cx="11864708" cy="556296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endParaRPr lang="en-GB" sz="1600" dirty="0"/>
          </a:p>
          <a:p>
            <a:pPr marL="0" lvl="0" indent="0">
              <a:buNone/>
            </a:pPr>
            <a:endParaRPr lang="en-GB" sz="1600" dirty="0"/>
          </a:p>
          <a:p>
            <a:pPr marL="0" lvl="0" indent="0">
              <a:buNone/>
            </a:pPr>
            <a:endParaRPr lang="en-GB" sz="1600" dirty="0"/>
          </a:p>
          <a:p>
            <a:pPr marL="0" lv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01222"/>
              </p:ext>
            </p:extLst>
          </p:nvPr>
        </p:nvGraphicFramePr>
        <p:xfrm>
          <a:off x="1891" y="474562"/>
          <a:ext cx="12190109" cy="6548555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63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3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84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Resource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Description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Website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 err="1">
                          <a:effectLst/>
                        </a:rPr>
                        <a:t>OfS</a:t>
                      </a:r>
                      <a:r>
                        <a:rPr lang="en-GB" sz="1400" b="0" kern="1200" dirty="0">
                          <a:effectLst/>
                        </a:rPr>
                        <a:t> Access and Participation Standards of Evidence &amp; Using Standards of Evidence to Evaluate Impact of Outreach</a:t>
                      </a:r>
                      <a:endParaRPr lang="en-GB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Standards of evidence with examples</a:t>
                      </a: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hlinkClick r:id="rId3"/>
                        </a:rPr>
                        <a:t>https://www.officeforstudents.org.uk/publications/standards-of-evidence-and-evaluating-impact-of-outreach/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OfS</a:t>
                      </a:r>
                      <a:r>
                        <a:rPr lang="en-GB" sz="14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SEF</a:t>
                      </a: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review evaluation practice</a:t>
                      </a: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Follow links above (bottom of page)</a:t>
                      </a: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effectLst/>
                        </a:rPr>
                        <a:t>OfS</a:t>
                      </a:r>
                      <a:r>
                        <a:rPr lang="en-GB" sz="1400" b="0" dirty="0">
                          <a:effectLst/>
                        </a:rPr>
                        <a:t> website</a:t>
                      </a:r>
                      <a:endParaRPr lang="en-GB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Evidence reviews of effective interventions in Access, Success &amp; Progression.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u="sng" kern="1200" dirty="0">
                          <a:effectLst/>
                          <a:hlinkClick r:id="rId4"/>
                        </a:rPr>
                        <a:t>https://www.officeforstudents.org.uk/advice-and-guidance/promoting-equal-opportunities/effective-practice/</a:t>
                      </a:r>
                      <a:endParaRPr lang="en-GB" sz="1400" dirty="0">
                        <a:effectLst/>
                        <a:latin typeface="Calibri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TASO</a:t>
                      </a:r>
                      <a:endParaRPr lang="en-GB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What Works Evidence Toolkit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hlinkClick r:id="rId5"/>
                        </a:rPr>
                        <a:t>https://taso.org.uk/evidence/toolkit/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TASO</a:t>
                      </a:r>
                      <a:endParaRPr lang="en-GB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TASO evidence reviews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hlinkClick r:id="rId6"/>
                        </a:rPr>
                        <a:t>https://taso.org.uk/evidence/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TASO</a:t>
                      </a:r>
                      <a:endParaRPr lang="en-GB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Evaluation guidance </a:t>
                      </a:r>
                      <a:r>
                        <a:rPr lang="en-GB" sz="1400" dirty="0" err="1">
                          <a:effectLst/>
                        </a:rPr>
                        <a:t>ToC</a:t>
                      </a:r>
                      <a:r>
                        <a:rPr lang="en-GB" sz="1400" dirty="0">
                          <a:effectLst/>
                        </a:rPr>
                        <a:t> and methods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hlinkClick r:id="rId7"/>
                        </a:rPr>
                        <a:t>https://taso.org.uk/evidence/evaluation/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hlinkClick r:id="rId8"/>
                        </a:rPr>
                        <a:t>https://taso.org.uk/evidence/resources-hub/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1200" dirty="0">
                          <a:effectLst/>
                        </a:rPr>
                        <a:t>Report ‘What Works’ at Kings College London</a:t>
                      </a:r>
                      <a:endParaRPr lang="en-GB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Innovative interventions, methods and a </a:t>
                      </a:r>
                      <a:r>
                        <a:rPr lang="en-GB" sz="1400" dirty="0" err="1">
                          <a:effectLst/>
                        </a:rPr>
                        <a:t>ToC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hlinkClick r:id="rId9"/>
                        </a:rPr>
                        <a:t>https://www.kcl.ac.uk/study/widening-participation/what-works/what-works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62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Optimising the impact of a multi-intervention outreach programme on progression to HE (Burgess, Horton &amp; Moores)</a:t>
                      </a:r>
                      <a:endParaRPr lang="en-GB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Example of how to evaluate multi-intervention programmes</a:t>
                      </a: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en-GB" sz="1400" dirty="0">
                          <a:hlinkClick r:id="rId10"/>
                        </a:rPr>
                        <a:t>Optimising the impact of a multi-intervention outreach programme on progression to Higher Education: recommendations for future practice and research — Aston Research Explorer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18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of access and participation plans: Understanding what works (Moores, Summers, Horton, Woodfield, Austen &amp; Crockford)</a:t>
                      </a:r>
                      <a:endParaRPr lang="en-GB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Policy paper – independent evaluation &amp; collaboration </a:t>
                      </a: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hlinkClick r:id="rId11"/>
                        </a:rPr>
                        <a:t>Frontiers | Evaluation of access and participation plans: Understanding what works (frontiersin.org)</a:t>
                      </a:r>
                      <a:endParaRPr lang="en-GB" sz="1400" dirty="0"/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err="1">
                          <a:effectLst/>
                        </a:rPr>
                        <a:t>Aimhigher</a:t>
                      </a:r>
                      <a:r>
                        <a:rPr lang="en-GB" sz="1400" b="0" dirty="0">
                          <a:effectLst/>
                        </a:rPr>
                        <a:t> (NCOP) evaluation plan</a:t>
                      </a:r>
                      <a:endParaRPr lang="en-GB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Provides a </a:t>
                      </a:r>
                      <a:r>
                        <a:rPr lang="en-GB" sz="1400" dirty="0" err="1">
                          <a:effectLst/>
                        </a:rPr>
                        <a:t>ToC</a:t>
                      </a:r>
                      <a:r>
                        <a:rPr lang="en-GB" sz="1400" dirty="0">
                          <a:effectLst/>
                        </a:rPr>
                        <a:t> and useful evaluation methodologies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  <a:ea typeface="Calibri"/>
                          <a:cs typeface="Times New Roman"/>
                          <a:hlinkClick r:id="rId12"/>
                        </a:rPr>
                        <a:t>https://aimhigherwm.ac.uk/research-impact/</a:t>
                      </a:r>
                      <a:endParaRPr lang="en-GB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42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SMOG</a:t>
                      </a:r>
                      <a:endParaRPr lang="en-GB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Use to improve the readability of your survey questions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hlinkClick r:id="rId13"/>
                        </a:rPr>
                        <a:t>https://tinyurl.com/yxdlqsyb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48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NESTA and TSIP (2014) Guidance for developing a </a:t>
                      </a:r>
                      <a:r>
                        <a:rPr lang="en-GB" sz="1400" b="0" dirty="0" err="1">
                          <a:effectLst/>
                        </a:rPr>
                        <a:t>ToC</a:t>
                      </a:r>
                      <a:r>
                        <a:rPr lang="en-GB" sz="1400" b="0" dirty="0">
                          <a:effectLst/>
                        </a:rPr>
                        <a:t> for your programme</a:t>
                      </a:r>
                      <a:endParaRPr lang="en-GB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Explains how to use a </a:t>
                      </a:r>
                      <a:r>
                        <a:rPr lang="en-GB" sz="1400" dirty="0" err="1">
                          <a:effectLst/>
                        </a:rPr>
                        <a:t>ToC</a:t>
                      </a:r>
                      <a:r>
                        <a:rPr lang="en-GB" sz="1400" dirty="0">
                          <a:effectLst/>
                        </a:rPr>
                        <a:t> to improve programmes and evaluation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hlinkClick r:id="rId14"/>
                        </a:rPr>
                        <a:t>https://www.nesta.org.uk/toolkit/theory-change/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597" marR="51597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98C074-B95F-792F-CF02-CEFA4BF6144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47456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solidFill>
                  <a:schemeClr val="bg1"/>
                </a:solidFill>
              </a:rPr>
              <a:t>Useful Resources</a:t>
            </a:r>
          </a:p>
        </p:txBody>
      </p:sp>
    </p:spTree>
    <p:extLst>
      <p:ext uri="{BB962C8B-B14F-4D97-AF65-F5344CB8AC3E}">
        <p14:creationId xmlns:p14="http://schemas.microsoft.com/office/powerpoint/2010/main" val="344031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91" y="1122744"/>
            <a:ext cx="11551100" cy="5735255"/>
          </a:xfrm>
        </p:spPr>
        <p:txBody>
          <a:bodyPr>
            <a:normAutofit/>
          </a:bodyPr>
          <a:lstStyle/>
          <a:p>
            <a:r>
              <a:rPr lang="en-GB" sz="2400" dirty="0"/>
              <a:t>Anchor institution for the Black Country.  Social justice is central to our mission and we pride ourselves on being the University of Opportunity.</a:t>
            </a:r>
          </a:p>
          <a:p>
            <a:r>
              <a:rPr lang="en-GB" sz="2400" dirty="0"/>
              <a:t>The University’s APP aims to eradicate attainment and non-continuation gaps between students with protected and non-protected characteristic groups by 2030.</a:t>
            </a:r>
          </a:p>
          <a:p>
            <a:r>
              <a:rPr lang="en-GB" sz="2400" dirty="0"/>
              <a:t>We gained our REC bronze award in November 2020. UoW has created a robust action plan to address identified barriers/gaps by 2023.  One of this is to address disparities between our GM student staff ratio particularly at senior levels.</a:t>
            </a:r>
          </a:p>
          <a:p>
            <a:r>
              <a:rPr lang="en-GB" sz="2400" dirty="0"/>
              <a:t>A robust approach to evaluation is central to the UoW 2030 Vision of ‘Inclusive student success.’ We are on a journey of initiating cultural change in how we measure effectiveness and implement interventions based on evidence. We recognise that this work will play a pivotal role in improving equity of outcomes and ensuring our students realise their full potential.</a:t>
            </a:r>
          </a:p>
          <a:p>
            <a:endParaRPr lang="en-GB" sz="2000" dirty="0"/>
          </a:p>
          <a:p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endParaRPr lang="en-GB" sz="2000" dirty="0"/>
          </a:p>
          <a:p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194417-521E-7E15-1DBB-1D98FA63446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</a:rPr>
              <a:t>UoW Context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1DD47C-4959-4793-1B95-B477A9435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093" y="6079313"/>
            <a:ext cx="1890466" cy="6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5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47A102-6A0F-4EF5-87D3-2A790ECE8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68" y="1200257"/>
            <a:ext cx="8749002" cy="5657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E47FDD-05A7-4501-A7DC-99E881267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01"/>
            <a:ext cx="12191999" cy="960107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Diversity at University of Wolverhampton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667530-1E39-4A63-841C-4855D2E5C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5829" y="6298376"/>
            <a:ext cx="1536171" cy="55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20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667530-1E39-4A63-841C-4855D2E5C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2491" y="6117299"/>
            <a:ext cx="1536171" cy="559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BD7623-E5E7-4297-813B-D0B5053AC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8" y="1185303"/>
            <a:ext cx="9833836" cy="56726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528E9D1-AD2A-2D49-455E-F42384B101F6}"/>
              </a:ext>
            </a:extLst>
          </p:cNvPr>
          <p:cNvSpPr txBox="1">
            <a:spLocks/>
          </p:cNvSpPr>
          <p:nvPr/>
        </p:nvSpPr>
        <p:spPr>
          <a:xfrm>
            <a:off x="0" y="35001"/>
            <a:ext cx="12191999" cy="960107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Diversity at University of Wolverhampton</a:t>
            </a:r>
            <a:endParaRPr lang="en-GB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8B3904-025C-C6DC-52B0-35890469BB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</a:rPr>
              <a:t>An Institutional Approach to Internal Evaluation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35C78F-8F27-3C7A-88C0-053E5639E5A6}"/>
              </a:ext>
            </a:extLst>
          </p:cNvPr>
          <p:cNvSpPr txBox="1">
            <a:spLocks/>
          </p:cNvSpPr>
          <p:nvPr/>
        </p:nvSpPr>
        <p:spPr>
          <a:xfrm>
            <a:off x="332803" y="914400"/>
            <a:ext cx="11526393" cy="5311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  <a:p>
            <a:pPr algn="l"/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937588-A342-A50A-7EFE-DF17DB92D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45" y="1432259"/>
            <a:ext cx="1102042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7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35C78F-8F27-3C7A-88C0-053E5639E5A6}"/>
              </a:ext>
            </a:extLst>
          </p:cNvPr>
          <p:cNvSpPr txBox="1">
            <a:spLocks/>
          </p:cNvSpPr>
          <p:nvPr/>
        </p:nvSpPr>
        <p:spPr>
          <a:xfrm>
            <a:off x="0" y="743198"/>
            <a:ext cx="3158835" cy="583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200" dirty="0"/>
          </a:p>
          <a:p>
            <a:pPr algn="l"/>
            <a:endParaRPr lang="en-GB" sz="3200" dirty="0"/>
          </a:p>
          <a:p>
            <a:pPr algn="l"/>
            <a:r>
              <a:rPr lang="en-GB" sz="3200" dirty="0"/>
              <a:t>It is important to review where your institution is in terms of internal evaluation practice.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E490B0F-C682-C058-7278-DAD58EAB8538}"/>
              </a:ext>
            </a:extLst>
          </p:cNvPr>
          <p:cNvSpPr txBox="1">
            <a:spLocks/>
          </p:cNvSpPr>
          <p:nvPr/>
        </p:nvSpPr>
        <p:spPr>
          <a:xfrm>
            <a:off x="0" y="265423"/>
            <a:ext cx="3158836" cy="1230868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</a:rPr>
              <a:t>Review &amp; Assessment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D5D813B-84BD-0A5E-6BC7-BAB15B77D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295" y="282246"/>
            <a:ext cx="9099705" cy="639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4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A7498C6-7C0A-F18A-3A49-A1F9A2868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1110" y="4338506"/>
            <a:ext cx="2519579" cy="240350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4E6DC-455C-F06E-99D9-63402DE0A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6764"/>
            <a:ext cx="6973622" cy="471475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621A079-5473-B0FE-8F00-FDFC962DB1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3901"/>
            <a:ext cx="12192000" cy="101066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bg1"/>
                </a:solidFill>
              </a:rPr>
              <a:t>Embedding a Culture of Evaluation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E0E880-B759-2770-56C8-522A4FD8FA6D}"/>
              </a:ext>
            </a:extLst>
          </p:cNvPr>
          <p:cNvSpPr/>
          <p:nvPr/>
        </p:nvSpPr>
        <p:spPr>
          <a:xfrm>
            <a:off x="7130005" y="1157468"/>
            <a:ext cx="4910684" cy="2824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tx2"/>
                </a:solidFill>
              </a:rPr>
              <a:t>Statutory APP obligations support a stronger strategic emphasis on evaluation: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</a:rPr>
              <a:t>Quantity + quality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 err="1">
                <a:solidFill>
                  <a:schemeClr val="tx2"/>
                </a:solidFill>
              </a:rPr>
              <a:t>ToCs</a:t>
            </a:r>
            <a:endParaRPr lang="en-GB" sz="2800" b="1" dirty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tx2"/>
                </a:solidFill>
              </a:rPr>
              <a:t>Publish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0778BB-28B3-F89B-C4D0-94AB0EE1B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093" y="4328686"/>
            <a:ext cx="3822841" cy="240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1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129496"/>
              </p:ext>
            </p:extLst>
          </p:nvPr>
        </p:nvGraphicFramePr>
        <p:xfrm>
          <a:off x="7608169" y="824008"/>
          <a:ext cx="4320480" cy="2834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42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CPD / Workshops 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0747">
                <a:tc>
                  <a:txBody>
                    <a:bodyPr/>
                    <a:lstStyle/>
                    <a:p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GB" sz="2800" b="1" dirty="0" err="1">
                          <a:solidFill>
                            <a:schemeClr val="bg1"/>
                          </a:solidFill>
                          <a:effectLst/>
                        </a:rPr>
                        <a:t>ToC</a:t>
                      </a:r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</a:rPr>
                        <a:t> &amp; Exp. methods </a:t>
                      </a:r>
                    </a:p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effectLst/>
                        </a:rPr>
                        <a:t>[comparison / control groups &amp; quasi exp. &amp; RCTs]. Guidance resources.</a:t>
                      </a:r>
                    </a:p>
                    <a:p>
                      <a:pPr marL="0" indent="0"/>
                      <a:endParaRPr lang="en-GB" sz="11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789454"/>
              </p:ext>
            </p:extLst>
          </p:nvPr>
        </p:nvGraphicFramePr>
        <p:xfrm>
          <a:off x="7608169" y="3594075"/>
          <a:ext cx="4320480" cy="3024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2959">
                <a:tc>
                  <a:txBody>
                    <a:bodyPr/>
                    <a:lstStyle/>
                    <a:p>
                      <a:pPr algn="ctr"/>
                      <a:r>
                        <a:rPr lang="en-GB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Collaboration</a:t>
                      </a:r>
                      <a:r>
                        <a:rPr lang="en-GB" sz="4000" baseline="0" dirty="0">
                          <a:effectLst/>
                        </a:rPr>
                        <a:t> </a:t>
                      </a:r>
                      <a:endParaRPr lang="en-GB" sz="4000" dirty="0">
                        <a:effectLst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1664"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3200" b="1" baseline="0" dirty="0">
                          <a:solidFill>
                            <a:schemeClr val="bg1"/>
                          </a:solidFill>
                          <a:effectLst/>
                        </a:rPr>
                        <a:t>WMEG launched to support collaboration &amp; sharing effective practice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069800"/>
              </p:ext>
            </p:extLst>
          </p:nvPr>
        </p:nvGraphicFramePr>
        <p:xfrm>
          <a:off x="263350" y="824008"/>
          <a:ext cx="7194353" cy="359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4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643">
                <a:tc>
                  <a:txBody>
                    <a:bodyPr/>
                    <a:lstStyle/>
                    <a:p>
                      <a:pPr marL="0" indent="0" algn="ctr"/>
                      <a:r>
                        <a:rPr lang="en-GB" sz="40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Capacity &amp; Expertise</a:t>
                      </a:r>
                      <a:endParaRPr lang="en-GB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216">
                <a:tc>
                  <a:txBody>
                    <a:bodyPr/>
                    <a:lstStyle/>
                    <a:p>
                      <a:pPr marL="22399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chemeClr val="bg1"/>
                          </a:solidFill>
                        </a:rPr>
                        <a:t>Encouraging academics to evaluate. Surveying expertise / interest. Funded commissioned bids. Provides a more objective view of ‘what works’.</a:t>
                      </a:r>
                      <a:endParaRPr lang="en-GB" sz="2800" b="1" dirty="0"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128">
                <a:tc>
                  <a:txBody>
                    <a:bodyPr/>
                    <a:lstStyle/>
                    <a:p>
                      <a:pPr marL="224472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500" b="1" dirty="0">
                        <a:solidFill>
                          <a:schemeClr val="bg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76574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585D72CF-CCCC-F6FD-7F0A-923A7A36D0E4}"/>
              </a:ext>
            </a:extLst>
          </p:cNvPr>
          <p:cNvSpPr/>
          <p:nvPr/>
        </p:nvSpPr>
        <p:spPr>
          <a:xfrm>
            <a:off x="410436" y="1814362"/>
            <a:ext cx="1908809" cy="188248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Graphic 12" descr="Professor female with solid fill">
            <a:extLst>
              <a:ext uri="{FF2B5EF4-FFF2-40B4-BE49-F238E27FC236}">
                <a16:creationId xmlns:a16="http://schemas.microsoft.com/office/drawing/2014/main" id="{3040C619-35A9-26E7-C333-706AB5439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521" y="1814362"/>
            <a:ext cx="1614638" cy="161463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E53224A-E9EA-5DEC-351C-FBDAE602018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b="1" dirty="0">
                <a:solidFill>
                  <a:schemeClr val="tx2"/>
                </a:solidFill>
              </a:rPr>
              <a:t>Embedding a Culture of Evaluation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C0E811-45EC-8E16-5C71-3B526F217327}"/>
              </a:ext>
            </a:extLst>
          </p:cNvPr>
          <p:cNvSpPr/>
          <p:nvPr/>
        </p:nvSpPr>
        <p:spPr>
          <a:xfrm>
            <a:off x="263350" y="4526606"/>
            <a:ext cx="2367116" cy="20920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</a:t>
            </a:r>
          </a:p>
          <a:p>
            <a:pPr algn="ctr"/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AD6010-BC4A-69E6-5070-CC04637F620C}"/>
              </a:ext>
            </a:extLst>
          </p:cNvPr>
          <p:cNvSpPr/>
          <p:nvPr/>
        </p:nvSpPr>
        <p:spPr>
          <a:xfrm>
            <a:off x="2678659" y="4526606"/>
            <a:ext cx="4779044" cy="209209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Evaluation reporting lines to strategic committees &amp; UoW evaluation group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53C6310-4F21-DC83-B36D-80788D9C4748}"/>
              </a:ext>
            </a:extLst>
          </p:cNvPr>
          <p:cNvSpPr/>
          <p:nvPr/>
        </p:nvSpPr>
        <p:spPr>
          <a:xfrm>
            <a:off x="663391" y="5230144"/>
            <a:ext cx="1402897" cy="137891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Graphic 14" descr="Users with solid fill">
            <a:extLst>
              <a:ext uri="{FF2B5EF4-FFF2-40B4-BE49-F238E27FC236}">
                <a16:creationId xmlns:a16="http://schemas.microsoft.com/office/drawing/2014/main" id="{1426437D-8E8F-E1BE-F465-A4C2E4E420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3613" y="5426608"/>
            <a:ext cx="1182451" cy="118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94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12192000" cy="903604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>
                <a:solidFill>
                  <a:schemeClr val="bg1"/>
                </a:solidFill>
              </a:rPr>
              <a:t>	Workshops: Empirical &amp; Causal Evaluation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1424" y="903604"/>
            <a:ext cx="11762926" cy="5954396"/>
          </a:xfrm>
          <a:ln>
            <a:noFill/>
            <a:prstDash val="solid"/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2400" dirty="0"/>
              <a:t>We are encouraging an increased use of exp. methods to understand what might have happened without the intervention.</a:t>
            </a:r>
          </a:p>
          <a:p>
            <a:pPr marL="0" indent="0">
              <a:buNone/>
            </a:pPr>
            <a:endParaRPr lang="en-GB" sz="900" dirty="0"/>
          </a:p>
          <a:p>
            <a:pPr marL="53498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/>
              <a:t>An improvement after taking part compared to before the activity </a:t>
            </a:r>
          </a:p>
          <a:p>
            <a:pPr marL="53498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/>
              <a:t>(e.g. via a pre and post event questionnaire / assessment data). </a:t>
            </a:r>
          </a:p>
          <a:p>
            <a:pPr marL="53498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/>
              <a:t>Sample includes those engaged in intervention only. </a:t>
            </a:r>
          </a:p>
          <a:p>
            <a:pPr marL="534988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900" dirty="0"/>
          </a:p>
          <a:p>
            <a:pPr marL="534988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900" dirty="0"/>
          </a:p>
          <a:p>
            <a:pPr marL="53498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/>
              <a:t>Quasi-exp: difference in outcomes between treatment &amp; comparison </a:t>
            </a:r>
          </a:p>
          <a:p>
            <a:pPr marL="534988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/>
              <a:t>group. Groups matched in terms most imp. variables affecting outcome. </a:t>
            </a:r>
          </a:p>
          <a:p>
            <a:pPr marL="534988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900" dirty="0"/>
          </a:p>
          <a:p>
            <a:pPr marL="5349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RCTs or Regression discontinuity design (RDD) – compares outcomes </a:t>
            </a:r>
          </a:p>
          <a:p>
            <a:pPr marL="5349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between treatment &amp; control group. More able to provide causal </a:t>
            </a:r>
          </a:p>
          <a:p>
            <a:pPr marL="5349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findings. Randomisation to groups reduces </a:t>
            </a:r>
            <a:r>
              <a:rPr lang="en-GB" sz="2400"/>
              <a:t>selection bias of known &amp; </a:t>
            </a:r>
          </a:p>
          <a:p>
            <a:pPr marL="53498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/>
              <a:t>unknown </a:t>
            </a:r>
            <a:r>
              <a:rPr lang="en-GB" sz="2400" dirty="0"/>
              <a:t>variables affecting outcome. </a:t>
            </a:r>
          </a:p>
          <a:p>
            <a:pPr marL="534988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/>
          </a:p>
        </p:txBody>
      </p:sp>
      <p:sp>
        <p:nvSpPr>
          <p:cNvPr id="9" name="Flowchart: Connector 8"/>
          <p:cNvSpPr/>
          <p:nvPr/>
        </p:nvSpPr>
        <p:spPr>
          <a:xfrm>
            <a:off x="110358" y="2137103"/>
            <a:ext cx="569622" cy="538258"/>
          </a:xfrm>
          <a:prstGeom prst="flowChartConnector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1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110358" y="3670816"/>
            <a:ext cx="569622" cy="538258"/>
          </a:xfrm>
          <a:prstGeom prst="flowChartConnector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2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692" y="1638277"/>
            <a:ext cx="2671950" cy="129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733" y="3724561"/>
            <a:ext cx="2463267" cy="244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F10F53BD-8674-D24E-2B0C-354292F5835D}"/>
              </a:ext>
            </a:extLst>
          </p:cNvPr>
          <p:cNvSpPr/>
          <p:nvPr/>
        </p:nvSpPr>
        <p:spPr>
          <a:xfrm>
            <a:off x="110358" y="4558796"/>
            <a:ext cx="569622" cy="538258"/>
          </a:xfrm>
          <a:prstGeom prst="flowChartConnector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09341A-B621-6F6F-91A2-EE2C9179E995}"/>
              </a:ext>
            </a:extLst>
          </p:cNvPr>
          <p:cNvSpPr/>
          <p:nvPr/>
        </p:nvSpPr>
        <p:spPr>
          <a:xfrm>
            <a:off x="0" y="3429000"/>
            <a:ext cx="12191999" cy="64122"/>
          </a:xfrm>
          <a:prstGeom prst="roundRect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087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4b6d94-e8c4-49da-a979-9242fd65d88a">
      <Terms xmlns="http://schemas.microsoft.com/office/infopath/2007/PartnerControls"/>
    </lcf76f155ced4ddcb4097134ff3c332f>
    <TaxCatchAll xmlns="b2b3b332-7c05-4c9e-ac88-8c84810ea6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212BEED14A7E4F9DACB66556D25188" ma:contentTypeVersion="16" ma:contentTypeDescription="Create a new document." ma:contentTypeScope="" ma:versionID="8e1b69677ed7067c482b27fd55c1793c">
  <xsd:schema xmlns:xsd="http://www.w3.org/2001/XMLSchema" xmlns:xs="http://www.w3.org/2001/XMLSchema" xmlns:p="http://schemas.microsoft.com/office/2006/metadata/properties" xmlns:ns2="054b6d94-e8c4-49da-a979-9242fd65d88a" xmlns:ns3="b2b3b332-7c05-4c9e-ac88-8c84810ea636" xmlns:ns4="90385aca-c051-4920-a543-a58a9099ea41" targetNamespace="http://schemas.microsoft.com/office/2006/metadata/properties" ma:root="true" ma:fieldsID="17659020d50aa8f5e76f89c35cc3e569" ns2:_="" ns3:_="" ns4:_="">
    <xsd:import namespace="054b6d94-e8c4-49da-a979-9242fd65d88a"/>
    <xsd:import namespace="b2b3b332-7c05-4c9e-ac88-8c84810ea636"/>
    <xsd:import namespace="90385aca-c051-4920-a543-a58a9099ea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b6d94-e8c4-49da-a979-9242fd65d8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620fc26-8289-4c02-81ef-e580eda00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3b332-7c05-4c9e-ac88-8c84810ea63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5da542d6-b093-448f-bee7-e5e5f054a4b1}" ma:internalName="TaxCatchAll" ma:showField="CatchAllData" ma:web="90385aca-c051-4920-a543-a58a9099ea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385aca-c051-4920-a543-a58a9099ea4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0E7E70-DFB0-449C-9290-B6A05EEE863A}">
  <ds:schemaRefs>
    <ds:schemaRef ds:uri="http://schemas.microsoft.com/office/2006/metadata/properties"/>
    <ds:schemaRef ds:uri="http://schemas.microsoft.com/office/infopath/2007/PartnerControls"/>
    <ds:schemaRef ds:uri="054b6d94-e8c4-49da-a979-9242fd65d88a"/>
    <ds:schemaRef ds:uri="b2b3b332-7c05-4c9e-ac88-8c84810ea636"/>
  </ds:schemaRefs>
</ds:datastoreItem>
</file>

<file path=customXml/itemProps2.xml><?xml version="1.0" encoding="utf-8"?>
<ds:datastoreItem xmlns:ds="http://schemas.openxmlformats.org/officeDocument/2006/customXml" ds:itemID="{38494E26-3582-4BF8-9BAA-C406E7782A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600501-1B30-4493-9A67-1D3EA8573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4b6d94-e8c4-49da-a979-9242fd65d88a"/>
    <ds:schemaRef ds:uri="b2b3b332-7c05-4c9e-ac88-8c84810ea636"/>
    <ds:schemaRef ds:uri="90385aca-c051-4920-a543-a58a9099e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912</Words>
  <Application>Microsoft Office PowerPoint</Application>
  <PresentationFormat>Widescreen</PresentationFormat>
  <Paragraphs>128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Diversity at University of Wolverhampton</vt:lpstr>
      <vt:lpstr>PowerPoint Presentation</vt:lpstr>
      <vt:lpstr>PowerPoint Presentation</vt:lpstr>
      <vt:lpstr>PowerPoint Presentation</vt:lpstr>
      <vt:lpstr>Embedding a Culture of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Horton, Matthew</dc:creator>
  <cp:lastModifiedBy>Horton, Matthew</cp:lastModifiedBy>
  <cp:revision>5</cp:revision>
  <dcterms:created xsi:type="dcterms:W3CDTF">2023-02-13T13:12:22Z</dcterms:created>
  <dcterms:modified xsi:type="dcterms:W3CDTF">2025-11-19T10:34:02Z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0x0101004F212BEED14A7E4F9DACB66556D25188</vt:lpwstr>
  </property>
</Properties>
</file>