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0" r:id="rId2"/>
  </p:sldIdLst>
  <p:sldSz cx="42767250"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93FF"/>
    <a:srgbClr val="8FAADC"/>
    <a:srgbClr val="A9D18E"/>
    <a:srgbClr val="FFD966"/>
    <a:srgbClr val="F4B183"/>
    <a:srgbClr val="FF7575"/>
    <a:srgbClr val="FFFF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078" autoAdjust="0"/>
  </p:normalViewPr>
  <p:slideViewPr>
    <p:cSldViewPr snapToGrid="0">
      <p:cViewPr>
        <p:scale>
          <a:sx n="80" d="100"/>
          <a:sy n="80" d="100"/>
        </p:scale>
        <p:origin x="-15148" y="-12752"/>
      </p:cViewPr>
      <p:guideLst/>
    </p:cSldViewPr>
  </p:slideViewPr>
  <p:notesTextViewPr>
    <p:cViewPr>
      <p:scale>
        <a:sx n="1" d="1"/>
        <a:sy n="1" d="1"/>
      </p:scale>
      <p:origin x="0" y="-488"/>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nsend, Eleanor" userId="07766174-3190-4e1f-91c7-d334066a5a64" providerId="ADAL" clId="{9E6FD275-AA5D-4ADE-8102-99B2C19C88E1}"/>
    <pc:docChg chg="delSld">
      <pc:chgData name="Townsend, Eleanor" userId="07766174-3190-4e1f-91c7-d334066a5a64" providerId="ADAL" clId="{9E6FD275-AA5D-4ADE-8102-99B2C19C88E1}" dt="2022-08-25T15:19:04.331" v="0" actId="47"/>
      <pc:docMkLst>
        <pc:docMk/>
      </pc:docMkLst>
      <pc:sldChg chg="del">
        <pc:chgData name="Townsend, Eleanor" userId="07766174-3190-4e1f-91c7-d334066a5a64" providerId="ADAL" clId="{9E6FD275-AA5D-4ADE-8102-99B2C19C88E1}" dt="2022-08-25T15:19:04.331" v="0" actId="47"/>
        <pc:sldMkLst>
          <pc:docMk/>
          <pc:sldMk cId="2026725397" sldId="261"/>
        </pc:sldMkLst>
      </pc:sldChg>
      <pc:sldChg chg="del">
        <pc:chgData name="Townsend, Eleanor" userId="07766174-3190-4e1f-91c7-d334066a5a64" providerId="ADAL" clId="{9E6FD275-AA5D-4ADE-8102-99B2C19C88E1}" dt="2022-08-25T15:19:04.331" v="0" actId="47"/>
        <pc:sldMkLst>
          <pc:docMk/>
          <pc:sldMk cId="4292176692"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B3B3B-DE25-4213-A174-7470D97C5AAC}" type="datetimeFigureOut">
              <a:rPr lang="en-GB" smtClean="0"/>
              <a:t>26/08/2022</a:t>
            </a:fld>
            <a:endParaRPr lang="en-GB"/>
          </a:p>
        </p:txBody>
      </p:sp>
      <p:sp>
        <p:nvSpPr>
          <p:cNvPr id="4" name="Slide Image Placeholder 3"/>
          <p:cNvSpPr>
            <a:spLocks noGrp="1" noRot="1" noChangeAspect="1"/>
          </p:cNvSpPr>
          <p:nvPr>
            <p:ph type="sldImg" idx="2"/>
          </p:nvPr>
        </p:nvSpPr>
        <p:spPr>
          <a:xfrm>
            <a:off x="1249363" y="1143000"/>
            <a:ext cx="43592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56FBF-79A2-4B9B-907E-749EC1C1C4AC}" type="slidenum">
              <a:rPr lang="en-GB" smtClean="0"/>
              <a:t>‹#›</a:t>
            </a:fld>
            <a:endParaRPr lang="en-GB"/>
          </a:p>
        </p:txBody>
      </p:sp>
    </p:spTree>
    <p:extLst>
      <p:ext uri="{BB962C8B-B14F-4D97-AF65-F5344CB8AC3E}">
        <p14:creationId xmlns:p14="http://schemas.microsoft.com/office/powerpoint/2010/main" val="309799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 am Eleanor Townsend from Exeter Medical School and this is my poster which I am terming “the gay agenda” where I am looking at fair inclusion and representation of LGBTQ+ people in the BMBS curriculum</a:t>
            </a:r>
          </a:p>
          <a:p>
            <a:r>
              <a:rPr lang="en-GB" dirty="0"/>
              <a:t>This is important as LGBTQ+ people face worse health outcomes and discrimination than their cis-heterosexual counter parts. Part of trying to improve our inclusion will help to improve doctor-patient relationships in the future, addressing this disbalance. However, it is also important to remember that for our LGBTQ+ students, this will also make a difference to them feeling welcome and included.</a:t>
            </a:r>
          </a:p>
          <a:p>
            <a:r>
              <a:rPr lang="en-GB" dirty="0"/>
              <a:t>As this project is in it’s infancy I have begun with an audit of current representation, wherein I have looked at written material from a number of different session types through the first two years of the BMBS curriculum. This has been compared against an established framework which outlines 16 areas in which LGBTQ+ face unique challenges or issues.</a:t>
            </a:r>
          </a:p>
          <a:p>
            <a:r>
              <a:rPr lang="en-GB" dirty="0"/>
              <a:t>What I have found going through this audit, is that there are a number of sessions that do include LGBTQ+ people. One of the big challenges is that in these first two years a lot of the material is very pure science focussed so it is not appropriate to include. That is why I have also scored for scope for inclusion, in which we also have more room for improvement.</a:t>
            </a:r>
          </a:p>
          <a:p>
            <a:r>
              <a:rPr lang="en-GB" dirty="0"/>
              <a:t>What we are aiming to do is interweave inclusion, not only for LGBTQ+ people, into our curriculum to not only avoid it feeling very tokenistic but also to build on ideas as you would do with anatomy and physiology in this spiral curriculum design. One of the ways we are beginning to do this is by introducing more substantial reflective tasks into our problem based learning sessions which have various EDI themes.</a:t>
            </a:r>
          </a:p>
          <a:p>
            <a:r>
              <a:rPr lang="en-GB" dirty="0"/>
              <a:t>We are excited to be working towards furthering inclusion and I am happy to take any questions.</a:t>
            </a:r>
          </a:p>
        </p:txBody>
      </p:sp>
      <p:sp>
        <p:nvSpPr>
          <p:cNvPr id="4" name="Slide Number Placeholder 3"/>
          <p:cNvSpPr>
            <a:spLocks noGrp="1"/>
          </p:cNvSpPr>
          <p:nvPr>
            <p:ph type="sldNum" sz="quarter" idx="5"/>
          </p:nvPr>
        </p:nvSpPr>
        <p:spPr/>
        <p:txBody>
          <a:bodyPr/>
          <a:lstStyle/>
          <a:p>
            <a:fld id="{62C56FBF-79A2-4B9B-907E-749EC1C1C4AC}" type="slidenum">
              <a:rPr lang="en-GB" smtClean="0"/>
              <a:t>1</a:t>
            </a:fld>
            <a:endParaRPr lang="en-GB"/>
          </a:p>
        </p:txBody>
      </p:sp>
    </p:spTree>
    <p:extLst>
      <p:ext uri="{BB962C8B-B14F-4D97-AF65-F5344CB8AC3E}">
        <p14:creationId xmlns:p14="http://schemas.microsoft.com/office/powerpoint/2010/main" val="197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7544" y="4954765"/>
            <a:ext cx="36352163"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45906" y="15901497"/>
            <a:ext cx="32075438"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08EEB3-F069-4062-90F9-5543D9EE0566}"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356529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8EEB3-F069-4062-90F9-5543D9EE0566}"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377342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05316" y="1611875"/>
            <a:ext cx="9221688"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0251" y="1611875"/>
            <a:ext cx="27130474"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8EEB3-F069-4062-90F9-5543D9EE0566}"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426564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8EEB3-F069-4062-90F9-5543D9EE0566}"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4000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7976" y="7547788"/>
            <a:ext cx="36886753"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17976" y="20260574"/>
            <a:ext cx="36886753"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8EEB3-F069-4062-90F9-5543D9EE0566}"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121436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0249" y="8059374"/>
            <a:ext cx="1817608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50920" y="8059374"/>
            <a:ext cx="1817608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08EEB3-F069-4062-90F9-5543D9EE0566}" type="datetimeFigureOut">
              <a:rPr lang="en-GB" smtClean="0"/>
              <a:t>26/08/2022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233306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5819" y="1611882"/>
            <a:ext cx="36886753"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5823" y="7421634"/>
            <a:ext cx="18092549"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5823" y="11058863"/>
            <a:ext cx="18092549"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50922" y="7421634"/>
            <a:ext cx="18181652"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50922" y="11058863"/>
            <a:ext cx="18181652"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08EEB3-F069-4062-90F9-5543D9EE0566}" type="datetimeFigureOut">
              <a:rPr lang="en-GB" smtClean="0"/>
              <a:t>26/08/2022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369459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08EEB3-F069-4062-90F9-5543D9EE0566}" type="datetimeFigureOut">
              <a:rPr lang="en-GB" smtClean="0"/>
              <a:t>26/08/2022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73349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8EEB3-F069-4062-90F9-5543D9EE0566}" type="datetimeFigureOut">
              <a:rPr lang="en-GB" smtClean="0"/>
              <a:t>26/08/2022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370092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819" y="2018348"/>
            <a:ext cx="13793551"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81652" y="4359077"/>
            <a:ext cx="21650920"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5819" y="9082564"/>
            <a:ext cx="13793551"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6E08EEB3-F069-4062-90F9-5543D9EE0566}" type="datetimeFigureOut">
              <a:rPr lang="en-GB" smtClean="0"/>
              <a:t>26/08/2022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379673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819" y="2018348"/>
            <a:ext cx="13793551"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81652" y="4359077"/>
            <a:ext cx="21650920"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5819" y="9082564"/>
            <a:ext cx="13793551"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6E08EEB3-F069-4062-90F9-5543D9EE0566}" type="datetimeFigureOut">
              <a:rPr lang="en-GB" smtClean="0"/>
              <a:t>26/08/2022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CEFAEC-3A7D-45FF-8362-2650612022F6}" type="slidenum">
              <a:rPr lang="en-GB" smtClean="0"/>
              <a:t>‹#›</a:t>
            </a:fld>
            <a:endParaRPr lang="en-GB"/>
          </a:p>
        </p:txBody>
      </p:sp>
    </p:spTree>
    <p:extLst>
      <p:ext uri="{BB962C8B-B14F-4D97-AF65-F5344CB8AC3E}">
        <p14:creationId xmlns:p14="http://schemas.microsoft.com/office/powerpoint/2010/main" val="30670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0249" y="1611882"/>
            <a:ext cx="36886753"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0249" y="8059374"/>
            <a:ext cx="36886753"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0249" y="28060644"/>
            <a:ext cx="9622631"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6E08EEB3-F069-4062-90F9-5543D9EE0566}" type="datetimeFigureOut">
              <a:rPr lang="en-GB" smtClean="0"/>
              <a:t>26/08/2022</a:t>
            </a:fld>
            <a:endParaRPr lang="en-GB"/>
          </a:p>
        </p:txBody>
      </p:sp>
      <p:sp>
        <p:nvSpPr>
          <p:cNvPr id="5" name="Footer Placeholder 4"/>
          <p:cNvSpPr>
            <a:spLocks noGrp="1"/>
          </p:cNvSpPr>
          <p:nvPr>
            <p:ph type="ftr" sz="quarter" idx="3"/>
          </p:nvPr>
        </p:nvSpPr>
        <p:spPr>
          <a:xfrm>
            <a:off x="14166652" y="28060644"/>
            <a:ext cx="14433947"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04370" y="28060644"/>
            <a:ext cx="9622631"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C0CEFAEC-3A7D-45FF-8362-2650612022F6}" type="slidenum">
              <a:rPr lang="en-GB" smtClean="0"/>
              <a:t>‹#›</a:t>
            </a:fld>
            <a:endParaRPr lang="en-GB"/>
          </a:p>
        </p:txBody>
      </p:sp>
    </p:spTree>
    <p:extLst>
      <p:ext uri="{BB962C8B-B14F-4D97-AF65-F5344CB8AC3E}">
        <p14:creationId xmlns:p14="http://schemas.microsoft.com/office/powerpoint/2010/main" val="1866037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svg"/><Relationship Id="rId18" Type="http://schemas.openxmlformats.org/officeDocument/2006/relationships/image" Target="../media/image14.png"/><Relationship Id="rId26" Type="http://schemas.openxmlformats.org/officeDocument/2006/relationships/image" Target="../media/image22.png"/><Relationship Id="rId39" Type="http://schemas.openxmlformats.org/officeDocument/2006/relationships/image" Target="../media/image35.svg"/><Relationship Id="rId21" Type="http://schemas.openxmlformats.org/officeDocument/2006/relationships/image" Target="../media/image17.svg"/><Relationship Id="rId34" Type="http://schemas.openxmlformats.org/officeDocument/2006/relationships/image" Target="../media/image30.png"/><Relationship Id="rId42" Type="http://schemas.openxmlformats.org/officeDocument/2006/relationships/image" Target="../media/image38.png"/><Relationship Id="rId47" Type="http://schemas.openxmlformats.org/officeDocument/2006/relationships/image" Target="../media/image43.svg"/><Relationship Id="rId50" Type="http://schemas.openxmlformats.org/officeDocument/2006/relationships/image" Target="../media/image46.png"/><Relationship Id="rId55" Type="http://schemas.openxmlformats.org/officeDocument/2006/relationships/image" Target="../media/image51.svg"/><Relationship Id="rId7" Type="http://schemas.openxmlformats.org/officeDocument/2006/relationships/image" Target="../media/image3.png"/><Relationship Id="rId2" Type="http://schemas.openxmlformats.org/officeDocument/2006/relationships/audio" Target="../media/media1.m4a"/><Relationship Id="rId16" Type="http://schemas.openxmlformats.org/officeDocument/2006/relationships/image" Target="../media/image12.png"/><Relationship Id="rId29" Type="http://schemas.openxmlformats.org/officeDocument/2006/relationships/image" Target="../media/image25.png"/><Relationship Id="rId11" Type="http://schemas.openxmlformats.org/officeDocument/2006/relationships/image" Target="../media/image7.svg"/><Relationship Id="rId24" Type="http://schemas.openxmlformats.org/officeDocument/2006/relationships/image" Target="../media/image20.png"/><Relationship Id="rId32" Type="http://schemas.openxmlformats.org/officeDocument/2006/relationships/image" Target="../media/image28.svg"/><Relationship Id="rId37" Type="http://schemas.openxmlformats.org/officeDocument/2006/relationships/image" Target="../media/image33.svg"/><Relationship Id="rId40" Type="http://schemas.openxmlformats.org/officeDocument/2006/relationships/image" Target="../media/image36.png"/><Relationship Id="rId45" Type="http://schemas.openxmlformats.org/officeDocument/2006/relationships/image" Target="../media/image41.svg"/><Relationship Id="rId53" Type="http://schemas.openxmlformats.org/officeDocument/2006/relationships/image" Target="../media/image49.svg"/><Relationship Id="rId5" Type="http://schemas.openxmlformats.org/officeDocument/2006/relationships/image" Target="../media/image1.png"/><Relationship Id="rId10" Type="http://schemas.openxmlformats.org/officeDocument/2006/relationships/image" Target="../media/image6.png"/><Relationship Id="rId19" Type="http://schemas.openxmlformats.org/officeDocument/2006/relationships/image" Target="../media/image15.svg"/><Relationship Id="rId31" Type="http://schemas.openxmlformats.org/officeDocument/2006/relationships/image" Target="../media/image27.png"/><Relationship Id="rId44" Type="http://schemas.openxmlformats.org/officeDocument/2006/relationships/image" Target="../media/image40.png"/><Relationship Id="rId52" Type="http://schemas.openxmlformats.org/officeDocument/2006/relationships/image" Target="../media/image48.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svg"/><Relationship Id="rId35" Type="http://schemas.openxmlformats.org/officeDocument/2006/relationships/image" Target="../media/image31.svg"/><Relationship Id="rId43" Type="http://schemas.openxmlformats.org/officeDocument/2006/relationships/image" Target="../media/image39.svg"/><Relationship Id="rId48" Type="http://schemas.openxmlformats.org/officeDocument/2006/relationships/image" Target="../media/image44.png"/><Relationship Id="rId8" Type="http://schemas.openxmlformats.org/officeDocument/2006/relationships/image" Target="../media/image4.svg"/><Relationship Id="rId51" Type="http://schemas.openxmlformats.org/officeDocument/2006/relationships/image" Target="../media/image47.svg"/><Relationship Id="rId3" Type="http://schemas.openxmlformats.org/officeDocument/2006/relationships/slideLayout" Target="../slideLayouts/slideLayout7.xml"/><Relationship Id="rId12" Type="http://schemas.openxmlformats.org/officeDocument/2006/relationships/image" Target="../media/image8.png"/><Relationship Id="rId17" Type="http://schemas.openxmlformats.org/officeDocument/2006/relationships/image" Target="../media/image13.svg"/><Relationship Id="rId25" Type="http://schemas.openxmlformats.org/officeDocument/2006/relationships/image" Target="../media/image21.png"/><Relationship Id="rId33" Type="http://schemas.openxmlformats.org/officeDocument/2006/relationships/image" Target="../media/image29.png"/><Relationship Id="rId38" Type="http://schemas.openxmlformats.org/officeDocument/2006/relationships/image" Target="../media/image34.png"/><Relationship Id="rId46" Type="http://schemas.openxmlformats.org/officeDocument/2006/relationships/image" Target="../media/image42.png"/><Relationship Id="rId20" Type="http://schemas.openxmlformats.org/officeDocument/2006/relationships/image" Target="../media/image16.png"/><Relationship Id="rId41" Type="http://schemas.openxmlformats.org/officeDocument/2006/relationships/image" Target="../media/image37.svg"/><Relationship Id="rId54" Type="http://schemas.openxmlformats.org/officeDocument/2006/relationships/image" Target="../media/image50.png"/><Relationship Id="rId1" Type="http://schemas.microsoft.com/office/2007/relationships/media" Target="../media/media1.m4a"/><Relationship Id="rId6" Type="http://schemas.openxmlformats.org/officeDocument/2006/relationships/image" Target="../media/image2.svg"/><Relationship Id="rId15" Type="http://schemas.openxmlformats.org/officeDocument/2006/relationships/image" Target="../media/image11.svg"/><Relationship Id="rId23" Type="http://schemas.openxmlformats.org/officeDocument/2006/relationships/image" Target="../media/image19.svg"/><Relationship Id="rId28" Type="http://schemas.openxmlformats.org/officeDocument/2006/relationships/image" Target="../media/image24.png"/><Relationship Id="rId36" Type="http://schemas.openxmlformats.org/officeDocument/2006/relationships/image" Target="../media/image32.png"/><Relationship Id="rId4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extLst>
              <a:ext uri="{96DAC541-7B7A-43D3-8B79-37D633B846F1}">
                <asvg:svgBlip xmlns:asvg="http://schemas.microsoft.com/office/drawing/2016/SVG/main" r:embed="rId6"/>
              </a:ext>
            </a:extLst>
          </a:blip>
          <a:srcRect/>
          <a:stretch>
            <a:fillRect/>
          </a:stretch>
        </a:blip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E6E57D48-1318-1982-BC89-F0B84F552133}"/>
              </a:ext>
            </a:extLst>
          </p:cNvPr>
          <p:cNvSpPr/>
          <p:nvPr/>
        </p:nvSpPr>
        <p:spPr>
          <a:xfrm>
            <a:off x="31671811" y="22794578"/>
            <a:ext cx="10137496" cy="598714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64A921-94F3-52B3-C70C-099A2BF6D5BC}"/>
              </a:ext>
            </a:extLst>
          </p:cNvPr>
          <p:cNvSpPr txBox="1"/>
          <p:nvPr/>
        </p:nvSpPr>
        <p:spPr>
          <a:xfrm>
            <a:off x="957943" y="854233"/>
            <a:ext cx="18462171" cy="1862048"/>
          </a:xfrm>
          <a:prstGeom prst="rect">
            <a:avLst/>
          </a:prstGeom>
          <a:noFill/>
        </p:spPr>
        <p:txBody>
          <a:bodyPr wrap="square" rtlCol="0">
            <a:spAutoFit/>
          </a:bodyPr>
          <a:lstStyle/>
          <a:p>
            <a:r>
              <a:rPr lang="en-GB" sz="11500" dirty="0">
                <a:latin typeface="Congenial Black" panose="020B0604020202020204" pitchFamily="2" charset="0"/>
              </a:rPr>
              <a:t>The Gay Agenda</a:t>
            </a:r>
          </a:p>
        </p:txBody>
      </p:sp>
      <p:sp>
        <p:nvSpPr>
          <p:cNvPr id="3" name="TextBox 2">
            <a:extLst>
              <a:ext uri="{FF2B5EF4-FFF2-40B4-BE49-F238E27FC236}">
                <a16:creationId xmlns:a16="http://schemas.microsoft.com/office/drawing/2014/main" id="{33509172-6E30-3075-A27E-969603355D5D}"/>
              </a:ext>
            </a:extLst>
          </p:cNvPr>
          <p:cNvSpPr txBox="1"/>
          <p:nvPr/>
        </p:nvSpPr>
        <p:spPr>
          <a:xfrm>
            <a:off x="957943" y="2716281"/>
            <a:ext cx="18462171" cy="2123658"/>
          </a:xfrm>
          <a:prstGeom prst="rect">
            <a:avLst/>
          </a:prstGeom>
          <a:noFill/>
        </p:spPr>
        <p:txBody>
          <a:bodyPr wrap="square" rtlCol="0">
            <a:spAutoFit/>
          </a:bodyPr>
          <a:lstStyle/>
          <a:p>
            <a:r>
              <a:rPr lang="en-GB" sz="6600" dirty="0">
                <a:latin typeface="Congenial Black" panose="020B0604020202020204" pitchFamily="2" charset="0"/>
              </a:rPr>
              <a:t>Fair representation and inclusion of LGBTQ+ people in the medical curriculum</a:t>
            </a:r>
          </a:p>
        </p:txBody>
      </p:sp>
      <p:sp>
        <p:nvSpPr>
          <p:cNvPr id="5" name="Rectangle 4">
            <a:extLst>
              <a:ext uri="{FF2B5EF4-FFF2-40B4-BE49-F238E27FC236}">
                <a16:creationId xmlns:a16="http://schemas.microsoft.com/office/drawing/2014/main" id="{7E0B4AF2-BA01-72A8-D03A-29566A8627CB}"/>
              </a:ext>
            </a:extLst>
          </p:cNvPr>
          <p:cNvSpPr/>
          <p:nvPr/>
        </p:nvSpPr>
        <p:spPr>
          <a:xfrm>
            <a:off x="957943" y="6226629"/>
            <a:ext cx="18462171" cy="753291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FDF5C71-1E7B-08A8-6C9C-765CEA6AA4FA}"/>
              </a:ext>
            </a:extLst>
          </p:cNvPr>
          <p:cNvSpPr/>
          <p:nvPr/>
        </p:nvSpPr>
        <p:spPr>
          <a:xfrm>
            <a:off x="21383625" y="854234"/>
            <a:ext cx="20425682" cy="215159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D7DA3AA-8979-E90C-998C-90C1FF670EBF}"/>
              </a:ext>
            </a:extLst>
          </p:cNvPr>
          <p:cNvSpPr txBox="1"/>
          <p:nvPr/>
        </p:nvSpPr>
        <p:spPr>
          <a:xfrm>
            <a:off x="1146062" y="6226629"/>
            <a:ext cx="18274051" cy="1200329"/>
          </a:xfrm>
          <a:prstGeom prst="rect">
            <a:avLst/>
          </a:prstGeom>
          <a:noFill/>
        </p:spPr>
        <p:txBody>
          <a:bodyPr wrap="square" rtlCol="0">
            <a:spAutoFit/>
          </a:bodyPr>
          <a:lstStyle/>
          <a:p>
            <a:r>
              <a:rPr lang="en-GB" sz="7200" dirty="0">
                <a:latin typeface="Congenial Black" panose="020B0604020202020204" pitchFamily="2" charset="0"/>
              </a:rPr>
              <a:t>Introduction</a:t>
            </a:r>
          </a:p>
        </p:txBody>
      </p:sp>
      <p:sp>
        <p:nvSpPr>
          <p:cNvPr id="38" name="TextBox 37">
            <a:extLst>
              <a:ext uri="{FF2B5EF4-FFF2-40B4-BE49-F238E27FC236}">
                <a16:creationId xmlns:a16="http://schemas.microsoft.com/office/drawing/2014/main" id="{6351E4B9-4DB6-7FD0-3102-B25F7F30ED81}"/>
              </a:ext>
            </a:extLst>
          </p:cNvPr>
          <p:cNvSpPr txBox="1"/>
          <p:nvPr/>
        </p:nvSpPr>
        <p:spPr>
          <a:xfrm>
            <a:off x="13658890" y="10806489"/>
            <a:ext cx="5382799" cy="2246769"/>
          </a:xfrm>
          <a:prstGeom prst="rect">
            <a:avLst/>
          </a:prstGeom>
          <a:noFill/>
        </p:spPr>
        <p:txBody>
          <a:bodyPr wrap="square" rtlCol="0">
            <a:spAutoFit/>
          </a:bodyPr>
          <a:lstStyle/>
          <a:p>
            <a:pPr algn="ctr"/>
            <a:r>
              <a:rPr lang="en-GB" sz="2800" dirty="0">
                <a:latin typeface="Microsoft JhengHei Light" panose="020B0304030504040204" pitchFamily="34" charset="-120"/>
                <a:ea typeface="Microsoft JhengHei Light" panose="020B0304030504040204" pitchFamily="34" charset="-120"/>
              </a:rPr>
              <a:t>Purpose of having an inclusive curriculum is to foster an open learning environment that benefits all students and enhances education.</a:t>
            </a:r>
          </a:p>
        </p:txBody>
      </p:sp>
      <p:sp>
        <p:nvSpPr>
          <p:cNvPr id="39" name="TextBox 38">
            <a:extLst>
              <a:ext uri="{FF2B5EF4-FFF2-40B4-BE49-F238E27FC236}">
                <a16:creationId xmlns:a16="http://schemas.microsoft.com/office/drawing/2014/main" id="{DE156EE6-35AA-7424-CB62-1AA31C16F9E9}"/>
              </a:ext>
            </a:extLst>
          </p:cNvPr>
          <p:cNvSpPr txBox="1"/>
          <p:nvPr/>
        </p:nvSpPr>
        <p:spPr>
          <a:xfrm>
            <a:off x="21546451" y="893395"/>
            <a:ext cx="18299345" cy="1200329"/>
          </a:xfrm>
          <a:prstGeom prst="rect">
            <a:avLst/>
          </a:prstGeom>
          <a:noFill/>
        </p:spPr>
        <p:txBody>
          <a:bodyPr wrap="square" rtlCol="0">
            <a:spAutoFit/>
          </a:bodyPr>
          <a:lstStyle/>
          <a:p>
            <a:r>
              <a:rPr lang="en-GB" sz="7200" dirty="0">
                <a:latin typeface="Congenial Black" panose="020B0604020202020204" pitchFamily="2" charset="0"/>
              </a:rPr>
              <a:t>Results &amp; Future Directions</a:t>
            </a:r>
          </a:p>
        </p:txBody>
      </p:sp>
      <p:sp>
        <p:nvSpPr>
          <p:cNvPr id="41" name="Rectangle 40">
            <a:extLst>
              <a:ext uri="{FF2B5EF4-FFF2-40B4-BE49-F238E27FC236}">
                <a16:creationId xmlns:a16="http://schemas.microsoft.com/office/drawing/2014/main" id="{4246794C-1BD4-111C-7995-D3C19126021C}"/>
              </a:ext>
            </a:extLst>
          </p:cNvPr>
          <p:cNvSpPr/>
          <p:nvPr/>
        </p:nvSpPr>
        <p:spPr>
          <a:xfrm>
            <a:off x="21383625" y="22794578"/>
            <a:ext cx="9836605" cy="598714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A07C921-BADB-585D-2388-D0FA93DD0FAB}"/>
              </a:ext>
            </a:extLst>
          </p:cNvPr>
          <p:cNvSpPr txBox="1"/>
          <p:nvPr/>
        </p:nvSpPr>
        <p:spPr>
          <a:xfrm>
            <a:off x="21546450" y="22804361"/>
            <a:ext cx="9673779" cy="1200329"/>
          </a:xfrm>
          <a:prstGeom prst="rect">
            <a:avLst/>
          </a:prstGeom>
          <a:noFill/>
        </p:spPr>
        <p:txBody>
          <a:bodyPr wrap="square" rtlCol="0">
            <a:spAutoFit/>
          </a:bodyPr>
          <a:lstStyle/>
          <a:p>
            <a:r>
              <a:rPr lang="en-GB" sz="7200" dirty="0">
                <a:latin typeface="Congenial Black" panose="020B0604020202020204" pitchFamily="2" charset="0"/>
              </a:rPr>
              <a:t>References</a:t>
            </a:r>
          </a:p>
        </p:txBody>
      </p:sp>
      <p:sp>
        <p:nvSpPr>
          <p:cNvPr id="44" name="TextBox 43">
            <a:extLst>
              <a:ext uri="{FF2B5EF4-FFF2-40B4-BE49-F238E27FC236}">
                <a16:creationId xmlns:a16="http://schemas.microsoft.com/office/drawing/2014/main" id="{3E4CD513-C284-C919-B36E-6EE07172BF76}"/>
              </a:ext>
            </a:extLst>
          </p:cNvPr>
          <p:cNvSpPr txBox="1"/>
          <p:nvPr/>
        </p:nvSpPr>
        <p:spPr>
          <a:xfrm>
            <a:off x="31837030" y="22953216"/>
            <a:ext cx="9784158" cy="1200329"/>
          </a:xfrm>
          <a:prstGeom prst="rect">
            <a:avLst/>
          </a:prstGeom>
          <a:noFill/>
        </p:spPr>
        <p:txBody>
          <a:bodyPr wrap="square" rtlCol="0">
            <a:spAutoFit/>
          </a:bodyPr>
          <a:lstStyle/>
          <a:p>
            <a:r>
              <a:rPr lang="en-GB" sz="7200" dirty="0">
                <a:latin typeface="Congenial Black" panose="020B0604020202020204" pitchFamily="2" charset="0"/>
              </a:rPr>
              <a:t>Author </a:t>
            </a:r>
          </a:p>
        </p:txBody>
      </p:sp>
      <p:sp>
        <p:nvSpPr>
          <p:cNvPr id="45" name="TextBox 44">
            <a:extLst>
              <a:ext uri="{FF2B5EF4-FFF2-40B4-BE49-F238E27FC236}">
                <a16:creationId xmlns:a16="http://schemas.microsoft.com/office/drawing/2014/main" id="{7B21CEA4-CC88-4DA1-6D54-2007DC26982A}"/>
              </a:ext>
            </a:extLst>
          </p:cNvPr>
          <p:cNvSpPr txBox="1"/>
          <p:nvPr/>
        </p:nvSpPr>
        <p:spPr>
          <a:xfrm>
            <a:off x="31846849" y="24130096"/>
            <a:ext cx="9186530" cy="2308324"/>
          </a:xfrm>
          <a:prstGeom prst="rect">
            <a:avLst/>
          </a:prstGeom>
          <a:noFill/>
        </p:spPr>
        <p:txBody>
          <a:bodyPr wrap="square" rtlCol="0">
            <a:spAutoFit/>
          </a:bodyPr>
          <a:lstStyle/>
          <a:p>
            <a:r>
              <a:rPr lang="en-GB" sz="3600" dirty="0">
                <a:latin typeface="Microsoft JhengHei Light" panose="020B0304030504040204" pitchFamily="34" charset="-120"/>
                <a:ea typeface="Microsoft JhengHei Light" panose="020B0304030504040204" pitchFamily="34" charset="-120"/>
              </a:rPr>
              <a:t>Dr Eleanor M. Townsend (she/her)</a:t>
            </a:r>
          </a:p>
          <a:p>
            <a:r>
              <a:rPr lang="en-GB" sz="3600" dirty="0">
                <a:latin typeface="Microsoft JhengHei Light" panose="020B0304030504040204" pitchFamily="34" charset="-120"/>
                <a:ea typeface="Microsoft JhengHei Light" panose="020B0304030504040204" pitchFamily="34" charset="-120"/>
              </a:rPr>
              <a:t>Associate Lecturer in Biomedical Sciences</a:t>
            </a:r>
          </a:p>
          <a:p>
            <a:r>
              <a:rPr lang="en-GB" sz="3600" dirty="0">
                <a:latin typeface="Microsoft JhengHei Light" panose="020B0304030504040204" pitchFamily="34" charset="-120"/>
                <a:ea typeface="Microsoft JhengHei Light" panose="020B0304030504040204" pitchFamily="34" charset="-120"/>
              </a:rPr>
              <a:t>University of Exeter Medical School</a:t>
            </a:r>
          </a:p>
          <a:p>
            <a:endParaRPr lang="en-GB" sz="3600" dirty="0">
              <a:latin typeface="Microsoft JhengHei Light" panose="020B0304030504040204" pitchFamily="34" charset="-120"/>
              <a:ea typeface="Microsoft JhengHei Light" panose="020B0304030504040204" pitchFamily="34" charset="-120"/>
            </a:endParaRPr>
          </a:p>
        </p:txBody>
      </p:sp>
      <p:pic>
        <p:nvPicPr>
          <p:cNvPr id="49" name="Graphic 48" descr="Email with solid fill">
            <a:extLst>
              <a:ext uri="{FF2B5EF4-FFF2-40B4-BE49-F238E27FC236}">
                <a16:creationId xmlns:a16="http://schemas.microsoft.com/office/drawing/2014/main" id="{2891EFB8-1512-0D30-6467-4C756F60DD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6849" y="26931149"/>
            <a:ext cx="914400" cy="914400"/>
          </a:xfrm>
          <a:prstGeom prst="rect">
            <a:avLst/>
          </a:prstGeom>
        </p:spPr>
      </p:pic>
      <p:pic>
        <p:nvPicPr>
          <p:cNvPr id="51" name="Picture 2">
            <a:extLst>
              <a:ext uri="{FF2B5EF4-FFF2-40B4-BE49-F238E27FC236}">
                <a16:creationId xmlns:a16="http://schemas.microsoft.com/office/drawing/2014/main" id="{288E0972-774C-A1F8-E1D8-F664C5E217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46849" y="2598122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A6D76591-89F8-6F7F-E3D9-C7AD911DE804}"/>
              </a:ext>
            </a:extLst>
          </p:cNvPr>
          <p:cNvSpPr txBox="1"/>
          <p:nvPr/>
        </p:nvSpPr>
        <p:spPr>
          <a:xfrm>
            <a:off x="32916682" y="26115254"/>
            <a:ext cx="9186530" cy="646331"/>
          </a:xfrm>
          <a:prstGeom prst="rect">
            <a:avLst/>
          </a:prstGeom>
          <a:noFill/>
        </p:spPr>
        <p:txBody>
          <a:bodyPr wrap="square" rtlCol="0">
            <a:spAutoFit/>
          </a:bodyPr>
          <a:lstStyle/>
          <a:p>
            <a:r>
              <a:rPr lang="en-GB" sz="3600" dirty="0">
                <a:latin typeface="Microsoft JhengHei Light" panose="020B0304030504040204" pitchFamily="34" charset="-120"/>
                <a:ea typeface="Microsoft JhengHei Light" panose="020B0304030504040204" pitchFamily="34" charset="-120"/>
              </a:rPr>
              <a:t>@E_M_Townsend</a:t>
            </a:r>
          </a:p>
        </p:txBody>
      </p:sp>
      <p:sp>
        <p:nvSpPr>
          <p:cNvPr id="54" name="TextBox 53">
            <a:extLst>
              <a:ext uri="{FF2B5EF4-FFF2-40B4-BE49-F238E27FC236}">
                <a16:creationId xmlns:a16="http://schemas.microsoft.com/office/drawing/2014/main" id="{C95B92A0-CA5A-B70A-8489-9633707E3991}"/>
              </a:ext>
            </a:extLst>
          </p:cNvPr>
          <p:cNvSpPr txBox="1"/>
          <p:nvPr/>
        </p:nvSpPr>
        <p:spPr>
          <a:xfrm>
            <a:off x="32916682" y="27065183"/>
            <a:ext cx="9186530" cy="646331"/>
          </a:xfrm>
          <a:prstGeom prst="rect">
            <a:avLst/>
          </a:prstGeom>
          <a:noFill/>
        </p:spPr>
        <p:txBody>
          <a:bodyPr wrap="square" rtlCol="0">
            <a:spAutoFit/>
          </a:bodyPr>
          <a:lstStyle/>
          <a:p>
            <a:r>
              <a:rPr lang="en-GB" sz="3600" dirty="0">
                <a:latin typeface="Microsoft JhengHei Light" panose="020B0304030504040204" pitchFamily="34" charset="-120"/>
                <a:ea typeface="Microsoft JhengHei Light" panose="020B0304030504040204" pitchFamily="34" charset="-120"/>
              </a:rPr>
              <a:t>e.m.t.townsend@exeter.ac.uk</a:t>
            </a:r>
          </a:p>
        </p:txBody>
      </p:sp>
      <p:sp>
        <p:nvSpPr>
          <p:cNvPr id="63" name="Rectangle 62">
            <a:extLst>
              <a:ext uri="{FF2B5EF4-FFF2-40B4-BE49-F238E27FC236}">
                <a16:creationId xmlns:a16="http://schemas.microsoft.com/office/drawing/2014/main" id="{D56F0D78-E30E-B9FB-9C01-95DFCA720463}"/>
              </a:ext>
            </a:extLst>
          </p:cNvPr>
          <p:cNvSpPr/>
          <p:nvPr/>
        </p:nvSpPr>
        <p:spPr>
          <a:xfrm>
            <a:off x="957943" y="14131425"/>
            <a:ext cx="8884542" cy="598714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73429A85-564A-AEFC-ECA8-D40B578722BC}"/>
              </a:ext>
            </a:extLst>
          </p:cNvPr>
          <p:cNvSpPr txBox="1"/>
          <p:nvPr/>
        </p:nvSpPr>
        <p:spPr>
          <a:xfrm>
            <a:off x="1146062" y="14290063"/>
            <a:ext cx="8731468" cy="1200329"/>
          </a:xfrm>
          <a:prstGeom prst="rect">
            <a:avLst/>
          </a:prstGeom>
          <a:noFill/>
        </p:spPr>
        <p:txBody>
          <a:bodyPr wrap="square" rtlCol="0">
            <a:spAutoFit/>
          </a:bodyPr>
          <a:lstStyle/>
          <a:p>
            <a:r>
              <a:rPr lang="en-GB" sz="7200" dirty="0">
                <a:latin typeface="Congenial Black" panose="020B0604020202020204" pitchFamily="2" charset="0"/>
              </a:rPr>
              <a:t>Aims</a:t>
            </a:r>
          </a:p>
        </p:txBody>
      </p:sp>
      <p:sp>
        <p:nvSpPr>
          <p:cNvPr id="65" name="Rectangle 64">
            <a:extLst>
              <a:ext uri="{FF2B5EF4-FFF2-40B4-BE49-F238E27FC236}">
                <a16:creationId xmlns:a16="http://schemas.microsoft.com/office/drawing/2014/main" id="{C7D75F48-A072-62F2-38A7-90DB875EC9CC}"/>
              </a:ext>
            </a:extLst>
          </p:cNvPr>
          <p:cNvSpPr/>
          <p:nvPr/>
        </p:nvSpPr>
        <p:spPr>
          <a:xfrm>
            <a:off x="10218722" y="14118205"/>
            <a:ext cx="9201391" cy="598714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4F5A997F-33BA-C580-14BA-4E74DFACB88A}"/>
              </a:ext>
            </a:extLst>
          </p:cNvPr>
          <p:cNvSpPr txBox="1"/>
          <p:nvPr/>
        </p:nvSpPr>
        <p:spPr>
          <a:xfrm>
            <a:off x="10409799" y="14266527"/>
            <a:ext cx="9010314" cy="1200329"/>
          </a:xfrm>
          <a:prstGeom prst="rect">
            <a:avLst/>
          </a:prstGeom>
          <a:noFill/>
        </p:spPr>
        <p:txBody>
          <a:bodyPr wrap="square" rtlCol="0">
            <a:spAutoFit/>
          </a:bodyPr>
          <a:lstStyle/>
          <a:p>
            <a:r>
              <a:rPr lang="en-GB" sz="7200" dirty="0">
                <a:latin typeface="Congenial Black" panose="020B0604020202020204" pitchFamily="2" charset="0"/>
              </a:rPr>
              <a:t>Key Points</a:t>
            </a:r>
          </a:p>
        </p:txBody>
      </p:sp>
      <p:sp>
        <p:nvSpPr>
          <p:cNvPr id="42" name="Oval 41">
            <a:extLst>
              <a:ext uri="{FF2B5EF4-FFF2-40B4-BE49-F238E27FC236}">
                <a16:creationId xmlns:a16="http://schemas.microsoft.com/office/drawing/2014/main" id="{BC81AC83-BCEC-E852-D2D9-16674409F56C}"/>
              </a:ext>
            </a:extLst>
          </p:cNvPr>
          <p:cNvSpPr/>
          <p:nvPr/>
        </p:nvSpPr>
        <p:spPr>
          <a:xfrm>
            <a:off x="1697063" y="7622553"/>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CE898C27-5357-BDAA-7076-F3A620C5754D}"/>
              </a:ext>
            </a:extLst>
          </p:cNvPr>
          <p:cNvSpPr/>
          <p:nvPr/>
        </p:nvSpPr>
        <p:spPr>
          <a:xfrm>
            <a:off x="5233059" y="7637155"/>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8C9E4A56-E664-4563-F436-B98B5C4A88BC}"/>
              </a:ext>
            </a:extLst>
          </p:cNvPr>
          <p:cNvGrpSpPr/>
          <p:nvPr/>
        </p:nvGrpSpPr>
        <p:grpSpPr>
          <a:xfrm>
            <a:off x="5638320" y="8376204"/>
            <a:ext cx="1954697" cy="1554777"/>
            <a:chOff x="32839368" y="12895634"/>
            <a:chExt cx="1287558" cy="1024131"/>
          </a:xfrm>
          <a:solidFill>
            <a:schemeClr val="bg1"/>
          </a:solidFill>
        </p:grpSpPr>
        <p:pic>
          <p:nvPicPr>
            <p:cNvPr id="47" name="Graphic 46" descr="Confused person with solid fill">
              <a:extLst>
                <a:ext uri="{FF2B5EF4-FFF2-40B4-BE49-F238E27FC236}">
                  <a16:creationId xmlns:a16="http://schemas.microsoft.com/office/drawing/2014/main" id="{3F7C2A4E-36CC-DB22-5D5F-6C730D895C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839368" y="12903942"/>
              <a:ext cx="914400" cy="914400"/>
            </a:xfrm>
            <a:prstGeom prst="rect">
              <a:avLst/>
            </a:prstGeom>
          </p:spPr>
        </p:pic>
        <p:sp>
          <p:nvSpPr>
            <p:cNvPr id="48" name="Freeform: Shape 47">
              <a:extLst>
                <a:ext uri="{FF2B5EF4-FFF2-40B4-BE49-F238E27FC236}">
                  <a16:creationId xmlns:a16="http://schemas.microsoft.com/office/drawing/2014/main" id="{FCF567B8-151A-0B30-4588-F67CE4ED0994}"/>
                </a:ext>
              </a:extLst>
            </p:cNvPr>
            <p:cNvSpPr/>
            <p:nvPr/>
          </p:nvSpPr>
          <p:spPr>
            <a:xfrm>
              <a:off x="33679865" y="13273017"/>
              <a:ext cx="447061" cy="646748"/>
            </a:xfrm>
            <a:custGeom>
              <a:avLst/>
              <a:gdLst>
                <a:gd name="connsiteX0" fmla="*/ 457264 w 523938"/>
                <a:gd name="connsiteY0" fmla="*/ 228600 h 647700"/>
                <a:gd name="connsiteX1" fmla="*/ 446786 w 523938"/>
                <a:gd name="connsiteY1" fmla="*/ 229552 h 647700"/>
                <a:gd name="connsiteX2" fmla="*/ 423926 w 523938"/>
                <a:gd name="connsiteY2" fmla="*/ 202883 h 647700"/>
                <a:gd name="connsiteX3" fmla="*/ 342964 w 523938"/>
                <a:gd name="connsiteY3" fmla="*/ 170498 h 647700"/>
                <a:gd name="connsiteX4" fmla="*/ 290576 w 523938"/>
                <a:gd name="connsiteY4" fmla="*/ 49530 h 647700"/>
                <a:gd name="connsiteX5" fmla="*/ 290576 w 523938"/>
                <a:gd name="connsiteY5" fmla="*/ 49530 h 647700"/>
                <a:gd name="connsiteX6" fmla="*/ 219139 w 523938"/>
                <a:gd name="connsiteY6" fmla="*/ 0 h 647700"/>
                <a:gd name="connsiteX7" fmla="*/ 174371 w 523938"/>
                <a:gd name="connsiteY7" fmla="*/ 14288 h 647700"/>
                <a:gd name="connsiteX8" fmla="*/ 174371 w 523938"/>
                <a:gd name="connsiteY8" fmla="*/ 14288 h 647700"/>
                <a:gd name="connsiteX9" fmla="*/ 45784 w 523938"/>
                <a:gd name="connsiteY9" fmla="*/ 100965 h 647700"/>
                <a:gd name="connsiteX10" fmla="*/ 29591 w 523938"/>
                <a:gd name="connsiteY10" fmla="*/ 123825 h 647700"/>
                <a:gd name="connsiteX11" fmla="*/ 1016 w 523938"/>
                <a:gd name="connsiteY11" fmla="*/ 247650 h 647700"/>
                <a:gd name="connsiteX12" fmla="*/ 29591 w 523938"/>
                <a:gd name="connsiteY12" fmla="*/ 293370 h 647700"/>
                <a:gd name="connsiteX13" fmla="*/ 38164 w 523938"/>
                <a:gd name="connsiteY13" fmla="*/ 294323 h 647700"/>
                <a:gd name="connsiteX14" fmla="*/ 75311 w 523938"/>
                <a:gd name="connsiteY14" fmla="*/ 264795 h 647700"/>
                <a:gd name="connsiteX15" fmla="*/ 100076 w 523938"/>
                <a:gd name="connsiteY15" fmla="*/ 156210 h 647700"/>
                <a:gd name="connsiteX16" fmla="*/ 123889 w 523938"/>
                <a:gd name="connsiteY16" fmla="*/ 140018 h 647700"/>
                <a:gd name="connsiteX17" fmla="*/ 113411 w 523938"/>
                <a:gd name="connsiteY17" fmla="*/ 264795 h 647700"/>
                <a:gd name="connsiteX18" fmla="*/ 103886 w 523938"/>
                <a:gd name="connsiteY18" fmla="*/ 431483 h 647700"/>
                <a:gd name="connsiteX19" fmla="*/ 66739 w 523938"/>
                <a:gd name="connsiteY19" fmla="*/ 600075 h 647700"/>
                <a:gd name="connsiteX20" fmla="*/ 95314 w 523938"/>
                <a:gd name="connsiteY20" fmla="*/ 645795 h 647700"/>
                <a:gd name="connsiteX21" fmla="*/ 103886 w 523938"/>
                <a:gd name="connsiteY21" fmla="*/ 646748 h 647700"/>
                <a:gd name="connsiteX22" fmla="*/ 141034 w 523938"/>
                <a:gd name="connsiteY22" fmla="*/ 617220 h 647700"/>
                <a:gd name="connsiteX23" fmla="*/ 179134 w 523938"/>
                <a:gd name="connsiteY23" fmla="*/ 445770 h 647700"/>
                <a:gd name="connsiteX24" fmla="*/ 180086 w 523938"/>
                <a:gd name="connsiteY24" fmla="*/ 440055 h 647700"/>
                <a:gd name="connsiteX25" fmla="*/ 184849 w 523938"/>
                <a:gd name="connsiteY25" fmla="*/ 346710 h 647700"/>
                <a:gd name="connsiteX26" fmla="*/ 246761 w 523938"/>
                <a:gd name="connsiteY26" fmla="*/ 415290 h 647700"/>
                <a:gd name="connsiteX27" fmla="*/ 255334 w 523938"/>
                <a:gd name="connsiteY27" fmla="*/ 592455 h 647700"/>
                <a:gd name="connsiteX28" fmla="*/ 293434 w 523938"/>
                <a:gd name="connsiteY28" fmla="*/ 628650 h 647700"/>
                <a:gd name="connsiteX29" fmla="*/ 295339 w 523938"/>
                <a:gd name="connsiteY29" fmla="*/ 628650 h 647700"/>
                <a:gd name="connsiteX30" fmla="*/ 331534 w 523938"/>
                <a:gd name="connsiteY30" fmla="*/ 588645 h 647700"/>
                <a:gd name="connsiteX31" fmla="*/ 322009 w 523938"/>
                <a:gd name="connsiteY31" fmla="*/ 398145 h 647700"/>
                <a:gd name="connsiteX32" fmla="*/ 312484 w 523938"/>
                <a:gd name="connsiteY32" fmla="*/ 374333 h 647700"/>
                <a:gd name="connsiteX33" fmla="*/ 245809 w 523938"/>
                <a:gd name="connsiteY33" fmla="*/ 300990 h 647700"/>
                <a:gd name="connsiteX34" fmla="*/ 245809 w 523938"/>
                <a:gd name="connsiteY34" fmla="*/ 146685 h 647700"/>
                <a:gd name="connsiteX35" fmla="*/ 246761 w 523938"/>
                <a:gd name="connsiteY35" fmla="*/ 145733 h 647700"/>
                <a:gd name="connsiteX36" fmla="*/ 277241 w 523938"/>
                <a:gd name="connsiteY36" fmla="*/ 215265 h 647700"/>
                <a:gd name="connsiteX37" fmla="*/ 298196 w 523938"/>
                <a:gd name="connsiteY37" fmla="*/ 235268 h 647700"/>
                <a:gd name="connsiteX38" fmla="*/ 392494 w 523938"/>
                <a:gd name="connsiteY38" fmla="*/ 273368 h 647700"/>
                <a:gd name="connsiteX39" fmla="*/ 388684 w 523938"/>
                <a:gd name="connsiteY39" fmla="*/ 295275 h 647700"/>
                <a:gd name="connsiteX40" fmla="*/ 413449 w 523938"/>
                <a:gd name="connsiteY40" fmla="*/ 346710 h 647700"/>
                <a:gd name="connsiteX41" fmla="*/ 414401 w 523938"/>
                <a:gd name="connsiteY41" fmla="*/ 347663 h 647700"/>
                <a:gd name="connsiteX42" fmla="*/ 426784 w 523938"/>
                <a:gd name="connsiteY42" fmla="*/ 352425 h 647700"/>
                <a:gd name="connsiteX43" fmla="*/ 445834 w 523938"/>
                <a:gd name="connsiteY43" fmla="*/ 333375 h 647700"/>
                <a:gd name="connsiteX44" fmla="*/ 438214 w 523938"/>
                <a:gd name="connsiteY44" fmla="*/ 318135 h 647700"/>
                <a:gd name="connsiteX45" fmla="*/ 428689 w 523938"/>
                <a:gd name="connsiteY45" fmla="*/ 295275 h 647700"/>
                <a:gd name="connsiteX46" fmla="*/ 457264 w 523938"/>
                <a:gd name="connsiteY46" fmla="*/ 266700 h 647700"/>
                <a:gd name="connsiteX47" fmla="*/ 485839 w 523938"/>
                <a:gd name="connsiteY47" fmla="*/ 295275 h 647700"/>
                <a:gd name="connsiteX48" fmla="*/ 485839 w 523938"/>
                <a:gd name="connsiteY48" fmla="*/ 355283 h 647700"/>
                <a:gd name="connsiteX49" fmla="*/ 485839 w 523938"/>
                <a:gd name="connsiteY49" fmla="*/ 381000 h 647700"/>
                <a:gd name="connsiteX50" fmla="*/ 485839 w 523938"/>
                <a:gd name="connsiteY50" fmla="*/ 628650 h 647700"/>
                <a:gd name="connsiteX51" fmla="*/ 504889 w 523938"/>
                <a:gd name="connsiteY51" fmla="*/ 647700 h 647700"/>
                <a:gd name="connsiteX52" fmla="*/ 523939 w 523938"/>
                <a:gd name="connsiteY52" fmla="*/ 628650 h 647700"/>
                <a:gd name="connsiteX53" fmla="*/ 523939 w 523938"/>
                <a:gd name="connsiteY53" fmla="*/ 295275 h 647700"/>
                <a:gd name="connsiteX54" fmla="*/ 457264 w 523938"/>
                <a:gd name="connsiteY54" fmla="*/ 228600 h 647700"/>
                <a:gd name="connsiteX0" fmla="*/ 457264 w 525730"/>
                <a:gd name="connsiteY0" fmla="*/ 228600 h 670073"/>
                <a:gd name="connsiteX1" fmla="*/ 446786 w 525730"/>
                <a:gd name="connsiteY1" fmla="*/ 229552 h 670073"/>
                <a:gd name="connsiteX2" fmla="*/ 423926 w 525730"/>
                <a:gd name="connsiteY2" fmla="*/ 202883 h 670073"/>
                <a:gd name="connsiteX3" fmla="*/ 342964 w 525730"/>
                <a:gd name="connsiteY3" fmla="*/ 170498 h 670073"/>
                <a:gd name="connsiteX4" fmla="*/ 290576 w 525730"/>
                <a:gd name="connsiteY4" fmla="*/ 49530 h 670073"/>
                <a:gd name="connsiteX5" fmla="*/ 290576 w 525730"/>
                <a:gd name="connsiteY5" fmla="*/ 49530 h 670073"/>
                <a:gd name="connsiteX6" fmla="*/ 219139 w 525730"/>
                <a:gd name="connsiteY6" fmla="*/ 0 h 670073"/>
                <a:gd name="connsiteX7" fmla="*/ 174371 w 525730"/>
                <a:gd name="connsiteY7" fmla="*/ 14288 h 670073"/>
                <a:gd name="connsiteX8" fmla="*/ 174371 w 525730"/>
                <a:gd name="connsiteY8" fmla="*/ 14288 h 670073"/>
                <a:gd name="connsiteX9" fmla="*/ 45784 w 525730"/>
                <a:gd name="connsiteY9" fmla="*/ 100965 h 670073"/>
                <a:gd name="connsiteX10" fmla="*/ 29591 w 525730"/>
                <a:gd name="connsiteY10" fmla="*/ 123825 h 670073"/>
                <a:gd name="connsiteX11" fmla="*/ 1016 w 525730"/>
                <a:gd name="connsiteY11" fmla="*/ 247650 h 670073"/>
                <a:gd name="connsiteX12" fmla="*/ 29591 w 525730"/>
                <a:gd name="connsiteY12" fmla="*/ 293370 h 670073"/>
                <a:gd name="connsiteX13" fmla="*/ 38164 w 525730"/>
                <a:gd name="connsiteY13" fmla="*/ 294323 h 670073"/>
                <a:gd name="connsiteX14" fmla="*/ 75311 w 525730"/>
                <a:gd name="connsiteY14" fmla="*/ 264795 h 670073"/>
                <a:gd name="connsiteX15" fmla="*/ 100076 w 525730"/>
                <a:gd name="connsiteY15" fmla="*/ 156210 h 670073"/>
                <a:gd name="connsiteX16" fmla="*/ 123889 w 525730"/>
                <a:gd name="connsiteY16" fmla="*/ 140018 h 670073"/>
                <a:gd name="connsiteX17" fmla="*/ 113411 w 525730"/>
                <a:gd name="connsiteY17" fmla="*/ 264795 h 670073"/>
                <a:gd name="connsiteX18" fmla="*/ 103886 w 525730"/>
                <a:gd name="connsiteY18" fmla="*/ 431483 h 670073"/>
                <a:gd name="connsiteX19" fmla="*/ 66739 w 525730"/>
                <a:gd name="connsiteY19" fmla="*/ 600075 h 670073"/>
                <a:gd name="connsiteX20" fmla="*/ 95314 w 525730"/>
                <a:gd name="connsiteY20" fmla="*/ 645795 h 670073"/>
                <a:gd name="connsiteX21" fmla="*/ 103886 w 525730"/>
                <a:gd name="connsiteY21" fmla="*/ 646748 h 670073"/>
                <a:gd name="connsiteX22" fmla="*/ 141034 w 525730"/>
                <a:gd name="connsiteY22" fmla="*/ 617220 h 670073"/>
                <a:gd name="connsiteX23" fmla="*/ 179134 w 525730"/>
                <a:gd name="connsiteY23" fmla="*/ 445770 h 670073"/>
                <a:gd name="connsiteX24" fmla="*/ 180086 w 525730"/>
                <a:gd name="connsiteY24" fmla="*/ 440055 h 670073"/>
                <a:gd name="connsiteX25" fmla="*/ 184849 w 525730"/>
                <a:gd name="connsiteY25" fmla="*/ 346710 h 670073"/>
                <a:gd name="connsiteX26" fmla="*/ 246761 w 525730"/>
                <a:gd name="connsiteY26" fmla="*/ 415290 h 670073"/>
                <a:gd name="connsiteX27" fmla="*/ 255334 w 525730"/>
                <a:gd name="connsiteY27" fmla="*/ 592455 h 670073"/>
                <a:gd name="connsiteX28" fmla="*/ 293434 w 525730"/>
                <a:gd name="connsiteY28" fmla="*/ 628650 h 670073"/>
                <a:gd name="connsiteX29" fmla="*/ 295339 w 525730"/>
                <a:gd name="connsiteY29" fmla="*/ 628650 h 670073"/>
                <a:gd name="connsiteX30" fmla="*/ 331534 w 525730"/>
                <a:gd name="connsiteY30" fmla="*/ 588645 h 670073"/>
                <a:gd name="connsiteX31" fmla="*/ 322009 w 525730"/>
                <a:gd name="connsiteY31" fmla="*/ 398145 h 670073"/>
                <a:gd name="connsiteX32" fmla="*/ 312484 w 525730"/>
                <a:gd name="connsiteY32" fmla="*/ 374333 h 670073"/>
                <a:gd name="connsiteX33" fmla="*/ 245809 w 525730"/>
                <a:gd name="connsiteY33" fmla="*/ 300990 h 670073"/>
                <a:gd name="connsiteX34" fmla="*/ 245809 w 525730"/>
                <a:gd name="connsiteY34" fmla="*/ 146685 h 670073"/>
                <a:gd name="connsiteX35" fmla="*/ 246761 w 525730"/>
                <a:gd name="connsiteY35" fmla="*/ 145733 h 670073"/>
                <a:gd name="connsiteX36" fmla="*/ 277241 w 525730"/>
                <a:gd name="connsiteY36" fmla="*/ 215265 h 670073"/>
                <a:gd name="connsiteX37" fmla="*/ 298196 w 525730"/>
                <a:gd name="connsiteY37" fmla="*/ 235268 h 670073"/>
                <a:gd name="connsiteX38" fmla="*/ 392494 w 525730"/>
                <a:gd name="connsiteY38" fmla="*/ 273368 h 670073"/>
                <a:gd name="connsiteX39" fmla="*/ 388684 w 525730"/>
                <a:gd name="connsiteY39" fmla="*/ 295275 h 670073"/>
                <a:gd name="connsiteX40" fmla="*/ 413449 w 525730"/>
                <a:gd name="connsiteY40" fmla="*/ 346710 h 670073"/>
                <a:gd name="connsiteX41" fmla="*/ 414401 w 525730"/>
                <a:gd name="connsiteY41" fmla="*/ 347663 h 670073"/>
                <a:gd name="connsiteX42" fmla="*/ 426784 w 525730"/>
                <a:gd name="connsiteY42" fmla="*/ 352425 h 670073"/>
                <a:gd name="connsiteX43" fmla="*/ 445834 w 525730"/>
                <a:gd name="connsiteY43" fmla="*/ 333375 h 670073"/>
                <a:gd name="connsiteX44" fmla="*/ 438214 w 525730"/>
                <a:gd name="connsiteY44" fmla="*/ 318135 h 670073"/>
                <a:gd name="connsiteX45" fmla="*/ 428689 w 525730"/>
                <a:gd name="connsiteY45" fmla="*/ 295275 h 670073"/>
                <a:gd name="connsiteX46" fmla="*/ 457264 w 525730"/>
                <a:gd name="connsiteY46" fmla="*/ 266700 h 670073"/>
                <a:gd name="connsiteX47" fmla="*/ 485839 w 525730"/>
                <a:gd name="connsiteY47" fmla="*/ 295275 h 670073"/>
                <a:gd name="connsiteX48" fmla="*/ 485839 w 525730"/>
                <a:gd name="connsiteY48" fmla="*/ 355283 h 670073"/>
                <a:gd name="connsiteX49" fmla="*/ 485839 w 525730"/>
                <a:gd name="connsiteY49" fmla="*/ 381000 h 670073"/>
                <a:gd name="connsiteX50" fmla="*/ 485839 w 525730"/>
                <a:gd name="connsiteY50" fmla="*/ 628650 h 670073"/>
                <a:gd name="connsiteX51" fmla="*/ 504889 w 525730"/>
                <a:gd name="connsiteY51" fmla="*/ 647700 h 670073"/>
                <a:gd name="connsiteX52" fmla="*/ 523939 w 525730"/>
                <a:gd name="connsiteY52" fmla="*/ 295275 h 670073"/>
                <a:gd name="connsiteX53" fmla="*/ 457264 w 525730"/>
                <a:gd name="connsiteY53" fmla="*/ 228600 h 670073"/>
                <a:gd name="connsiteX0" fmla="*/ 457264 w 524366"/>
                <a:gd name="connsiteY0" fmla="*/ 228600 h 646748"/>
                <a:gd name="connsiteX1" fmla="*/ 446786 w 524366"/>
                <a:gd name="connsiteY1" fmla="*/ 229552 h 646748"/>
                <a:gd name="connsiteX2" fmla="*/ 423926 w 524366"/>
                <a:gd name="connsiteY2" fmla="*/ 202883 h 646748"/>
                <a:gd name="connsiteX3" fmla="*/ 342964 w 524366"/>
                <a:gd name="connsiteY3" fmla="*/ 170498 h 646748"/>
                <a:gd name="connsiteX4" fmla="*/ 290576 w 524366"/>
                <a:gd name="connsiteY4" fmla="*/ 49530 h 646748"/>
                <a:gd name="connsiteX5" fmla="*/ 290576 w 524366"/>
                <a:gd name="connsiteY5" fmla="*/ 49530 h 646748"/>
                <a:gd name="connsiteX6" fmla="*/ 219139 w 524366"/>
                <a:gd name="connsiteY6" fmla="*/ 0 h 646748"/>
                <a:gd name="connsiteX7" fmla="*/ 174371 w 524366"/>
                <a:gd name="connsiteY7" fmla="*/ 14288 h 646748"/>
                <a:gd name="connsiteX8" fmla="*/ 174371 w 524366"/>
                <a:gd name="connsiteY8" fmla="*/ 14288 h 646748"/>
                <a:gd name="connsiteX9" fmla="*/ 45784 w 524366"/>
                <a:gd name="connsiteY9" fmla="*/ 100965 h 646748"/>
                <a:gd name="connsiteX10" fmla="*/ 29591 w 524366"/>
                <a:gd name="connsiteY10" fmla="*/ 123825 h 646748"/>
                <a:gd name="connsiteX11" fmla="*/ 1016 w 524366"/>
                <a:gd name="connsiteY11" fmla="*/ 247650 h 646748"/>
                <a:gd name="connsiteX12" fmla="*/ 29591 w 524366"/>
                <a:gd name="connsiteY12" fmla="*/ 293370 h 646748"/>
                <a:gd name="connsiteX13" fmla="*/ 38164 w 524366"/>
                <a:gd name="connsiteY13" fmla="*/ 294323 h 646748"/>
                <a:gd name="connsiteX14" fmla="*/ 75311 w 524366"/>
                <a:gd name="connsiteY14" fmla="*/ 264795 h 646748"/>
                <a:gd name="connsiteX15" fmla="*/ 100076 w 524366"/>
                <a:gd name="connsiteY15" fmla="*/ 156210 h 646748"/>
                <a:gd name="connsiteX16" fmla="*/ 123889 w 524366"/>
                <a:gd name="connsiteY16" fmla="*/ 140018 h 646748"/>
                <a:gd name="connsiteX17" fmla="*/ 113411 w 524366"/>
                <a:gd name="connsiteY17" fmla="*/ 264795 h 646748"/>
                <a:gd name="connsiteX18" fmla="*/ 103886 w 524366"/>
                <a:gd name="connsiteY18" fmla="*/ 431483 h 646748"/>
                <a:gd name="connsiteX19" fmla="*/ 66739 w 524366"/>
                <a:gd name="connsiteY19" fmla="*/ 600075 h 646748"/>
                <a:gd name="connsiteX20" fmla="*/ 95314 w 524366"/>
                <a:gd name="connsiteY20" fmla="*/ 645795 h 646748"/>
                <a:gd name="connsiteX21" fmla="*/ 103886 w 524366"/>
                <a:gd name="connsiteY21" fmla="*/ 646748 h 646748"/>
                <a:gd name="connsiteX22" fmla="*/ 141034 w 524366"/>
                <a:gd name="connsiteY22" fmla="*/ 617220 h 646748"/>
                <a:gd name="connsiteX23" fmla="*/ 179134 w 524366"/>
                <a:gd name="connsiteY23" fmla="*/ 445770 h 646748"/>
                <a:gd name="connsiteX24" fmla="*/ 180086 w 524366"/>
                <a:gd name="connsiteY24" fmla="*/ 440055 h 646748"/>
                <a:gd name="connsiteX25" fmla="*/ 184849 w 524366"/>
                <a:gd name="connsiteY25" fmla="*/ 346710 h 646748"/>
                <a:gd name="connsiteX26" fmla="*/ 246761 w 524366"/>
                <a:gd name="connsiteY26" fmla="*/ 415290 h 646748"/>
                <a:gd name="connsiteX27" fmla="*/ 255334 w 524366"/>
                <a:gd name="connsiteY27" fmla="*/ 592455 h 646748"/>
                <a:gd name="connsiteX28" fmla="*/ 293434 w 524366"/>
                <a:gd name="connsiteY28" fmla="*/ 628650 h 646748"/>
                <a:gd name="connsiteX29" fmla="*/ 295339 w 524366"/>
                <a:gd name="connsiteY29" fmla="*/ 628650 h 646748"/>
                <a:gd name="connsiteX30" fmla="*/ 331534 w 524366"/>
                <a:gd name="connsiteY30" fmla="*/ 588645 h 646748"/>
                <a:gd name="connsiteX31" fmla="*/ 322009 w 524366"/>
                <a:gd name="connsiteY31" fmla="*/ 398145 h 646748"/>
                <a:gd name="connsiteX32" fmla="*/ 312484 w 524366"/>
                <a:gd name="connsiteY32" fmla="*/ 374333 h 646748"/>
                <a:gd name="connsiteX33" fmla="*/ 245809 w 524366"/>
                <a:gd name="connsiteY33" fmla="*/ 300990 h 646748"/>
                <a:gd name="connsiteX34" fmla="*/ 245809 w 524366"/>
                <a:gd name="connsiteY34" fmla="*/ 146685 h 646748"/>
                <a:gd name="connsiteX35" fmla="*/ 246761 w 524366"/>
                <a:gd name="connsiteY35" fmla="*/ 145733 h 646748"/>
                <a:gd name="connsiteX36" fmla="*/ 277241 w 524366"/>
                <a:gd name="connsiteY36" fmla="*/ 215265 h 646748"/>
                <a:gd name="connsiteX37" fmla="*/ 298196 w 524366"/>
                <a:gd name="connsiteY37" fmla="*/ 235268 h 646748"/>
                <a:gd name="connsiteX38" fmla="*/ 392494 w 524366"/>
                <a:gd name="connsiteY38" fmla="*/ 273368 h 646748"/>
                <a:gd name="connsiteX39" fmla="*/ 388684 w 524366"/>
                <a:gd name="connsiteY39" fmla="*/ 295275 h 646748"/>
                <a:gd name="connsiteX40" fmla="*/ 413449 w 524366"/>
                <a:gd name="connsiteY40" fmla="*/ 346710 h 646748"/>
                <a:gd name="connsiteX41" fmla="*/ 414401 w 524366"/>
                <a:gd name="connsiteY41" fmla="*/ 347663 h 646748"/>
                <a:gd name="connsiteX42" fmla="*/ 426784 w 524366"/>
                <a:gd name="connsiteY42" fmla="*/ 352425 h 646748"/>
                <a:gd name="connsiteX43" fmla="*/ 445834 w 524366"/>
                <a:gd name="connsiteY43" fmla="*/ 333375 h 646748"/>
                <a:gd name="connsiteX44" fmla="*/ 438214 w 524366"/>
                <a:gd name="connsiteY44" fmla="*/ 318135 h 646748"/>
                <a:gd name="connsiteX45" fmla="*/ 428689 w 524366"/>
                <a:gd name="connsiteY45" fmla="*/ 295275 h 646748"/>
                <a:gd name="connsiteX46" fmla="*/ 457264 w 524366"/>
                <a:gd name="connsiteY46" fmla="*/ 266700 h 646748"/>
                <a:gd name="connsiteX47" fmla="*/ 485839 w 524366"/>
                <a:gd name="connsiteY47" fmla="*/ 295275 h 646748"/>
                <a:gd name="connsiteX48" fmla="*/ 485839 w 524366"/>
                <a:gd name="connsiteY48" fmla="*/ 355283 h 646748"/>
                <a:gd name="connsiteX49" fmla="*/ 485839 w 524366"/>
                <a:gd name="connsiteY49" fmla="*/ 381000 h 646748"/>
                <a:gd name="connsiteX50" fmla="*/ 485839 w 524366"/>
                <a:gd name="connsiteY50" fmla="*/ 628650 h 646748"/>
                <a:gd name="connsiteX51" fmla="*/ 523939 w 524366"/>
                <a:gd name="connsiteY51" fmla="*/ 295275 h 646748"/>
                <a:gd name="connsiteX52" fmla="*/ 457264 w 524366"/>
                <a:gd name="connsiteY52" fmla="*/ 228600 h 646748"/>
                <a:gd name="connsiteX0" fmla="*/ 457264 w 523939"/>
                <a:gd name="connsiteY0" fmla="*/ 228600 h 646748"/>
                <a:gd name="connsiteX1" fmla="*/ 446786 w 523939"/>
                <a:gd name="connsiteY1" fmla="*/ 229552 h 646748"/>
                <a:gd name="connsiteX2" fmla="*/ 423926 w 523939"/>
                <a:gd name="connsiteY2" fmla="*/ 202883 h 646748"/>
                <a:gd name="connsiteX3" fmla="*/ 342964 w 523939"/>
                <a:gd name="connsiteY3" fmla="*/ 170498 h 646748"/>
                <a:gd name="connsiteX4" fmla="*/ 290576 w 523939"/>
                <a:gd name="connsiteY4" fmla="*/ 49530 h 646748"/>
                <a:gd name="connsiteX5" fmla="*/ 290576 w 523939"/>
                <a:gd name="connsiteY5" fmla="*/ 49530 h 646748"/>
                <a:gd name="connsiteX6" fmla="*/ 219139 w 523939"/>
                <a:gd name="connsiteY6" fmla="*/ 0 h 646748"/>
                <a:gd name="connsiteX7" fmla="*/ 174371 w 523939"/>
                <a:gd name="connsiteY7" fmla="*/ 14288 h 646748"/>
                <a:gd name="connsiteX8" fmla="*/ 174371 w 523939"/>
                <a:gd name="connsiteY8" fmla="*/ 14288 h 646748"/>
                <a:gd name="connsiteX9" fmla="*/ 45784 w 523939"/>
                <a:gd name="connsiteY9" fmla="*/ 100965 h 646748"/>
                <a:gd name="connsiteX10" fmla="*/ 29591 w 523939"/>
                <a:gd name="connsiteY10" fmla="*/ 123825 h 646748"/>
                <a:gd name="connsiteX11" fmla="*/ 1016 w 523939"/>
                <a:gd name="connsiteY11" fmla="*/ 247650 h 646748"/>
                <a:gd name="connsiteX12" fmla="*/ 29591 w 523939"/>
                <a:gd name="connsiteY12" fmla="*/ 293370 h 646748"/>
                <a:gd name="connsiteX13" fmla="*/ 38164 w 523939"/>
                <a:gd name="connsiteY13" fmla="*/ 294323 h 646748"/>
                <a:gd name="connsiteX14" fmla="*/ 75311 w 523939"/>
                <a:gd name="connsiteY14" fmla="*/ 264795 h 646748"/>
                <a:gd name="connsiteX15" fmla="*/ 100076 w 523939"/>
                <a:gd name="connsiteY15" fmla="*/ 156210 h 646748"/>
                <a:gd name="connsiteX16" fmla="*/ 123889 w 523939"/>
                <a:gd name="connsiteY16" fmla="*/ 140018 h 646748"/>
                <a:gd name="connsiteX17" fmla="*/ 113411 w 523939"/>
                <a:gd name="connsiteY17" fmla="*/ 264795 h 646748"/>
                <a:gd name="connsiteX18" fmla="*/ 103886 w 523939"/>
                <a:gd name="connsiteY18" fmla="*/ 431483 h 646748"/>
                <a:gd name="connsiteX19" fmla="*/ 66739 w 523939"/>
                <a:gd name="connsiteY19" fmla="*/ 600075 h 646748"/>
                <a:gd name="connsiteX20" fmla="*/ 95314 w 523939"/>
                <a:gd name="connsiteY20" fmla="*/ 645795 h 646748"/>
                <a:gd name="connsiteX21" fmla="*/ 103886 w 523939"/>
                <a:gd name="connsiteY21" fmla="*/ 646748 h 646748"/>
                <a:gd name="connsiteX22" fmla="*/ 141034 w 523939"/>
                <a:gd name="connsiteY22" fmla="*/ 617220 h 646748"/>
                <a:gd name="connsiteX23" fmla="*/ 179134 w 523939"/>
                <a:gd name="connsiteY23" fmla="*/ 445770 h 646748"/>
                <a:gd name="connsiteX24" fmla="*/ 180086 w 523939"/>
                <a:gd name="connsiteY24" fmla="*/ 440055 h 646748"/>
                <a:gd name="connsiteX25" fmla="*/ 184849 w 523939"/>
                <a:gd name="connsiteY25" fmla="*/ 346710 h 646748"/>
                <a:gd name="connsiteX26" fmla="*/ 246761 w 523939"/>
                <a:gd name="connsiteY26" fmla="*/ 415290 h 646748"/>
                <a:gd name="connsiteX27" fmla="*/ 255334 w 523939"/>
                <a:gd name="connsiteY27" fmla="*/ 592455 h 646748"/>
                <a:gd name="connsiteX28" fmla="*/ 293434 w 523939"/>
                <a:gd name="connsiteY28" fmla="*/ 628650 h 646748"/>
                <a:gd name="connsiteX29" fmla="*/ 295339 w 523939"/>
                <a:gd name="connsiteY29" fmla="*/ 628650 h 646748"/>
                <a:gd name="connsiteX30" fmla="*/ 331534 w 523939"/>
                <a:gd name="connsiteY30" fmla="*/ 588645 h 646748"/>
                <a:gd name="connsiteX31" fmla="*/ 322009 w 523939"/>
                <a:gd name="connsiteY31" fmla="*/ 398145 h 646748"/>
                <a:gd name="connsiteX32" fmla="*/ 312484 w 523939"/>
                <a:gd name="connsiteY32" fmla="*/ 374333 h 646748"/>
                <a:gd name="connsiteX33" fmla="*/ 245809 w 523939"/>
                <a:gd name="connsiteY33" fmla="*/ 300990 h 646748"/>
                <a:gd name="connsiteX34" fmla="*/ 245809 w 523939"/>
                <a:gd name="connsiteY34" fmla="*/ 146685 h 646748"/>
                <a:gd name="connsiteX35" fmla="*/ 246761 w 523939"/>
                <a:gd name="connsiteY35" fmla="*/ 145733 h 646748"/>
                <a:gd name="connsiteX36" fmla="*/ 277241 w 523939"/>
                <a:gd name="connsiteY36" fmla="*/ 215265 h 646748"/>
                <a:gd name="connsiteX37" fmla="*/ 298196 w 523939"/>
                <a:gd name="connsiteY37" fmla="*/ 235268 h 646748"/>
                <a:gd name="connsiteX38" fmla="*/ 392494 w 523939"/>
                <a:gd name="connsiteY38" fmla="*/ 273368 h 646748"/>
                <a:gd name="connsiteX39" fmla="*/ 388684 w 523939"/>
                <a:gd name="connsiteY39" fmla="*/ 295275 h 646748"/>
                <a:gd name="connsiteX40" fmla="*/ 413449 w 523939"/>
                <a:gd name="connsiteY40" fmla="*/ 346710 h 646748"/>
                <a:gd name="connsiteX41" fmla="*/ 414401 w 523939"/>
                <a:gd name="connsiteY41" fmla="*/ 347663 h 646748"/>
                <a:gd name="connsiteX42" fmla="*/ 426784 w 523939"/>
                <a:gd name="connsiteY42" fmla="*/ 352425 h 646748"/>
                <a:gd name="connsiteX43" fmla="*/ 445834 w 523939"/>
                <a:gd name="connsiteY43" fmla="*/ 333375 h 646748"/>
                <a:gd name="connsiteX44" fmla="*/ 438214 w 523939"/>
                <a:gd name="connsiteY44" fmla="*/ 318135 h 646748"/>
                <a:gd name="connsiteX45" fmla="*/ 428689 w 523939"/>
                <a:gd name="connsiteY45" fmla="*/ 295275 h 646748"/>
                <a:gd name="connsiteX46" fmla="*/ 457264 w 523939"/>
                <a:gd name="connsiteY46" fmla="*/ 266700 h 646748"/>
                <a:gd name="connsiteX47" fmla="*/ 485839 w 523939"/>
                <a:gd name="connsiteY47" fmla="*/ 295275 h 646748"/>
                <a:gd name="connsiteX48" fmla="*/ 485839 w 523939"/>
                <a:gd name="connsiteY48" fmla="*/ 355283 h 646748"/>
                <a:gd name="connsiteX49" fmla="*/ 485839 w 523939"/>
                <a:gd name="connsiteY49" fmla="*/ 381000 h 646748"/>
                <a:gd name="connsiteX50" fmla="*/ 523939 w 523939"/>
                <a:gd name="connsiteY50" fmla="*/ 295275 h 646748"/>
                <a:gd name="connsiteX51" fmla="*/ 457264 w 523939"/>
                <a:gd name="connsiteY51" fmla="*/ 228600 h 646748"/>
                <a:gd name="connsiteX0" fmla="*/ 457264 w 523939"/>
                <a:gd name="connsiteY0" fmla="*/ 228600 h 646748"/>
                <a:gd name="connsiteX1" fmla="*/ 446786 w 523939"/>
                <a:gd name="connsiteY1" fmla="*/ 229552 h 646748"/>
                <a:gd name="connsiteX2" fmla="*/ 423926 w 523939"/>
                <a:gd name="connsiteY2" fmla="*/ 202883 h 646748"/>
                <a:gd name="connsiteX3" fmla="*/ 342964 w 523939"/>
                <a:gd name="connsiteY3" fmla="*/ 170498 h 646748"/>
                <a:gd name="connsiteX4" fmla="*/ 290576 w 523939"/>
                <a:gd name="connsiteY4" fmla="*/ 49530 h 646748"/>
                <a:gd name="connsiteX5" fmla="*/ 290576 w 523939"/>
                <a:gd name="connsiteY5" fmla="*/ 49530 h 646748"/>
                <a:gd name="connsiteX6" fmla="*/ 219139 w 523939"/>
                <a:gd name="connsiteY6" fmla="*/ 0 h 646748"/>
                <a:gd name="connsiteX7" fmla="*/ 174371 w 523939"/>
                <a:gd name="connsiteY7" fmla="*/ 14288 h 646748"/>
                <a:gd name="connsiteX8" fmla="*/ 174371 w 523939"/>
                <a:gd name="connsiteY8" fmla="*/ 14288 h 646748"/>
                <a:gd name="connsiteX9" fmla="*/ 45784 w 523939"/>
                <a:gd name="connsiteY9" fmla="*/ 100965 h 646748"/>
                <a:gd name="connsiteX10" fmla="*/ 29591 w 523939"/>
                <a:gd name="connsiteY10" fmla="*/ 123825 h 646748"/>
                <a:gd name="connsiteX11" fmla="*/ 1016 w 523939"/>
                <a:gd name="connsiteY11" fmla="*/ 247650 h 646748"/>
                <a:gd name="connsiteX12" fmla="*/ 29591 w 523939"/>
                <a:gd name="connsiteY12" fmla="*/ 293370 h 646748"/>
                <a:gd name="connsiteX13" fmla="*/ 38164 w 523939"/>
                <a:gd name="connsiteY13" fmla="*/ 294323 h 646748"/>
                <a:gd name="connsiteX14" fmla="*/ 75311 w 523939"/>
                <a:gd name="connsiteY14" fmla="*/ 264795 h 646748"/>
                <a:gd name="connsiteX15" fmla="*/ 100076 w 523939"/>
                <a:gd name="connsiteY15" fmla="*/ 156210 h 646748"/>
                <a:gd name="connsiteX16" fmla="*/ 123889 w 523939"/>
                <a:gd name="connsiteY16" fmla="*/ 140018 h 646748"/>
                <a:gd name="connsiteX17" fmla="*/ 113411 w 523939"/>
                <a:gd name="connsiteY17" fmla="*/ 264795 h 646748"/>
                <a:gd name="connsiteX18" fmla="*/ 103886 w 523939"/>
                <a:gd name="connsiteY18" fmla="*/ 431483 h 646748"/>
                <a:gd name="connsiteX19" fmla="*/ 66739 w 523939"/>
                <a:gd name="connsiteY19" fmla="*/ 600075 h 646748"/>
                <a:gd name="connsiteX20" fmla="*/ 95314 w 523939"/>
                <a:gd name="connsiteY20" fmla="*/ 645795 h 646748"/>
                <a:gd name="connsiteX21" fmla="*/ 103886 w 523939"/>
                <a:gd name="connsiteY21" fmla="*/ 646748 h 646748"/>
                <a:gd name="connsiteX22" fmla="*/ 141034 w 523939"/>
                <a:gd name="connsiteY22" fmla="*/ 617220 h 646748"/>
                <a:gd name="connsiteX23" fmla="*/ 179134 w 523939"/>
                <a:gd name="connsiteY23" fmla="*/ 445770 h 646748"/>
                <a:gd name="connsiteX24" fmla="*/ 180086 w 523939"/>
                <a:gd name="connsiteY24" fmla="*/ 440055 h 646748"/>
                <a:gd name="connsiteX25" fmla="*/ 184849 w 523939"/>
                <a:gd name="connsiteY25" fmla="*/ 346710 h 646748"/>
                <a:gd name="connsiteX26" fmla="*/ 246761 w 523939"/>
                <a:gd name="connsiteY26" fmla="*/ 415290 h 646748"/>
                <a:gd name="connsiteX27" fmla="*/ 255334 w 523939"/>
                <a:gd name="connsiteY27" fmla="*/ 592455 h 646748"/>
                <a:gd name="connsiteX28" fmla="*/ 293434 w 523939"/>
                <a:gd name="connsiteY28" fmla="*/ 628650 h 646748"/>
                <a:gd name="connsiteX29" fmla="*/ 295339 w 523939"/>
                <a:gd name="connsiteY29" fmla="*/ 628650 h 646748"/>
                <a:gd name="connsiteX30" fmla="*/ 331534 w 523939"/>
                <a:gd name="connsiteY30" fmla="*/ 588645 h 646748"/>
                <a:gd name="connsiteX31" fmla="*/ 322009 w 523939"/>
                <a:gd name="connsiteY31" fmla="*/ 398145 h 646748"/>
                <a:gd name="connsiteX32" fmla="*/ 312484 w 523939"/>
                <a:gd name="connsiteY32" fmla="*/ 374333 h 646748"/>
                <a:gd name="connsiteX33" fmla="*/ 245809 w 523939"/>
                <a:gd name="connsiteY33" fmla="*/ 300990 h 646748"/>
                <a:gd name="connsiteX34" fmla="*/ 245809 w 523939"/>
                <a:gd name="connsiteY34" fmla="*/ 146685 h 646748"/>
                <a:gd name="connsiteX35" fmla="*/ 246761 w 523939"/>
                <a:gd name="connsiteY35" fmla="*/ 145733 h 646748"/>
                <a:gd name="connsiteX36" fmla="*/ 277241 w 523939"/>
                <a:gd name="connsiteY36" fmla="*/ 215265 h 646748"/>
                <a:gd name="connsiteX37" fmla="*/ 298196 w 523939"/>
                <a:gd name="connsiteY37" fmla="*/ 235268 h 646748"/>
                <a:gd name="connsiteX38" fmla="*/ 392494 w 523939"/>
                <a:gd name="connsiteY38" fmla="*/ 273368 h 646748"/>
                <a:gd name="connsiteX39" fmla="*/ 388684 w 523939"/>
                <a:gd name="connsiteY39" fmla="*/ 295275 h 646748"/>
                <a:gd name="connsiteX40" fmla="*/ 413449 w 523939"/>
                <a:gd name="connsiteY40" fmla="*/ 346710 h 646748"/>
                <a:gd name="connsiteX41" fmla="*/ 414401 w 523939"/>
                <a:gd name="connsiteY41" fmla="*/ 347663 h 646748"/>
                <a:gd name="connsiteX42" fmla="*/ 426784 w 523939"/>
                <a:gd name="connsiteY42" fmla="*/ 352425 h 646748"/>
                <a:gd name="connsiteX43" fmla="*/ 445834 w 523939"/>
                <a:gd name="connsiteY43" fmla="*/ 333375 h 646748"/>
                <a:gd name="connsiteX44" fmla="*/ 438214 w 523939"/>
                <a:gd name="connsiteY44" fmla="*/ 318135 h 646748"/>
                <a:gd name="connsiteX45" fmla="*/ 428689 w 523939"/>
                <a:gd name="connsiteY45" fmla="*/ 295275 h 646748"/>
                <a:gd name="connsiteX46" fmla="*/ 457264 w 523939"/>
                <a:gd name="connsiteY46" fmla="*/ 266700 h 646748"/>
                <a:gd name="connsiteX47" fmla="*/ 485839 w 523939"/>
                <a:gd name="connsiteY47" fmla="*/ 295275 h 646748"/>
                <a:gd name="connsiteX48" fmla="*/ 485839 w 523939"/>
                <a:gd name="connsiteY48" fmla="*/ 355283 h 646748"/>
                <a:gd name="connsiteX49" fmla="*/ 523939 w 523939"/>
                <a:gd name="connsiteY49" fmla="*/ 295275 h 646748"/>
                <a:gd name="connsiteX50" fmla="*/ 457264 w 523939"/>
                <a:gd name="connsiteY50" fmla="*/ 228600 h 646748"/>
                <a:gd name="connsiteX0" fmla="*/ 457264 w 485839"/>
                <a:gd name="connsiteY0" fmla="*/ 228600 h 646748"/>
                <a:gd name="connsiteX1" fmla="*/ 446786 w 485839"/>
                <a:gd name="connsiteY1" fmla="*/ 229552 h 646748"/>
                <a:gd name="connsiteX2" fmla="*/ 423926 w 485839"/>
                <a:gd name="connsiteY2" fmla="*/ 202883 h 646748"/>
                <a:gd name="connsiteX3" fmla="*/ 342964 w 485839"/>
                <a:gd name="connsiteY3" fmla="*/ 170498 h 646748"/>
                <a:gd name="connsiteX4" fmla="*/ 290576 w 485839"/>
                <a:gd name="connsiteY4" fmla="*/ 49530 h 646748"/>
                <a:gd name="connsiteX5" fmla="*/ 290576 w 485839"/>
                <a:gd name="connsiteY5" fmla="*/ 49530 h 646748"/>
                <a:gd name="connsiteX6" fmla="*/ 219139 w 485839"/>
                <a:gd name="connsiteY6" fmla="*/ 0 h 646748"/>
                <a:gd name="connsiteX7" fmla="*/ 174371 w 485839"/>
                <a:gd name="connsiteY7" fmla="*/ 14288 h 646748"/>
                <a:gd name="connsiteX8" fmla="*/ 174371 w 485839"/>
                <a:gd name="connsiteY8" fmla="*/ 14288 h 646748"/>
                <a:gd name="connsiteX9" fmla="*/ 45784 w 485839"/>
                <a:gd name="connsiteY9" fmla="*/ 100965 h 646748"/>
                <a:gd name="connsiteX10" fmla="*/ 29591 w 485839"/>
                <a:gd name="connsiteY10" fmla="*/ 123825 h 646748"/>
                <a:gd name="connsiteX11" fmla="*/ 1016 w 485839"/>
                <a:gd name="connsiteY11" fmla="*/ 247650 h 646748"/>
                <a:gd name="connsiteX12" fmla="*/ 29591 w 485839"/>
                <a:gd name="connsiteY12" fmla="*/ 293370 h 646748"/>
                <a:gd name="connsiteX13" fmla="*/ 38164 w 485839"/>
                <a:gd name="connsiteY13" fmla="*/ 294323 h 646748"/>
                <a:gd name="connsiteX14" fmla="*/ 75311 w 485839"/>
                <a:gd name="connsiteY14" fmla="*/ 264795 h 646748"/>
                <a:gd name="connsiteX15" fmla="*/ 100076 w 485839"/>
                <a:gd name="connsiteY15" fmla="*/ 156210 h 646748"/>
                <a:gd name="connsiteX16" fmla="*/ 123889 w 485839"/>
                <a:gd name="connsiteY16" fmla="*/ 140018 h 646748"/>
                <a:gd name="connsiteX17" fmla="*/ 113411 w 485839"/>
                <a:gd name="connsiteY17" fmla="*/ 264795 h 646748"/>
                <a:gd name="connsiteX18" fmla="*/ 103886 w 485839"/>
                <a:gd name="connsiteY18" fmla="*/ 431483 h 646748"/>
                <a:gd name="connsiteX19" fmla="*/ 66739 w 485839"/>
                <a:gd name="connsiteY19" fmla="*/ 600075 h 646748"/>
                <a:gd name="connsiteX20" fmla="*/ 95314 w 485839"/>
                <a:gd name="connsiteY20" fmla="*/ 645795 h 646748"/>
                <a:gd name="connsiteX21" fmla="*/ 103886 w 485839"/>
                <a:gd name="connsiteY21" fmla="*/ 646748 h 646748"/>
                <a:gd name="connsiteX22" fmla="*/ 141034 w 485839"/>
                <a:gd name="connsiteY22" fmla="*/ 617220 h 646748"/>
                <a:gd name="connsiteX23" fmla="*/ 179134 w 485839"/>
                <a:gd name="connsiteY23" fmla="*/ 445770 h 646748"/>
                <a:gd name="connsiteX24" fmla="*/ 180086 w 485839"/>
                <a:gd name="connsiteY24" fmla="*/ 440055 h 646748"/>
                <a:gd name="connsiteX25" fmla="*/ 184849 w 485839"/>
                <a:gd name="connsiteY25" fmla="*/ 346710 h 646748"/>
                <a:gd name="connsiteX26" fmla="*/ 246761 w 485839"/>
                <a:gd name="connsiteY26" fmla="*/ 415290 h 646748"/>
                <a:gd name="connsiteX27" fmla="*/ 255334 w 485839"/>
                <a:gd name="connsiteY27" fmla="*/ 592455 h 646748"/>
                <a:gd name="connsiteX28" fmla="*/ 293434 w 485839"/>
                <a:gd name="connsiteY28" fmla="*/ 628650 h 646748"/>
                <a:gd name="connsiteX29" fmla="*/ 295339 w 485839"/>
                <a:gd name="connsiteY29" fmla="*/ 628650 h 646748"/>
                <a:gd name="connsiteX30" fmla="*/ 331534 w 485839"/>
                <a:gd name="connsiteY30" fmla="*/ 588645 h 646748"/>
                <a:gd name="connsiteX31" fmla="*/ 322009 w 485839"/>
                <a:gd name="connsiteY31" fmla="*/ 398145 h 646748"/>
                <a:gd name="connsiteX32" fmla="*/ 312484 w 485839"/>
                <a:gd name="connsiteY32" fmla="*/ 374333 h 646748"/>
                <a:gd name="connsiteX33" fmla="*/ 245809 w 485839"/>
                <a:gd name="connsiteY33" fmla="*/ 300990 h 646748"/>
                <a:gd name="connsiteX34" fmla="*/ 245809 w 485839"/>
                <a:gd name="connsiteY34" fmla="*/ 146685 h 646748"/>
                <a:gd name="connsiteX35" fmla="*/ 246761 w 485839"/>
                <a:gd name="connsiteY35" fmla="*/ 145733 h 646748"/>
                <a:gd name="connsiteX36" fmla="*/ 277241 w 485839"/>
                <a:gd name="connsiteY36" fmla="*/ 215265 h 646748"/>
                <a:gd name="connsiteX37" fmla="*/ 298196 w 485839"/>
                <a:gd name="connsiteY37" fmla="*/ 235268 h 646748"/>
                <a:gd name="connsiteX38" fmla="*/ 392494 w 485839"/>
                <a:gd name="connsiteY38" fmla="*/ 273368 h 646748"/>
                <a:gd name="connsiteX39" fmla="*/ 388684 w 485839"/>
                <a:gd name="connsiteY39" fmla="*/ 295275 h 646748"/>
                <a:gd name="connsiteX40" fmla="*/ 413449 w 485839"/>
                <a:gd name="connsiteY40" fmla="*/ 346710 h 646748"/>
                <a:gd name="connsiteX41" fmla="*/ 414401 w 485839"/>
                <a:gd name="connsiteY41" fmla="*/ 347663 h 646748"/>
                <a:gd name="connsiteX42" fmla="*/ 426784 w 485839"/>
                <a:gd name="connsiteY42" fmla="*/ 352425 h 646748"/>
                <a:gd name="connsiteX43" fmla="*/ 445834 w 485839"/>
                <a:gd name="connsiteY43" fmla="*/ 333375 h 646748"/>
                <a:gd name="connsiteX44" fmla="*/ 438214 w 485839"/>
                <a:gd name="connsiteY44" fmla="*/ 318135 h 646748"/>
                <a:gd name="connsiteX45" fmla="*/ 428689 w 485839"/>
                <a:gd name="connsiteY45" fmla="*/ 295275 h 646748"/>
                <a:gd name="connsiteX46" fmla="*/ 457264 w 485839"/>
                <a:gd name="connsiteY46" fmla="*/ 266700 h 646748"/>
                <a:gd name="connsiteX47" fmla="*/ 485839 w 485839"/>
                <a:gd name="connsiteY47" fmla="*/ 295275 h 646748"/>
                <a:gd name="connsiteX48" fmla="*/ 485839 w 485839"/>
                <a:gd name="connsiteY48" fmla="*/ 355283 h 646748"/>
                <a:gd name="connsiteX49" fmla="*/ 457264 w 485839"/>
                <a:gd name="connsiteY49" fmla="*/ 228600 h 646748"/>
                <a:gd name="connsiteX0" fmla="*/ 457264 w 485839"/>
                <a:gd name="connsiteY0" fmla="*/ 228600 h 646748"/>
                <a:gd name="connsiteX1" fmla="*/ 446786 w 485839"/>
                <a:gd name="connsiteY1" fmla="*/ 229552 h 646748"/>
                <a:gd name="connsiteX2" fmla="*/ 423926 w 485839"/>
                <a:gd name="connsiteY2" fmla="*/ 202883 h 646748"/>
                <a:gd name="connsiteX3" fmla="*/ 342964 w 485839"/>
                <a:gd name="connsiteY3" fmla="*/ 170498 h 646748"/>
                <a:gd name="connsiteX4" fmla="*/ 290576 w 485839"/>
                <a:gd name="connsiteY4" fmla="*/ 49530 h 646748"/>
                <a:gd name="connsiteX5" fmla="*/ 290576 w 485839"/>
                <a:gd name="connsiteY5" fmla="*/ 49530 h 646748"/>
                <a:gd name="connsiteX6" fmla="*/ 219139 w 485839"/>
                <a:gd name="connsiteY6" fmla="*/ 0 h 646748"/>
                <a:gd name="connsiteX7" fmla="*/ 174371 w 485839"/>
                <a:gd name="connsiteY7" fmla="*/ 14288 h 646748"/>
                <a:gd name="connsiteX8" fmla="*/ 174371 w 485839"/>
                <a:gd name="connsiteY8" fmla="*/ 14288 h 646748"/>
                <a:gd name="connsiteX9" fmla="*/ 45784 w 485839"/>
                <a:gd name="connsiteY9" fmla="*/ 100965 h 646748"/>
                <a:gd name="connsiteX10" fmla="*/ 29591 w 485839"/>
                <a:gd name="connsiteY10" fmla="*/ 123825 h 646748"/>
                <a:gd name="connsiteX11" fmla="*/ 1016 w 485839"/>
                <a:gd name="connsiteY11" fmla="*/ 247650 h 646748"/>
                <a:gd name="connsiteX12" fmla="*/ 29591 w 485839"/>
                <a:gd name="connsiteY12" fmla="*/ 293370 h 646748"/>
                <a:gd name="connsiteX13" fmla="*/ 38164 w 485839"/>
                <a:gd name="connsiteY13" fmla="*/ 294323 h 646748"/>
                <a:gd name="connsiteX14" fmla="*/ 75311 w 485839"/>
                <a:gd name="connsiteY14" fmla="*/ 264795 h 646748"/>
                <a:gd name="connsiteX15" fmla="*/ 100076 w 485839"/>
                <a:gd name="connsiteY15" fmla="*/ 156210 h 646748"/>
                <a:gd name="connsiteX16" fmla="*/ 123889 w 485839"/>
                <a:gd name="connsiteY16" fmla="*/ 140018 h 646748"/>
                <a:gd name="connsiteX17" fmla="*/ 113411 w 485839"/>
                <a:gd name="connsiteY17" fmla="*/ 264795 h 646748"/>
                <a:gd name="connsiteX18" fmla="*/ 103886 w 485839"/>
                <a:gd name="connsiteY18" fmla="*/ 431483 h 646748"/>
                <a:gd name="connsiteX19" fmla="*/ 66739 w 485839"/>
                <a:gd name="connsiteY19" fmla="*/ 600075 h 646748"/>
                <a:gd name="connsiteX20" fmla="*/ 95314 w 485839"/>
                <a:gd name="connsiteY20" fmla="*/ 645795 h 646748"/>
                <a:gd name="connsiteX21" fmla="*/ 103886 w 485839"/>
                <a:gd name="connsiteY21" fmla="*/ 646748 h 646748"/>
                <a:gd name="connsiteX22" fmla="*/ 141034 w 485839"/>
                <a:gd name="connsiteY22" fmla="*/ 617220 h 646748"/>
                <a:gd name="connsiteX23" fmla="*/ 179134 w 485839"/>
                <a:gd name="connsiteY23" fmla="*/ 445770 h 646748"/>
                <a:gd name="connsiteX24" fmla="*/ 180086 w 485839"/>
                <a:gd name="connsiteY24" fmla="*/ 440055 h 646748"/>
                <a:gd name="connsiteX25" fmla="*/ 184849 w 485839"/>
                <a:gd name="connsiteY25" fmla="*/ 346710 h 646748"/>
                <a:gd name="connsiteX26" fmla="*/ 246761 w 485839"/>
                <a:gd name="connsiteY26" fmla="*/ 415290 h 646748"/>
                <a:gd name="connsiteX27" fmla="*/ 255334 w 485839"/>
                <a:gd name="connsiteY27" fmla="*/ 592455 h 646748"/>
                <a:gd name="connsiteX28" fmla="*/ 293434 w 485839"/>
                <a:gd name="connsiteY28" fmla="*/ 628650 h 646748"/>
                <a:gd name="connsiteX29" fmla="*/ 295339 w 485839"/>
                <a:gd name="connsiteY29" fmla="*/ 628650 h 646748"/>
                <a:gd name="connsiteX30" fmla="*/ 331534 w 485839"/>
                <a:gd name="connsiteY30" fmla="*/ 588645 h 646748"/>
                <a:gd name="connsiteX31" fmla="*/ 322009 w 485839"/>
                <a:gd name="connsiteY31" fmla="*/ 398145 h 646748"/>
                <a:gd name="connsiteX32" fmla="*/ 312484 w 485839"/>
                <a:gd name="connsiteY32" fmla="*/ 374333 h 646748"/>
                <a:gd name="connsiteX33" fmla="*/ 245809 w 485839"/>
                <a:gd name="connsiteY33" fmla="*/ 300990 h 646748"/>
                <a:gd name="connsiteX34" fmla="*/ 245809 w 485839"/>
                <a:gd name="connsiteY34" fmla="*/ 146685 h 646748"/>
                <a:gd name="connsiteX35" fmla="*/ 246761 w 485839"/>
                <a:gd name="connsiteY35" fmla="*/ 145733 h 646748"/>
                <a:gd name="connsiteX36" fmla="*/ 277241 w 485839"/>
                <a:gd name="connsiteY36" fmla="*/ 215265 h 646748"/>
                <a:gd name="connsiteX37" fmla="*/ 298196 w 485839"/>
                <a:gd name="connsiteY37" fmla="*/ 235268 h 646748"/>
                <a:gd name="connsiteX38" fmla="*/ 392494 w 485839"/>
                <a:gd name="connsiteY38" fmla="*/ 273368 h 646748"/>
                <a:gd name="connsiteX39" fmla="*/ 388684 w 485839"/>
                <a:gd name="connsiteY39" fmla="*/ 295275 h 646748"/>
                <a:gd name="connsiteX40" fmla="*/ 413449 w 485839"/>
                <a:gd name="connsiteY40" fmla="*/ 346710 h 646748"/>
                <a:gd name="connsiteX41" fmla="*/ 414401 w 485839"/>
                <a:gd name="connsiteY41" fmla="*/ 347663 h 646748"/>
                <a:gd name="connsiteX42" fmla="*/ 426784 w 485839"/>
                <a:gd name="connsiteY42" fmla="*/ 352425 h 646748"/>
                <a:gd name="connsiteX43" fmla="*/ 445834 w 485839"/>
                <a:gd name="connsiteY43" fmla="*/ 333375 h 646748"/>
                <a:gd name="connsiteX44" fmla="*/ 438214 w 485839"/>
                <a:gd name="connsiteY44" fmla="*/ 318135 h 646748"/>
                <a:gd name="connsiteX45" fmla="*/ 428689 w 485839"/>
                <a:gd name="connsiteY45" fmla="*/ 295275 h 646748"/>
                <a:gd name="connsiteX46" fmla="*/ 457264 w 485839"/>
                <a:gd name="connsiteY46" fmla="*/ 266700 h 646748"/>
                <a:gd name="connsiteX47" fmla="*/ 485839 w 485839"/>
                <a:gd name="connsiteY47" fmla="*/ 295275 h 646748"/>
                <a:gd name="connsiteX48" fmla="*/ 457264 w 485839"/>
                <a:gd name="connsiteY48" fmla="*/ 228600 h 646748"/>
                <a:gd name="connsiteX0" fmla="*/ 457264 w 459824"/>
                <a:gd name="connsiteY0" fmla="*/ 228600 h 646748"/>
                <a:gd name="connsiteX1" fmla="*/ 446786 w 459824"/>
                <a:gd name="connsiteY1" fmla="*/ 229552 h 646748"/>
                <a:gd name="connsiteX2" fmla="*/ 423926 w 459824"/>
                <a:gd name="connsiteY2" fmla="*/ 202883 h 646748"/>
                <a:gd name="connsiteX3" fmla="*/ 342964 w 459824"/>
                <a:gd name="connsiteY3" fmla="*/ 170498 h 646748"/>
                <a:gd name="connsiteX4" fmla="*/ 290576 w 459824"/>
                <a:gd name="connsiteY4" fmla="*/ 49530 h 646748"/>
                <a:gd name="connsiteX5" fmla="*/ 290576 w 459824"/>
                <a:gd name="connsiteY5" fmla="*/ 49530 h 646748"/>
                <a:gd name="connsiteX6" fmla="*/ 219139 w 459824"/>
                <a:gd name="connsiteY6" fmla="*/ 0 h 646748"/>
                <a:gd name="connsiteX7" fmla="*/ 174371 w 459824"/>
                <a:gd name="connsiteY7" fmla="*/ 14288 h 646748"/>
                <a:gd name="connsiteX8" fmla="*/ 174371 w 459824"/>
                <a:gd name="connsiteY8" fmla="*/ 14288 h 646748"/>
                <a:gd name="connsiteX9" fmla="*/ 45784 w 459824"/>
                <a:gd name="connsiteY9" fmla="*/ 100965 h 646748"/>
                <a:gd name="connsiteX10" fmla="*/ 29591 w 459824"/>
                <a:gd name="connsiteY10" fmla="*/ 123825 h 646748"/>
                <a:gd name="connsiteX11" fmla="*/ 1016 w 459824"/>
                <a:gd name="connsiteY11" fmla="*/ 247650 h 646748"/>
                <a:gd name="connsiteX12" fmla="*/ 29591 w 459824"/>
                <a:gd name="connsiteY12" fmla="*/ 293370 h 646748"/>
                <a:gd name="connsiteX13" fmla="*/ 38164 w 459824"/>
                <a:gd name="connsiteY13" fmla="*/ 294323 h 646748"/>
                <a:gd name="connsiteX14" fmla="*/ 75311 w 459824"/>
                <a:gd name="connsiteY14" fmla="*/ 264795 h 646748"/>
                <a:gd name="connsiteX15" fmla="*/ 100076 w 459824"/>
                <a:gd name="connsiteY15" fmla="*/ 156210 h 646748"/>
                <a:gd name="connsiteX16" fmla="*/ 123889 w 459824"/>
                <a:gd name="connsiteY16" fmla="*/ 140018 h 646748"/>
                <a:gd name="connsiteX17" fmla="*/ 113411 w 459824"/>
                <a:gd name="connsiteY17" fmla="*/ 264795 h 646748"/>
                <a:gd name="connsiteX18" fmla="*/ 103886 w 459824"/>
                <a:gd name="connsiteY18" fmla="*/ 431483 h 646748"/>
                <a:gd name="connsiteX19" fmla="*/ 66739 w 459824"/>
                <a:gd name="connsiteY19" fmla="*/ 600075 h 646748"/>
                <a:gd name="connsiteX20" fmla="*/ 95314 w 459824"/>
                <a:gd name="connsiteY20" fmla="*/ 645795 h 646748"/>
                <a:gd name="connsiteX21" fmla="*/ 103886 w 459824"/>
                <a:gd name="connsiteY21" fmla="*/ 646748 h 646748"/>
                <a:gd name="connsiteX22" fmla="*/ 141034 w 459824"/>
                <a:gd name="connsiteY22" fmla="*/ 617220 h 646748"/>
                <a:gd name="connsiteX23" fmla="*/ 179134 w 459824"/>
                <a:gd name="connsiteY23" fmla="*/ 445770 h 646748"/>
                <a:gd name="connsiteX24" fmla="*/ 180086 w 459824"/>
                <a:gd name="connsiteY24" fmla="*/ 440055 h 646748"/>
                <a:gd name="connsiteX25" fmla="*/ 184849 w 459824"/>
                <a:gd name="connsiteY25" fmla="*/ 346710 h 646748"/>
                <a:gd name="connsiteX26" fmla="*/ 246761 w 459824"/>
                <a:gd name="connsiteY26" fmla="*/ 415290 h 646748"/>
                <a:gd name="connsiteX27" fmla="*/ 255334 w 459824"/>
                <a:gd name="connsiteY27" fmla="*/ 592455 h 646748"/>
                <a:gd name="connsiteX28" fmla="*/ 293434 w 459824"/>
                <a:gd name="connsiteY28" fmla="*/ 628650 h 646748"/>
                <a:gd name="connsiteX29" fmla="*/ 295339 w 459824"/>
                <a:gd name="connsiteY29" fmla="*/ 628650 h 646748"/>
                <a:gd name="connsiteX30" fmla="*/ 331534 w 459824"/>
                <a:gd name="connsiteY30" fmla="*/ 588645 h 646748"/>
                <a:gd name="connsiteX31" fmla="*/ 322009 w 459824"/>
                <a:gd name="connsiteY31" fmla="*/ 398145 h 646748"/>
                <a:gd name="connsiteX32" fmla="*/ 312484 w 459824"/>
                <a:gd name="connsiteY32" fmla="*/ 374333 h 646748"/>
                <a:gd name="connsiteX33" fmla="*/ 245809 w 459824"/>
                <a:gd name="connsiteY33" fmla="*/ 300990 h 646748"/>
                <a:gd name="connsiteX34" fmla="*/ 245809 w 459824"/>
                <a:gd name="connsiteY34" fmla="*/ 146685 h 646748"/>
                <a:gd name="connsiteX35" fmla="*/ 246761 w 459824"/>
                <a:gd name="connsiteY35" fmla="*/ 145733 h 646748"/>
                <a:gd name="connsiteX36" fmla="*/ 277241 w 459824"/>
                <a:gd name="connsiteY36" fmla="*/ 215265 h 646748"/>
                <a:gd name="connsiteX37" fmla="*/ 298196 w 459824"/>
                <a:gd name="connsiteY37" fmla="*/ 235268 h 646748"/>
                <a:gd name="connsiteX38" fmla="*/ 392494 w 459824"/>
                <a:gd name="connsiteY38" fmla="*/ 273368 h 646748"/>
                <a:gd name="connsiteX39" fmla="*/ 388684 w 459824"/>
                <a:gd name="connsiteY39" fmla="*/ 295275 h 646748"/>
                <a:gd name="connsiteX40" fmla="*/ 413449 w 459824"/>
                <a:gd name="connsiteY40" fmla="*/ 346710 h 646748"/>
                <a:gd name="connsiteX41" fmla="*/ 414401 w 459824"/>
                <a:gd name="connsiteY41" fmla="*/ 347663 h 646748"/>
                <a:gd name="connsiteX42" fmla="*/ 426784 w 459824"/>
                <a:gd name="connsiteY42" fmla="*/ 352425 h 646748"/>
                <a:gd name="connsiteX43" fmla="*/ 445834 w 459824"/>
                <a:gd name="connsiteY43" fmla="*/ 333375 h 646748"/>
                <a:gd name="connsiteX44" fmla="*/ 438214 w 459824"/>
                <a:gd name="connsiteY44" fmla="*/ 318135 h 646748"/>
                <a:gd name="connsiteX45" fmla="*/ 428689 w 459824"/>
                <a:gd name="connsiteY45" fmla="*/ 295275 h 646748"/>
                <a:gd name="connsiteX46" fmla="*/ 457264 w 459824"/>
                <a:gd name="connsiteY46" fmla="*/ 266700 h 646748"/>
                <a:gd name="connsiteX47" fmla="*/ 457264 w 459824"/>
                <a:gd name="connsiteY47" fmla="*/ 228600 h 646748"/>
                <a:gd name="connsiteX0" fmla="*/ 457264 w 459824"/>
                <a:gd name="connsiteY0" fmla="*/ 228600 h 646748"/>
                <a:gd name="connsiteX1" fmla="*/ 446786 w 459824"/>
                <a:gd name="connsiteY1" fmla="*/ 229552 h 646748"/>
                <a:gd name="connsiteX2" fmla="*/ 423926 w 459824"/>
                <a:gd name="connsiteY2" fmla="*/ 202883 h 646748"/>
                <a:gd name="connsiteX3" fmla="*/ 342964 w 459824"/>
                <a:gd name="connsiteY3" fmla="*/ 170498 h 646748"/>
                <a:gd name="connsiteX4" fmla="*/ 290576 w 459824"/>
                <a:gd name="connsiteY4" fmla="*/ 49530 h 646748"/>
                <a:gd name="connsiteX5" fmla="*/ 290576 w 459824"/>
                <a:gd name="connsiteY5" fmla="*/ 49530 h 646748"/>
                <a:gd name="connsiteX6" fmla="*/ 219139 w 459824"/>
                <a:gd name="connsiteY6" fmla="*/ 0 h 646748"/>
                <a:gd name="connsiteX7" fmla="*/ 174371 w 459824"/>
                <a:gd name="connsiteY7" fmla="*/ 14288 h 646748"/>
                <a:gd name="connsiteX8" fmla="*/ 174371 w 459824"/>
                <a:gd name="connsiteY8" fmla="*/ 14288 h 646748"/>
                <a:gd name="connsiteX9" fmla="*/ 45784 w 459824"/>
                <a:gd name="connsiteY9" fmla="*/ 100965 h 646748"/>
                <a:gd name="connsiteX10" fmla="*/ 29591 w 459824"/>
                <a:gd name="connsiteY10" fmla="*/ 123825 h 646748"/>
                <a:gd name="connsiteX11" fmla="*/ 1016 w 459824"/>
                <a:gd name="connsiteY11" fmla="*/ 247650 h 646748"/>
                <a:gd name="connsiteX12" fmla="*/ 29591 w 459824"/>
                <a:gd name="connsiteY12" fmla="*/ 293370 h 646748"/>
                <a:gd name="connsiteX13" fmla="*/ 38164 w 459824"/>
                <a:gd name="connsiteY13" fmla="*/ 294323 h 646748"/>
                <a:gd name="connsiteX14" fmla="*/ 75311 w 459824"/>
                <a:gd name="connsiteY14" fmla="*/ 264795 h 646748"/>
                <a:gd name="connsiteX15" fmla="*/ 100076 w 459824"/>
                <a:gd name="connsiteY15" fmla="*/ 156210 h 646748"/>
                <a:gd name="connsiteX16" fmla="*/ 123889 w 459824"/>
                <a:gd name="connsiteY16" fmla="*/ 140018 h 646748"/>
                <a:gd name="connsiteX17" fmla="*/ 113411 w 459824"/>
                <a:gd name="connsiteY17" fmla="*/ 264795 h 646748"/>
                <a:gd name="connsiteX18" fmla="*/ 103886 w 459824"/>
                <a:gd name="connsiteY18" fmla="*/ 431483 h 646748"/>
                <a:gd name="connsiteX19" fmla="*/ 66739 w 459824"/>
                <a:gd name="connsiteY19" fmla="*/ 600075 h 646748"/>
                <a:gd name="connsiteX20" fmla="*/ 95314 w 459824"/>
                <a:gd name="connsiteY20" fmla="*/ 645795 h 646748"/>
                <a:gd name="connsiteX21" fmla="*/ 103886 w 459824"/>
                <a:gd name="connsiteY21" fmla="*/ 646748 h 646748"/>
                <a:gd name="connsiteX22" fmla="*/ 141034 w 459824"/>
                <a:gd name="connsiteY22" fmla="*/ 617220 h 646748"/>
                <a:gd name="connsiteX23" fmla="*/ 179134 w 459824"/>
                <a:gd name="connsiteY23" fmla="*/ 445770 h 646748"/>
                <a:gd name="connsiteX24" fmla="*/ 180086 w 459824"/>
                <a:gd name="connsiteY24" fmla="*/ 440055 h 646748"/>
                <a:gd name="connsiteX25" fmla="*/ 184849 w 459824"/>
                <a:gd name="connsiteY25" fmla="*/ 346710 h 646748"/>
                <a:gd name="connsiteX26" fmla="*/ 246761 w 459824"/>
                <a:gd name="connsiteY26" fmla="*/ 415290 h 646748"/>
                <a:gd name="connsiteX27" fmla="*/ 255334 w 459824"/>
                <a:gd name="connsiteY27" fmla="*/ 592455 h 646748"/>
                <a:gd name="connsiteX28" fmla="*/ 293434 w 459824"/>
                <a:gd name="connsiteY28" fmla="*/ 628650 h 646748"/>
                <a:gd name="connsiteX29" fmla="*/ 295339 w 459824"/>
                <a:gd name="connsiteY29" fmla="*/ 628650 h 646748"/>
                <a:gd name="connsiteX30" fmla="*/ 331534 w 459824"/>
                <a:gd name="connsiteY30" fmla="*/ 588645 h 646748"/>
                <a:gd name="connsiteX31" fmla="*/ 322009 w 459824"/>
                <a:gd name="connsiteY31" fmla="*/ 398145 h 646748"/>
                <a:gd name="connsiteX32" fmla="*/ 312484 w 459824"/>
                <a:gd name="connsiteY32" fmla="*/ 374333 h 646748"/>
                <a:gd name="connsiteX33" fmla="*/ 245809 w 459824"/>
                <a:gd name="connsiteY33" fmla="*/ 300990 h 646748"/>
                <a:gd name="connsiteX34" fmla="*/ 245809 w 459824"/>
                <a:gd name="connsiteY34" fmla="*/ 146685 h 646748"/>
                <a:gd name="connsiteX35" fmla="*/ 246761 w 459824"/>
                <a:gd name="connsiteY35" fmla="*/ 145733 h 646748"/>
                <a:gd name="connsiteX36" fmla="*/ 277241 w 459824"/>
                <a:gd name="connsiteY36" fmla="*/ 215265 h 646748"/>
                <a:gd name="connsiteX37" fmla="*/ 298196 w 459824"/>
                <a:gd name="connsiteY37" fmla="*/ 235268 h 646748"/>
                <a:gd name="connsiteX38" fmla="*/ 392494 w 459824"/>
                <a:gd name="connsiteY38" fmla="*/ 273368 h 646748"/>
                <a:gd name="connsiteX39" fmla="*/ 388684 w 459824"/>
                <a:gd name="connsiteY39" fmla="*/ 295275 h 646748"/>
                <a:gd name="connsiteX40" fmla="*/ 413449 w 459824"/>
                <a:gd name="connsiteY40" fmla="*/ 346710 h 646748"/>
                <a:gd name="connsiteX41" fmla="*/ 414401 w 459824"/>
                <a:gd name="connsiteY41" fmla="*/ 347663 h 646748"/>
                <a:gd name="connsiteX42" fmla="*/ 426784 w 459824"/>
                <a:gd name="connsiteY42" fmla="*/ 352425 h 646748"/>
                <a:gd name="connsiteX43" fmla="*/ 445834 w 459824"/>
                <a:gd name="connsiteY43" fmla="*/ 333375 h 646748"/>
                <a:gd name="connsiteX44" fmla="*/ 428689 w 459824"/>
                <a:gd name="connsiteY44" fmla="*/ 295275 h 646748"/>
                <a:gd name="connsiteX45" fmla="*/ 457264 w 459824"/>
                <a:gd name="connsiteY45" fmla="*/ 266700 h 646748"/>
                <a:gd name="connsiteX46" fmla="*/ 457264 w 459824"/>
                <a:gd name="connsiteY46" fmla="*/ 228600 h 646748"/>
                <a:gd name="connsiteX0" fmla="*/ 457264 w 459824"/>
                <a:gd name="connsiteY0" fmla="*/ 228600 h 646748"/>
                <a:gd name="connsiteX1" fmla="*/ 446786 w 459824"/>
                <a:gd name="connsiteY1" fmla="*/ 229552 h 646748"/>
                <a:gd name="connsiteX2" fmla="*/ 423926 w 459824"/>
                <a:gd name="connsiteY2" fmla="*/ 202883 h 646748"/>
                <a:gd name="connsiteX3" fmla="*/ 342964 w 459824"/>
                <a:gd name="connsiteY3" fmla="*/ 170498 h 646748"/>
                <a:gd name="connsiteX4" fmla="*/ 290576 w 459824"/>
                <a:gd name="connsiteY4" fmla="*/ 49530 h 646748"/>
                <a:gd name="connsiteX5" fmla="*/ 290576 w 459824"/>
                <a:gd name="connsiteY5" fmla="*/ 49530 h 646748"/>
                <a:gd name="connsiteX6" fmla="*/ 219139 w 459824"/>
                <a:gd name="connsiteY6" fmla="*/ 0 h 646748"/>
                <a:gd name="connsiteX7" fmla="*/ 174371 w 459824"/>
                <a:gd name="connsiteY7" fmla="*/ 14288 h 646748"/>
                <a:gd name="connsiteX8" fmla="*/ 174371 w 459824"/>
                <a:gd name="connsiteY8" fmla="*/ 14288 h 646748"/>
                <a:gd name="connsiteX9" fmla="*/ 45784 w 459824"/>
                <a:gd name="connsiteY9" fmla="*/ 100965 h 646748"/>
                <a:gd name="connsiteX10" fmla="*/ 29591 w 459824"/>
                <a:gd name="connsiteY10" fmla="*/ 123825 h 646748"/>
                <a:gd name="connsiteX11" fmla="*/ 1016 w 459824"/>
                <a:gd name="connsiteY11" fmla="*/ 247650 h 646748"/>
                <a:gd name="connsiteX12" fmla="*/ 29591 w 459824"/>
                <a:gd name="connsiteY12" fmla="*/ 293370 h 646748"/>
                <a:gd name="connsiteX13" fmla="*/ 38164 w 459824"/>
                <a:gd name="connsiteY13" fmla="*/ 294323 h 646748"/>
                <a:gd name="connsiteX14" fmla="*/ 75311 w 459824"/>
                <a:gd name="connsiteY14" fmla="*/ 264795 h 646748"/>
                <a:gd name="connsiteX15" fmla="*/ 100076 w 459824"/>
                <a:gd name="connsiteY15" fmla="*/ 156210 h 646748"/>
                <a:gd name="connsiteX16" fmla="*/ 123889 w 459824"/>
                <a:gd name="connsiteY16" fmla="*/ 140018 h 646748"/>
                <a:gd name="connsiteX17" fmla="*/ 113411 w 459824"/>
                <a:gd name="connsiteY17" fmla="*/ 264795 h 646748"/>
                <a:gd name="connsiteX18" fmla="*/ 103886 w 459824"/>
                <a:gd name="connsiteY18" fmla="*/ 431483 h 646748"/>
                <a:gd name="connsiteX19" fmla="*/ 66739 w 459824"/>
                <a:gd name="connsiteY19" fmla="*/ 600075 h 646748"/>
                <a:gd name="connsiteX20" fmla="*/ 95314 w 459824"/>
                <a:gd name="connsiteY20" fmla="*/ 645795 h 646748"/>
                <a:gd name="connsiteX21" fmla="*/ 103886 w 459824"/>
                <a:gd name="connsiteY21" fmla="*/ 646748 h 646748"/>
                <a:gd name="connsiteX22" fmla="*/ 141034 w 459824"/>
                <a:gd name="connsiteY22" fmla="*/ 617220 h 646748"/>
                <a:gd name="connsiteX23" fmla="*/ 179134 w 459824"/>
                <a:gd name="connsiteY23" fmla="*/ 445770 h 646748"/>
                <a:gd name="connsiteX24" fmla="*/ 180086 w 459824"/>
                <a:gd name="connsiteY24" fmla="*/ 440055 h 646748"/>
                <a:gd name="connsiteX25" fmla="*/ 184849 w 459824"/>
                <a:gd name="connsiteY25" fmla="*/ 346710 h 646748"/>
                <a:gd name="connsiteX26" fmla="*/ 246761 w 459824"/>
                <a:gd name="connsiteY26" fmla="*/ 415290 h 646748"/>
                <a:gd name="connsiteX27" fmla="*/ 255334 w 459824"/>
                <a:gd name="connsiteY27" fmla="*/ 592455 h 646748"/>
                <a:gd name="connsiteX28" fmla="*/ 293434 w 459824"/>
                <a:gd name="connsiteY28" fmla="*/ 628650 h 646748"/>
                <a:gd name="connsiteX29" fmla="*/ 295339 w 459824"/>
                <a:gd name="connsiteY29" fmla="*/ 628650 h 646748"/>
                <a:gd name="connsiteX30" fmla="*/ 331534 w 459824"/>
                <a:gd name="connsiteY30" fmla="*/ 588645 h 646748"/>
                <a:gd name="connsiteX31" fmla="*/ 322009 w 459824"/>
                <a:gd name="connsiteY31" fmla="*/ 398145 h 646748"/>
                <a:gd name="connsiteX32" fmla="*/ 312484 w 459824"/>
                <a:gd name="connsiteY32" fmla="*/ 374333 h 646748"/>
                <a:gd name="connsiteX33" fmla="*/ 245809 w 459824"/>
                <a:gd name="connsiteY33" fmla="*/ 300990 h 646748"/>
                <a:gd name="connsiteX34" fmla="*/ 245809 w 459824"/>
                <a:gd name="connsiteY34" fmla="*/ 146685 h 646748"/>
                <a:gd name="connsiteX35" fmla="*/ 246761 w 459824"/>
                <a:gd name="connsiteY35" fmla="*/ 145733 h 646748"/>
                <a:gd name="connsiteX36" fmla="*/ 277241 w 459824"/>
                <a:gd name="connsiteY36" fmla="*/ 215265 h 646748"/>
                <a:gd name="connsiteX37" fmla="*/ 298196 w 459824"/>
                <a:gd name="connsiteY37" fmla="*/ 235268 h 646748"/>
                <a:gd name="connsiteX38" fmla="*/ 392494 w 459824"/>
                <a:gd name="connsiteY38" fmla="*/ 273368 h 646748"/>
                <a:gd name="connsiteX39" fmla="*/ 388684 w 459824"/>
                <a:gd name="connsiteY39" fmla="*/ 295275 h 646748"/>
                <a:gd name="connsiteX40" fmla="*/ 413449 w 459824"/>
                <a:gd name="connsiteY40" fmla="*/ 346710 h 646748"/>
                <a:gd name="connsiteX41" fmla="*/ 414401 w 459824"/>
                <a:gd name="connsiteY41" fmla="*/ 347663 h 646748"/>
                <a:gd name="connsiteX42" fmla="*/ 426784 w 459824"/>
                <a:gd name="connsiteY42" fmla="*/ 352425 h 646748"/>
                <a:gd name="connsiteX43" fmla="*/ 428689 w 459824"/>
                <a:gd name="connsiteY43" fmla="*/ 295275 h 646748"/>
                <a:gd name="connsiteX44" fmla="*/ 457264 w 459824"/>
                <a:gd name="connsiteY44" fmla="*/ 266700 h 646748"/>
                <a:gd name="connsiteX45" fmla="*/ 457264 w 459824"/>
                <a:gd name="connsiteY45" fmla="*/ 228600 h 646748"/>
                <a:gd name="connsiteX0" fmla="*/ 457264 w 459824"/>
                <a:gd name="connsiteY0" fmla="*/ 228600 h 646748"/>
                <a:gd name="connsiteX1" fmla="*/ 446786 w 459824"/>
                <a:gd name="connsiteY1" fmla="*/ 229552 h 646748"/>
                <a:gd name="connsiteX2" fmla="*/ 423926 w 459824"/>
                <a:gd name="connsiteY2" fmla="*/ 202883 h 646748"/>
                <a:gd name="connsiteX3" fmla="*/ 342964 w 459824"/>
                <a:gd name="connsiteY3" fmla="*/ 170498 h 646748"/>
                <a:gd name="connsiteX4" fmla="*/ 290576 w 459824"/>
                <a:gd name="connsiteY4" fmla="*/ 49530 h 646748"/>
                <a:gd name="connsiteX5" fmla="*/ 290576 w 459824"/>
                <a:gd name="connsiteY5" fmla="*/ 49530 h 646748"/>
                <a:gd name="connsiteX6" fmla="*/ 219139 w 459824"/>
                <a:gd name="connsiteY6" fmla="*/ 0 h 646748"/>
                <a:gd name="connsiteX7" fmla="*/ 174371 w 459824"/>
                <a:gd name="connsiteY7" fmla="*/ 14288 h 646748"/>
                <a:gd name="connsiteX8" fmla="*/ 174371 w 459824"/>
                <a:gd name="connsiteY8" fmla="*/ 14288 h 646748"/>
                <a:gd name="connsiteX9" fmla="*/ 45784 w 459824"/>
                <a:gd name="connsiteY9" fmla="*/ 100965 h 646748"/>
                <a:gd name="connsiteX10" fmla="*/ 29591 w 459824"/>
                <a:gd name="connsiteY10" fmla="*/ 123825 h 646748"/>
                <a:gd name="connsiteX11" fmla="*/ 1016 w 459824"/>
                <a:gd name="connsiteY11" fmla="*/ 247650 h 646748"/>
                <a:gd name="connsiteX12" fmla="*/ 29591 w 459824"/>
                <a:gd name="connsiteY12" fmla="*/ 293370 h 646748"/>
                <a:gd name="connsiteX13" fmla="*/ 38164 w 459824"/>
                <a:gd name="connsiteY13" fmla="*/ 294323 h 646748"/>
                <a:gd name="connsiteX14" fmla="*/ 75311 w 459824"/>
                <a:gd name="connsiteY14" fmla="*/ 264795 h 646748"/>
                <a:gd name="connsiteX15" fmla="*/ 100076 w 459824"/>
                <a:gd name="connsiteY15" fmla="*/ 156210 h 646748"/>
                <a:gd name="connsiteX16" fmla="*/ 123889 w 459824"/>
                <a:gd name="connsiteY16" fmla="*/ 140018 h 646748"/>
                <a:gd name="connsiteX17" fmla="*/ 113411 w 459824"/>
                <a:gd name="connsiteY17" fmla="*/ 264795 h 646748"/>
                <a:gd name="connsiteX18" fmla="*/ 103886 w 459824"/>
                <a:gd name="connsiteY18" fmla="*/ 431483 h 646748"/>
                <a:gd name="connsiteX19" fmla="*/ 66739 w 459824"/>
                <a:gd name="connsiteY19" fmla="*/ 600075 h 646748"/>
                <a:gd name="connsiteX20" fmla="*/ 95314 w 459824"/>
                <a:gd name="connsiteY20" fmla="*/ 645795 h 646748"/>
                <a:gd name="connsiteX21" fmla="*/ 103886 w 459824"/>
                <a:gd name="connsiteY21" fmla="*/ 646748 h 646748"/>
                <a:gd name="connsiteX22" fmla="*/ 141034 w 459824"/>
                <a:gd name="connsiteY22" fmla="*/ 617220 h 646748"/>
                <a:gd name="connsiteX23" fmla="*/ 179134 w 459824"/>
                <a:gd name="connsiteY23" fmla="*/ 445770 h 646748"/>
                <a:gd name="connsiteX24" fmla="*/ 180086 w 459824"/>
                <a:gd name="connsiteY24" fmla="*/ 440055 h 646748"/>
                <a:gd name="connsiteX25" fmla="*/ 184849 w 459824"/>
                <a:gd name="connsiteY25" fmla="*/ 346710 h 646748"/>
                <a:gd name="connsiteX26" fmla="*/ 246761 w 459824"/>
                <a:gd name="connsiteY26" fmla="*/ 415290 h 646748"/>
                <a:gd name="connsiteX27" fmla="*/ 255334 w 459824"/>
                <a:gd name="connsiteY27" fmla="*/ 592455 h 646748"/>
                <a:gd name="connsiteX28" fmla="*/ 293434 w 459824"/>
                <a:gd name="connsiteY28" fmla="*/ 628650 h 646748"/>
                <a:gd name="connsiteX29" fmla="*/ 295339 w 459824"/>
                <a:gd name="connsiteY29" fmla="*/ 628650 h 646748"/>
                <a:gd name="connsiteX30" fmla="*/ 331534 w 459824"/>
                <a:gd name="connsiteY30" fmla="*/ 588645 h 646748"/>
                <a:gd name="connsiteX31" fmla="*/ 322009 w 459824"/>
                <a:gd name="connsiteY31" fmla="*/ 398145 h 646748"/>
                <a:gd name="connsiteX32" fmla="*/ 312484 w 459824"/>
                <a:gd name="connsiteY32" fmla="*/ 374333 h 646748"/>
                <a:gd name="connsiteX33" fmla="*/ 245809 w 459824"/>
                <a:gd name="connsiteY33" fmla="*/ 300990 h 646748"/>
                <a:gd name="connsiteX34" fmla="*/ 245809 w 459824"/>
                <a:gd name="connsiteY34" fmla="*/ 146685 h 646748"/>
                <a:gd name="connsiteX35" fmla="*/ 246761 w 459824"/>
                <a:gd name="connsiteY35" fmla="*/ 145733 h 646748"/>
                <a:gd name="connsiteX36" fmla="*/ 277241 w 459824"/>
                <a:gd name="connsiteY36" fmla="*/ 215265 h 646748"/>
                <a:gd name="connsiteX37" fmla="*/ 298196 w 459824"/>
                <a:gd name="connsiteY37" fmla="*/ 235268 h 646748"/>
                <a:gd name="connsiteX38" fmla="*/ 392494 w 459824"/>
                <a:gd name="connsiteY38" fmla="*/ 273368 h 646748"/>
                <a:gd name="connsiteX39" fmla="*/ 388684 w 459824"/>
                <a:gd name="connsiteY39" fmla="*/ 295275 h 646748"/>
                <a:gd name="connsiteX40" fmla="*/ 413449 w 459824"/>
                <a:gd name="connsiteY40" fmla="*/ 346710 h 646748"/>
                <a:gd name="connsiteX41" fmla="*/ 414401 w 459824"/>
                <a:gd name="connsiteY41" fmla="*/ 347663 h 646748"/>
                <a:gd name="connsiteX42" fmla="*/ 428689 w 459824"/>
                <a:gd name="connsiteY42" fmla="*/ 295275 h 646748"/>
                <a:gd name="connsiteX43" fmla="*/ 457264 w 459824"/>
                <a:gd name="connsiteY43" fmla="*/ 266700 h 646748"/>
                <a:gd name="connsiteX44" fmla="*/ 457264 w 459824"/>
                <a:gd name="connsiteY44" fmla="*/ 228600 h 646748"/>
                <a:gd name="connsiteX0" fmla="*/ 457264 w 459824"/>
                <a:gd name="connsiteY0" fmla="*/ 228600 h 646748"/>
                <a:gd name="connsiteX1" fmla="*/ 446786 w 459824"/>
                <a:gd name="connsiteY1" fmla="*/ 229552 h 646748"/>
                <a:gd name="connsiteX2" fmla="*/ 423926 w 459824"/>
                <a:gd name="connsiteY2" fmla="*/ 202883 h 646748"/>
                <a:gd name="connsiteX3" fmla="*/ 342964 w 459824"/>
                <a:gd name="connsiteY3" fmla="*/ 170498 h 646748"/>
                <a:gd name="connsiteX4" fmla="*/ 290576 w 459824"/>
                <a:gd name="connsiteY4" fmla="*/ 49530 h 646748"/>
                <a:gd name="connsiteX5" fmla="*/ 290576 w 459824"/>
                <a:gd name="connsiteY5" fmla="*/ 49530 h 646748"/>
                <a:gd name="connsiteX6" fmla="*/ 219139 w 459824"/>
                <a:gd name="connsiteY6" fmla="*/ 0 h 646748"/>
                <a:gd name="connsiteX7" fmla="*/ 174371 w 459824"/>
                <a:gd name="connsiteY7" fmla="*/ 14288 h 646748"/>
                <a:gd name="connsiteX8" fmla="*/ 174371 w 459824"/>
                <a:gd name="connsiteY8" fmla="*/ 14288 h 646748"/>
                <a:gd name="connsiteX9" fmla="*/ 45784 w 459824"/>
                <a:gd name="connsiteY9" fmla="*/ 100965 h 646748"/>
                <a:gd name="connsiteX10" fmla="*/ 29591 w 459824"/>
                <a:gd name="connsiteY10" fmla="*/ 123825 h 646748"/>
                <a:gd name="connsiteX11" fmla="*/ 1016 w 459824"/>
                <a:gd name="connsiteY11" fmla="*/ 247650 h 646748"/>
                <a:gd name="connsiteX12" fmla="*/ 29591 w 459824"/>
                <a:gd name="connsiteY12" fmla="*/ 293370 h 646748"/>
                <a:gd name="connsiteX13" fmla="*/ 38164 w 459824"/>
                <a:gd name="connsiteY13" fmla="*/ 294323 h 646748"/>
                <a:gd name="connsiteX14" fmla="*/ 75311 w 459824"/>
                <a:gd name="connsiteY14" fmla="*/ 264795 h 646748"/>
                <a:gd name="connsiteX15" fmla="*/ 100076 w 459824"/>
                <a:gd name="connsiteY15" fmla="*/ 156210 h 646748"/>
                <a:gd name="connsiteX16" fmla="*/ 123889 w 459824"/>
                <a:gd name="connsiteY16" fmla="*/ 140018 h 646748"/>
                <a:gd name="connsiteX17" fmla="*/ 113411 w 459824"/>
                <a:gd name="connsiteY17" fmla="*/ 264795 h 646748"/>
                <a:gd name="connsiteX18" fmla="*/ 103886 w 459824"/>
                <a:gd name="connsiteY18" fmla="*/ 431483 h 646748"/>
                <a:gd name="connsiteX19" fmla="*/ 66739 w 459824"/>
                <a:gd name="connsiteY19" fmla="*/ 600075 h 646748"/>
                <a:gd name="connsiteX20" fmla="*/ 95314 w 459824"/>
                <a:gd name="connsiteY20" fmla="*/ 645795 h 646748"/>
                <a:gd name="connsiteX21" fmla="*/ 103886 w 459824"/>
                <a:gd name="connsiteY21" fmla="*/ 646748 h 646748"/>
                <a:gd name="connsiteX22" fmla="*/ 141034 w 459824"/>
                <a:gd name="connsiteY22" fmla="*/ 617220 h 646748"/>
                <a:gd name="connsiteX23" fmla="*/ 179134 w 459824"/>
                <a:gd name="connsiteY23" fmla="*/ 445770 h 646748"/>
                <a:gd name="connsiteX24" fmla="*/ 180086 w 459824"/>
                <a:gd name="connsiteY24" fmla="*/ 440055 h 646748"/>
                <a:gd name="connsiteX25" fmla="*/ 184849 w 459824"/>
                <a:gd name="connsiteY25" fmla="*/ 346710 h 646748"/>
                <a:gd name="connsiteX26" fmla="*/ 246761 w 459824"/>
                <a:gd name="connsiteY26" fmla="*/ 415290 h 646748"/>
                <a:gd name="connsiteX27" fmla="*/ 255334 w 459824"/>
                <a:gd name="connsiteY27" fmla="*/ 592455 h 646748"/>
                <a:gd name="connsiteX28" fmla="*/ 293434 w 459824"/>
                <a:gd name="connsiteY28" fmla="*/ 628650 h 646748"/>
                <a:gd name="connsiteX29" fmla="*/ 295339 w 459824"/>
                <a:gd name="connsiteY29" fmla="*/ 628650 h 646748"/>
                <a:gd name="connsiteX30" fmla="*/ 331534 w 459824"/>
                <a:gd name="connsiteY30" fmla="*/ 588645 h 646748"/>
                <a:gd name="connsiteX31" fmla="*/ 322009 w 459824"/>
                <a:gd name="connsiteY31" fmla="*/ 398145 h 646748"/>
                <a:gd name="connsiteX32" fmla="*/ 312484 w 459824"/>
                <a:gd name="connsiteY32" fmla="*/ 374333 h 646748"/>
                <a:gd name="connsiteX33" fmla="*/ 245809 w 459824"/>
                <a:gd name="connsiteY33" fmla="*/ 300990 h 646748"/>
                <a:gd name="connsiteX34" fmla="*/ 245809 w 459824"/>
                <a:gd name="connsiteY34" fmla="*/ 146685 h 646748"/>
                <a:gd name="connsiteX35" fmla="*/ 246761 w 459824"/>
                <a:gd name="connsiteY35" fmla="*/ 145733 h 646748"/>
                <a:gd name="connsiteX36" fmla="*/ 277241 w 459824"/>
                <a:gd name="connsiteY36" fmla="*/ 215265 h 646748"/>
                <a:gd name="connsiteX37" fmla="*/ 298196 w 459824"/>
                <a:gd name="connsiteY37" fmla="*/ 235268 h 646748"/>
                <a:gd name="connsiteX38" fmla="*/ 392494 w 459824"/>
                <a:gd name="connsiteY38" fmla="*/ 273368 h 646748"/>
                <a:gd name="connsiteX39" fmla="*/ 388684 w 459824"/>
                <a:gd name="connsiteY39" fmla="*/ 295275 h 646748"/>
                <a:gd name="connsiteX40" fmla="*/ 413449 w 459824"/>
                <a:gd name="connsiteY40" fmla="*/ 346710 h 646748"/>
                <a:gd name="connsiteX41" fmla="*/ 428689 w 459824"/>
                <a:gd name="connsiteY41" fmla="*/ 295275 h 646748"/>
                <a:gd name="connsiteX42" fmla="*/ 457264 w 459824"/>
                <a:gd name="connsiteY42" fmla="*/ 266700 h 646748"/>
                <a:gd name="connsiteX43" fmla="*/ 457264 w 459824"/>
                <a:gd name="connsiteY43" fmla="*/ 228600 h 646748"/>
                <a:gd name="connsiteX0" fmla="*/ 457264 w 459824"/>
                <a:gd name="connsiteY0" fmla="*/ 228600 h 646748"/>
                <a:gd name="connsiteX1" fmla="*/ 446786 w 459824"/>
                <a:gd name="connsiteY1" fmla="*/ 229552 h 646748"/>
                <a:gd name="connsiteX2" fmla="*/ 423926 w 459824"/>
                <a:gd name="connsiteY2" fmla="*/ 202883 h 646748"/>
                <a:gd name="connsiteX3" fmla="*/ 342964 w 459824"/>
                <a:gd name="connsiteY3" fmla="*/ 170498 h 646748"/>
                <a:gd name="connsiteX4" fmla="*/ 290576 w 459824"/>
                <a:gd name="connsiteY4" fmla="*/ 49530 h 646748"/>
                <a:gd name="connsiteX5" fmla="*/ 290576 w 459824"/>
                <a:gd name="connsiteY5" fmla="*/ 49530 h 646748"/>
                <a:gd name="connsiteX6" fmla="*/ 219139 w 459824"/>
                <a:gd name="connsiteY6" fmla="*/ 0 h 646748"/>
                <a:gd name="connsiteX7" fmla="*/ 174371 w 459824"/>
                <a:gd name="connsiteY7" fmla="*/ 14288 h 646748"/>
                <a:gd name="connsiteX8" fmla="*/ 174371 w 459824"/>
                <a:gd name="connsiteY8" fmla="*/ 14288 h 646748"/>
                <a:gd name="connsiteX9" fmla="*/ 45784 w 459824"/>
                <a:gd name="connsiteY9" fmla="*/ 100965 h 646748"/>
                <a:gd name="connsiteX10" fmla="*/ 29591 w 459824"/>
                <a:gd name="connsiteY10" fmla="*/ 123825 h 646748"/>
                <a:gd name="connsiteX11" fmla="*/ 1016 w 459824"/>
                <a:gd name="connsiteY11" fmla="*/ 247650 h 646748"/>
                <a:gd name="connsiteX12" fmla="*/ 29591 w 459824"/>
                <a:gd name="connsiteY12" fmla="*/ 293370 h 646748"/>
                <a:gd name="connsiteX13" fmla="*/ 38164 w 459824"/>
                <a:gd name="connsiteY13" fmla="*/ 294323 h 646748"/>
                <a:gd name="connsiteX14" fmla="*/ 75311 w 459824"/>
                <a:gd name="connsiteY14" fmla="*/ 264795 h 646748"/>
                <a:gd name="connsiteX15" fmla="*/ 100076 w 459824"/>
                <a:gd name="connsiteY15" fmla="*/ 156210 h 646748"/>
                <a:gd name="connsiteX16" fmla="*/ 123889 w 459824"/>
                <a:gd name="connsiteY16" fmla="*/ 140018 h 646748"/>
                <a:gd name="connsiteX17" fmla="*/ 113411 w 459824"/>
                <a:gd name="connsiteY17" fmla="*/ 264795 h 646748"/>
                <a:gd name="connsiteX18" fmla="*/ 103886 w 459824"/>
                <a:gd name="connsiteY18" fmla="*/ 431483 h 646748"/>
                <a:gd name="connsiteX19" fmla="*/ 66739 w 459824"/>
                <a:gd name="connsiteY19" fmla="*/ 600075 h 646748"/>
                <a:gd name="connsiteX20" fmla="*/ 95314 w 459824"/>
                <a:gd name="connsiteY20" fmla="*/ 645795 h 646748"/>
                <a:gd name="connsiteX21" fmla="*/ 103886 w 459824"/>
                <a:gd name="connsiteY21" fmla="*/ 646748 h 646748"/>
                <a:gd name="connsiteX22" fmla="*/ 141034 w 459824"/>
                <a:gd name="connsiteY22" fmla="*/ 617220 h 646748"/>
                <a:gd name="connsiteX23" fmla="*/ 179134 w 459824"/>
                <a:gd name="connsiteY23" fmla="*/ 445770 h 646748"/>
                <a:gd name="connsiteX24" fmla="*/ 180086 w 459824"/>
                <a:gd name="connsiteY24" fmla="*/ 440055 h 646748"/>
                <a:gd name="connsiteX25" fmla="*/ 184849 w 459824"/>
                <a:gd name="connsiteY25" fmla="*/ 346710 h 646748"/>
                <a:gd name="connsiteX26" fmla="*/ 246761 w 459824"/>
                <a:gd name="connsiteY26" fmla="*/ 415290 h 646748"/>
                <a:gd name="connsiteX27" fmla="*/ 255334 w 459824"/>
                <a:gd name="connsiteY27" fmla="*/ 592455 h 646748"/>
                <a:gd name="connsiteX28" fmla="*/ 293434 w 459824"/>
                <a:gd name="connsiteY28" fmla="*/ 628650 h 646748"/>
                <a:gd name="connsiteX29" fmla="*/ 295339 w 459824"/>
                <a:gd name="connsiteY29" fmla="*/ 628650 h 646748"/>
                <a:gd name="connsiteX30" fmla="*/ 331534 w 459824"/>
                <a:gd name="connsiteY30" fmla="*/ 588645 h 646748"/>
                <a:gd name="connsiteX31" fmla="*/ 322009 w 459824"/>
                <a:gd name="connsiteY31" fmla="*/ 398145 h 646748"/>
                <a:gd name="connsiteX32" fmla="*/ 312484 w 459824"/>
                <a:gd name="connsiteY32" fmla="*/ 374333 h 646748"/>
                <a:gd name="connsiteX33" fmla="*/ 245809 w 459824"/>
                <a:gd name="connsiteY33" fmla="*/ 300990 h 646748"/>
                <a:gd name="connsiteX34" fmla="*/ 245809 w 459824"/>
                <a:gd name="connsiteY34" fmla="*/ 146685 h 646748"/>
                <a:gd name="connsiteX35" fmla="*/ 246761 w 459824"/>
                <a:gd name="connsiteY35" fmla="*/ 145733 h 646748"/>
                <a:gd name="connsiteX36" fmla="*/ 277241 w 459824"/>
                <a:gd name="connsiteY36" fmla="*/ 215265 h 646748"/>
                <a:gd name="connsiteX37" fmla="*/ 298196 w 459824"/>
                <a:gd name="connsiteY37" fmla="*/ 235268 h 646748"/>
                <a:gd name="connsiteX38" fmla="*/ 392494 w 459824"/>
                <a:gd name="connsiteY38" fmla="*/ 273368 h 646748"/>
                <a:gd name="connsiteX39" fmla="*/ 388684 w 459824"/>
                <a:gd name="connsiteY39" fmla="*/ 295275 h 646748"/>
                <a:gd name="connsiteX40" fmla="*/ 428689 w 459824"/>
                <a:gd name="connsiteY40" fmla="*/ 295275 h 646748"/>
                <a:gd name="connsiteX41" fmla="*/ 457264 w 459824"/>
                <a:gd name="connsiteY41" fmla="*/ 266700 h 646748"/>
                <a:gd name="connsiteX42" fmla="*/ 457264 w 459824"/>
                <a:gd name="connsiteY42" fmla="*/ 228600 h 646748"/>
                <a:gd name="connsiteX0" fmla="*/ 457264 w 459824"/>
                <a:gd name="connsiteY0" fmla="*/ 228600 h 646748"/>
                <a:gd name="connsiteX1" fmla="*/ 446786 w 459824"/>
                <a:gd name="connsiteY1" fmla="*/ 229552 h 646748"/>
                <a:gd name="connsiteX2" fmla="*/ 423926 w 459824"/>
                <a:gd name="connsiteY2" fmla="*/ 202883 h 646748"/>
                <a:gd name="connsiteX3" fmla="*/ 342964 w 459824"/>
                <a:gd name="connsiteY3" fmla="*/ 170498 h 646748"/>
                <a:gd name="connsiteX4" fmla="*/ 290576 w 459824"/>
                <a:gd name="connsiteY4" fmla="*/ 49530 h 646748"/>
                <a:gd name="connsiteX5" fmla="*/ 290576 w 459824"/>
                <a:gd name="connsiteY5" fmla="*/ 49530 h 646748"/>
                <a:gd name="connsiteX6" fmla="*/ 219139 w 459824"/>
                <a:gd name="connsiteY6" fmla="*/ 0 h 646748"/>
                <a:gd name="connsiteX7" fmla="*/ 174371 w 459824"/>
                <a:gd name="connsiteY7" fmla="*/ 14288 h 646748"/>
                <a:gd name="connsiteX8" fmla="*/ 174371 w 459824"/>
                <a:gd name="connsiteY8" fmla="*/ 14288 h 646748"/>
                <a:gd name="connsiteX9" fmla="*/ 45784 w 459824"/>
                <a:gd name="connsiteY9" fmla="*/ 100965 h 646748"/>
                <a:gd name="connsiteX10" fmla="*/ 29591 w 459824"/>
                <a:gd name="connsiteY10" fmla="*/ 123825 h 646748"/>
                <a:gd name="connsiteX11" fmla="*/ 1016 w 459824"/>
                <a:gd name="connsiteY11" fmla="*/ 247650 h 646748"/>
                <a:gd name="connsiteX12" fmla="*/ 29591 w 459824"/>
                <a:gd name="connsiteY12" fmla="*/ 293370 h 646748"/>
                <a:gd name="connsiteX13" fmla="*/ 38164 w 459824"/>
                <a:gd name="connsiteY13" fmla="*/ 294323 h 646748"/>
                <a:gd name="connsiteX14" fmla="*/ 75311 w 459824"/>
                <a:gd name="connsiteY14" fmla="*/ 264795 h 646748"/>
                <a:gd name="connsiteX15" fmla="*/ 100076 w 459824"/>
                <a:gd name="connsiteY15" fmla="*/ 156210 h 646748"/>
                <a:gd name="connsiteX16" fmla="*/ 123889 w 459824"/>
                <a:gd name="connsiteY16" fmla="*/ 140018 h 646748"/>
                <a:gd name="connsiteX17" fmla="*/ 113411 w 459824"/>
                <a:gd name="connsiteY17" fmla="*/ 264795 h 646748"/>
                <a:gd name="connsiteX18" fmla="*/ 103886 w 459824"/>
                <a:gd name="connsiteY18" fmla="*/ 431483 h 646748"/>
                <a:gd name="connsiteX19" fmla="*/ 66739 w 459824"/>
                <a:gd name="connsiteY19" fmla="*/ 600075 h 646748"/>
                <a:gd name="connsiteX20" fmla="*/ 95314 w 459824"/>
                <a:gd name="connsiteY20" fmla="*/ 645795 h 646748"/>
                <a:gd name="connsiteX21" fmla="*/ 103886 w 459824"/>
                <a:gd name="connsiteY21" fmla="*/ 646748 h 646748"/>
                <a:gd name="connsiteX22" fmla="*/ 141034 w 459824"/>
                <a:gd name="connsiteY22" fmla="*/ 617220 h 646748"/>
                <a:gd name="connsiteX23" fmla="*/ 179134 w 459824"/>
                <a:gd name="connsiteY23" fmla="*/ 445770 h 646748"/>
                <a:gd name="connsiteX24" fmla="*/ 180086 w 459824"/>
                <a:gd name="connsiteY24" fmla="*/ 440055 h 646748"/>
                <a:gd name="connsiteX25" fmla="*/ 184849 w 459824"/>
                <a:gd name="connsiteY25" fmla="*/ 346710 h 646748"/>
                <a:gd name="connsiteX26" fmla="*/ 246761 w 459824"/>
                <a:gd name="connsiteY26" fmla="*/ 415290 h 646748"/>
                <a:gd name="connsiteX27" fmla="*/ 255334 w 459824"/>
                <a:gd name="connsiteY27" fmla="*/ 592455 h 646748"/>
                <a:gd name="connsiteX28" fmla="*/ 293434 w 459824"/>
                <a:gd name="connsiteY28" fmla="*/ 628650 h 646748"/>
                <a:gd name="connsiteX29" fmla="*/ 295339 w 459824"/>
                <a:gd name="connsiteY29" fmla="*/ 628650 h 646748"/>
                <a:gd name="connsiteX30" fmla="*/ 331534 w 459824"/>
                <a:gd name="connsiteY30" fmla="*/ 588645 h 646748"/>
                <a:gd name="connsiteX31" fmla="*/ 322009 w 459824"/>
                <a:gd name="connsiteY31" fmla="*/ 398145 h 646748"/>
                <a:gd name="connsiteX32" fmla="*/ 312484 w 459824"/>
                <a:gd name="connsiteY32" fmla="*/ 374333 h 646748"/>
                <a:gd name="connsiteX33" fmla="*/ 245809 w 459824"/>
                <a:gd name="connsiteY33" fmla="*/ 300990 h 646748"/>
                <a:gd name="connsiteX34" fmla="*/ 245809 w 459824"/>
                <a:gd name="connsiteY34" fmla="*/ 146685 h 646748"/>
                <a:gd name="connsiteX35" fmla="*/ 246761 w 459824"/>
                <a:gd name="connsiteY35" fmla="*/ 145733 h 646748"/>
                <a:gd name="connsiteX36" fmla="*/ 277241 w 459824"/>
                <a:gd name="connsiteY36" fmla="*/ 215265 h 646748"/>
                <a:gd name="connsiteX37" fmla="*/ 298196 w 459824"/>
                <a:gd name="connsiteY37" fmla="*/ 235268 h 646748"/>
                <a:gd name="connsiteX38" fmla="*/ 392494 w 459824"/>
                <a:gd name="connsiteY38" fmla="*/ 273368 h 646748"/>
                <a:gd name="connsiteX39" fmla="*/ 428689 w 459824"/>
                <a:gd name="connsiteY39" fmla="*/ 295275 h 646748"/>
                <a:gd name="connsiteX40" fmla="*/ 457264 w 459824"/>
                <a:gd name="connsiteY40" fmla="*/ 266700 h 646748"/>
                <a:gd name="connsiteX41" fmla="*/ 457264 w 459824"/>
                <a:gd name="connsiteY41" fmla="*/ 228600 h 646748"/>
                <a:gd name="connsiteX0" fmla="*/ 457264 w 459824"/>
                <a:gd name="connsiteY0" fmla="*/ 228600 h 646748"/>
                <a:gd name="connsiteX1" fmla="*/ 446786 w 459824"/>
                <a:gd name="connsiteY1" fmla="*/ 229552 h 646748"/>
                <a:gd name="connsiteX2" fmla="*/ 423926 w 459824"/>
                <a:gd name="connsiteY2" fmla="*/ 202883 h 646748"/>
                <a:gd name="connsiteX3" fmla="*/ 342964 w 459824"/>
                <a:gd name="connsiteY3" fmla="*/ 170498 h 646748"/>
                <a:gd name="connsiteX4" fmla="*/ 290576 w 459824"/>
                <a:gd name="connsiteY4" fmla="*/ 49530 h 646748"/>
                <a:gd name="connsiteX5" fmla="*/ 290576 w 459824"/>
                <a:gd name="connsiteY5" fmla="*/ 49530 h 646748"/>
                <a:gd name="connsiteX6" fmla="*/ 219139 w 459824"/>
                <a:gd name="connsiteY6" fmla="*/ 0 h 646748"/>
                <a:gd name="connsiteX7" fmla="*/ 174371 w 459824"/>
                <a:gd name="connsiteY7" fmla="*/ 14288 h 646748"/>
                <a:gd name="connsiteX8" fmla="*/ 174371 w 459824"/>
                <a:gd name="connsiteY8" fmla="*/ 14288 h 646748"/>
                <a:gd name="connsiteX9" fmla="*/ 45784 w 459824"/>
                <a:gd name="connsiteY9" fmla="*/ 100965 h 646748"/>
                <a:gd name="connsiteX10" fmla="*/ 29591 w 459824"/>
                <a:gd name="connsiteY10" fmla="*/ 123825 h 646748"/>
                <a:gd name="connsiteX11" fmla="*/ 1016 w 459824"/>
                <a:gd name="connsiteY11" fmla="*/ 247650 h 646748"/>
                <a:gd name="connsiteX12" fmla="*/ 29591 w 459824"/>
                <a:gd name="connsiteY12" fmla="*/ 293370 h 646748"/>
                <a:gd name="connsiteX13" fmla="*/ 38164 w 459824"/>
                <a:gd name="connsiteY13" fmla="*/ 294323 h 646748"/>
                <a:gd name="connsiteX14" fmla="*/ 75311 w 459824"/>
                <a:gd name="connsiteY14" fmla="*/ 264795 h 646748"/>
                <a:gd name="connsiteX15" fmla="*/ 100076 w 459824"/>
                <a:gd name="connsiteY15" fmla="*/ 156210 h 646748"/>
                <a:gd name="connsiteX16" fmla="*/ 123889 w 459824"/>
                <a:gd name="connsiteY16" fmla="*/ 140018 h 646748"/>
                <a:gd name="connsiteX17" fmla="*/ 113411 w 459824"/>
                <a:gd name="connsiteY17" fmla="*/ 264795 h 646748"/>
                <a:gd name="connsiteX18" fmla="*/ 103886 w 459824"/>
                <a:gd name="connsiteY18" fmla="*/ 431483 h 646748"/>
                <a:gd name="connsiteX19" fmla="*/ 66739 w 459824"/>
                <a:gd name="connsiteY19" fmla="*/ 600075 h 646748"/>
                <a:gd name="connsiteX20" fmla="*/ 95314 w 459824"/>
                <a:gd name="connsiteY20" fmla="*/ 645795 h 646748"/>
                <a:gd name="connsiteX21" fmla="*/ 103886 w 459824"/>
                <a:gd name="connsiteY21" fmla="*/ 646748 h 646748"/>
                <a:gd name="connsiteX22" fmla="*/ 141034 w 459824"/>
                <a:gd name="connsiteY22" fmla="*/ 617220 h 646748"/>
                <a:gd name="connsiteX23" fmla="*/ 179134 w 459824"/>
                <a:gd name="connsiteY23" fmla="*/ 445770 h 646748"/>
                <a:gd name="connsiteX24" fmla="*/ 180086 w 459824"/>
                <a:gd name="connsiteY24" fmla="*/ 440055 h 646748"/>
                <a:gd name="connsiteX25" fmla="*/ 184849 w 459824"/>
                <a:gd name="connsiteY25" fmla="*/ 346710 h 646748"/>
                <a:gd name="connsiteX26" fmla="*/ 246761 w 459824"/>
                <a:gd name="connsiteY26" fmla="*/ 415290 h 646748"/>
                <a:gd name="connsiteX27" fmla="*/ 255334 w 459824"/>
                <a:gd name="connsiteY27" fmla="*/ 592455 h 646748"/>
                <a:gd name="connsiteX28" fmla="*/ 293434 w 459824"/>
                <a:gd name="connsiteY28" fmla="*/ 628650 h 646748"/>
                <a:gd name="connsiteX29" fmla="*/ 295339 w 459824"/>
                <a:gd name="connsiteY29" fmla="*/ 628650 h 646748"/>
                <a:gd name="connsiteX30" fmla="*/ 331534 w 459824"/>
                <a:gd name="connsiteY30" fmla="*/ 588645 h 646748"/>
                <a:gd name="connsiteX31" fmla="*/ 322009 w 459824"/>
                <a:gd name="connsiteY31" fmla="*/ 398145 h 646748"/>
                <a:gd name="connsiteX32" fmla="*/ 312484 w 459824"/>
                <a:gd name="connsiteY32" fmla="*/ 374333 h 646748"/>
                <a:gd name="connsiteX33" fmla="*/ 245809 w 459824"/>
                <a:gd name="connsiteY33" fmla="*/ 300990 h 646748"/>
                <a:gd name="connsiteX34" fmla="*/ 245809 w 459824"/>
                <a:gd name="connsiteY34" fmla="*/ 146685 h 646748"/>
                <a:gd name="connsiteX35" fmla="*/ 246761 w 459824"/>
                <a:gd name="connsiteY35" fmla="*/ 145733 h 646748"/>
                <a:gd name="connsiteX36" fmla="*/ 277241 w 459824"/>
                <a:gd name="connsiteY36" fmla="*/ 215265 h 646748"/>
                <a:gd name="connsiteX37" fmla="*/ 298196 w 459824"/>
                <a:gd name="connsiteY37" fmla="*/ 235268 h 646748"/>
                <a:gd name="connsiteX38" fmla="*/ 392494 w 459824"/>
                <a:gd name="connsiteY38" fmla="*/ 273368 h 646748"/>
                <a:gd name="connsiteX39" fmla="*/ 457264 w 459824"/>
                <a:gd name="connsiteY39" fmla="*/ 266700 h 646748"/>
                <a:gd name="connsiteX40" fmla="*/ 457264 w 459824"/>
                <a:gd name="connsiteY40" fmla="*/ 228600 h 646748"/>
                <a:gd name="connsiteX0" fmla="*/ 457264 w 457264"/>
                <a:gd name="connsiteY0" fmla="*/ 228600 h 646748"/>
                <a:gd name="connsiteX1" fmla="*/ 446786 w 457264"/>
                <a:gd name="connsiteY1" fmla="*/ 229552 h 646748"/>
                <a:gd name="connsiteX2" fmla="*/ 423926 w 457264"/>
                <a:gd name="connsiteY2" fmla="*/ 202883 h 646748"/>
                <a:gd name="connsiteX3" fmla="*/ 342964 w 457264"/>
                <a:gd name="connsiteY3" fmla="*/ 170498 h 646748"/>
                <a:gd name="connsiteX4" fmla="*/ 290576 w 457264"/>
                <a:gd name="connsiteY4" fmla="*/ 49530 h 646748"/>
                <a:gd name="connsiteX5" fmla="*/ 290576 w 457264"/>
                <a:gd name="connsiteY5" fmla="*/ 49530 h 646748"/>
                <a:gd name="connsiteX6" fmla="*/ 219139 w 457264"/>
                <a:gd name="connsiteY6" fmla="*/ 0 h 646748"/>
                <a:gd name="connsiteX7" fmla="*/ 174371 w 457264"/>
                <a:gd name="connsiteY7" fmla="*/ 14288 h 646748"/>
                <a:gd name="connsiteX8" fmla="*/ 174371 w 457264"/>
                <a:gd name="connsiteY8" fmla="*/ 14288 h 646748"/>
                <a:gd name="connsiteX9" fmla="*/ 45784 w 457264"/>
                <a:gd name="connsiteY9" fmla="*/ 100965 h 646748"/>
                <a:gd name="connsiteX10" fmla="*/ 29591 w 457264"/>
                <a:gd name="connsiteY10" fmla="*/ 123825 h 646748"/>
                <a:gd name="connsiteX11" fmla="*/ 1016 w 457264"/>
                <a:gd name="connsiteY11" fmla="*/ 247650 h 646748"/>
                <a:gd name="connsiteX12" fmla="*/ 29591 w 457264"/>
                <a:gd name="connsiteY12" fmla="*/ 293370 h 646748"/>
                <a:gd name="connsiteX13" fmla="*/ 38164 w 457264"/>
                <a:gd name="connsiteY13" fmla="*/ 294323 h 646748"/>
                <a:gd name="connsiteX14" fmla="*/ 75311 w 457264"/>
                <a:gd name="connsiteY14" fmla="*/ 264795 h 646748"/>
                <a:gd name="connsiteX15" fmla="*/ 100076 w 457264"/>
                <a:gd name="connsiteY15" fmla="*/ 156210 h 646748"/>
                <a:gd name="connsiteX16" fmla="*/ 123889 w 457264"/>
                <a:gd name="connsiteY16" fmla="*/ 140018 h 646748"/>
                <a:gd name="connsiteX17" fmla="*/ 113411 w 457264"/>
                <a:gd name="connsiteY17" fmla="*/ 264795 h 646748"/>
                <a:gd name="connsiteX18" fmla="*/ 103886 w 457264"/>
                <a:gd name="connsiteY18" fmla="*/ 431483 h 646748"/>
                <a:gd name="connsiteX19" fmla="*/ 66739 w 457264"/>
                <a:gd name="connsiteY19" fmla="*/ 600075 h 646748"/>
                <a:gd name="connsiteX20" fmla="*/ 95314 w 457264"/>
                <a:gd name="connsiteY20" fmla="*/ 645795 h 646748"/>
                <a:gd name="connsiteX21" fmla="*/ 103886 w 457264"/>
                <a:gd name="connsiteY21" fmla="*/ 646748 h 646748"/>
                <a:gd name="connsiteX22" fmla="*/ 141034 w 457264"/>
                <a:gd name="connsiteY22" fmla="*/ 617220 h 646748"/>
                <a:gd name="connsiteX23" fmla="*/ 179134 w 457264"/>
                <a:gd name="connsiteY23" fmla="*/ 445770 h 646748"/>
                <a:gd name="connsiteX24" fmla="*/ 180086 w 457264"/>
                <a:gd name="connsiteY24" fmla="*/ 440055 h 646748"/>
                <a:gd name="connsiteX25" fmla="*/ 184849 w 457264"/>
                <a:gd name="connsiteY25" fmla="*/ 346710 h 646748"/>
                <a:gd name="connsiteX26" fmla="*/ 246761 w 457264"/>
                <a:gd name="connsiteY26" fmla="*/ 415290 h 646748"/>
                <a:gd name="connsiteX27" fmla="*/ 255334 w 457264"/>
                <a:gd name="connsiteY27" fmla="*/ 592455 h 646748"/>
                <a:gd name="connsiteX28" fmla="*/ 293434 w 457264"/>
                <a:gd name="connsiteY28" fmla="*/ 628650 h 646748"/>
                <a:gd name="connsiteX29" fmla="*/ 295339 w 457264"/>
                <a:gd name="connsiteY29" fmla="*/ 628650 h 646748"/>
                <a:gd name="connsiteX30" fmla="*/ 331534 w 457264"/>
                <a:gd name="connsiteY30" fmla="*/ 588645 h 646748"/>
                <a:gd name="connsiteX31" fmla="*/ 322009 w 457264"/>
                <a:gd name="connsiteY31" fmla="*/ 398145 h 646748"/>
                <a:gd name="connsiteX32" fmla="*/ 312484 w 457264"/>
                <a:gd name="connsiteY32" fmla="*/ 374333 h 646748"/>
                <a:gd name="connsiteX33" fmla="*/ 245809 w 457264"/>
                <a:gd name="connsiteY33" fmla="*/ 300990 h 646748"/>
                <a:gd name="connsiteX34" fmla="*/ 245809 w 457264"/>
                <a:gd name="connsiteY34" fmla="*/ 146685 h 646748"/>
                <a:gd name="connsiteX35" fmla="*/ 246761 w 457264"/>
                <a:gd name="connsiteY35" fmla="*/ 145733 h 646748"/>
                <a:gd name="connsiteX36" fmla="*/ 277241 w 457264"/>
                <a:gd name="connsiteY36" fmla="*/ 215265 h 646748"/>
                <a:gd name="connsiteX37" fmla="*/ 298196 w 457264"/>
                <a:gd name="connsiteY37" fmla="*/ 235268 h 646748"/>
                <a:gd name="connsiteX38" fmla="*/ 392494 w 457264"/>
                <a:gd name="connsiteY38" fmla="*/ 273368 h 646748"/>
                <a:gd name="connsiteX39" fmla="*/ 457264 w 457264"/>
                <a:gd name="connsiteY39" fmla="*/ 228600 h 646748"/>
                <a:gd name="connsiteX0" fmla="*/ 392494 w 446786"/>
                <a:gd name="connsiteY0" fmla="*/ 273368 h 646748"/>
                <a:gd name="connsiteX1" fmla="*/ 446786 w 446786"/>
                <a:gd name="connsiteY1" fmla="*/ 229552 h 646748"/>
                <a:gd name="connsiteX2" fmla="*/ 423926 w 446786"/>
                <a:gd name="connsiteY2" fmla="*/ 202883 h 646748"/>
                <a:gd name="connsiteX3" fmla="*/ 342964 w 446786"/>
                <a:gd name="connsiteY3" fmla="*/ 170498 h 646748"/>
                <a:gd name="connsiteX4" fmla="*/ 290576 w 446786"/>
                <a:gd name="connsiteY4" fmla="*/ 49530 h 646748"/>
                <a:gd name="connsiteX5" fmla="*/ 290576 w 446786"/>
                <a:gd name="connsiteY5" fmla="*/ 49530 h 646748"/>
                <a:gd name="connsiteX6" fmla="*/ 219139 w 446786"/>
                <a:gd name="connsiteY6" fmla="*/ 0 h 646748"/>
                <a:gd name="connsiteX7" fmla="*/ 174371 w 446786"/>
                <a:gd name="connsiteY7" fmla="*/ 14288 h 646748"/>
                <a:gd name="connsiteX8" fmla="*/ 174371 w 446786"/>
                <a:gd name="connsiteY8" fmla="*/ 14288 h 646748"/>
                <a:gd name="connsiteX9" fmla="*/ 45784 w 446786"/>
                <a:gd name="connsiteY9" fmla="*/ 100965 h 646748"/>
                <a:gd name="connsiteX10" fmla="*/ 29591 w 446786"/>
                <a:gd name="connsiteY10" fmla="*/ 123825 h 646748"/>
                <a:gd name="connsiteX11" fmla="*/ 1016 w 446786"/>
                <a:gd name="connsiteY11" fmla="*/ 247650 h 646748"/>
                <a:gd name="connsiteX12" fmla="*/ 29591 w 446786"/>
                <a:gd name="connsiteY12" fmla="*/ 293370 h 646748"/>
                <a:gd name="connsiteX13" fmla="*/ 38164 w 446786"/>
                <a:gd name="connsiteY13" fmla="*/ 294323 h 646748"/>
                <a:gd name="connsiteX14" fmla="*/ 75311 w 446786"/>
                <a:gd name="connsiteY14" fmla="*/ 264795 h 646748"/>
                <a:gd name="connsiteX15" fmla="*/ 100076 w 446786"/>
                <a:gd name="connsiteY15" fmla="*/ 156210 h 646748"/>
                <a:gd name="connsiteX16" fmla="*/ 123889 w 446786"/>
                <a:gd name="connsiteY16" fmla="*/ 140018 h 646748"/>
                <a:gd name="connsiteX17" fmla="*/ 113411 w 446786"/>
                <a:gd name="connsiteY17" fmla="*/ 264795 h 646748"/>
                <a:gd name="connsiteX18" fmla="*/ 103886 w 446786"/>
                <a:gd name="connsiteY18" fmla="*/ 431483 h 646748"/>
                <a:gd name="connsiteX19" fmla="*/ 66739 w 446786"/>
                <a:gd name="connsiteY19" fmla="*/ 600075 h 646748"/>
                <a:gd name="connsiteX20" fmla="*/ 95314 w 446786"/>
                <a:gd name="connsiteY20" fmla="*/ 645795 h 646748"/>
                <a:gd name="connsiteX21" fmla="*/ 103886 w 446786"/>
                <a:gd name="connsiteY21" fmla="*/ 646748 h 646748"/>
                <a:gd name="connsiteX22" fmla="*/ 141034 w 446786"/>
                <a:gd name="connsiteY22" fmla="*/ 617220 h 646748"/>
                <a:gd name="connsiteX23" fmla="*/ 179134 w 446786"/>
                <a:gd name="connsiteY23" fmla="*/ 445770 h 646748"/>
                <a:gd name="connsiteX24" fmla="*/ 180086 w 446786"/>
                <a:gd name="connsiteY24" fmla="*/ 440055 h 646748"/>
                <a:gd name="connsiteX25" fmla="*/ 184849 w 446786"/>
                <a:gd name="connsiteY25" fmla="*/ 346710 h 646748"/>
                <a:gd name="connsiteX26" fmla="*/ 246761 w 446786"/>
                <a:gd name="connsiteY26" fmla="*/ 415290 h 646748"/>
                <a:gd name="connsiteX27" fmla="*/ 255334 w 446786"/>
                <a:gd name="connsiteY27" fmla="*/ 592455 h 646748"/>
                <a:gd name="connsiteX28" fmla="*/ 293434 w 446786"/>
                <a:gd name="connsiteY28" fmla="*/ 628650 h 646748"/>
                <a:gd name="connsiteX29" fmla="*/ 295339 w 446786"/>
                <a:gd name="connsiteY29" fmla="*/ 628650 h 646748"/>
                <a:gd name="connsiteX30" fmla="*/ 331534 w 446786"/>
                <a:gd name="connsiteY30" fmla="*/ 588645 h 646748"/>
                <a:gd name="connsiteX31" fmla="*/ 322009 w 446786"/>
                <a:gd name="connsiteY31" fmla="*/ 398145 h 646748"/>
                <a:gd name="connsiteX32" fmla="*/ 312484 w 446786"/>
                <a:gd name="connsiteY32" fmla="*/ 374333 h 646748"/>
                <a:gd name="connsiteX33" fmla="*/ 245809 w 446786"/>
                <a:gd name="connsiteY33" fmla="*/ 300990 h 646748"/>
                <a:gd name="connsiteX34" fmla="*/ 245809 w 446786"/>
                <a:gd name="connsiteY34" fmla="*/ 146685 h 646748"/>
                <a:gd name="connsiteX35" fmla="*/ 246761 w 446786"/>
                <a:gd name="connsiteY35" fmla="*/ 145733 h 646748"/>
                <a:gd name="connsiteX36" fmla="*/ 277241 w 446786"/>
                <a:gd name="connsiteY36" fmla="*/ 215265 h 646748"/>
                <a:gd name="connsiteX37" fmla="*/ 298196 w 446786"/>
                <a:gd name="connsiteY37" fmla="*/ 235268 h 646748"/>
                <a:gd name="connsiteX38" fmla="*/ 392494 w 446786"/>
                <a:gd name="connsiteY38" fmla="*/ 273368 h 646748"/>
                <a:gd name="connsiteX0" fmla="*/ 396025 w 446786"/>
                <a:gd name="connsiteY0" fmla="*/ 276898 h 646748"/>
                <a:gd name="connsiteX1" fmla="*/ 446786 w 446786"/>
                <a:gd name="connsiteY1" fmla="*/ 229552 h 646748"/>
                <a:gd name="connsiteX2" fmla="*/ 423926 w 446786"/>
                <a:gd name="connsiteY2" fmla="*/ 202883 h 646748"/>
                <a:gd name="connsiteX3" fmla="*/ 342964 w 446786"/>
                <a:gd name="connsiteY3" fmla="*/ 170498 h 646748"/>
                <a:gd name="connsiteX4" fmla="*/ 290576 w 446786"/>
                <a:gd name="connsiteY4" fmla="*/ 49530 h 646748"/>
                <a:gd name="connsiteX5" fmla="*/ 290576 w 446786"/>
                <a:gd name="connsiteY5" fmla="*/ 49530 h 646748"/>
                <a:gd name="connsiteX6" fmla="*/ 219139 w 446786"/>
                <a:gd name="connsiteY6" fmla="*/ 0 h 646748"/>
                <a:gd name="connsiteX7" fmla="*/ 174371 w 446786"/>
                <a:gd name="connsiteY7" fmla="*/ 14288 h 646748"/>
                <a:gd name="connsiteX8" fmla="*/ 174371 w 446786"/>
                <a:gd name="connsiteY8" fmla="*/ 14288 h 646748"/>
                <a:gd name="connsiteX9" fmla="*/ 45784 w 446786"/>
                <a:gd name="connsiteY9" fmla="*/ 100965 h 646748"/>
                <a:gd name="connsiteX10" fmla="*/ 29591 w 446786"/>
                <a:gd name="connsiteY10" fmla="*/ 123825 h 646748"/>
                <a:gd name="connsiteX11" fmla="*/ 1016 w 446786"/>
                <a:gd name="connsiteY11" fmla="*/ 247650 h 646748"/>
                <a:gd name="connsiteX12" fmla="*/ 29591 w 446786"/>
                <a:gd name="connsiteY12" fmla="*/ 293370 h 646748"/>
                <a:gd name="connsiteX13" fmla="*/ 38164 w 446786"/>
                <a:gd name="connsiteY13" fmla="*/ 294323 h 646748"/>
                <a:gd name="connsiteX14" fmla="*/ 75311 w 446786"/>
                <a:gd name="connsiteY14" fmla="*/ 264795 h 646748"/>
                <a:gd name="connsiteX15" fmla="*/ 100076 w 446786"/>
                <a:gd name="connsiteY15" fmla="*/ 156210 h 646748"/>
                <a:gd name="connsiteX16" fmla="*/ 123889 w 446786"/>
                <a:gd name="connsiteY16" fmla="*/ 140018 h 646748"/>
                <a:gd name="connsiteX17" fmla="*/ 113411 w 446786"/>
                <a:gd name="connsiteY17" fmla="*/ 264795 h 646748"/>
                <a:gd name="connsiteX18" fmla="*/ 103886 w 446786"/>
                <a:gd name="connsiteY18" fmla="*/ 431483 h 646748"/>
                <a:gd name="connsiteX19" fmla="*/ 66739 w 446786"/>
                <a:gd name="connsiteY19" fmla="*/ 600075 h 646748"/>
                <a:gd name="connsiteX20" fmla="*/ 95314 w 446786"/>
                <a:gd name="connsiteY20" fmla="*/ 645795 h 646748"/>
                <a:gd name="connsiteX21" fmla="*/ 103886 w 446786"/>
                <a:gd name="connsiteY21" fmla="*/ 646748 h 646748"/>
                <a:gd name="connsiteX22" fmla="*/ 141034 w 446786"/>
                <a:gd name="connsiteY22" fmla="*/ 617220 h 646748"/>
                <a:gd name="connsiteX23" fmla="*/ 179134 w 446786"/>
                <a:gd name="connsiteY23" fmla="*/ 445770 h 646748"/>
                <a:gd name="connsiteX24" fmla="*/ 180086 w 446786"/>
                <a:gd name="connsiteY24" fmla="*/ 440055 h 646748"/>
                <a:gd name="connsiteX25" fmla="*/ 184849 w 446786"/>
                <a:gd name="connsiteY25" fmla="*/ 346710 h 646748"/>
                <a:gd name="connsiteX26" fmla="*/ 246761 w 446786"/>
                <a:gd name="connsiteY26" fmla="*/ 415290 h 646748"/>
                <a:gd name="connsiteX27" fmla="*/ 255334 w 446786"/>
                <a:gd name="connsiteY27" fmla="*/ 592455 h 646748"/>
                <a:gd name="connsiteX28" fmla="*/ 293434 w 446786"/>
                <a:gd name="connsiteY28" fmla="*/ 628650 h 646748"/>
                <a:gd name="connsiteX29" fmla="*/ 295339 w 446786"/>
                <a:gd name="connsiteY29" fmla="*/ 628650 h 646748"/>
                <a:gd name="connsiteX30" fmla="*/ 331534 w 446786"/>
                <a:gd name="connsiteY30" fmla="*/ 588645 h 646748"/>
                <a:gd name="connsiteX31" fmla="*/ 322009 w 446786"/>
                <a:gd name="connsiteY31" fmla="*/ 398145 h 646748"/>
                <a:gd name="connsiteX32" fmla="*/ 312484 w 446786"/>
                <a:gd name="connsiteY32" fmla="*/ 374333 h 646748"/>
                <a:gd name="connsiteX33" fmla="*/ 245809 w 446786"/>
                <a:gd name="connsiteY33" fmla="*/ 300990 h 646748"/>
                <a:gd name="connsiteX34" fmla="*/ 245809 w 446786"/>
                <a:gd name="connsiteY34" fmla="*/ 146685 h 646748"/>
                <a:gd name="connsiteX35" fmla="*/ 246761 w 446786"/>
                <a:gd name="connsiteY35" fmla="*/ 145733 h 646748"/>
                <a:gd name="connsiteX36" fmla="*/ 277241 w 446786"/>
                <a:gd name="connsiteY36" fmla="*/ 215265 h 646748"/>
                <a:gd name="connsiteX37" fmla="*/ 298196 w 446786"/>
                <a:gd name="connsiteY37" fmla="*/ 235268 h 646748"/>
                <a:gd name="connsiteX38" fmla="*/ 396025 w 446786"/>
                <a:gd name="connsiteY38" fmla="*/ 276898 h 646748"/>
                <a:gd name="connsiteX0" fmla="*/ 396025 w 447061"/>
                <a:gd name="connsiteY0" fmla="*/ 276898 h 646748"/>
                <a:gd name="connsiteX1" fmla="*/ 438906 w 447061"/>
                <a:gd name="connsiteY1" fmla="*/ 269988 h 646748"/>
                <a:gd name="connsiteX2" fmla="*/ 446786 w 447061"/>
                <a:gd name="connsiteY2" fmla="*/ 229552 h 646748"/>
                <a:gd name="connsiteX3" fmla="*/ 423926 w 447061"/>
                <a:gd name="connsiteY3" fmla="*/ 202883 h 646748"/>
                <a:gd name="connsiteX4" fmla="*/ 342964 w 447061"/>
                <a:gd name="connsiteY4" fmla="*/ 170498 h 646748"/>
                <a:gd name="connsiteX5" fmla="*/ 290576 w 447061"/>
                <a:gd name="connsiteY5" fmla="*/ 49530 h 646748"/>
                <a:gd name="connsiteX6" fmla="*/ 290576 w 447061"/>
                <a:gd name="connsiteY6" fmla="*/ 49530 h 646748"/>
                <a:gd name="connsiteX7" fmla="*/ 219139 w 447061"/>
                <a:gd name="connsiteY7" fmla="*/ 0 h 646748"/>
                <a:gd name="connsiteX8" fmla="*/ 174371 w 447061"/>
                <a:gd name="connsiteY8" fmla="*/ 14288 h 646748"/>
                <a:gd name="connsiteX9" fmla="*/ 174371 w 447061"/>
                <a:gd name="connsiteY9" fmla="*/ 14288 h 646748"/>
                <a:gd name="connsiteX10" fmla="*/ 45784 w 447061"/>
                <a:gd name="connsiteY10" fmla="*/ 100965 h 646748"/>
                <a:gd name="connsiteX11" fmla="*/ 29591 w 447061"/>
                <a:gd name="connsiteY11" fmla="*/ 123825 h 646748"/>
                <a:gd name="connsiteX12" fmla="*/ 1016 w 447061"/>
                <a:gd name="connsiteY12" fmla="*/ 247650 h 646748"/>
                <a:gd name="connsiteX13" fmla="*/ 29591 w 447061"/>
                <a:gd name="connsiteY13" fmla="*/ 293370 h 646748"/>
                <a:gd name="connsiteX14" fmla="*/ 38164 w 447061"/>
                <a:gd name="connsiteY14" fmla="*/ 294323 h 646748"/>
                <a:gd name="connsiteX15" fmla="*/ 75311 w 447061"/>
                <a:gd name="connsiteY15" fmla="*/ 264795 h 646748"/>
                <a:gd name="connsiteX16" fmla="*/ 100076 w 447061"/>
                <a:gd name="connsiteY16" fmla="*/ 156210 h 646748"/>
                <a:gd name="connsiteX17" fmla="*/ 123889 w 447061"/>
                <a:gd name="connsiteY17" fmla="*/ 140018 h 646748"/>
                <a:gd name="connsiteX18" fmla="*/ 113411 w 447061"/>
                <a:gd name="connsiteY18" fmla="*/ 264795 h 646748"/>
                <a:gd name="connsiteX19" fmla="*/ 103886 w 447061"/>
                <a:gd name="connsiteY19" fmla="*/ 431483 h 646748"/>
                <a:gd name="connsiteX20" fmla="*/ 66739 w 447061"/>
                <a:gd name="connsiteY20" fmla="*/ 600075 h 646748"/>
                <a:gd name="connsiteX21" fmla="*/ 95314 w 447061"/>
                <a:gd name="connsiteY21" fmla="*/ 645795 h 646748"/>
                <a:gd name="connsiteX22" fmla="*/ 103886 w 447061"/>
                <a:gd name="connsiteY22" fmla="*/ 646748 h 646748"/>
                <a:gd name="connsiteX23" fmla="*/ 141034 w 447061"/>
                <a:gd name="connsiteY23" fmla="*/ 617220 h 646748"/>
                <a:gd name="connsiteX24" fmla="*/ 179134 w 447061"/>
                <a:gd name="connsiteY24" fmla="*/ 445770 h 646748"/>
                <a:gd name="connsiteX25" fmla="*/ 180086 w 447061"/>
                <a:gd name="connsiteY25" fmla="*/ 440055 h 646748"/>
                <a:gd name="connsiteX26" fmla="*/ 184849 w 447061"/>
                <a:gd name="connsiteY26" fmla="*/ 346710 h 646748"/>
                <a:gd name="connsiteX27" fmla="*/ 246761 w 447061"/>
                <a:gd name="connsiteY27" fmla="*/ 415290 h 646748"/>
                <a:gd name="connsiteX28" fmla="*/ 255334 w 447061"/>
                <a:gd name="connsiteY28" fmla="*/ 592455 h 646748"/>
                <a:gd name="connsiteX29" fmla="*/ 293434 w 447061"/>
                <a:gd name="connsiteY29" fmla="*/ 628650 h 646748"/>
                <a:gd name="connsiteX30" fmla="*/ 295339 w 447061"/>
                <a:gd name="connsiteY30" fmla="*/ 628650 h 646748"/>
                <a:gd name="connsiteX31" fmla="*/ 331534 w 447061"/>
                <a:gd name="connsiteY31" fmla="*/ 588645 h 646748"/>
                <a:gd name="connsiteX32" fmla="*/ 322009 w 447061"/>
                <a:gd name="connsiteY32" fmla="*/ 398145 h 646748"/>
                <a:gd name="connsiteX33" fmla="*/ 312484 w 447061"/>
                <a:gd name="connsiteY33" fmla="*/ 374333 h 646748"/>
                <a:gd name="connsiteX34" fmla="*/ 245809 w 447061"/>
                <a:gd name="connsiteY34" fmla="*/ 300990 h 646748"/>
                <a:gd name="connsiteX35" fmla="*/ 245809 w 447061"/>
                <a:gd name="connsiteY35" fmla="*/ 146685 h 646748"/>
                <a:gd name="connsiteX36" fmla="*/ 246761 w 447061"/>
                <a:gd name="connsiteY36" fmla="*/ 145733 h 646748"/>
                <a:gd name="connsiteX37" fmla="*/ 277241 w 447061"/>
                <a:gd name="connsiteY37" fmla="*/ 215265 h 646748"/>
                <a:gd name="connsiteX38" fmla="*/ 298196 w 447061"/>
                <a:gd name="connsiteY38" fmla="*/ 235268 h 646748"/>
                <a:gd name="connsiteX39" fmla="*/ 396025 w 447061"/>
                <a:gd name="connsiteY39" fmla="*/ 276898 h 64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7061" h="646748">
                  <a:moveTo>
                    <a:pt x="396025" y="276898"/>
                  </a:moveTo>
                  <a:cubicBezTo>
                    <a:pt x="417711" y="281508"/>
                    <a:pt x="430446" y="277879"/>
                    <a:pt x="438906" y="269988"/>
                  </a:cubicBezTo>
                  <a:cubicBezTo>
                    <a:pt x="447366" y="262097"/>
                    <a:pt x="447517" y="239559"/>
                    <a:pt x="446786" y="229552"/>
                  </a:cubicBezTo>
                  <a:cubicBezTo>
                    <a:pt x="443929" y="218123"/>
                    <a:pt x="436309" y="207645"/>
                    <a:pt x="423926" y="202883"/>
                  </a:cubicBezTo>
                  <a:lnTo>
                    <a:pt x="342964" y="170498"/>
                  </a:lnTo>
                  <a:lnTo>
                    <a:pt x="290576" y="49530"/>
                  </a:lnTo>
                  <a:lnTo>
                    <a:pt x="290576" y="49530"/>
                  </a:lnTo>
                  <a:cubicBezTo>
                    <a:pt x="280099" y="20955"/>
                    <a:pt x="252476" y="0"/>
                    <a:pt x="219139" y="0"/>
                  </a:cubicBezTo>
                  <a:cubicBezTo>
                    <a:pt x="201994" y="0"/>
                    <a:pt x="186754" y="5715"/>
                    <a:pt x="174371" y="14288"/>
                  </a:cubicBezTo>
                  <a:lnTo>
                    <a:pt x="174371" y="14288"/>
                  </a:lnTo>
                  <a:lnTo>
                    <a:pt x="45784" y="100965"/>
                  </a:lnTo>
                  <a:cubicBezTo>
                    <a:pt x="38164" y="106680"/>
                    <a:pt x="32449" y="114300"/>
                    <a:pt x="29591" y="123825"/>
                  </a:cubicBezTo>
                  <a:lnTo>
                    <a:pt x="1016" y="247650"/>
                  </a:lnTo>
                  <a:cubicBezTo>
                    <a:pt x="-3746" y="268605"/>
                    <a:pt x="8636" y="288608"/>
                    <a:pt x="29591" y="293370"/>
                  </a:cubicBezTo>
                  <a:cubicBezTo>
                    <a:pt x="32449" y="294323"/>
                    <a:pt x="35306" y="294323"/>
                    <a:pt x="38164" y="294323"/>
                  </a:cubicBezTo>
                  <a:cubicBezTo>
                    <a:pt x="55309" y="294323"/>
                    <a:pt x="71501" y="281940"/>
                    <a:pt x="75311" y="264795"/>
                  </a:cubicBezTo>
                  <a:lnTo>
                    <a:pt x="100076" y="156210"/>
                  </a:lnTo>
                  <a:lnTo>
                    <a:pt x="123889" y="140018"/>
                  </a:lnTo>
                  <a:cubicBezTo>
                    <a:pt x="114364" y="204788"/>
                    <a:pt x="113411" y="256223"/>
                    <a:pt x="113411" y="264795"/>
                  </a:cubicBezTo>
                  <a:lnTo>
                    <a:pt x="103886" y="431483"/>
                  </a:lnTo>
                  <a:lnTo>
                    <a:pt x="66739" y="600075"/>
                  </a:lnTo>
                  <a:cubicBezTo>
                    <a:pt x="61976" y="621030"/>
                    <a:pt x="75311" y="641033"/>
                    <a:pt x="95314" y="645795"/>
                  </a:cubicBezTo>
                  <a:cubicBezTo>
                    <a:pt x="98171" y="646748"/>
                    <a:pt x="101029" y="646748"/>
                    <a:pt x="103886" y="646748"/>
                  </a:cubicBezTo>
                  <a:cubicBezTo>
                    <a:pt x="121031" y="646748"/>
                    <a:pt x="137224" y="634365"/>
                    <a:pt x="141034" y="617220"/>
                  </a:cubicBezTo>
                  <a:lnTo>
                    <a:pt x="179134" y="445770"/>
                  </a:lnTo>
                  <a:cubicBezTo>
                    <a:pt x="179134" y="443865"/>
                    <a:pt x="180086" y="441960"/>
                    <a:pt x="180086" y="440055"/>
                  </a:cubicBezTo>
                  <a:lnTo>
                    <a:pt x="184849" y="346710"/>
                  </a:lnTo>
                  <a:lnTo>
                    <a:pt x="246761" y="415290"/>
                  </a:lnTo>
                  <a:lnTo>
                    <a:pt x="255334" y="592455"/>
                  </a:lnTo>
                  <a:cubicBezTo>
                    <a:pt x="256286" y="612458"/>
                    <a:pt x="273431" y="628650"/>
                    <a:pt x="293434" y="628650"/>
                  </a:cubicBezTo>
                  <a:lnTo>
                    <a:pt x="295339" y="628650"/>
                  </a:lnTo>
                  <a:cubicBezTo>
                    <a:pt x="316294" y="627698"/>
                    <a:pt x="332486" y="609600"/>
                    <a:pt x="331534" y="588645"/>
                  </a:cubicBezTo>
                  <a:lnTo>
                    <a:pt x="322009" y="398145"/>
                  </a:lnTo>
                  <a:cubicBezTo>
                    <a:pt x="322009" y="389573"/>
                    <a:pt x="318199" y="381000"/>
                    <a:pt x="312484" y="374333"/>
                  </a:cubicBezTo>
                  <a:lnTo>
                    <a:pt x="245809" y="300990"/>
                  </a:lnTo>
                  <a:lnTo>
                    <a:pt x="245809" y="146685"/>
                  </a:lnTo>
                  <a:cubicBezTo>
                    <a:pt x="245809" y="146685"/>
                    <a:pt x="246761" y="146685"/>
                    <a:pt x="246761" y="145733"/>
                  </a:cubicBezTo>
                  <a:lnTo>
                    <a:pt x="277241" y="215265"/>
                  </a:lnTo>
                  <a:cubicBezTo>
                    <a:pt x="281051" y="224790"/>
                    <a:pt x="288671" y="231458"/>
                    <a:pt x="298196" y="235268"/>
                  </a:cubicBezTo>
                  <a:lnTo>
                    <a:pt x="396025" y="276898"/>
                  </a:lnTo>
                  <a:close/>
                </a:path>
              </a:pathLst>
            </a:custGeom>
            <a:grpFill/>
            <a:ln w="9525" cap="flat">
              <a:solidFill>
                <a:schemeClr val="bg1"/>
              </a:solidFill>
              <a:prstDash val="solid"/>
              <a:miter/>
            </a:ln>
          </p:spPr>
          <p:txBody>
            <a:bodyPr rtlCol="0" anchor="ctr"/>
            <a:lstStyle/>
            <a:p>
              <a:endParaRPr lang="en-GB" dirty="0"/>
            </a:p>
          </p:txBody>
        </p:sp>
        <p:sp>
          <p:nvSpPr>
            <p:cNvPr id="62" name="Freeform: Shape 61">
              <a:extLst>
                <a:ext uri="{FF2B5EF4-FFF2-40B4-BE49-F238E27FC236}">
                  <a16:creationId xmlns:a16="http://schemas.microsoft.com/office/drawing/2014/main" id="{515F0100-6843-3F09-8E93-741CB05C0ACE}"/>
                </a:ext>
              </a:extLst>
            </p:cNvPr>
            <p:cNvSpPr/>
            <p:nvPr/>
          </p:nvSpPr>
          <p:spPr>
            <a:xfrm>
              <a:off x="33929135" y="13133317"/>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solidFill>
                <a:schemeClr val="bg1"/>
              </a:solidFill>
              <a:prstDash val="solid"/>
              <a:miter/>
            </a:ln>
          </p:spPr>
          <p:txBody>
            <a:bodyPr rtlCol="0" anchor="ctr"/>
            <a:lstStyle/>
            <a:p>
              <a:endParaRPr lang="en-GB"/>
            </a:p>
          </p:txBody>
        </p:sp>
        <p:cxnSp>
          <p:nvCxnSpPr>
            <p:cNvPr id="68" name="Straight Connector 67">
              <a:extLst>
                <a:ext uri="{FF2B5EF4-FFF2-40B4-BE49-F238E27FC236}">
                  <a16:creationId xmlns:a16="http://schemas.microsoft.com/office/drawing/2014/main" id="{52183261-A8A9-A2E4-2032-941EE4AC3B6B}"/>
                </a:ext>
              </a:extLst>
            </p:cNvPr>
            <p:cNvCxnSpPr>
              <a:cxnSpLocks/>
            </p:cNvCxnSpPr>
            <p:nvPr/>
          </p:nvCxnSpPr>
          <p:spPr>
            <a:xfrm flipH="1">
              <a:off x="33402078" y="12895634"/>
              <a:ext cx="176526" cy="57773"/>
            </a:xfrm>
            <a:prstGeom prst="line">
              <a:avLst/>
            </a:prstGeom>
            <a:grpFill/>
            <a:ln w="12700">
              <a:solidFill>
                <a:schemeClr val="bg1"/>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6C2B436-AD4F-657F-6E5C-F99DFDE26BF8}"/>
                </a:ext>
              </a:extLst>
            </p:cNvPr>
            <p:cNvCxnSpPr>
              <a:cxnSpLocks/>
            </p:cNvCxnSpPr>
            <p:nvPr/>
          </p:nvCxnSpPr>
          <p:spPr>
            <a:xfrm flipH="1">
              <a:off x="33402078" y="12997057"/>
              <a:ext cx="176526" cy="0"/>
            </a:xfrm>
            <a:prstGeom prst="line">
              <a:avLst/>
            </a:prstGeom>
            <a:grpFill/>
            <a:ln w="12700">
              <a:solidFill>
                <a:schemeClr val="bg1"/>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725C8BD-0E90-9ADD-5D93-E99D8A1C90CF}"/>
                </a:ext>
              </a:extLst>
            </p:cNvPr>
            <p:cNvCxnSpPr>
              <a:cxnSpLocks/>
            </p:cNvCxnSpPr>
            <p:nvPr/>
          </p:nvCxnSpPr>
          <p:spPr>
            <a:xfrm flipH="1" flipV="1">
              <a:off x="33402078" y="13030187"/>
              <a:ext cx="176526" cy="54466"/>
            </a:xfrm>
            <a:prstGeom prst="line">
              <a:avLst/>
            </a:prstGeom>
            <a:grpFill/>
            <a:ln w="12700">
              <a:solidFill>
                <a:schemeClr val="bg1"/>
              </a:solidFill>
            </a:ln>
          </p:spPr>
          <p:style>
            <a:lnRef idx="1">
              <a:schemeClr val="dk1"/>
            </a:lnRef>
            <a:fillRef idx="0">
              <a:schemeClr val="dk1"/>
            </a:fillRef>
            <a:effectRef idx="0">
              <a:schemeClr val="dk1"/>
            </a:effectRef>
            <a:fontRef idx="minor">
              <a:schemeClr val="tx1"/>
            </a:fontRef>
          </p:style>
        </p:cxnSp>
      </p:grpSp>
      <p:sp>
        <p:nvSpPr>
          <p:cNvPr id="73" name="TextBox 72">
            <a:extLst>
              <a:ext uri="{FF2B5EF4-FFF2-40B4-BE49-F238E27FC236}">
                <a16:creationId xmlns:a16="http://schemas.microsoft.com/office/drawing/2014/main" id="{D595D4F7-1A34-E792-0FDF-0D20D46C0232}"/>
              </a:ext>
            </a:extLst>
          </p:cNvPr>
          <p:cNvSpPr txBox="1"/>
          <p:nvPr/>
        </p:nvSpPr>
        <p:spPr>
          <a:xfrm>
            <a:off x="1672054" y="10818075"/>
            <a:ext cx="6449004" cy="2677656"/>
          </a:xfrm>
          <a:prstGeom prst="rect">
            <a:avLst/>
          </a:prstGeom>
          <a:noFill/>
        </p:spPr>
        <p:txBody>
          <a:bodyPr wrap="square" rtlCol="0">
            <a:spAutoFit/>
          </a:bodyPr>
          <a:lstStyle/>
          <a:p>
            <a:pPr algn="ctr"/>
            <a:r>
              <a:rPr lang="en-GB" sz="2800" dirty="0">
                <a:latin typeface="Microsoft JhengHei Light" panose="020B0304030504040204" pitchFamily="34" charset="-120"/>
                <a:ea typeface="Microsoft JhengHei Light" panose="020B0304030504040204" pitchFamily="34" charset="-120"/>
              </a:rPr>
              <a:t>LGBTQ+ people face worse health outcomes [1].</a:t>
            </a:r>
          </a:p>
          <a:p>
            <a:pPr algn="ctr"/>
            <a:endParaRPr lang="en-GB" sz="2800" dirty="0">
              <a:latin typeface="Microsoft JhengHei Light" panose="020B0304030504040204" pitchFamily="34" charset="-120"/>
              <a:ea typeface="Microsoft JhengHei Light" panose="020B0304030504040204" pitchFamily="34" charset="-120"/>
            </a:endParaRPr>
          </a:p>
          <a:p>
            <a:pPr algn="ctr"/>
            <a:r>
              <a:rPr lang="en-GB" sz="2800" dirty="0">
                <a:latin typeface="Microsoft JhengHei Light" panose="020B0304030504040204" pitchFamily="34" charset="-120"/>
                <a:ea typeface="Microsoft JhengHei Light" panose="020B0304030504040204" pitchFamily="34" charset="-120"/>
              </a:rPr>
              <a:t>On top of this LGBTQ+ students and practitioners are still likely to experience discrimination [2].</a:t>
            </a:r>
          </a:p>
        </p:txBody>
      </p:sp>
      <p:sp>
        <p:nvSpPr>
          <p:cNvPr id="75" name="Oval 74">
            <a:extLst>
              <a:ext uri="{FF2B5EF4-FFF2-40B4-BE49-F238E27FC236}">
                <a16:creationId xmlns:a16="http://schemas.microsoft.com/office/drawing/2014/main" id="{A4424304-4848-CB83-8EA9-6ED5CA795B01}"/>
              </a:ext>
            </a:extLst>
          </p:cNvPr>
          <p:cNvSpPr/>
          <p:nvPr/>
        </p:nvSpPr>
        <p:spPr>
          <a:xfrm>
            <a:off x="14755558" y="7509017"/>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9" name="Graphic 68" descr="Business Growth outline">
            <a:extLst>
              <a:ext uri="{FF2B5EF4-FFF2-40B4-BE49-F238E27FC236}">
                <a16:creationId xmlns:a16="http://schemas.microsoft.com/office/drawing/2014/main" id="{08F719A4-3F8D-5C8E-BF19-9FD8E5113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289876" y="7972307"/>
            <a:ext cx="2167945" cy="2167945"/>
          </a:xfrm>
          <a:prstGeom prst="rect">
            <a:avLst/>
          </a:prstGeom>
        </p:spPr>
      </p:pic>
      <p:pic>
        <p:nvPicPr>
          <p:cNvPr id="12" name="Graphic 11" descr="Badge with solid fill">
            <a:extLst>
              <a:ext uri="{FF2B5EF4-FFF2-40B4-BE49-F238E27FC236}">
                <a16:creationId xmlns:a16="http://schemas.microsoft.com/office/drawing/2014/main" id="{78F1C9AB-216A-1CD0-9E77-CC59D1A1F7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04028" y="16654576"/>
            <a:ext cx="914400" cy="914400"/>
          </a:xfrm>
          <a:prstGeom prst="rect">
            <a:avLst/>
          </a:prstGeom>
        </p:spPr>
      </p:pic>
      <p:pic>
        <p:nvPicPr>
          <p:cNvPr id="15" name="Graphic 14" descr="Badge 3 with solid fill">
            <a:extLst>
              <a:ext uri="{FF2B5EF4-FFF2-40B4-BE49-F238E27FC236}">
                <a16:creationId xmlns:a16="http://schemas.microsoft.com/office/drawing/2014/main" id="{B72D7F8A-2D25-B191-F606-DA94C618BCB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04028" y="17940858"/>
            <a:ext cx="914400" cy="914400"/>
          </a:xfrm>
          <a:prstGeom prst="rect">
            <a:avLst/>
          </a:prstGeom>
        </p:spPr>
      </p:pic>
      <p:pic>
        <p:nvPicPr>
          <p:cNvPr id="17" name="Graphic 16" descr="Badge 1 with solid fill">
            <a:extLst>
              <a:ext uri="{FF2B5EF4-FFF2-40B4-BE49-F238E27FC236}">
                <a16:creationId xmlns:a16="http://schemas.microsoft.com/office/drawing/2014/main" id="{F5D881D7-0C83-C7B7-73A1-F2338C77214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04028" y="15490392"/>
            <a:ext cx="914400" cy="914400"/>
          </a:xfrm>
          <a:prstGeom prst="rect">
            <a:avLst/>
          </a:prstGeom>
        </p:spPr>
      </p:pic>
      <p:sp>
        <p:nvSpPr>
          <p:cNvPr id="76" name="Oval 75">
            <a:extLst>
              <a:ext uri="{FF2B5EF4-FFF2-40B4-BE49-F238E27FC236}">
                <a16:creationId xmlns:a16="http://schemas.microsoft.com/office/drawing/2014/main" id="{A7B2712F-E031-9692-487D-E7E2BFAEC60C}"/>
              </a:ext>
            </a:extLst>
          </p:cNvPr>
          <p:cNvSpPr/>
          <p:nvPr/>
        </p:nvSpPr>
        <p:spPr>
          <a:xfrm>
            <a:off x="9572478" y="7562972"/>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9" name="Graphic 18" descr="Doctor female with solid fill">
            <a:extLst>
              <a:ext uri="{FF2B5EF4-FFF2-40B4-BE49-F238E27FC236}">
                <a16:creationId xmlns:a16="http://schemas.microsoft.com/office/drawing/2014/main" id="{01E40469-BDB3-6B3F-DCF5-29E940B4FF4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151665" y="7972307"/>
            <a:ext cx="2039788" cy="2039788"/>
          </a:xfrm>
          <a:prstGeom prst="rect">
            <a:avLst/>
          </a:prstGeom>
        </p:spPr>
      </p:pic>
      <p:sp>
        <p:nvSpPr>
          <p:cNvPr id="77" name="TextBox 76">
            <a:extLst>
              <a:ext uri="{FF2B5EF4-FFF2-40B4-BE49-F238E27FC236}">
                <a16:creationId xmlns:a16="http://schemas.microsoft.com/office/drawing/2014/main" id="{3527D90F-5EA4-634A-38D5-CA69C2ABAF7C}"/>
              </a:ext>
            </a:extLst>
          </p:cNvPr>
          <p:cNvSpPr txBox="1"/>
          <p:nvPr/>
        </p:nvSpPr>
        <p:spPr>
          <a:xfrm>
            <a:off x="8922437" y="10812027"/>
            <a:ext cx="4227006" cy="1815882"/>
          </a:xfrm>
          <a:prstGeom prst="rect">
            <a:avLst/>
          </a:prstGeom>
          <a:noFill/>
        </p:spPr>
        <p:txBody>
          <a:bodyPr wrap="square" rtlCol="0">
            <a:spAutoFit/>
          </a:bodyPr>
          <a:lstStyle/>
          <a:p>
            <a:pPr algn="ctr"/>
            <a:r>
              <a:rPr lang="en-GB" sz="2800" dirty="0">
                <a:latin typeface="Microsoft JhengHei Light" panose="020B0304030504040204" pitchFamily="34" charset="-120"/>
                <a:ea typeface="Microsoft JhengHei Light" panose="020B0304030504040204" pitchFamily="34" charset="-120"/>
              </a:rPr>
              <a:t>Improving medical education also improves care received by future patients. </a:t>
            </a:r>
          </a:p>
        </p:txBody>
      </p:sp>
      <p:sp>
        <p:nvSpPr>
          <p:cNvPr id="78" name="TextBox 77">
            <a:extLst>
              <a:ext uri="{FF2B5EF4-FFF2-40B4-BE49-F238E27FC236}">
                <a16:creationId xmlns:a16="http://schemas.microsoft.com/office/drawing/2014/main" id="{44FFA5C6-45BC-0921-45AB-17631625E29F}"/>
              </a:ext>
            </a:extLst>
          </p:cNvPr>
          <p:cNvSpPr txBox="1"/>
          <p:nvPr/>
        </p:nvSpPr>
        <p:spPr>
          <a:xfrm>
            <a:off x="2221599" y="15662250"/>
            <a:ext cx="7620885" cy="954107"/>
          </a:xfrm>
          <a:prstGeom prst="rect">
            <a:avLst/>
          </a:prstGeom>
          <a:noFill/>
        </p:spPr>
        <p:txBody>
          <a:bodyPr wrap="square" rtlCol="0">
            <a:spAutoFit/>
          </a:bodyPr>
          <a:lstStyle/>
          <a:p>
            <a:r>
              <a:rPr lang="en-GB" sz="2800" dirty="0">
                <a:latin typeface="Microsoft JhengHei Light" panose="020B0304030504040204" pitchFamily="34" charset="-120"/>
                <a:ea typeface="Microsoft JhengHei Light" panose="020B0304030504040204" pitchFamily="34" charset="-120"/>
              </a:rPr>
              <a:t>Identify representation in the written materials.</a:t>
            </a:r>
          </a:p>
        </p:txBody>
      </p:sp>
      <p:sp>
        <p:nvSpPr>
          <p:cNvPr id="79" name="TextBox 78">
            <a:extLst>
              <a:ext uri="{FF2B5EF4-FFF2-40B4-BE49-F238E27FC236}">
                <a16:creationId xmlns:a16="http://schemas.microsoft.com/office/drawing/2014/main" id="{04C240EF-7938-944E-6026-9FAE058EC4A0}"/>
              </a:ext>
            </a:extLst>
          </p:cNvPr>
          <p:cNvSpPr txBox="1"/>
          <p:nvPr/>
        </p:nvSpPr>
        <p:spPr>
          <a:xfrm>
            <a:off x="2224751" y="16772145"/>
            <a:ext cx="7620885" cy="954107"/>
          </a:xfrm>
          <a:prstGeom prst="rect">
            <a:avLst/>
          </a:prstGeom>
          <a:noFill/>
        </p:spPr>
        <p:txBody>
          <a:bodyPr wrap="square" rtlCol="0">
            <a:spAutoFit/>
          </a:bodyPr>
          <a:lstStyle/>
          <a:p>
            <a:r>
              <a:rPr lang="en-GB" sz="2800" dirty="0">
                <a:latin typeface="Microsoft JhengHei Light" panose="020B0304030504040204" pitchFamily="34" charset="-120"/>
                <a:ea typeface="Microsoft JhengHei Light" panose="020B0304030504040204" pitchFamily="34" charset="-120"/>
              </a:rPr>
              <a:t>Identify areas where there is scope to add representation.</a:t>
            </a:r>
          </a:p>
        </p:txBody>
      </p:sp>
      <p:sp>
        <p:nvSpPr>
          <p:cNvPr id="80" name="TextBox 79">
            <a:extLst>
              <a:ext uri="{FF2B5EF4-FFF2-40B4-BE49-F238E27FC236}">
                <a16:creationId xmlns:a16="http://schemas.microsoft.com/office/drawing/2014/main" id="{E89158C1-0938-A2D3-9B31-CD2573C28325}"/>
              </a:ext>
            </a:extLst>
          </p:cNvPr>
          <p:cNvSpPr txBox="1"/>
          <p:nvPr/>
        </p:nvSpPr>
        <p:spPr>
          <a:xfrm>
            <a:off x="2221599" y="18112716"/>
            <a:ext cx="7620885" cy="954107"/>
          </a:xfrm>
          <a:prstGeom prst="rect">
            <a:avLst/>
          </a:prstGeom>
          <a:noFill/>
        </p:spPr>
        <p:txBody>
          <a:bodyPr wrap="square" rtlCol="0">
            <a:spAutoFit/>
          </a:bodyPr>
          <a:lstStyle/>
          <a:p>
            <a:r>
              <a:rPr lang="en-GB" sz="2800" dirty="0">
                <a:latin typeface="Microsoft JhengHei Light" panose="020B0304030504040204" pitchFamily="34" charset="-120"/>
                <a:ea typeface="Microsoft JhengHei Light" panose="020B0304030504040204" pitchFamily="34" charset="-120"/>
              </a:rPr>
              <a:t>Explore how we can integrate diversity topics into our curriculum seamlessly.</a:t>
            </a:r>
          </a:p>
        </p:txBody>
      </p:sp>
      <p:pic>
        <p:nvPicPr>
          <p:cNvPr id="21" name="Graphic 20" descr="Badge New with solid fill">
            <a:extLst>
              <a:ext uri="{FF2B5EF4-FFF2-40B4-BE49-F238E27FC236}">
                <a16:creationId xmlns:a16="http://schemas.microsoft.com/office/drawing/2014/main" id="{287B29BC-3E48-1E08-D342-2A4AFBCEC38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487349" y="15553301"/>
            <a:ext cx="914400" cy="914400"/>
          </a:xfrm>
          <a:prstGeom prst="rect">
            <a:avLst/>
          </a:prstGeom>
        </p:spPr>
      </p:pic>
      <p:pic>
        <p:nvPicPr>
          <p:cNvPr id="81" name="Graphic 80" descr="Badge New with solid fill">
            <a:extLst>
              <a:ext uri="{FF2B5EF4-FFF2-40B4-BE49-F238E27FC236}">
                <a16:creationId xmlns:a16="http://schemas.microsoft.com/office/drawing/2014/main" id="{6A5D02ED-023C-3436-2722-CB3D3307C3E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487349" y="16971942"/>
            <a:ext cx="914400" cy="914400"/>
          </a:xfrm>
          <a:prstGeom prst="rect">
            <a:avLst/>
          </a:prstGeom>
        </p:spPr>
      </p:pic>
      <p:pic>
        <p:nvPicPr>
          <p:cNvPr id="82" name="Graphic 81" descr="Badge New with solid fill">
            <a:extLst>
              <a:ext uri="{FF2B5EF4-FFF2-40B4-BE49-F238E27FC236}">
                <a16:creationId xmlns:a16="http://schemas.microsoft.com/office/drawing/2014/main" id="{4196E3E8-ADAE-BCCD-2D3E-1F64A2D37C3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487349" y="18390582"/>
            <a:ext cx="914400" cy="914400"/>
          </a:xfrm>
          <a:prstGeom prst="rect">
            <a:avLst/>
          </a:prstGeom>
        </p:spPr>
      </p:pic>
      <p:pic>
        <p:nvPicPr>
          <p:cNvPr id="117" name="Picture 116">
            <a:extLst>
              <a:ext uri="{FF2B5EF4-FFF2-40B4-BE49-F238E27FC236}">
                <a16:creationId xmlns:a16="http://schemas.microsoft.com/office/drawing/2014/main" id="{819CA1D4-6A21-5DB5-4E8E-FDDE0AED70CC}"/>
              </a:ext>
            </a:extLst>
          </p:cNvPr>
          <p:cNvPicPr>
            <a:picLocks noChangeAspect="1"/>
          </p:cNvPicPr>
          <p:nvPr/>
        </p:nvPicPr>
        <p:blipFill>
          <a:blip r:embed="rId24"/>
          <a:stretch>
            <a:fillRect/>
          </a:stretch>
        </p:blipFill>
        <p:spPr>
          <a:xfrm>
            <a:off x="30861729" y="2008101"/>
            <a:ext cx="8596105" cy="5663675"/>
          </a:xfrm>
          <a:prstGeom prst="rect">
            <a:avLst/>
          </a:prstGeom>
        </p:spPr>
      </p:pic>
      <p:pic>
        <p:nvPicPr>
          <p:cNvPr id="120" name="Picture 119">
            <a:extLst>
              <a:ext uri="{FF2B5EF4-FFF2-40B4-BE49-F238E27FC236}">
                <a16:creationId xmlns:a16="http://schemas.microsoft.com/office/drawing/2014/main" id="{5912149B-9608-D1E2-F84A-7D9C0EC5EFFF}"/>
              </a:ext>
            </a:extLst>
          </p:cNvPr>
          <p:cNvPicPr>
            <a:picLocks noChangeAspect="1"/>
          </p:cNvPicPr>
          <p:nvPr/>
        </p:nvPicPr>
        <p:blipFill>
          <a:blip r:embed="rId25"/>
          <a:stretch>
            <a:fillRect/>
          </a:stretch>
        </p:blipFill>
        <p:spPr>
          <a:xfrm>
            <a:off x="21547835" y="16271203"/>
            <a:ext cx="7023201" cy="4450466"/>
          </a:xfrm>
          <a:prstGeom prst="rect">
            <a:avLst/>
          </a:prstGeom>
        </p:spPr>
      </p:pic>
      <p:pic>
        <p:nvPicPr>
          <p:cNvPr id="121" name="Picture 120">
            <a:extLst>
              <a:ext uri="{FF2B5EF4-FFF2-40B4-BE49-F238E27FC236}">
                <a16:creationId xmlns:a16="http://schemas.microsoft.com/office/drawing/2014/main" id="{45003DD4-6A92-07CD-8041-19E77A500E79}"/>
              </a:ext>
            </a:extLst>
          </p:cNvPr>
          <p:cNvPicPr>
            <a:picLocks noChangeAspect="1"/>
          </p:cNvPicPr>
          <p:nvPr/>
        </p:nvPicPr>
        <p:blipFill>
          <a:blip r:embed="rId26"/>
          <a:stretch>
            <a:fillRect/>
          </a:stretch>
        </p:blipFill>
        <p:spPr>
          <a:xfrm>
            <a:off x="21546451" y="7355925"/>
            <a:ext cx="7907197" cy="7193903"/>
          </a:xfrm>
          <a:prstGeom prst="rect">
            <a:avLst/>
          </a:prstGeom>
        </p:spPr>
      </p:pic>
      <p:pic>
        <p:nvPicPr>
          <p:cNvPr id="122" name="Picture 121">
            <a:extLst>
              <a:ext uri="{FF2B5EF4-FFF2-40B4-BE49-F238E27FC236}">
                <a16:creationId xmlns:a16="http://schemas.microsoft.com/office/drawing/2014/main" id="{318FFA00-B9E0-0A54-BC98-E968412A283D}"/>
              </a:ext>
            </a:extLst>
          </p:cNvPr>
          <p:cNvPicPr>
            <a:picLocks noChangeAspect="1"/>
          </p:cNvPicPr>
          <p:nvPr/>
        </p:nvPicPr>
        <p:blipFill>
          <a:blip r:embed="rId27"/>
          <a:stretch>
            <a:fillRect/>
          </a:stretch>
        </p:blipFill>
        <p:spPr>
          <a:xfrm>
            <a:off x="22372530" y="2052058"/>
            <a:ext cx="6255038" cy="2895851"/>
          </a:xfrm>
          <a:prstGeom prst="rect">
            <a:avLst/>
          </a:prstGeom>
        </p:spPr>
      </p:pic>
      <p:sp>
        <p:nvSpPr>
          <p:cNvPr id="6" name="Rectangle 5">
            <a:extLst>
              <a:ext uri="{FF2B5EF4-FFF2-40B4-BE49-F238E27FC236}">
                <a16:creationId xmlns:a16="http://schemas.microsoft.com/office/drawing/2014/main" id="{96DF394D-6F1E-20C9-5372-548C9BA5D3E4}"/>
              </a:ext>
            </a:extLst>
          </p:cNvPr>
          <p:cNvSpPr/>
          <p:nvPr/>
        </p:nvSpPr>
        <p:spPr>
          <a:xfrm>
            <a:off x="1146062" y="21368667"/>
            <a:ext cx="18462171" cy="741305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BA3ED71-ED2E-7AB4-A623-95CC4E86494A}"/>
              </a:ext>
            </a:extLst>
          </p:cNvPr>
          <p:cNvSpPr txBox="1"/>
          <p:nvPr/>
        </p:nvSpPr>
        <p:spPr>
          <a:xfrm>
            <a:off x="1304028" y="21375290"/>
            <a:ext cx="18304205" cy="1200329"/>
          </a:xfrm>
          <a:prstGeom prst="rect">
            <a:avLst/>
          </a:prstGeom>
          <a:noFill/>
        </p:spPr>
        <p:txBody>
          <a:bodyPr wrap="square" rtlCol="0">
            <a:spAutoFit/>
          </a:bodyPr>
          <a:lstStyle/>
          <a:p>
            <a:r>
              <a:rPr lang="en-GB" sz="7200" dirty="0">
                <a:latin typeface="Congenial Black" panose="020B0604020202020204" pitchFamily="2" charset="0"/>
              </a:rPr>
              <a:t>Methods</a:t>
            </a:r>
          </a:p>
        </p:txBody>
      </p:sp>
      <p:pic>
        <p:nvPicPr>
          <p:cNvPr id="37" name="Picture 36">
            <a:extLst>
              <a:ext uri="{FF2B5EF4-FFF2-40B4-BE49-F238E27FC236}">
                <a16:creationId xmlns:a16="http://schemas.microsoft.com/office/drawing/2014/main" id="{1A641667-10CF-C3D8-9B83-A4FEDB518847}"/>
              </a:ext>
            </a:extLst>
          </p:cNvPr>
          <p:cNvPicPr>
            <a:picLocks noChangeAspect="1"/>
          </p:cNvPicPr>
          <p:nvPr/>
        </p:nvPicPr>
        <p:blipFill>
          <a:blip r:embed="rId28"/>
          <a:stretch>
            <a:fillRect/>
          </a:stretch>
        </p:blipFill>
        <p:spPr>
          <a:xfrm>
            <a:off x="13337958" y="21868977"/>
            <a:ext cx="5558533" cy="6300505"/>
          </a:xfrm>
          <a:prstGeom prst="rect">
            <a:avLst/>
          </a:prstGeom>
        </p:spPr>
      </p:pic>
      <p:grpSp>
        <p:nvGrpSpPr>
          <p:cNvPr id="56" name="Group 55">
            <a:extLst>
              <a:ext uri="{FF2B5EF4-FFF2-40B4-BE49-F238E27FC236}">
                <a16:creationId xmlns:a16="http://schemas.microsoft.com/office/drawing/2014/main" id="{3A9A4804-842D-70FA-0DDC-1E7A3D18920A}"/>
              </a:ext>
            </a:extLst>
          </p:cNvPr>
          <p:cNvGrpSpPr/>
          <p:nvPr/>
        </p:nvGrpSpPr>
        <p:grpSpPr>
          <a:xfrm>
            <a:off x="1659750" y="22901339"/>
            <a:ext cx="3551405" cy="5449495"/>
            <a:chOff x="13495624" y="17609171"/>
            <a:chExt cx="3551405" cy="5449495"/>
          </a:xfrm>
        </p:grpSpPr>
        <p:grpSp>
          <p:nvGrpSpPr>
            <p:cNvPr id="55" name="Group 54">
              <a:extLst>
                <a:ext uri="{FF2B5EF4-FFF2-40B4-BE49-F238E27FC236}">
                  <a16:creationId xmlns:a16="http://schemas.microsoft.com/office/drawing/2014/main" id="{07895BBB-2117-A383-3B97-5F59ED6F5D45}"/>
                </a:ext>
              </a:extLst>
            </p:cNvPr>
            <p:cNvGrpSpPr/>
            <p:nvPr/>
          </p:nvGrpSpPr>
          <p:grpSpPr>
            <a:xfrm>
              <a:off x="13793779" y="17609171"/>
              <a:ext cx="2955095" cy="3009062"/>
              <a:chOff x="12956875" y="14544136"/>
              <a:chExt cx="4364967" cy="4364966"/>
            </a:xfrm>
          </p:grpSpPr>
          <p:sp>
            <p:nvSpPr>
              <p:cNvPr id="50" name="Oval 49">
                <a:extLst>
                  <a:ext uri="{FF2B5EF4-FFF2-40B4-BE49-F238E27FC236}">
                    <a16:creationId xmlns:a16="http://schemas.microsoft.com/office/drawing/2014/main" id="{DD9B8C5C-0CE3-46F6-8D55-CEBB8D723E29}"/>
                  </a:ext>
                </a:extLst>
              </p:cNvPr>
              <p:cNvSpPr/>
              <p:nvPr/>
            </p:nvSpPr>
            <p:spPr>
              <a:xfrm>
                <a:off x="12956875" y="14544136"/>
                <a:ext cx="4364967" cy="43649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1" name="Graphic 10" descr="Presentation with pie chart outline">
                <a:extLst>
                  <a:ext uri="{FF2B5EF4-FFF2-40B4-BE49-F238E27FC236}">
                    <a16:creationId xmlns:a16="http://schemas.microsoft.com/office/drawing/2014/main" id="{1BE3AC63-6796-DA21-AF02-719D4506AD3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3116899" y="14821023"/>
                <a:ext cx="4044917" cy="4044916"/>
              </a:xfrm>
              <a:prstGeom prst="rect">
                <a:avLst/>
              </a:prstGeom>
            </p:spPr>
          </p:pic>
        </p:grpSp>
        <p:sp>
          <p:nvSpPr>
            <p:cNvPr id="57" name="TextBox 56">
              <a:extLst>
                <a:ext uri="{FF2B5EF4-FFF2-40B4-BE49-F238E27FC236}">
                  <a16:creationId xmlns:a16="http://schemas.microsoft.com/office/drawing/2014/main" id="{159CC0CB-788B-C9BE-B5E9-07C7CA2E1D72}"/>
                </a:ext>
              </a:extLst>
            </p:cNvPr>
            <p:cNvSpPr txBox="1"/>
            <p:nvPr/>
          </p:nvSpPr>
          <p:spPr>
            <a:xfrm>
              <a:off x="13495624" y="20811897"/>
              <a:ext cx="3551405" cy="2246769"/>
            </a:xfrm>
            <a:prstGeom prst="rect">
              <a:avLst/>
            </a:prstGeom>
            <a:noFill/>
          </p:spPr>
          <p:txBody>
            <a:bodyPr wrap="square" rtlCol="0">
              <a:spAutoFit/>
            </a:bodyPr>
            <a:lstStyle/>
            <a:p>
              <a:pPr algn="ctr"/>
              <a:r>
                <a:rPr lang="en-GB" sz="2800" dirty="0">
                  <a:latin typeface="Microsoft JhengHei Light" panose="020B0304030504040204" pitchFamily="34" charset="-120"/>
                  <a:ea typeface="Microsoft JhengHei Light" panose="020B0304030504040204" pitchFamily="34" charset="-120"/>
                </a:rPr>
                <a:t>Written material from year 1 &amp; year 2 of BMBS curriculum analysed</a:t>
              </a:r>
            </a:p>
            <a:p>
              <a:pPr algn="ctr"/>
              <a:endParaRPr lang="en-GB" sz="2800" dirty="0">
                <a:latin typeface="Microsoft JhengHei Light" panose="020B0304030504040204" pitchFamily="34" charset="-120"/>
                <a:ea typeface="Microsoft JhengHei Light" panose="020B0304030504040204" pitchFamily="34" charset="-120"/>
              </a:endParaRPr>
            </a:p>
          </p:txBody>
        </p:sp>
      </p:grpSp>
      <p:grpSp>
        <p:nvGrpSpPr>
          <p:cNvPr id="60" name="Group 59">
            <a:extLst>
              <a:ext uri="{FF2B5EF4-FFF2-40B4-BE49-F238E27FC236}">
                <a16:creationId xmlns:a16="http://schemas.microsoft.com/office/drawing/2014/main" id="{127155FD-62F9-6528-7463-AC6234E45B2A}"/>
              </a:ext>
            </a:extLst>
          </p:cNvPr>
          <p:cNvGrpSpPr/>
          <p:nvPr/>
        </p:nvGrpSpPr>
        <p:grpSpPr>
          <a:xfrm>
            <a:off x="8064992" y="22896705"/>
            <a:ext cx="4117640" cy="5818916"/>
            <a:chOff x="5536724" y="16731742"/>
            <a:chExt cx="4117640" cy="5818916"/>
          </a:xfrm>
        </p:grpSpPr>
        <p:sp>
          <p:nvSpPr>
            <p:cNvPr id="4" name="TextBox 3">
              <a:extLst>
                <a:ext uri="{FF2B5EF4-FFF2-40B4-BE49-F238E27FC236}">
                  <a16:creationId xmlns:a16="http://schemas.microsoft.com/office/drawing/2014/main" id="{A561EB44-F8E1-D4AF-9BD8-A1D8ACBA1677}"/>
                </a:ext>
              </a:extLst>
            </p:cNvPr>
            <p:cNvSpPr txBox="1"/>
            <p:nvPr/>
          </p:nvSpPr>
          <p:spPr>
            <a:xfrm>
              <a:off x="5536724" y="19873002"/>
              <a:ext cx="4117640" cy="2677656"/>
            </a:xfrm>
            <a:prstGeom prst="rect">
              <a:avLst/>
            </a:prstGeom>
            <a:noFill/>
          </p:spPr>
          <p:txBody>
            <a:bodyPr wrap="square" rtlCol="0">
              <a:spAutoFit/>
            </a:bodyPr>
            <a:lstStyle/>
            <a:p>
              <a:pPr algn="ctr"/>
              <a:r>
                <a:rPr lang="en-GB" sz="2800" dirty="0">
                  <a:latin typeface="Microsoft JhengHei Light" panose="020B0304030504040204" pitchFamily="34" charset="-120"/>
                  <a:ea typeface="Microsoft JhengHei Light" panose="020B0304030504040204" pitchFamily="34" charset="-120"/>
                </a:rPr>
                <a:t>Against framework from </a:t>
              </a:r>
              <a:r>
                <a:rPr lang="en-GB" sz="2800" dirty="0" err="1">
                  <a:latin typeface="Microsoft JhengHei Light" panose="020B0304030504040204" pitchFamily="34" charset="-120"/>
                  <a:ea typeface="Microsoft JhengHei Light" panose="020B0304030504040204" pitchFamily="34" charset="-120"/>
                </a:rPr>
                <a:t>Obedin-Maliver</a:t>
              </a:r>
              <a:r>
                <a:rPr lang="en-GB" sz="2800" dirty="0">
                  <a:latin typeface="Microsoft JhengHei Light" panose="020B0304030504040204" pitchFamily="34" charset="-120"/>
                  <a:ea typeface="Microsoft JhengHei Light" panose="020B0304030504040204" pitchFamily="34" charset="-120"/>
                </a:rPr>
                <a:t> [4]</a:t>
              </a:r>
              <a:br>
                <a:rPr lang="en-GB" sz="2800" dirty="0">
                  <a:latin typeface="Microsoft JhengHei Light" panose="020B0304030504040204" pitchFamily="34" charset="-120"/>
                  <a:ea typeface="Microsoft JhengHei Light" panose="020B0304030504040204" pitchFamily="34" charset="-120"/>
                </a:rPr>
              </a:br>
              <a:r>
                <a:rPr lang="en-GB" sz="2800" dirty="0">
                  <a:latin typeface="Microsoft JhengHei Light" panose="020B0304030504040204" pitchFamily="34" charset="-120"/>
                  <a:ea typeface="Microsoft JhengHei Light" panose="020B0304030504040204" pitchFamily="34" charset="-120"/>
                </a:rPr>
                <a:t>Marked for inclusion, scope for inclusion, or neither</a:t>
              </a:r>
            </a:p>
            <a:p>
              <a:pPr algn="ctr"/>
              <a:endParaRPr lang="en-GB" sz="2800" dirty="0">
                <a:latin typeface="Microsoft JhengHei Light" panose="020B0304030504040204" pitchFamily="34" charset="-120"/>
                <a:ea typeface="Microsoft JhengHei Light" panose="020B0304030504040204" pitchFamily="34" charset="-120"/>
              </a:endParaRPr>
            </a:p>
          </p:txBody>
        </p:sp>
        <p:grpSp>
          <p:nvGrpSpPr>
            <p:cNvPr id="58" name="Group 57">
              <a:extLst>
                <a:ext uri="{FF2B5EF4-FFF2-40B4-BE49-F238E27FC236}">
                  <a16:creationId xmlns:a16="http://schemas.microsoft.com/office/drawing/2014/main" id="{72655F86-3CA7-9296-7E99-68EE83B50FEC}"/>
                </a:ext>
              </a:extLst>
            </p:cNvPr>
            <p:cNvGrpSpPr/>
            <p:nvPr/>
          </p:nvGrpSpPr>
          <p:grpSpPr>
            <a:xfrm>
              <a:off x="6312235" y="16731742"/>
              <a:ext cx="2955095" cy="3009062"/>
              <a:chOff x="6312235" y="16731742"/>
              <a:chExt cx="2955095" cy="3009062"/>
            </a:xfrm>
          </p:grpSpPr>
          <p:sp>
            <p:nvSpPr>
              <p:cNvPr id="59" name="Oval 58">
                <a:extLst>
                  <a:ext uri="{FF2B5EF4-FFF2-40B4-BE49-F238E27FC236}">
                    <a16:creationId xmlns:a16="http://schemas.microsoft.com/office/drawing/2014/main" id="{859D6303-6867-97E6-51E6-14B9BE72B536}"/>
                  </a:ext>
                </a:extLst>
              </p:cNvPr>
              <p:cNvSpPr/>
              <p:nvPr/>
            </p:nvSpPr>
            <p:spPr>
              <a:xfrm>
                <a:off x="6312235" y="16731742"/>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Graphic 12" descr="Clipboard Checked with solid fill">
                <a:extLst>
                  <a:ext uri="{FF2B5EF4-FFF2-40B4-BE49-F238E27FC236}">
                    <a16:creationId xmlns:a16="http://schemas.microsoft.com/office/drawing/2014/main" id="{CEAAADEB-977E-7138-A2A0-6E0CB9418FBD}"/>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657133" y="17103624"/>
                <a:ext cx="2265299" cy="2265299"/>
              </a:xfrm>
              <a:prstGeom prst="rect">
                <a:avLst/>
              </a:prstGeom>
            </p:spPr>
          </p:pic>
        </p:grpSp>
      </p:grpSp>
      <p:sp>
        <p:nvSpPr>
          <p:cNvPr id="123" name="TextBox 122">
            <a:extLst>
              <a:ext uri="{FF2B5EF4-FFF2-40B4-BE49-F238E27FC236}">
                <a16:creationId xmlns:a16="http://schemas.microsoft.com/office/drawing/2014/main" id="{10C0599F-AF6D-6C8B-281B-31DA8B141896}"/>
              </a:ext>
            </a:extLst>
          </p:cNvPr>
          <p:cNvSpPr txBox="1"/>
          <p:nvPr/>
        </p:nvSpPr>
        <p:spPr>
          <a:xfrm rot="16200000">
            <a:off x="9214389" y="24742219"/>
            <a:ext cx="7413052" cy="523220"/>
          </a:xfrm>
          <a:prstGeom prst="rect">
            <a:avLst/>
          </a:prstGeom>
          <a:noFill/>
        </p:spPr>
        <p:txBody>
          <a:bodyPr wrap="square" rtlCol="0">
            <a:spAutoFit/>
          </a:bodyPr>
          <a:lstStyle/>
          <a:p>
            <a:pPr algn="ctr"/>
            <a:r>
              <a:rPr lang="en-GB" sz="2800" dirty="0" err="1">
                <a:latin typeface="Microsoft JhengHei Light" panose="020B0304030504040204" pitchFamily="34" charset="-120"/>
                <a:ea typeface="Microsoft JhengHei Light" panose="020B0304030504040204" pitchFamily="34" charset="-120"/>
              </a:rPr>
              <a:t>Obedin-Maliver</a:t>
            </a:r>
            <a:r>
              <a:rPr lang="en-GB" sz="2800" dirty="0">
                <a:latin typeface="Microsoft JhengHei Light" panose="020B0304030504040204" pitchFamily="34" charset="-120"/>
                <a:ea typeface="Microsoft JhengHei Light" panose="020B0304030504040204" pitchFamily="34" charset="-120"/>
              </a:rPr>
              <a:t> [4] 16 point framework.</a:t>
            </a:r>
          </a:p>
        </p:txBody>
      </p:sp>
      <p:sp>
        <p:nvSpPr>
          <p:cNvPr id="125" name="TextBox 124">
            <a:extLst>
              <a:ext uri="{FF2B5EF4-FFF2-40B4-BE49-F238E27FC236}">
                <a16:creationId xmlns:a16="http://schemas.microsoft.com/office/drawing/2014/main" id="{B98DD2F9-E45F-B1A5-049C-FF69EFF0D4A2}"/>
              </a:ext>
            </a:extLst>
          </p:cNvPr>
          <p:cNvSpPr txBox="1"/>
          <p:nvPr/>
        </p:nvSpPr>
        <p:spPr>
          <a:xfrm>
            <a:off x="21546451" y="5186101"/>
            <a:ext cx="8004217" cy="1569660"/>
          </a:xfrm>
          <a:prstGeom prst="rect">
            <a:avLst/>
          </a:prstGeom>
          <a:noFill/>
        </p:spPr>
        <p:txBody>
          <a:bodyPr wrap="square" rtlCol="0">
            <a:spAutoFit/>
          </a:bodyPr>
          <a:lstStyle/>
          <a:p>
            <a:r>
              <a:rPr lang="en-GB" sz="2400" dirty="0">
                <a:latin typeface="Microsoft JhengHei Light" panose="020B0304030504040204" pitchFamily="34" charset="-120"/>
                <a:ea typeface="Microsoft JhengHei Light" panose="020B0304030504040204" pitchFamily="34" charset="-120"/>
              </a:rPr>
              <a:t>Figure 1. Throughout the audited curriculum the majority of material  contained neither representation or scope for inclusion. The main reason for is the focus on basic biomedical sciences in these years.</a:t>
            </a:r>
          </a:p>
        </p:txBody>
      </p:sp>
      <p:sp>
        <p:nvSpPr>
          <p:cNvPr id="128" name="TextBox 127">
            <a:extLst>
              <a:ext uri="{FF2B5EF4-FFF2-40B4-BE49-F238E27FC236}">
                <a16:creationId xmlns:a16="http://schemas.microsoft.com/office/drawing/2014/main" id="{F200534E-C085-A989-DECA-C3E2F3D519E5}"/>
              </a:ext>
            </a:extLst>
          </p:cNvPr>
          <p:cNvSpPr txBox="1"/>
          <p:nvPr/>
        </p:nvSpPr>
        <p:spPr>
          <a:xfrm>
            <a:off x="21546451" y="14465800"/>
            <a:ext cx="8004217" cy="1938992"/>
          </a:xfrm>
          <a:prstGeom prst="rect">
            <a:avLst/>
          </a:prstGeom>
          <a:noFill/>
        </p:spPr>
        <p:txBody>
          <a:bodyPr wrap="square" rtlCol="0">
            <a:spAutoFit/>
          </a:bodyPr>
          <a:lstStyle/>
          <a:p>
            <a:r>
              <a:rPr lang="en-GB" sz="2400" dirty="0">
                <a:latin typeface="Microsoft JhengHei Light" panose="020B0304030504040204" pitchFamily="34" charset="-120"/>
                <a:ea typeface="Microsoft JhengHei Light" panose="020B0304030504040204" pitchFamily="34" charset="-120"/>
              </a:rPr>
              <a:t>Figure 2. Educational blocks varied in their inclusion of LGBTQ+ people. The block with the most representation was the development block which discussed a range of topics including gender dysphoria, mental health, and sexual orientation. </a:t>
            </a:r>
          </a:p>
        </p:txBody>
      </p:sp>
      <p:sp>
        <p:nvSpPr>
          <p:cNvPr id="129" name="TextBox 128">
            <a:extLst>
              <a:ext uri="{FF2B5EF4-FFF2-40B4-BE49-F238E27FC236}">
                <a16:creationId xmlns:a16="http://schemas.microsoft.com/office/drawing/2014/main" id="{A613FECC-28F8-E73D-FAC7-70ADB84D7C78}"/>
              </a:ext>
            </a:extLst>
          </p:cNvPr>
          <p:cNvSpPr txBox="1"/>
          <p:nvPr/>
        </p:nvSpPr>
        <p:spPr>
          <a:xfrm>
            <a:off x="21510073" y="20516726"/>
            <a:ext cx="8004217" cy="1569660"/>
          </a:xfrm>
          <a:prstGeom prst="rect">
            <a:avLst/>
          </a:prstGeom>
          <a:noFill/>
        </p:spPr>
        <p:txBody>
          <a:bodyPr wrap="square" rtlCol="0">
            <a:spAutoFit/>
          </a:bodyPr>
          <a:lstStyle/>
          <a:p>
            <a:r>
              <a:rPr lang="en-GB" sz="2400" dirty="0">
                <a:latin typeface="Microsoft JhengHei Light" panose="020B0304030504040204" pitchFamily="34" charset="-120"/>
                <a:ea typeface="Microsoft JhengHei Light" panose="020B0304030504040204" pitchFamily="34" charset="-120"/>
              </a:rPr>
              <a:t>Figure 3. Didactic methods are the majority of the curriculum. However, the more interactive workshops and PBL have plenty of inclusion opportunities in their discussion based activities.</a:t>
            </a:r>
          </a:p>
        </p:txBody>
      </p:sp>
      <p:sp>
        <p:nvSpPr>
          <p:cNvPr id="130" name="TextBox 129">
            <a:extLst>
              <a:ext uri="{FF2B5EF4-FFF2-40B4-BE49-F238E27FC236}">
                <a16:creationId xmlns:a16="http://schemas.microsoft.com/office/drawing/2014/main" id="{437C0D7A-157A-4F59-6107-77DC84829E97}"/>
              </a:ext>
            </a:extLst>
          </p:cNvPr>
          <p:cNvSpPr txBox="1"/>
          <p:nvPr/>
        </p:nvSpPr>
        <p:spPr>
          <a:xfrm>
            <a:off x="29805937" y="7671776"/>
            <a:ext cx="11815250" cy="2308324"/>
          </a:xfrm>
          <a:prstGeom prst="rect">
            <a:avLst/>
          </a:prstGeom>
          <a:noFill/>
        </p:spPr>
        <p:txBody>
          <a:bodyPr wrap="square" rtlCol="0">
            <a:spAutoFit/>
          </a:bodyPr>
          <a:lstStyle/>
          <a:p>
            <a:r>
              <a:rPr lang="en-GB" sz="2400" dirty="0">
                <a:latin typeface="Microsoft JhengHei Light" panose="020B0304030504040204" pitchFamily="34" charset="-120"/>
                <a:ea typeface="Microsoft JhengHei Light" panose="020B0304030504040204" pitchFamily="34" charset="-120"/>
              </a:rPr>
              <a:t>Figure 4. Eleven of 16 topics in the framework were represented in the curriculum. The topic with the biggest representation was sexual orientation, followed by gender identity and intersex people. Five topics were not found to be covered which were; substance usage, safe sex for LGBTQ+ people, LGBTQ+ people with chronic diseases, LGBTQ+ and body image, and unhealthy LGBTQ+ relationships. However, some of these topics were also not discussed for cis-heterosexual people.</a:t>
            </a:r>
          </a:p>
        </p:txBody>
      </p:sp>
      <p:pic>
        <p:nvPicPr>
          <p:cNvPr id="131" name="Picture 130">
            <a:extLst>
              <a:ext uri="{FF2B5EF4-FFF2-40B4-BE49-F238E27FC236}">
                <a16:creationId xmlns:a16="http://schemas.microsoft.com/office/drawing/2014/main" id="{2B204B9F-7063-4B5B-FD42-A22E73114138}"/>
              </a:ext>
            </a:extLst>
          </p:cNvPr>
          <p:cNvPicPr>
            <a:picLocks noChangeAspect="1"/>
          </p:cNvPicPr>
          <p:nvPr/>
        </p:nvPicPr>
        <p:blipFill>
          <a:blip r:embed="rId33"/>
          <a:stretch>
            <a:fillRect/>
          </a:stretch>
        </p:blipFill>
        <p:spPr>
          <a:xfrm>
            <a:off x="5999148" y="22376455"/>
            <a:ext cx="1657034" cy="5987142"/>
          </a:xfrm>
          <a:prstGeom prst="rect">
            <a:avLst/>
          </a:prstGeom>
        </p:spPr>
      </p:pic>
      <p:sp>
        <p:nvSpPr>
          <p:cNvPr id="132" name="TextBox 131">
            <a:extLst>
              <a:ext uri="{FF2B5EF4-FFF2-40B4-BE49-F238E27FC236}">
                <a16:creationId xmlns:a16="http://schemas.microsoft.com/office/drawing/2014/main" id="{766FFD53-FEFE-5E4F-67BF-5E5B44957B61}"/>
              </a:ext>
            </a:extLst>
          </p:cNvPr>
          <p:cNvSpPr txBox="1"/>
          <p:nvPr/>
        </p:nvSpPr>
        <p:spPr>
          <a:xfrm rot="16200000">
            <a:off x="2436217" y="25191190"/>
            <a:ext cx="6444719" cy="523220"/>
          </a:xfrm>
          <a:prstGeom prst="rect">
            <a:avLst/>
          </a:prstGeom>
          <a:noFill/>
        </p:spPr>
        <p:txBody>
          <a:bodyPr wrap="square" rtlCol="0">
            <a:spAutoFit/>
          </a:bodyPr>
          <a:lstStyle/>
          <a:p>
            <a:pPr algn="ctr"/>
            <a:r>
              <a:rPr lang="en-GB" sz="2800" dirty="0">
                <a:latin typeface="Microsoft JhengHei Light" panose="020B0304030504040204" pitchFamily="34" charset="-120"/>
                <a:ea typeface="Microsoft JhengHei Light" panose="020B0304030504040204" pitchFamily="34" charset="-120"/>
              </a:rPr>
              <a:t>Written material/session types.</a:t>
            </a:r>
          </a:p>
        </p:txBody>
      </p:sp>
      <p:pic>
        <p:nvPicPr>
          <p:cNvPr id="10" name="Graphic 9" descr="Ambulance with solid fill">
            <a:extLst>
              <a:ext uri="{FF2B5EF4-FFF2-40B4-BE49-F238E27FC236}">
                <a16:creationId xmlns:a16="http://schemas.microsoft.com/office/drawing/2014/main" id="{48D9C038-B81B-092A-FB95-DEF4C00E0862}"/>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239448" y="8196998"/>
            <a:ext cx="1903477" cy="1903477"/>
          </a:xfrm>
          <a:prstGeom prst="rect">
            <a:avLst/>
          </a:prstGeom>
        </p:spPr>
      </p:pic>
      <p:grpSp>
        <p:nvGrpSpPr>
          <p:cNvPr id="92" name="Group 91">
            <a:extLst>
              <a:ext uri="{FF2B5EF4-FFF2-40B4-BE49-F238E27FC236}">
                <a16:creationId xmlns:a16="http://schemas.microsoft.com/office/drawing/2014/main" id="{254EE481-D075-8357-5AA0-9B4A521DABEA}"/>
              </a:ext>
            </a:extLst>
          </p:cNvPr>
          <p:cNvGrpSpPr/>
          <p:nvPr/>
        </p:nvGrpSpPr>
        <p:grpSpPr>
          <a:xfrm>
            <a:off x="30439498" y="16645889"/>
            <a:ext cx="10243671" cy="2712186"/>
            <a:chOff x="30591897" y="17111776"/>
            <a:chExt cx="10243671" cy="2712186"/>
          </a:xfrm>
        </p:grpSpPr>
        <p:grpSp>
          <p:nvGrpSpPr>
            <p:cNvPr id="16" name="Group 15">
              <a:extLst>
                <a:ext uri="{FF2B5EF4-FFF2-40B4-BE49-F238E27FC236}">
                  <a16:creationId xmlns:a16="http://schemas.microsoft.com/office/drawing/2014/main" id="{567A6F66-6A67-7A29-D954-B20DF084EA27}"/>
                </a:ext>
              </a:extLst>
            </p:cNvPr>
            <p:cNvGrpSpPr/>
            <p:nvPr/>
          </p:nvGrpSpPr>
          <p:grpSpPr>
            <a:xfrm>
              <a:off x="34398916" y="17124159"/>
              <a:ext cx="2629634" cy="2677657"/>
              <a:chOff x="11838885" y="16539196"/>
              <a:chExt cx="2955095" cy="3009062"/>
            </a:xfrm>
          </p:grpSpPr>
          <p:sp>
            <p:nvSpPr>
              <p:cNvPr id="26" name="Oval 25">
                <a:extLst>
                  <a:ext uri="{FF2B5EF4-FFF2-40B4-BE49-F238E27FC236}">
                    <a16:creationId xmlns:a16="http://schemas.microsoft.com/office/drawing/2014/main" id="{91DCF4AE-7E4A-CF41-E61F-A97B7FA555C1}"/>
                  </a:ext>
                </a:extLst>
              </p:cNvPr>
              <p:cNvSpPr/>
              <p:nvPr/>
            </p:nvSpPr>
            <p:spPr>
              <a:xfrm>
                <a:off x="11838885" y="16539196"/>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7" name="Graphic 26" descr="Alterations &amp; Tailoring with solid fill">
                <a:extLst>
                  <a:ext uri="{FF2B5EF4-FFF2-40B4-BE49-F238E27FC236}">
                    <a16:creationId xmlns:a16="http://schemas.microsoft.com/office/drawing/2014/main" id="{A5B657AD-AA29-2536-18C1-FFC4080345D1}"/>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2412665" y="17139960"/>
                <a:ext cx="1807534" cy="1807534"/>
              </a:xfrm>
              <a:prstGeom prst="rect">
                <a:avLst/>
              </a:prstGeom>
            </p:spPr>
          </p:pic>
        </p:grpSp>
        <p:grpSp>
          <p:nvGrpSpPr>
            <p:cNvPr id="18" name="Group 17">
              <a:extLst>
                <a:ext uri="{FF2B5EF4-FFF2-40B4-BE49-F238E27FC236}">
                  <a16:creationId xmlns:a16="http://schemas.microsoft.com/office/drawing/2014/main" id="{480790C7-F331-B2F8-2B06-71B6DD56D44A}"/>
                </a:ext>
              </a:extLst>
            </p:cNvPr>
            <p:cNvGrpSpPr/>
            <p:nvPr/>
          </p:nvGrpSpPr>
          <p:grpSpPr>
            <a:xfrm>
              <a:off x="38205934" y="17111776"/>
              <a:ext cx="2629634" cy="2677657"/>
              <a:chOff x="15126830" y="14120265"/>
              <a:chExt cx="2955095" cy="3009062"/>
            </a:xfrm>
          </p:grpSpPr>
          <p:sp>
            <p:nvSpPr>
              <p:cNvPr id="24" name="Oval 23">
                <a:extLst>
                  <a:ext uri="{FF2B5EF4-FFF2-40B4-BE49-F238E27FC236}">
                    <a16:creationId xmlns:a16="http://schemas.microsoft.com/office/drawing/2014/main" id="{59ECD01F-3A8B-397E-AC2C-F19CD5C69EDC}"/>
                  </a:ext>
                </a:extLst>
              </p:cNvPr>
              <p:cNvSpPr/>
              <p:nvPr/>
            </p:nvSpPr>
            <p:spPr>
              <a:xfrm>
                <a:off x="15126830" y="14120265"/>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5" name="Graphic 24" descr="Brainstorm with solid fill">
                <a:extLst>
                  <a:ext uri="{FF2B5EF4-FFF2-40B4-BE49-F238E27FC236}">
                    <a16:creationId xmlns:a16="http://schemas.microsoft.com/office/drawing/2014/main" id="{FE4837FB-7629-9D54-4DA5-D75F1A2BDB52}"/>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5703142" y="14723561"/>
                <a:ext cx="1802470" cy="1802470"/>
              </a:xfrm>
              <a:prstGeom prst="rect">
                <a:avLst/>
              </a:prstGeom>
            </p:spPr>
          </p:pic>
        </p:grpSp>
        <p:grpSp>
          <p:nvGrpSpPr>
            <p:cNvPr id="20" name="Group 19">
              <a:extLst>
                <a:ext uri="{FF2B5EF4-FFF2-40B4-BE49-F238E27FC236}">
                  <a16:creationId xmlns:a16="http://schemas.microsoft.com/office/drawing/2014/main" id="{FA0071AB-057C-780B-5728-A3281DE4E1E0}"/>
                </a:ext>
              </a:extLst>
            </p:cNvPr>
            <p:cNvGrpSpPr/>
            <p:nvPr/>
          </p:nvGrpSpPr>
          <p:grpSpPr>
            <a:xfrm>
              <a:off x="30591897" y="17146305"/>
              <a:ext cx="2629634" cy="2677657"/>
              <a:chOff x="18730132" y="14120265"/>
              <a:chExt cx="2955095" cy="3009062"/>
            </a:xfrm>
          </p:grpSpPr>
          <p:sp>
            <p:nvSpPr>
              <p:cNvPr id="22" name="Oval 21">
                <a:extLst>
                  <a:ext uri="{FF2B5EF4-FFF2-40B4-BE49-F238E27FC236}">
                    <a16:creationId xmlns:a16="http://schemas.microsoft.com/office/drawing/2014/main" id="{2BFCF297-B152-3EC0-4293-F0FBF7AD8389}"/>
                  </a:ext>
                </a:extLst>
              </p:cNvPr>
              <p:cNvSpPr/>
              <p:nvPr/>
            </p:nvSpPr>
            <p:spPr>
              <a:xfrm>
                <a:off x="18730132" y="14120265"/>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3" name="Graphic 22" descr="Classroom with solid fill">
                <a:extLst>
                  <a:ext uri="{FF2B5EF4-FFF2-40B4-BE49-F238E27FC236}">
                    <a16:creationId xmlns:a16="http://schemas.microsoft.com/office/drawing/2014/main" id="{39B397B3-979A-C026-E857-769034D5C763}"/>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9396558" y="14813675"/>
                <a:ext cx="1622242" cy="1622242"/>
              </a:xfrm>
              <a:prstGeom prst="rect">
                <a:avLst/>
              </a:prstGeom>
            </p:spPr>
          </p:pic>
        </p:grpSp>
      </p:grpSp>
      <p:grpSp>
        <p:nvGrpSpPr>
          <p:cNvPr id="91" name="Group 90">
            <a:extLst>
              <a:ext uri="{FF2B5EF4-FFF2-40B4-BE49-F238E27FC236}">
                <a16:creationId xmlns:a16="http://schemas.microsoft.com/office/drawing/2014/main" id="{EFE2863B-1EFC-FC12-C0AF-4E0F3404A898}"/>
              </a:ext>
            </a:extLst>
          </p:cNvPr>
          <p:cNvGrpSpPr/>
          <p:nvPr/>
        </p:nvGrpSpPr>
        <p:grpSpPr>
          <a:xfrm>
            <a:off x="30575023" y="10185955"/>
            <a:ext cx="10108146" cy="2706663"/>
            <a:chOff x="30575023" y="10185955"/>
            <a:chExt cx="10108146" cy="2706663"/>
          </a:xfrm>
        </p:grpSpPr>
        <p:grpSp>
          <p:nvGrpSpPr>
            <p:cNvPr id="29" name="Group 28">
              <a:extLst>
                <a:ext uri="{FF2B5EF4-FFF2-40B4-BE49-F238E27FC236}">
                  <a16:creationId xmlns:a16="http://schemas.microsoft.com/office/drawing/2014/main" id="{4E0F3A8B-512D-5FBB-B611-E5F92A6081E4}"/>
                </a:ext>
              </a:extLst>
            </p:cNvPr>
            <p:cNvGrpSpPr/>
            <p:nvPr/>
          </p:nvGrpSpPr>
          <p:grpSpPr>
            <a:xfrm>
              <a:off x="30575023" y="10255480"/>
              <a:ext cx="2589841" cy="2637138"/>
              <a:chOff x="8279662" y="10726954"/>
              <a:chExt cx="2955095" cy="3009062"/>
            </a:xfrm>
          </p:grpSpPr>
          <p:sp>
            <p:nvSpPr>
              <p:cNvPr id="36" name="Oval 35">
                <a:extLst>
                  <a:ext uri="{FF2B5EF4-FFF2-40B4-BE49-F238E27FC236}">
                    <a16:creationId xmlns:a16="http://schemas.microsoft.com/office/drawing/2014/main" id="{463F3892-38AD-CA88-3913-4DDC92EA55C2}"/>
                  </a:ext>
                </a:extLst>
              </p:cNvPr>
              <p:cNvSpPr/>
              <p:nvPr/>
            </p:nvSpPr>
            <p:spPr>
              <a:xfrm>
                <a:off x="8279662" y="10726954"/>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CF1083FA-B03D-1C25-5EE2-3E41859314B1}"/>
                  </a:ext>
                </a:extLst>
              </p:cNvPr>
              <p:cNvGrpSpPr/>
              <p:nvPr/>
            </p:nvGrpSpPr>
            <p:grpSpPr>
              <a:xfrm>
                <a:off x="8805254" y="11266070"/>
                <a:ext cx="1903910" cy="1930830"/>
                <a:chOff x="8736861" y="11276714"/>
                <a:chExt cx="1903910" cy="1930830"/>
              </a:xfrm>
            </p:grpSpPr>
            <p:pic>
              <p:nvPicPr>
                <p:cNvPr id="61" name="Graphic 60" descr="Nerve with solid fill">
                  <a:extLst>
                    <a:ext uri="{FF2B5EF4-FFF2-40B4-BE49-F238E27FC236}">
                      <a16:creationId xmlns:a16="http://schemas.microsoft.com/office/drawing/2014/main" id="{C45B5461-55A2-630E-761E-7E0F2771C6EE}"/>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8811971" y="11317085"/>
                  <a:ext cx="914400" cy="914400"/>
                </a:xfrm>
                <a:prstGeom prst="rect">
                  <a:avLst/>
                </a:prstGeom>
              </p:spPr>
            </p:pic>
            <p:pic>
              <p:nvPicPr>
                <p:cNvPr id="74" name="Graphic 73" descr="Petri Dish with solid fill">
                  <a:extLst>
                    <a:ext uri="{FF2B5EF4-FFF2-40B4-BE49-F238E27FC236}">
                      <a16:creationId xmlns:a16="http://schemas.microsoft.com/office/drawing/2014/main" id="{06B72FD3-3706-74E8-6771-D6B0CA217961}"/>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736861" y="12261475"/>
                  <a:ext cx="914400" cy="914400"/>
                </a:xfrm>
                <a:prstGeom prst="rect">
                  <a:avLst/>
                </a:prstGeom>
              </p:spPr>
            </p:pic>
            <p:pic>
              <p:nvPicPr>
                <p:cNvPr id="83" name="Graphic 82" descr="Test tubes with solid fill">
                  <a:extLst>
                    <a:ext uri="{FF2B5EF4-FFF2-40B4-BE49-F238E27FC236}">
                      <a16:creationId xmlns:a16="http://schemas.microsoft.com/office/drawing/2014/main" id="{5B83B462-B83A-2507-D7E8-7F3BFB242F43}"/>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9726371" y="12293144"/>
                  <a:ext cx="914400" cy="914400"/>
                </a:xfrm>
                <a:prstGeom prst="rect">
                  <a:avLst/>
                </a:prstGeom>
              </p:spPr>
            </p:pic>
            <p:pic>
              <p:nvPicPr>
                <p:cNvPr id="84" name="Graphic 83" descr="DNA outline">
                  <a:extLst>
                    <a:ext uri="{FF2B5EF4-FFF2-40B4-BE49-F238E27FC236}">
                      <a16:creationId xmlns:a16="http://schemas.microsoft.com/office/drawing/2014/main" id="{92711290-060D-C951-F6BB-748C9CFBC2CB}"/>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9726371" y="11276714"/>
                  <a:ext cx="914400" cy="914400"/>
                </a:xfrm>
                <a:prstGeom prst="rect">
                  <a:avLst/>
                </a:prstGeom>
              </p:spPr>
            </p:pic>
          </p:grpSp>
        </p:grpSp>
        <p:grpSp>
          <p:nvGrpSpPr>
            <p:cNvPr id="30" name="Group 29">
              <a:extLst>
                <a:ext uri="{FF2B5EF4-FFF2-40B4-BE49-F238E27FC236}">
                  <a16:creationId xmlns:a16="http://schemas.microsoft.com/office/drawing/2014/main" id="{0E69AA85-43DD-0D29-5149-45BB36E62F71}"/>
                </a:ext>
              </a:extLst>
            </p:cNvPr>
            <p:cNvGrpSpPr/>
            <p:nvPr/>
          </p:nvGrpSpPr>
          <p:grpSpPr>
            <a:xfrm>
              <a:off x="34334175" y="10185955"/>
              <a:ext cx="2589841" cy="2637138"/>
              <a:chOff x="11691956" y="10726954"/>
              <a:chExt cx="2955095" cy="3009062"/>
            </a:xfrm>
          </p:grpSpPr>
          <p:sp>
            <p:nvSpPr>
              <p:cNvPr id="34" name="Oval 33">
                <a:extLst>
                  <a:ext uri="{FF2B5EF4-FFF2-40B4-BE49-F238E27FC236}">
                    <a16:creationId xmlns:a16="http://schemas.microsoft.com/office/drawing/2014/main" id="{6111FE87-505E-D247-BF29-110CE375A931}"/>
                  </a:ext>
                </a:extLst>
              </p:cNvPr>
              <p:cNvSpPr/>
              <p:nvPr/>
            </p:nvSpPr>
            <p:spPr>
              <a:xfrm>
                <a:off x="11691956" y="10726954"/>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5" name="Graphic 34" descr="Badge 4 outline">
                <a:extLst>
                  <a:ext uri="{FF2B5EF4-FFF2-40B4-BE49-F238E27FC236}">
                    <a16:creationId xmlns:a16="http://schemas.microsoft.com/office/drawing/2014/main" id="{392FDEF6-743A-9227-944D-DBD87545F81E}"/>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12332632" y="11394614"/>
                <a:ext cx="1673742" cy="1673742"/>
              </a:xfrm>
              <a:prstGeom prst="rect">
                <a:avLst/>
              </a:prstGeom>
            </p:spPr>
          </p:pic>
        </p:grpSp>
        <p:grpSp>
          <p:nvGrpSpPr>
            <p:cNvPr id="31" name="Group 30">
              <a:extLst>
                <a:ext uri="{FF2B5EF4-FFF2-40B4-BE49-F238E27FC236}">
                  <a16:creationId xmlns:a16="http://schemas.microsoft.com/office/drawing/2014/main" id="{DBFA895C-A21E-A13C-B4AA-3E00FA64ADFC}"/>
                </a:ext>
              </a:extLst>
            </p:cNvPr>
            <p:cNvGrpSpPr/>
            <p:nvPr/>
          </p:nvGrpSpPr>
          <p:grpSpPr>
            <a:xfrm>
              <a:off x="38093328" y="10210771"/>
              <a:ext cx="2589841" cy="2637138"/>
              <a:chOff x="15104251" y="10788613"/>
              <a:chExt cx="2955095" cy="3009062"/>
            </a:xfrm>
          </p:grpSpPr>
          <p:sp>
            <p:nvSpPr>
              <p:cNvPr id="32" name="Oval 31">
                <a:extLst>
                  <a:ext uri="{FF2B5EF4-FFF2-40B4-BE49-F238E27FC236}">
                    <a16:creationId xmlns:a16="http://schemas.microsoft.com/office/drawing/2014/main" id="{22FC677F-1129-56B4-965D-60464304FB87}"/>
                  </a:ext>
                </a:extLst>
              </p:cNvPr>
              <p:cNvSpPr/>
              <p:nvPr/>
            </p:nvSpPr>
            <p:spPr>
              <a:xfrm>
                <a:off x="15104251" y="10788613"/>
                <a:ext cx="2955095" cy="30090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Graphic 32" descr="Checklist with solid fill">
                <a:extLst>
                  <a:ext uri="{FF2B5EF4-FFF2-40B4-BE49-F238E27FC236}">
                    <a16:creationId xmlns:a16="http://schemas.microsoft.com/office/drawing/2014/main" id="{2698E842-8210-C6B2-515D-727C49BB57AD}"/>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15712424" y="11423771"/>
                <a:ext cx="1738746" cy="1738746"/>
              </a:xfrm>
              <a:prstGeom prst="rect">
                <a:avLst/>
              </a:prstGeom>
            </p:spPr>
          </p:pic>
        </p:grpSp>
      </p:grpSp>
      <p:sp>
        <p:nvSpPr>
          <p:cNvPr id="85" name="TextBox 84">
            <a:extLst>
              <a:ext uri="{FF2B5EF4-FFF2-40B4-BE49-F238E27FC236}">
                <a16:creationId xmlns:a16="http://schemas.microsoft.com/office/drawing/2014/main" id="{D643A0CA-5938-9BC9-14C5-B8E62D9E279D}"/>
              </a:ext>
            </a:extLst>
          </p:cNvPr>
          <p:cNvSpPr txBox="1"/>
          <p:nvPr/>
        </p:nvSpPr>
        <p:spPr>
          <a:xfrm>
            <a:off x="30017605" y="13062129"/>
            <a:ext cx="3704676" cy="2677656"/>
          </a:xfrm>
          <a:prstGeom prst="rect">
            <a:avLst/>
          </a:prstGeom>
          <a:noFill/>
        </p:spPr>
        <p:txBody>
          <a:bodyPr wrap="square" rtlCol="0">
            <a:spAutoFit/>
          </a:bodyPr>
          <a:lstStyle/>
          <a:p>
            <a:pPr algn="ctr"/>
            <a:r>
              <a:rPr lang="en-GB" sz="2400" dirty="0">
                <a:latin typeface="Microsoft JhengHei Light" panose="020B0304030504040204" pitchFamily="34" charset="-120"/>
                <a:ea typeface="Microsoft JhengHei Light" panose="020B0304030504040204" pitchFamily="34" charset="-120"/>
              </a:rPr>
              <a:t>Majority of teaching within year 1&amp;2 BMBS is basic science. It can be difficult to insert EDI topics in a natural way, so need to make the most of opportunities. </a:t>
            </a:r>
          </a:p>
        </p:txBody>
      </p:sp>
      <p:sp>
        <p:nvSpPr>
          <p:cNvPr id="86" name="TextBox 85">
            <a:extLst>
              <a:ext uri="{FF2B5EF4-FFF2-40B4-BE49-F238E27FC236}">
                <a16:creationId xmlns:a16="http://schemas.microsoft.com/office/drawing/2014/main" id="{25DB16F4-E056-A24A-C9DD-82E3A4740B81}"/>
              </a:ext>
            </a:extLst>
          </p:cNvPr>
          <p:cNvSpPr txBox="1"/>
          <p:nvPr/>
        </p:nvSpPr>
        <p:spPr>
          <a:xfrm>
            <a:off x="33677262" y="13067349"/>
            <a:ext cx="3704676" cy="3416320"/>
          </a:xfrm>
          <a:prstGeom prst="rect">
            <a:avLst/>
          </a:prstGeom>
          <a:noFill/>
        </p:spPr>
        <p:txBody>
          <a:bodyPr wrap="square" rtlCol="0">
            <a:spAutoFit/>
          </a:bodyPr>
          <a:lstStyle/>
          <a:p>
            <a:pPr algn="ctr"/>
            <a:r>
              <a:rPr lang="en-GB" sz="2400" dirty="0">
                <a:latin typeface="Microsoft JhengHei Light" panose="020B0304030504040204" pitchFamily="34" charset="-120"/>
                <a:ea typeface="Microsoft JhengHei Light" panose="020B0304030504040204" pitchFamily="34" charset="-120"/>
              </a:rPr>
              <a:t>Approximately 4% of UK adults identify as LGBTQ+ [5], clinical case material should reflect this at a minimum, as well as highlighting issues that cis-heterosexual students may be otherwise unaware of.</a:t>
            </a:r>
          </a:p>
        </p:txBody>
      </p:sp>
      <p:sp>
        <p:nvSpPr>
          <p:cNvPr id="87" name="TextBox 86">
            <a:extLst>
              <a:ext uri="{FF2B5EF4-FFF2-40B4-BE49-F238E27FC236}">
                <a16:creationId xmlns:a16="http://schemas.microsoft.com/office/drawing/2014/main" id="{6C0B793A-AF5A-F5AC-A5D0-BF4FD70C5A80}"/>
              </a:ext>
            </a:extLst>
          </p:cNvPr>
          <p:cNvSpPr txBox="1"/>
          <p:nvPr/>
        </p:nvSpPr>
        <p:spPr>
          <a:xfrm>
            <a:off x="37572362" y="13074610"/>
            <a:ext cx="3704676" cy="2308324"/>
          </a:xfrm>
          <a:prstGeom prst="rect">
            <a:avLst/>
          </a:prstGeom>
          <a:noFill/>
        </p:spPr>
        <p:txBody>
          <a:bodyPr wrap="square" rtlCol="0">
            <a:spAutoFit/>
          </a:bodyPr>
          <a:lstStyle/>
          <a:p>
            <a:pPr algn="ctr"/>
            <a:r>
              <a:rPr lang="en-GB" sz="2400" dirty="0">
                <a:latin typeface="Microsoft JhengHei Light" panose="020B0304030504040204" pitchFamily="34" charset="-120"/>
                <a:ea typeface="Microsoft JhengHei Light" panose="020B0304030504040204" pitchFamily="34" charset="-120"/>
              </a:rPr>
              <a:t>To insure learning, it may be necessary to implement learning objectives and assessment areas around LGBTQ+ issues.</a:t>
            </a:r>
          </a:p>
        </p:txBody>
      </p:sp>
      <p:sp>
        <p:nvSpPr>
          <p:cNvPr id="88" name="TextBox 87">
            <a:extLst>
              <a:ext uri="{FF2B5EF4-FFF2-40B4-BE49-F238E27FC236}">
                <a16:creationId xmlns:a16="http://schemas.microsoft.com/office/drawing/2014/main" id="{2D11D129-C642-E7D8-A4A4-056A03B8B566}"/>
              </a:ext>
            </a:extLst>
          </p:cNvPr>
          <p:cNvSpPr txBox="1"/>
          <p:nvPr/>
        </p:nvSpPr>
        <p:spPr>
          <a:xfrm>
            <a:off x="29972586" y="19455456"/>
            <a:ext cx="3704676" cy="2308324"/>
          </a:xfrm>
          <a:prstGeom prst="rect">
            <a:avLst/>
          </a:prstGeom>
          <a:noFill/>
        </p:spPr>
        <p:txBody>
          <a:bodyPr wrap="square" rtlCol="0">
            <a:spAutoFit/>
          </a:bodyPr>
          <a:lstStyle/>
          <a:p>
            <a:pPr algn="ctr"/>
            <a:r>
              <a:rPr lang="en-GB" sz="2400" dirty="0">
                <a:latin typeface="Microsoft JhengHei Light" panose="020B0304030504040204" pitchFamily="34" charset="-120"/>
                <a:ea typeface="Microsoft JhengHei Light" panose="020B0304030504040204" pitchFamily="34" charset="-120"/>
              </a:rPr>
              <a:t>Having a single lecture of educational day on LGBTQ+ topics does increase representation, but comes across as tokenistic.</a:t>
            </a:r>
          </a:p>
        </p:txBody>
      </p:sp>
      <p:sp>
        <p:nvSpPr>
          <p:cNvPr id="89" name="TextBox 88">
            <a:extLst>
              <a:ext uri="{FF2B5EF4-FFF2-40B4-BE49-F238E27FC236}">
                <a16:creationId xmlns:a16="http://schemas.microsoft.com/office/drawing/2014/main" id="{C3F0E25A-738C-1C18-BA7D-8F01B0DCC02A}"/>
              </a:ext>
            </a:extLst>
          </p:cNvPr>
          <p:cNvSpPr txBox="1"/>
          <p:nvPr/>
        </p:nvSpPr>
        <p:spPr>
          <a:xfrm>
            <a:off x="33838386" y="19455456"/>
            <a:ext cx="3704676" cy="2308324"/>
          </a:xfrm>
          <a:prstGeom prst="rect">
            <a:avLst/>
          </a:prstGeom>
          <a:noFill/>
        </p:spPr>
        <p:txBody>
          <a:bodyPr wrap="square" rtlCol="0">
            <a:spAutoFit/>
          </a:bodyPr>
          <a:lstStyle/>
          <a:p>
            <a:pPr algn="ctr"/>
            <a:r>
              <a:rPr lang="en-GB" sz="2400" dirty="0">
                <a:latin typeface="Microsoft JhengHei Light" panose="020B0304030504040204" pitchFamily="34" charset="-120"/>
                <a:ea typeface="Microsoft JhengHei Light" panose="020B0304030504040204" pitchFamily="34" charset="-120"/>
              </a:rPr>
              <a:t>Instead we are aiming to fully integrate it into the BMBS curriculum which is currently based on a spiral curriculum structure.</a:t>
            </a:r>
          </a:p>
        </p:txBody>
      </p:sp>
      <p:sp>
        <p:nvSpPr>
          <p:cNvPr id="90" name="TextBox 89">
            <a:extLst>
              <a:ext uri="{FF2B5EF4-FFF2-40B4-BE49-F238E27FC236}">
                <a16:creationId xmlns:a16="http://schemas.microsoft.com/office/drawing/2014/main" id="{F90948F2-CF2F-8561-97B6-B39FA6A5376A}"/>
              </a:ext>
            </a:extLst>
          </p:cNvPr>
          <p:cNvSpPr txBox="1"/>
          <p:nvPr/>
        </p:nvSpPr>
        <p:spPr>
          <a:xfrm>
            <a:off x="37605496" y="19433310"/>
            <a:ext cx="3704676" cy="2677656"/>
          </a:xfrm>
          <a:prstGeom prst="rect">
            <a:avLst/>
          </a:prstGeom>
          <a:noFill/>
        </p:spPr>
        <p:txBody>
          <a:bodyPr wrap="square" rtlCol="0">
            <a:spAutoFit/>
          </a:bodyPr>
          <a:lstStyle/>
          <a:p>
            <a:pPr algn="ctr"/>
            <a:r>
              <a:rPr lang="en-GB" sz="2400" dirty="0">
                <a:latin typeface="Microsoft JhengHei Light" panose="020B0304030504040204" pitchFamily="34" charset="-120"/>
                <a:ea typeface="Microsoft JhengHei Light" panose="020B0304030504040204" pitchFamily="34" charset="-120"/>
              </a:rPr>
              <a:t>We are currently developing reflective tasks as part of the PBL cases, which will allow students to explore and discuss a variety of EDI issues.</a:t>
            </a:r>
          </a:p>
        </p:txBody>
      </p:sp>
      <p:sp>
        <p:nvSpPr>
          <p:cNvPr id="93" name="TextBox 92">
            <a:extLst>
              <a:ext uri="{FF2B5EF4-FFF2-40B4-BE49-F238E27FC236}">
                <a16:creationId xmlns:a16="http://schemas.microsoft.com/office/drawing/2014/main" id="{E30D666C-DC1D-4601-DFED-F7B89665A71B}"/>
              </a:ext>
            </a:extLst>
          </p:cNvPr>
          <p:cNvSpPr txBox="1"/>
          <p:nvPr/>
        </p:nvSpPr>
        <p:spPr>
          <a:xfrm>
            <a:off x="11439511" y="15524113"/>
            <a:ext cx="7620885" cy="1384995"/>
          </a:xfrm>
          <a:prstGeom prst="rect">
            <a:avLst/>
          </a:prstGeom>
          <a:noFill/>
        </p:spPr>
        <p:txBody>
          <a:bodyPr wrap="square" rtlCol="0">
            <a:spAutoFit/>
          </a:bodyPr>
          <a:lstStyle/>
          <a:p>
            <a:r>
              <a:rPr lang="en-GB" sz="2800" dirty="0">
                <a:latin typeface="Microsoft JhengHei Light" panose="020B0304030504040204" pitchFamily="34" charset="-120"/>
                <a:ea typeface="Microsoft JhengHei Light" panose="020B0304030504040204" pitchFamily="34" charset="-120"/>
              </a:rPr>
              <a:t>There is a fair amount of representation across different LGBTQ+ topics in years 1&amp;2 of BMBS curriculum</a:t>
            </a:r>
          </a:p>
        </p:txBody>
      </p:sp>
      <p:sp>
        <p:nvSpPr>
          <p:cNvPr id="94" name="TextBox 93">
            <a:extLst>
              <a:ext uri="{FF2B5EF4-FFF2-40B4-BE49-F238E27FC236}">
                <a16:creationId xmlns:a16="http://schemas.microsoft.com/office/drawing/2014/main" id="{CA834773-DB8C-158F-B426-592CD1BD0A00}"/>
              </a:ext>
            </a:extLst>
          </p:cNvPr>
          <p:cNvSpPr txBox="1"/>
          <p:nvPr/>
        </p:nvSpPr>
        <p:spPr>
          <a:xfrm>
            <a:off x="11450700" y="17076202"/>
            <a:ext cx="7620885" cy="954107"/>
          </a:xfrm>
          <a:prstGeom prst="rect">
            <a:avLst/>
          </a:prstGeom>
          <a:noFill/>
        </p:spPr>
        <p:txBody>
          <a:bodyPr wrap="square" rtlCol="0">
            <a:spAutoFit/>
          </a:bodyPr>
          <a:lstStyle/>
          <a:p>
            <a:r>
              <a:rPr lang="en-GB" sz="2800" dirty="0">
                <a:latin typeface="Microsoft JhengHei Light" panose="020B0304030504040204" pitchFamily="34" charset="-120"/>
                <a:ea typeface="Microsoft JhengHei Light" panose="020B0304030504040204" pitchFamily="34" charset="-120"/>
              </a:rPr>
              <a:t>Aiming to move beyond representation and having a transformative curriculum [3]</a:t>
            </a:r>
          </a:p>
        </p:txBody>
      </p:sp>
      <p:sp>
        <p:nvSpPr>
          <p:cNvPr id="95" name="TextBox 94">
            <a:extLst>
              <a:ext uri="{FF2B5EF4-FFF2-40B4-BE49-F238E27FC236}">
                <a16:creationId xmlns:a16="http://schemas.microsoft.com/office/drawing/2014/main" id="{EA74D11A-1E33-D848-1C7F-0A01DFAE0CB5}"/>
              </a:ext>
            </a:extLst>
          </p:cNvPr>
          <p:cNvSpPr txBox="1"/>
          <p:nvPr/>
        </p:nvSpPr>
        <p:spPr>
          <a:xfrm>
            <a:off x="11401749" y="18527296"/>
            <a:ext cx="7620885" cy="1384995"/>
          </a:xfrm>
          <a:prstGeom prst="rect">
            <a:avLst/>
          </a:prstGeom>
          <a:noFill/>
        </p:spPr>
        <p:txBody>
          <a:bodyPr wrap="square" rtlCol="0">
            <a:spAutoFit/>
          </a:bodyPr>
          <a:lstStyle/>
          <a:p>
            <a:r>
              <a:rPr lang="en-GB" sz="2800" dirty="0">
                <a:latin typeface="Microsoft JhengHei Light" panose="020B0304030504040204" pitchFamily="34" charset="-120"/>
                <a:ea typeface="Microsoft JhengHei Light" panose="020B0304030504040204" pitchFamily="34" charset="-120"/>
              </a:rPr>
              <a:t>Inclusive education is beneficial to all students and needs to be performed carefully to ensure students’ learning.</a:t>
            </a:r>
          </a:p>
        </p:txBody>
      </p:sp>
      <p:sp>
        <p:nvSpPr>
          <p:cNvPr id="96" name="TextBox 95">
            <a:extLst>
              <a:ext uri="{FF2B5EF4-FFF2-40B4-BE49-F238E27FC236}">
                <a16:creationId xmlns:a16="http://schemas.microsoft.com/office/drawing/2014/main" id="{89170873-1440-5174-A793-D05C49838E89}"/>
              </a:ext>
            </a:extLst>
          </p:cNvPr>
          <p:cNvSpPr txBox="1"/>
          <p:nvPr/>
        </p:nvSpPr>
        <p:spPr>
          <a:xfrm>
            <a:off x="21391017" y="23733853"/>
            <a:ext cx="9829212" cy="5078313"/>
          </a:xfrm>
          <a:prstGeom prst="rect">
            <a:avLst/>
          </a:prstGeom>
          <a:noFill/>
        </p:spPr>
        <p:txBody>
          <a:bodyPr wrap="square" rtlCol="0">
            <a:spAutoFit/>
          </a:bodyPr>
          <a:lstStyle/>
          <a:p>
            <a:r>
              <a:rPr lang="en-GB" dirty="0">
                <a:latin typeface="Microsoft JhengHei Light" panose="020B0304030504040204" pitchFamily="34" charset="-120"/>
                <a:ea typeface="Microsoft JhengHei Light" panose="020B0304030504040204" pitchFamily="34" charset="-120"/>
              </a:rPr>
              <a:t>[1] Daniel, H. et al. (2015) “Lesbian, Gay, Bisexual, and Transgender Health Disparities: Executive Summary of a Policy Position Paper From the American College of Physicians,” https://doi.org/10.7326/M14-2482, 163(2), pp. 135–137. Available at: https://doi.org/10.7326/M14-2482.</a:t>
            </a:r>
          </a:p>
          <a:p>
            <a:r>
              <a:rPr lang="en-GB" dirty="0">
                <a:latin typeface="Microsoft JhengHei Light" panose="020B0304030504040204" pitchFamily="34" charset="-120"/>
                <a:ea typeface="Microsoft JhengHei Light" panose="020B0304030504040204" pitchFamily="34" charset="-120"/>
              </a:rPr>
              <a:t>[2] Anthea Mowat, F. and Taylor-Smith, B. (2016) “The experience of lesbian, gay and bisexual doctors in the NHS Chair of BMA Representative Body Co-Chair of The Association of LGBT Doctors and Dentists (GLADD),” British Medical Association [Preprint].</a:t>
            </a:r>
          </a:p>
          <a:p>
            <a:r>
              <a:rPr lang="en-GB" dirty="0">
                <a:latin typeface="Microsoft JhengHei Light" panose="020B0304030504040204" pitchFamily="34" charset="-120"/>
                <a:ea typeface="Microsoft JhengHei Light" panose="020B0304030504040204" pitchFamily="34" charset="-120"/>
              </a:rPr>
              <a:t>[3] Gale, N.K. and Ward, N. (2016) “LGBTQ-INCLUSIVITY IN THE HIGHER EDUCATION CURRICULUM: A BEST PRACTICE GUIDE.” Available at: https://intranet.birmingham.ac.uk/staff/teaching-academy/documents/public/lgbt-best-practice-guide.pdf (Accessed: June 21, 2022).</a:t>
            </a:r>
          </a:p>
          <a:p>
            <a:r>
              <a:rPr lang="en-GB" dirty="0">
                <a:latin typeface="Microsoft JhengHei Light" panose="020B0304030504040204" pitchFamily="34" charset="-120"/>
                <a:ea typeface="Microsoft JhengHei Light" panose="020B0304030504040204" pitchFamily="34" charset="-120"/>
              </a:rPr>
              <a:t>[4] </a:t>
            </a:r>
            <a:r>
              <a:rPr lang="en-GB" dirty="0" err="1">
                <a:latin typeface="Microsoft JhengHei Light" panose="020B0304030504040204" pitchFamily="34" charset="-120"/>
                <a:ea typeface="Microsoft JhengHei Light" panose="020B0304030504040204" pitchFamily="34" charset="-120"/>
              </a:rPr>
              <a:t>Obedin-Maliver</a:t>
            </a:r>
            <a:r>
              <a:rPr lang="en-GB" dirty="0">
                <a:latin typeface="Microsoft JhengHei Light" panose="020B0304030504040204" pitchFamily="34" charset="-120"/>
                <a:ea typeface="Microsoft JhengHei Light" panose="020B0304030504040204" pitchFamily="34" charset="-120"/>
              </a:rPr>
              <a:t>, J. et al. (2011) “Lesbian, Gay, Bisexual, and Transgender–Related Content in Undergraduate Medical Education,” JAMA, 306(9), pp. 971–977. Available at: https://doi.org/10.1001/JAMA.2011.1255.</a:t>
            </a:r>
          </a:p>
          <a:p>
            <a:r>
              <a:rPr lang="en-GB" dirty="0">
                <a:latin typeface="Microsoft JhengHei Light" panose="020B0304030504040204" pitchFamily="34" charset="-120"/>
                <a:ea typeface="Microsoft JhengHei Light" panose="020B0304030504040204" pitchFamily="34" charset="-120"/>
              </a:rPr>
              <a:t>[5] Office for National Statistics (2019) Sexual orientation, UK - Office for National Statistics. Available at: https://www.ons.gov.uk/peoplepopulationandcommunity/culturalidentity/sexuality/bulletins/sexualidentityuk/2019 (Accessed: June 23, 2022).</a:t>
            </a:r>
          </a:p>
        </p:txBody>
      </p:sp>
      <p:pic>
        <p:nvPicPr>
          <p:cNvPr id="28" name="Audio 27" descr="Volume with solid fill">
            <a:hlinkClick r:id="" action="ppaction://media"/>
            <a:extLst>
              <a:ext uri="{FF2B5EF4-FFF2-40B4-BE49-F238E27FC236}">
                <a16:creationId xmlns:a16="http://schemas.microsoft.com/office/drawing/2014/main" id="{3F233FE4-4D82-E077-E85C-485E6D12F05B}"/>
              </a:ext>
            </a:extLst>
          </p:cNvPr>
          <p:cNvPicPr>
            <a:picLocks noChangeAspect="1"/>
          </p:cNvPicPr>
          <p:nvPr>
            <a:audioFile r:link="rId2"/>
            <p:extLst>
              <p:ext uri="{DAA4B4D4-6D71-4841-9C94-3DE7FCFB9230}">
                <p14:media xmlns:p14="http://schemas.microsoft.com/office/powerpoint/2010/main" r:embed="rId1"/>
              </p:ext>
            </p:extLst>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rcRect/>
          <a:stretch/>
        </p:blipFill>
        <p:spPr>
          <a:xfrm>
            <a:off x="40405815" y="25992706"/>
            <a:ext cx="853159" cy="853159"/>
          </a:xfrm>
          <a:prstGeom prst="rect">
            <a:avLst/>
          </a:prstGeom>
        </p:spPr>
      </p:pic>
      <p:sp>
        <p:nvSpPr>
          <p:cNvPr id="67" name="TextBox 66">
            <a:extLst>
              <a:ext uri="{FF2B5EF4-FFF2-40B4-BE49-F238E27FC236}">
                <a16:creationId xmlns:a16="http://schemas.microsoft.com/office/drawing/2014/main" id="{20A66FFB-2D24-3A39-55F4-206E3C1B4FEA}"/>
              </a:ext>
            </a:extLst>
          </p:cNvPr>
          <p:cNvSpPr txBox="1"/>
          <p:nvPr/>
        </p:nvSpPr>
        <p:spPr>
          <a:xfrm>
            <a:off x="40054896" y="26712054"/>
            <a:ext cx="1493320" cy="646331"/>
          </a:xfrm>
          <a:prstGeom prst="rect">
            <a:avLst/>
          </a:prstGeom>
          <a:noFill/>
        </p:spPr>
        <p:txBody>
          <a:bodyPr wrap="square" rtlCol="0">
            <a:spAutoFit/>
          </a:bodyPr>
          <a:lstStyle/>
          <a:p>
            <a:r>
              <a:rPr lang="en-GB" sz="3600" dirty="0">
                <a:latin typeface="Microsoft JhengHei Light" panose="020B0304030504040204" pitchFamily="34" charset="-120"/>
                <a:ea typeface="Microsoft JhengHei Light" panose="020B0304030504040204" pitchFamily="34" charset="-120"/>
              </a:rPr>
              <a:t>audio</a:t>
            </a:r>
          </a:p>
        </p:txBody>
      </p:sp>
    </p:spTree>
    <p:extLst>
      <p:ext uri="{BB962C8B-B14F-4D97-AF65-F5344CB8AC3E}">
        <p14:creationId xmlns:p14="http://schemas.microsoft.com/office/powerpoint/2010/main" val="3013500280"/>
      </p:ext>
    </p:extLst>
  </p:cSld>
  <p:clrMapOvr>
    <a:masterClrMapping/>
  </p:clrMapOvr>
  <mc:AlternateContent xmlns:mc="http://schemas.openxmlformats.org/markup-compatibility/2006">
    <mc:Choice xmlns:p14="http://schemas.microsoft.com/office/powerpoint/2010/main" Requires="p14">
      <p:transition spd="slow" p14:dur="2000" advTm="163664"/>
    </mc:Choice>
    <mc:Fallback>
      <p:transition spd="slow" advTm="163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212BEED14A7E4F9DACB66556D25188" ma:contentTypeVersion="16" ma:contentTypeDescription="Create a new document." ma:contentTypeScope="" ma:versionID="8e1b69677ed7067c482b27fd55c1793c">
  <xsd:schema xmlns:xsd="http://www.w3.org/2001/XMLSchema" xmlns:xs="http://www.w3.org/2001/XMLSchema" xmlns:p="http://schemas.microsoft.com/office/2006/metadata/properties" xmlns:ns2="054b6d94-e8c4-49da-a979-9242fd65d88a" xmlns:ns3="b2b3b332-7c05-4c9e-ac88-8c84810ea636" xmlns:ns4="90385aca-c051-4920-a543-a58a9099ea41" targetNamespace="http://schemas.microsoft.com/office/2006/metadata/properties" ma:root="true" ma:fieldsID="17659020d50aa8f5e76f89c35cc3e569" ns2:_="" ns3:_="" ns4:_="">
    <xsd:import namespace="054b6d94-e8c4-49da-a979-9242fd65d88a"/>
    <xsd:import namespace="b2b3b332-7c05-4c9e-ac88-8c84810ea636"/>
    <xsd:import namespace="90385aca-c051-4920-a543-a58a9099ea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b6d94-e8c4-49da-a979-9242fd65d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20fc26-8289-4c02-81ef-e580eda00c7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b3b332-7c05-4c9e-ac88-8c84810ea63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a542d6-b093-448f-bee7-e5e5f054a4b1}" ma:internalName="TaxCatchAll" ma:showField="CatchAllData" ma:web="90385aca-c051-4920-a543-a58a9099ea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385aca-c051-4920-a543-a58a9099ea4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4b6d94-e8c4-49da-a979-9242fd65d88a">
      <Terms xmlns="http://schemas.microsoft.com/office/infopath/2007/PartnerControls"/>
    </lcf76f155ced4ddcb4097134ff3c332f>
    <TaxCatchAll xmlns="b2b3b332-7c05-4c9e-ac88-8c84810ea636" xsi:nil="true"/>
  </documentManagement>
</p:properties>
</file>

<file path=customXml/itemProps1.xml><?xml version="1.0" encoding="utf-8"?>
<ds:datastoreItem xmlns:ds="http://schemas.openxmlformats.org/officeDocument/2006/customXml" ds:itemID="{D89193B0-B6A3-4B85-AFC8-C4B256B5BEB1}"/>
</file>

<file path=customXml/itemProps2.xml><?xml version="1.0" encoding="utf-8"?>
<ds:datastoreItem xmlns:ds="http://schemas.openxmlformats.org/officeDocument/2006/customXml" ds:itemID="{D0E14024-647A-4B55-8F24-1BC1C38E6862}"/>
</file>

<file path=customXml/itemProps3.xml><?xml version="1.0" encoding="utf-8"?>
<ds:datastoreItem xmlns:ds="http://schemas.openxmlformats.org/officeDocument/2006/customXml" ds:itemID="{618DB1BE-984F-4384-A06B-E6481303E758}"/>
</file>

<file path=docProps/app.xml><?xml version="1.0" encoding="utf-8"?>
<Properties xmlns="http://schemas.openxmlformats.org/officeDocument/2006/extended-properties" xmlns:vt="http://schemas.openxmlformats.org/officeDocument/2006/docPropsVTypes">
  <Template>Office Theme</Template>
  <TotalTime>10081</TotalTime>
  <Words>1233</Words>
  <Application>Microsoft Office PowerPoint</Application>
  <PresentationFormat>Custom</PresentationFormat>
  <Paragraphs>52</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Microsoft JhengHei Light</vt:lpstr>
      <vt:lpstr>Arial</vt:lpstr>
      <vt:lpstr>Calibri</vt:lpstr>
      <vt:lpstr>Calibri Light</vt:lpstr>
      <vt:lpstr>Congenial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Townsend, Eleanor</dc:creator>
  <cp:lastModifiedBy>Eleanor Townsend</cp:lastModifiedBy>
  <cp:revision>4</cp:revision>
  <dcterms:created xsi:type="dcterms:W3CDTF">2022-07-28T16:35:15Z</dcterms:created>
  <dcterms:modified xsi:type="dcterms:W3CDTF">2022-08-26T10:05:55Z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0x0101004F212BEED14A7E4F9DACB66556D25188</vt:lpwstr>
  </property>
</Properties>
</file>