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351" r:id="rId2"/>
    <p:sldId id="793" r:id="rId3"/>
    <p:sldId id="796" r:id="rId4"/>
    <p:sldId id="813" r:id="rId5"/>
    <p:sldId id="79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09D1D-49C0-4DDF-BDB2-463D570B4D90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BD8E88-9AA9-4053-9359-933B3FD1A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343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9080E-D0C6-0B4C-B396-058B455E1B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671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9080E-D0C6-0B4C-B396-058B455E1B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623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340139-185E-6093-1045-0D619FF59F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975703-4CBE-B194-54AE-323674AC4F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59FC82-52CB-9B1A-97AA-CBFBBC6501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427D6A-F739-B1EC-2376-E2031B14A4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9080E-D0C6-0B4C-B396-058B455E1B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7156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9080E-D0C6-0B4C-B396-058B455E1B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1396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ACA99-A97D-48D0-530C-1EDEF36274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F60D00-89A2-85E0-DF96-5DC52ED885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E553D4-A7CA-9A87-A037-6A8FF1E83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7EB2-01C6-4D44-B174-211AABADA69B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E969E4-1E26-D507-43F1-476667695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54623-40A3-2936-447B-A8EBC3BB3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1506-DF45-D94A-AC9E-1A984FEB9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64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EA5DA-7D68-1D67-4845-340CF9A8C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FF0170-6F25-6243-7AAA-A27F2996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22970-A7E3-35D0-F006-AD84C2BC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7EB2-01C6-4D44-B174-211AABADA69B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53FC8-356D-A99E-FB46-5A696D296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DAC91-281B-7C64-577D-30E807DDE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1506-DF45-D94A-AC9E-1A984FEB9470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53050D38-C0A6-C5BF-7CF0-D95826B88C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31535" y="5961505"/>
            <a:ext cx="805051" cy="76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71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19CDA1E-DAA7-4AFE-8BC5-0CBCE2065C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32323" y="-1458460"/>
            <a:ext cx="7471593" cy="7543574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602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Logo, icon&#10;&#10;Description automatically generated">
            <a:extLst>
              <a:ext uri="{FF2B5EF4-FFF2-40B4-BE49-F238E27FC236}">
                <a16:creationId xmlns:a16="http://schemas.microsoft.com/office/drawing/2014/main" id="{C64132BD-2CEF-FE10-2EDD-61AFFD4DE3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31535" y="5961505"/>
            <a:ext cx="805051" cy="7642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604272-C4DC-CCA7-EFE9-D74D6C0D4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84638-EF9F-E2B8-C906-20C334F25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7B160-24D6-75F5-1CB0-91D4AABBC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7EB2-01C6-4D44-B174-211AABADA69B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C9558-46A3-8ABF-BF63-21D320A34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D875A-CDC4-93BB-AAB8-29123B365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1506-DF45-D94A-AC9E-1A984FEB9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91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04C93-C3E5-69B1-9988-6AFDDD8DB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C5EFBC-A2CA-2555-D8E5-3019D603D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2DE90-757E-4549-E1B1-52CD6F3E7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7EB2-01C6-4D44-B174-211AABADA69B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A0688-4EC5-92A4-1F1C-5D7014AF6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F3CFDF-D691-EE8A-B231-9A9D0A8E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1506-DF45-D94A-AC9E-1A984FEB9470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09F61E61-2AAB-53F9-96DD-18C7374F7B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31535" y="5961505"/>
            <a:ext cx="805051" cy="76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72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1CD8B-3E0A-9771-C67C-713A2DC4E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32B5A-92C2-5CDC-62A1-132A642AFD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21E601-9CD1-7F43-5E92-F983BE457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CD49FE-A75A-572C-06CA-A2089E565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7EB2-01C6-4D44-B174-211AABADA69B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27BD66-3E60-9497-19F1-014A5A712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BDD775-6729-BE11-975B-9557C7C3B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1506-DF45-D94A-AC9E-1A984FEB9470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Logo, icon&#10;&#10;Description automatically generated">
            <a:extLst>
              <a:ext uri="{FF2B5EF4-FFF2-40B4-BE49-F238E27FC236}">
                <a16:creationId xmlns:a16="http://schemas.microsoft.com/office/drawing/2014/main" id="{90ADCE09-8C4F-435A-383E-44C9974F2A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31535" y="5961505"/>
            <a:ext cx="805051" cy="76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80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BF8E4-4ECE-8ECC-56B1-4A894ACA9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A6BD6D-0028-61D6-1312-5DF0B6199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D76016-AA71-ECE1-0110-DB68AA1DA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963452-F3A5-4773-9689-E12F564FCF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D40E5E-1656-996E-25EA-36A66BB64B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C366FC-309D-3336-21B8-956A1E12E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7EB2-01C6-4D44-B174-211AABADA69B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645E6E-CDC8-FB23-6223-A9CB927B4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105710-7D93-8F46-0382-219850E8D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1506-DF45-D94A-AC9E-1A984FEB9470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4F688D71-8AD8-DCC1-5C1D-D0C68FD796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31535" y="5961505"/>
            <a:ext cx="805051" cy="76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982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88461-A45E-5D9F-4558-4B2C5B364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2CC62D-F264-93D3-996E-C50126B10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7EB2-01C6-4D44-B174-211AABADA69B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A71D4F-6F6F-2007-B143-C5F66BA6C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9F39EB-DC2E-CA6D-A217-9CFDD5B49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1506-DF45-D94A-AC9E-1A984FEB947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05D8158E-17C7-DDE0-E1DD-D3D123C6FC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31535" y="5961505"/>
            <a:ext cx="805051" cy="76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712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5D60CB-8FBD-F6B7-8A63-9DB78B1F0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7EB2-01C6-4D44-B174-211AABADA69B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64D2BF-3FF5-7DF9-4A46-96DC4B2CE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E14830-5346-73FD-4128-F6A402178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1506-DF45-D94A-AC9E-1A984FEB947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A603F4F1-893C-78E0-0DF9-7B9A81EA3F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31535" y="5961505"/>
            <a:ext cx="805051" cy="76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756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47963-CF1E-C70B-7FDA-C13AD2C61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930DC-58CB-1B4B-A5AF-64AA099DB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454CB3-0338-DD66-1EA6-D2412CDD9C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19782C-1B11-1AE2-E22A-B4D84C4EF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7EB2-01C6-4D44-B174-211AABADA69B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704AB2-5977-BE00-1BF9-56B643B74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AF8C40-183C-8318-5FC7-6502FF413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1506-DF45-D94A-AC9E-1A984FEB9470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Logo, icon&#10;&#10;Description automatically generated">
            <a:extLst>
              <a:ext uri="{FF2B5EF4-FFF2-40B4-BE49-F238E27FC236}">
                <a16:creationId xmlns:a16="http://schemas.microsoft.com/office/drawing/2014/main" id="{BBF268C0-12FA-8019-CB40-DE16E2B74C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31535" y="5961505"/>
            <a:ext cx="805051" cy="76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98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0AF81-EE65-F4FC-088D-CC77B86F7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071C60-E00D-DB12-5612-F5AFD6BF74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D46D1F-EFF9-BFAA-1926-B88A18CB46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101BB2-E5AC-BC6E-2295-817BE7C17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7EB2-01C6-4D44-B174-211AABADA69B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3141D6-CC08-0279-F87C-2CCB361B3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A8A7EA-F842-3A13-FEB1-C0A7BF742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1506-DF45-D94A-AC9E-1A984FEB9470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Logo, icon&#10;&#10;Description automatically generated">
            <a:extLst>
              <a:ext uri="{FF2B5EF4-FFF2-40B4-BE49-F238E27FC236}">
                <a16:creationId xmlns:a16="http://schemas.microsoft.com/office/drawing/2014/main" id="{428F0C67-CAD7-3A41-AD1B-0C03343F4C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31535" y="5961505"/>
            <a:ext cx="805051" cy="76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829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139A6A-4129-7B5B-E59D-C4DCCAB10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7EFDBE-F187-4D61-C551-F53476ED7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62920-A106-7DDF-AD6D-7770AD7BE8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07EB2-01C6-4D44-B174-211AABADA69B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42FF7-F573-426B-421A-C1136E983B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9C7D6-34F4-5D92-BB41-71ECE8F40E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81506-DF45-D94A-AC9E-1A984FEB9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19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0318888-0692-DD2B-FAEA-1B5A3741C103}"/>
              </a:ext>
            </a:extLst>
          </p:cNvPr>
          <p:cNvSpPr txBox="1">
            <a:spLocks/>
          </p:cNvSpPr>
          <p:nvPr/>
        </p:nvSpPr>
        <p:spPr>
          <a:xfrm>
            <a:off x="1097282" y="3917437"/>
            <a:ext cx="3992878" cy="634209"/>
          </a:xfrm>
          <a:prstGeom prst="rect">
            <a:avLst/>
          </a:prstGeom>
          <a:solidFill>
            <a:srgbClr val="FEDD04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4000" b="1" dirty="0">
                <a:solidFill>
                  <a:srgbClr val="000000"/>
                </a:solidFill>
                <a:latin typeface="Arial"/>
                <a:cs typeface="Arial"/>
              </a:rPr>
              <a:t>Evan Hancock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77DF4E-9FA8-F1C2-D2E8-4938F9426266}"/>
              </a:ext>
            </a:extLst>
          </p:cNvPr>
          <p:cNvSpPr txBox="1"/>
          <p:nvPr/>
        </p:nvSpPr>
        <p:spPr>
          <a:xfrm>
            <a:off x="1097280" y="4551646"/>
            <a:ext cx="9403571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Associate Director of Careers and Graduate Success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696308E-CF99-5B50-C886-2F66E73935E7}"/>
              </a:ext>
            </a:extLst>
          </p:cNvPr>
          <p:cNvGrpSpPr/>
          <p:nvPr/>
        </p:nvGrpSpPr>
        <p:grpSpPr>
          <a:xfrm>
            <a:off x="672869" y="558268"/>
            <a:ext cx="6907802" cy="3362769"/>
            <a:chOff x="672869" y="558268"/>
            <a:chExt cx="6907802" cy="336276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8FC9002-8BB4-AE85-B199-180142F177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3714" y="1012978"/>
              <a:ext cx="4290264" cy="2558651"/>
            </a:xfrm>
            <a:prstGeom prst="rect">
              <a:avLst/>
            </a:prstGeom>
          </p:spPr>
        </p:pic>
        <p:pic>
          <p:nvPicPr>
            <p:cNvPr id="7" name="Picture 6" descr="A qr code and a logo&#10;&#10;AI-generated content may be incorrect.">
              <a:extLst>
                <a:ext uri="{FF2B5EF4-FFF2-40B4-BE49-F238E27FC236}">
                  <a16:creationId xmlns:a16="http://schemas.microsoft.com/office/drawing/2014/main" id="{93ADFA0E-AB8D-25C2-DC27-5D033DD181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4141" t="11268" r="35684" b="47251"/>
            <a:stretch/>
          </p:blipFill>
          <p:spPr>
            <a:xfrm>
              <a:off x="672869" y="558268"/>
              <a:ext cx="6907802" cy="336276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5D1AFDD-2003-F3CB-25F3-7B80974DD8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75288"/>
            <a:stretch/>
          </p:blipFill>
          <p:spPr>
            <a:xfrm>
              <a:off x="4363522" y="2706996"/>
              <a:ext cx="2323945" cy="34262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E437108-DF24-E1C8-67A0-74D33F2FDE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9570" t="12752" r="51356" b="33884"/>
            <a:stretch/>
          </p:blipFill>
          <p:spPr>
            <a:xfrm>
              <a:off x="766916" y="942914"/>
              <a:ext cx="3339438" cy="22180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8822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09E19D-D200-A6E1-D3FA-F140ABF42D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299B55D-D3DD-07C1-3721-F00E83B8CE3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704710" y="2530858"/>
            <a:ext cx="4487289" cy="2984046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7647517-490A-0D0A-B5D0-02C86461452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7971" y="743510"/>
            <a:ext cx="6280030" cy="704611"/>
          </a:xfrm>
          <a:prstGeom prst="rect">
            <a:avLst/>
          </a:prstGeom>
          <a:solidFill>
            <a:srgbClr val="FEDD04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r>
              <a:rPr lang="en-GB" sz="4000" b="1">
                <a:latin typeface="Arial"/>
                <a:cs typeface="Arial"/>
              </a:rPr>
              <a:t>Progression Partnership</a:t>
            </a:r>
            <a:endParaRPr lang="en-GB" sz="4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A497FD-7FF6-0638-31B3-3F01162E8628}"/>
              </a:ext>
            </a:extLst>
          </p:cNvPr>
          <p:cNvSpPr txBox="1"/>
          <p:nvPr/>
        </p:nvSpPr>
        <p:spPr>
          <a:xfrm>
            <a:off x="577970" y="2245622"/>
            <a:ext cx="6933875" cy="48251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UEA Access and Participation Plan 2025-2029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Support for graduates with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disabilities, mental health needs and neurodivergence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000" b="1" dirty="0">
                <a:solidFill>
                  <a:srgbClr val="000000"/>
                </a:solidFill>
                <a:latin typeface="Arial"/>
                <a:cs typeface="Arial"/>
              </a:rPr>
              <a:t>Support gap 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post UEA</a:t>
            </a:r>
            <a:endParaRPr kumimoji="0" lang="en-GB" sz="2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Increasing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confidence and support post-UEA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 -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successful progression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to employment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000" b="1" dirty="0">
                <a:solidFill>
                  <a:srgbClr val="000000"/>
                </a:solidFill>
                <a:latin typeface="Arial"/>
                <a:cs typeface="Arial"/>
              </a:rPr>
              <a:t>Collaborative local network 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facilitating k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nowledge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sharing, best practice, employer networking and driving inclusive workplace cultures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5D5EE7-792A-C35F-7001-49CCB416F76E}"/>
              </a:ext>
            </a:extLst>
          </p:cNvPr>
          <p:cNvSpPr txBox="1"/>
          <p:nvPr/>
        </p:nvSpPr>
        <p:spPr>
          <a:xfrm>
            <a:off x="577970" y="1543815"/>
            <a:ext cx="60945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Groundwork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A6C763C-E3F8-5388-FC4C-C75C2F487315}"/>
              </a:ext>
            </a:extLst>
          </p:cNvPr>
          <p:cNvGrpSpPr>
            <a:grpSpLocks noChangeAspect="1"/>
          </p:cNvGrpSpPr>
          <p:nvPr/>
        </p:nvGrpSpPr>
        <p:grpSpPr>
          <a:xfrm>
            <a:off x="7883113" y="309205"/>
            <a:ext cx="3730916" cy="1816237"/>
            <a:chOff x="672869" y="558268"/>
            <a:chExt cx="6907802" cy="336276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3AD007C-870D-329C-5104-BAD37DB3C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3714" y="1012978"/>
              <a:ext cx="4290264" cy="2558651"/>
            </a:xfrm>
            <a:prstGeom prst="rect">
              <a:avLst/>
            </a:prstGeom>
          </p:spPr>
        </p:pic>
        <p:pic>
          <p:nvPicPr>
            <p:cNvPr id="12" name="Picture 11" descr="A qr code and a logo&#10;&#10;AI-generated content may be incorrect.">
              <a:extLst>
                <a:ext uri="{FF2B5EF4-FFF2-40B4-BE49-F238E27FC236}">
                  <a16:creationId xmlns:a16="http://schemas.microsoft.com/office/drawing/2014/main" id="{412B38F7-923E-3803-84AF-B369C74E99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4141" t="11268" r="35684" b="47251"/>
            <a:stretch/>
          </p:blipFill>
          <p:spPr>
            <a:xfrm>
              <a:off x="672869" y="558268"/>
              <a:ext cx="6907802" cy="336276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5AF14CA-D464-ECA1-D597-9549F01A06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t="75288"/>
            <a:stretch/>
          </p:blipFill>
          <p:spPr>
            <a:xfrm>
              <a:off x="4363522" y="2706996"/>
              <a:ext cx="2323945" cy="34262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5489CAC-C489-7474-21E6-76D4712AD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9570" t="12752" r="51356" b="33884"/>
            <a:stretch/>
          </p:blipFill>
          <p:spPr>
            <a:xfrm>
              <a:off x="766916" y="942914"/>
              <a:ext cx="3339438" cy="22180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3862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09E19D-D200-A6E1-D3FA-F140ABF42D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0A497FD-7FF6-0638-31B3-3F01162E8628}"/>
              </a:ext>
            </a:extLst>
          </p:cNvPr>
          <p:cNvSpPr txBox="1"/>
          <p:nvPr/>
        </p:nvSpPr>
        <p:spPr>
          <a:xfrm>
            <a:off x="577969" y="2124692"/>
            <a:ext cx="6798191" cy="372864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30+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Organisations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involved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100+ Partnership members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50+ LinkedIn community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400+ students and graduates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reached with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Progression Partnership Hub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 UEA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GradFair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Signposted to 48 support services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accessible in Norfolk and Suffolk (mental health and wellbeing, disability support, housing, financial insecurity,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etc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EA5CF1-6CE8-EDB1-5E0B-4AF8F742E7EB}"/>
              </a:ext>
            </a:extLst>
          </p:cNvPr>
          <p:cNvSpPr txBox="1">
            <a:spLocks/>
          </p:cNvSpPr>
          <p:nvPr/>
        </p:nvSpPr>
        <p:spPr>
          <a:xfrm>
            <a:off x="577971" y="743510"/>
            <a:ext cx="6280030" cy="704611"/>
          </a:xfrm>
          <a:prstGeom prst="rect">
            <a:avLst/>
          </a:prstGeom>
          <a:solidFill>
            <a:srgbClr val="FEDD04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Progression Partnership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431D6E-25EC-852A-FE35-5F6C54246238}"/>
              </a:ext>
            </a:extLst>
          </p:cNvPr>
          <p:cNvSpPr txBox="1"/>
          <p:nvPr/>
        </p:nvSpPr>
        <p:spPr>
          <a:xfrm>
            <a:off x="577970" y="1543815"/>
            <a:ext cx="60945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Our </a:t>
            </a:r>
            <a:r>
              <a:rPr lang="en-GB" sz="3200" b="1" dirty="0">
                <a:solidFill>
                  <a:srgbClr val="000000"/>
                </a:solidFill>
                <a:latin typeface="Arial"/>
                <a:cs typeface="Arial"/>
              </a:rPr>
              <a:t>impact so far…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FE744B9-19D5-347A-ACE0-FD87FA29446E}"/>
              </a:ext>
            </a:extLst>
          </p:cNvPr>
          <p:cNvGrpSpPr>
            <a:grpSpLocks noChangeAspect="1"/>
          </p:cNvGrpSpPr>
          <p:nvPr/>
        </p:nvGrpSpPr>
        <p:grpSpPr>
          <a:xfrm>
            <a:off x="7883113" y="309205"/>
            <a:ext cx="3730916" cy="1816237"/>
            <a:chOff x="672869" y="558268"/>
            <a:chExt cx="6907802" cy="336276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954FD27-5B0C-853C-40C8-4758E391D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3714" y="1012978"/>
              <a:ext cx="4290264" cy="2558651"/>
            </a:xfrm>
            <a:prstGeom prst="rect">
              <a:avLst/>
            </a:prstGeom>
          </p:spPr>
        </p:pic>
        <p:pic>
          <p:nvPicPr>
            <p:cNvPr id="8" name="Picture 7" descr="A qr code and a logo&#10;&#10;AI-generated content may be incorrect.">
              <a:extLst>
                <a:ext uri="{FF2B5EF4-FFF2-40B4-BE49-F238E27FC236}">
                  <a16:creationId xmlns:a16="http://schemas.microsoft.com/office/drawing/2014/main" id="{6819B678-CDE0-ED43-958A-402E27224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4141" t="11268" r="35684" b="47251"/>
            <a:stretch/>
          </p:blipFill>
          <p:spPr>
            <a:xfrm>
              <a:off x="672869" y="558268"/>
              <a:ext cx="6907802" cy="336276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9B0AD55-1105-3307-BE0D-CDC35F553A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75288"/>
            <a:stretch/>
          </p:blipFill>
          <p:spPr>
            <a:xfrm>
              <a:off x="4363522" y="2706996"/>
              <a:ext cx="2323945" cy="34262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263EE4B-77B1-C82D-90BA-F4927D3C3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9570" t="12752" r="51356" b="33884"/>
            <a:stretch/>
          </p:blipFill>
          <p:spPr>
            <a:xfrm>
              <a:off x="766916" y="942914"/>
              <a:ext cx="3339438" cy="2218024"/>
            </a:xfrm>
            <a:prstGeom prst="rect">
              <a:avLst/>
            </a:prstGeom>
          </p:spPr>
        </p:pic>
      </p:grpSp>
      <p:pic>
        <p:nvPicPr>
          <p:cNvPr id="14" name="Picture 13" descr="Dominoes falling in a row">
            <a:extLst>
              <a:ext uri="{FF2B5EF4-FFF2-40B4-BE49-F238E27FC236}">
                <a16:creationId xmlns:a16="http://schemas.microsoft.com/office/drawing/2014/main" id="{BF60647E-F438-EA19-3B0C-2B102CB765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3886" y="2333190"/>
            <a:ext cx="3907316" cy="293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259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2A4722-2775-3374-11F2-3508042C8B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5FE1220-E334-A605-E834-4140F7B7446E}"/>
              </a:ext>
            </a:extLst>
          </p:cNvPr>
          <p:cNvSpPr txBox="1"/>
          <p:nvPr/>
        </p:nvSpPr>
        <p:spPr>
          <a:xfrm>
            <a:off x="683906" y="1421284"/>
            <a:ext cx="7080106" cy="9244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Future developments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44B5280-22DE-675F-A61C-AF6A826BF657}"/>
              </a:ext>
            </a:extLst>
          </p:cNvPr>
          <p:cNvGrpSpPr>
            <a:grpSpLocks noChangeAspect="1"/>
          </p:cNvGrpSpPr>
          <p:nvPr/>
        </p:nvGrpSpPr>
        <p:grpSpPr>
          <a:xfrm>
            <a:off x="7790664" y="463675"/>
            <a:ext cx="3952399" cy="1924056"/>
            <a:chOff x="672869" y="558268"/>
            <a:chExt cx="6907802" cy="336276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1F2C121-A2EA-EBE9-EAAD-40639B960C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3714" y="1012978"/>
              <a:ext cx="4290264" cy="2558651"/>
            </a:xfrm>
            <a:prstGeom prst="rect">
              <a:avLst/>
            </a:prstGeom>
          </p:spPr>
        </p:pic>
        <p:pic>
          <p:nvPicPr>
            <p:cNvPr id="6" name="Picture 5" descr="A qr code and a logo&#10;&#10;AI-generated content may be incorrect.">
              <a:extLst>
                <a:ext uri="{FF2B5EF4-FFF2-40B4-BE49-F238E27FC236}">
                  <a16:creationId xmlns:a16="http://schemas.microsoft.com/office/drawing/2014/main" id="{2A16C58D-97B3-1F4A-5326-0464721C5A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4141" t="11268" r="35684" b="47251"/>
            <a:stretch/>
          </p:blipFill>
          <p:spPr>
            <a:xfrm>
              <a:off x="672869" y="558268"/>
              <a:ext cx="6907802" cy="336276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E975F56-513C-737C-954E-4805F9051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75288"/>
            <a:stretch/>
          </p:blipFill>
          <p:spPr>
            <a:xfrm>
              <a:off x="4363522" y="2706996"/>
              <a:ext cx="2323945" cy="34262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2AB9D06-5AD4-DE7A-A811-6D972469DF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9570" t="12752" r="51356" b="33884"/>
            <a:stretch/>
          </p:blipFill>
          <p:spPr>
            <a:xfrm>
              <a:off x="766916" y="942914"/>
              <a:ext cx="3339438" cy="2218024"/>
            </a:xfrm>
            <a:prstGeom prst="rect">
              <a:avLst/>
            </a:prstGeom>
          </p:spPr>
        </p:pic>
      </p:grp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51210F5-3C3F-D129-9F80-E0C37C8A4E3A}"/>
              </a:ext>
            </a:extLst>
          </p:cNvPr>
          <p:cNvSpPr txBox="1">
            <a:spLocks/>
          </p:cNvSpPr>
          <p:nvPr/>
        </p:nvSpPr>
        <p:spPr>
          <a:xfrm>
            <a:off x="861046" y="839616"/>
            <a:ext cx="6356291" cy="751440"/>
          </a:xfrm>
          <a:prstGeom prst="rect">
            <a:avLst/>
          </a:prstGeom>
          <a:solidFill>
            <a:srgbClr val="FEDD04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4000" b="1" dirty="0">
                <a:solidFill>
                  <a:srgbClr val="000000"/>
                </a:solidFill>
                <a:latin typeface="Arial"/>
                <a:cs typeface="Arial"/>
              </a:rPr>
              <a:t>Progression Partnership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373955-D727-BAD4-C73E-B5A0217EA6C5}"/>
              </a:ext>
            </a:extLst>
          </p:cNvPr>
          <p:cNvSpPr txBox="1"/>
          <p:nvPr/>
        </p:nvSpPr>
        <p:spPr>
          <a:xfrm>
            <a:off x="7790664" y="6134156"/>
            <a:ext cx="4073387" cy="6217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DD00"/>
                </a:highlight>
                <a:uLnTx/>
                <a:uFillTx/>
                <a:latin typeface="Calibri" panose="020F0502020204030204"/>
                <a:ea typeface="+mn-ea"/>
                <a:cs typeface="Arial"/>
              </a:rPr>
              <a:t>progression.partnership@uea.ac.uk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highlight>
                <a:srgbClr val="FFDD00"/>
              </a:highlight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AA06C3-6531-BA0B-542F-66A93AF550F6}"/>
              </a:ext>
            </a:extLst>
          </p:cNvPr>
          <p:cNvSpPr txBox="1"/>
          <p:nvPr/>
        </p:nvSpPr>
        <p:spPr>
          <a:xfrm>
            <a:off x="683906" y="2387731"/>
            <a:ext cx="7198028" cy="32669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Growth of employer involvement with the partnership, education, collaboration and action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Working with graduate employers to improve access and inclusion in recruitment for UEA graduates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Graduate peer support network – adjustments experiences, wellbeing support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Collaborative projects with UEA Civic</a:t>
            </a:r>
          </a:p>
        </p:txBody>
      </p:sp>
    </p:spTree>
    <p:extLst>
      <p:ext uri="{BB962C8B-B14F-4D97-AF65-F5344CB8AC3E}">
        <p14:creationId xmlns:p14="http://schemas.microsoft.com/office/powerpoint/2010/main" val="311985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09E19D-D200-A6E1-D3FA-F140ABF42D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with a yellow circle&#10;&#10;AI-generated content may be incorrect.">
            <a:extLst>
              <a:ext uri="{FF2B5EF4-FFF2-40B4-BE49-F238E27FC236}">
                <a16:creationId xmlns:a16="http://schemas.microsoft.com/office/drawing/2014/main" id="{637D41AC-A2CC-BEE0-AF87-CE2EC7AFC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8291" y="2400487"/>
            <a:ext cx="3861052" cy="39230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0A497FD-7FF6-0638-31B3-3F01162E8628}"/>
              </a:ext>
            </a:extLst>
          </p:cNvPr>
          <p:cNvSpPr txBox="1"/>
          <p:nvPr/>
        </p:nvSpPr>
        <p:spPr>
          <a:xfrm>
            <a:off x="764769" y="1973009"/>
            <a:ext cx="7080106" cy="32285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“Helping students break barriers after university.”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Join up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get involved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Make connections and collaborate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other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organisations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 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Progression Partnership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LinkedIn group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Progression Partnership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Newsletter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3478B65-3540-4517-5432-D7E40BD18CEE}"/>
              </a:ext>
            </a:extLst>
          </p:cNvPr>
          <p:cNvGrpSpPr>
            <a:grpSpLocks noChangeAspect="1"/>
          </p:cNvGrpSpPr>
          <p:nvPr/>
        </p:nvGrpSpPr>
        <p:grpSpPr>
          <a:xfrm>
            <a:off x="7790664" y="463675"/>
            <a:ext cx="3952399" cy="1924056"/>
            <a:chOff x="672869" y="558268"/>
            <a:chExt cx="6907802" cy="336276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E12E9B0-8679-1315-E757-0A57D8B0D1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3714" y="1012978"/>
              <a:ext cx="4290264" cy="2558651"/>
            </a:xfrm>
            <a:prstGeom prst="rect">
              <a:avLst/>
            </a:prstGeom>
          </p:spPr>
        </p:pic>
        <p:pic>
          <p:nvPicPr>
            <p:cNvPr id="6" name="Picture 5" descr="A qr code and a logo&#10;&#10;AI-generated content may be incorrect.">
              <a:extLst>
                <a:ext uri="{FF2B5EF4-FFF2-40B4-BE49-F238E27FC236}">
                  <a16:creationId xmlns:a16="http://schemas.microsoft.com/office/drawing/2014/main" id="{3CCBFBB3-B3B5-3B81-0679-AE64B75D7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4141" t="11268" r="35684" b="47251"/>
            <a:stretch/>
          </p:blipFill>
          <p:spPr>
            <a:xfrm>
              <a:off x="672869" y="558268"/>
              <a:ext cx="6907802" cy="336276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6006393-DD53-A9A9-8BAC-3087EF6D0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t="75288"/>
            <a:stretch/>
          </p:blipFill>
          <p:spPr>
            <a:xfrm>
              <a:off x="4363522" y="2706996"/>
              <a:ext cx="2323945" cy="34262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40994F9-C38E-F81C-E8BB-A8E9BA350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9570" t="12752" r="51356" b="33884"/>
            <a:stretch/>
          </p:blipFill>
          <p:spPr>
            <a:xfrm>
              <a:off x="766916" y="942914"/>
              <a:ext cx="3339438" cy="2218024"/>
            </a:xfrm>
            <a:prstGeom prst="rect">
              <a:avLst/>
            </a:prstGeom>
          </p:spPr>
        </p:pic>
      </p:grp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5148430-8AD9-9C3E-D8D0-01EAE0400EAA}"/>
              </a:ext>
            </a:extLst>
          </p:cNvPr>
          <p:cNvSpPr txBox="1">
            <a:spLocks/>
          </p:cNvSpPr>
          <p:nvPr/>
        </p:nvSpPr>
        <p:spPr>
          <a:xfrm>
            <a:off x="861046" y="839616"/>
            <a:ext cx="6356291" cy="751440"/>
          </a:xfrm>
          <a:prstGeom prst="rect">
            <a:avLst/>
          </a:prstGeom>
          <a:solidFill>
            <a:srgbClr val="FEDD04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Progression Partnership</a:t>
            </a:r>
            <a:b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7EDB87-5E91-779D-3261-41DCDC4A8DC5}"/>
              </a:ext>
            </a:extLst>
          </p:cNvPr>
          <p:cNvSpPr txBox="1"/>
          <p:nvPr/>
        </p:nvSpPr>
        <p:spPr>
          <a:xfrm>
            <a:off x="7790664" y="6134156"/>
            <a:ext cx="4073387" cy="6217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DD00"/>
                </a:highlight>
                <a:uLnTx/>
                <a:uFillTx/>
                <a:latin typeface="Calibri" panose="020F0502020204030204"/>
                <a:ea typeface="+mn-ea"/>
                <a:cs typeface="Arial"/>
              </a:rPr>
              <a:t>progression.partnership@uea.ac.uk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highlight>
                <a:srgbClr val="FFDD00"/>
              </a:highlight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367845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F6F6F6"/>
      </a:lt1>
      <a:dk2>
        <a:srgbClr val="44546A"/>
      </a:dk2>
      <a:lt2>
        <a:srgbClr val="FFFFFF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218</Words>
  <Application>Microsoft Office PowerPoint</Application>
  <PresentationFormat>Widescreen</PresentationFormat>
  <Paragraphs>34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Arial</vt:lpstr>
      <vt:lpstr>Calibri</vt:lpstr>
      <vt:lpstr>Wingdings</vt:lpstr>
      <vt:lpstr>1_Office Theme</vt:lpstr>
      <vt:lpstr>PowerPoint Presentation</vt:lpstr>
      <vt:lpstr>Progression Partnership</vt:lpstr>
      <vt:lpstr>PowerPoint Presentation</vt:lpstr>
      <vt:lpstr>PowerPoint Presentation</vt:lpstr>
      <vt:lpstr>PowerPoint Presentation</vt:lpstr>
    </vt:vector>
  </TitlesOfParts>
  <Company>University of East Anglia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Rachael Rose (SAS-CGS - Staff)</dc:creator>
  <cp:lastModifiedBy>Evan Hancock (SAS-CGS - Staff)</cp:lastModifiedBy>
  <cp:revision>1</cp:revision>
  <dcterms:created xsi:type="dcterms:W3CDTF">2025-08-20T11:12:32Z</dcterms:created>
  <dcterms:modified xsi:type="dcterms:W3CDTF">2025-09-02T11:55:32Z</dcterms:modified>
</cp:coreProperties>
</file>