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21"/>
  </p:notesMasterIdLst>
  <p:handoutMasterIdLst>
    <p:handoutMasterId r:id="rId22"/>
  </p:handoutMasterIdLst>
  <p:sldIdLst>
    <p:sldId id="536" r:id="rId5"/>
    <p:sldId id="654" r:id="rId6"/>
    <p:sldId id="655" r:id="rId7"/>
    <p:sldId id="656" r:id="rId8"/>
    <p:sldId id="623" r:id="rId9"/>
    <p:sldId id="636" r:id="rId10"/>
    <p:sldId id="669" r:id="rId11"/>
    <p:sldId id="668" r:id="rId12"/>
    <p:sldId id="658" r:id="rId13"/>
    <p:sldId id="663" r:id="rId14"/>
    <p:sldId id="665" r:id="rId15"/>
    <p:sldId id="659" r:id="rId16"/>
    <p:sldId id="660" r:id="rId17"/>
    <p:sldId id="666" r:id="rId18"/>
    <p:sldId id="661" r:id="rId19"/>
    <p:sldId id="662" r:id="rId20"/>
  </p:sldIdLst>
  <p:sldSz cx="9144000" cy="6858000" type="screen4x3"/>
  <p:notesSz cx="6797675" cy="99282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27">
          <p15:clr>
            <a:srgbClr val="A4A3A4"/>
          </p15:clr>
        </p15:guide>
        <p15:guide id="2" pos="214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5002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3229" autoAdjust="0"/>
    <p:restoredTop sz="86432" autoAdjust="0"/>
  </p:normalViewPr>
  <p:slideViewPr>
    <p:cSldViewPr>
      <p:cViewPr varScale="1">
        <p:scale>
          <a:sx n="73" d="100"/>
          <a:sy n="73" d="100"/>
        </p:scale>
        <p:origin x="792" y="78"/>
      </p:cViewPr>
      <p:guideLst>
        <p:guide orient="horz" pos="2160"/>
        <p:guide pos="2880"/>
      </p:guideLst>
    </p:cSldViewPr>
  </p:slideViewPr>
  <p:outlineViewPr>
    <p:cViewPr>
      <p:scale>
        <a:sx n="33" d="100"/>
        <a:sy n="33" d="100"/>
      </p:scale>
      <p:origin x="258" y="216264"/>
    </p:cViewPr>
  </p:outlineViewPr>
  <p:notesTextViewPr>
    <p:cViewPr>
      <p:scale>
        <a:sx n="100" d="100"/>
        <a:sy n="100" d="100"/>
      </p:scale>
      <p:origin x="0" y="0"/>
    </p:cViewPr>
  </p:notesTextViewPr>
  <p:notesViewPr>
    <p:cSldViewPr>
      <p:cViewPr varScale="1">
        <p:scale>
          <a:sx n="62" d="100"/>
          <a:sy n="62" d="100"/>
        </p:scale>
        <p:origin x="-2886" y="-84"/>
      </p:cViewPr>
      <p:guideLst>
        <p:guide orient="horz" pos="3127"/>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notesMaster" Target="notesMasters/notes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handoutMaster" Target="handoutMasters/handoutMaster1.xml"/></Relationships>
</file>

<file path=ppt/diagrams/colors1.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3EAD380-8939-474D-81A7-80472E3FC2F5}" type="doc">
      <dgm:prSet loTypeId="urn:microsoft.com/office/officeart/2005/8/layout/cycle7" loCatId="cycle" qsTypeId="urn:microsoft.com/office/officeart/2005/8/quickstyle/3d2" qsCatId="3D" csTypeId="urn:microsoft.com/office/officeart/2005/8/colors/accent2_2" csCatId="accent2" phldr="1"/>
      <dgm:spPr/>
      <dgm:t>
        <a:bodyPr/>
        <a:lstStyle/>
        <a:p>
          <a:endParaRPr lang="en-GB"/>
        </a:p>
      </dgm:t>
    </dgm:pt>
    <dgm:pt modelId="{447757FD-6DE4-4F80-A68D-75934D0ACA18}">
      <dgm:prSet phldrT="[Text]"/>
      <dgm:spPr>
        <a:solidFill>
          <a:srgbClr val="C00000"/>
        </a:solidFill>
      </dgm:spPr>
      <dgm:t>
        <a:bodyPr/>
        <a:lstStyle/>
        <a:p>
          <a:r>
            <a:rPr lang="en-GB" b="1" i="1" dirty="0"/>
            <a:t>Collective Bodies of Knowledge</a:t>
          </a:r>
        </a:p>
      </dgm:t>
    </dgm:pt>
    <dgm:pt modelId="{00FAE1E8-246C-4CFF-8910-0A0D0691A48F}" type="parTrans" cxnId="{7665857D-AA80-4674-A03E-C742489CD858}">
      <dgm:prSet/>
      <dgm:spPr/>
      <dgm:t>
        <a:bodyPr/>
        <a:lstStyle/>
        <a:p>
          <a:endParaRPr lang="en-GB"/>
        </a:p>
      </dgm:t>
    </dgm:pt>
    <dgm:pt modelId="{6658BAA0-1F8F-4DBF-815E-556D73E09F02}" type="sibTrans" cxnId="{7665857D-AA80-4674-A03E-C742489CD858}">
      <dgm:prSet/>
      <dgm:spPr>
        <a:solidFill>
          <a:srgbClr val="C00000"/>
        </a:solidFill>
      </dgm:spPr>
      <dgm:t>
        <a:bodyPr/>
        <a:lstStyle/>
        <a:p>
          <a:endParaRPr lang="en-GB" dirty="0"/>
        </a:p>
      </dgm:t>
    </dgm:pt>
    <dgm:pt modelId="{E3398AC0-C376-4D19-858F-5F47D182BA42}">
      <dgm:prSet phldrT="[Text]"/>
      <dgm:spPr>
        <a:solidFill>
          <a:srgbClr val="C00000"/>
        </a:solidFill>
      </dgm:spPr>
      <dgm:t>
        <a:bodyPr/>
        <a:lstStyle/>
        <a:p>
          <a:r>
            <a:rPr lang="en-GB" b="1" i="1" dirty="0"/>
            <a:t>World</a:t>
          </a:r>
        </a:p>
      </dgm:t>
    </dgm:pt>
    <dgm:pt modelId="{FEC8C563-8C97-4B97-B80E-46D9F2E0F282}" type="parTrans" cxnId="{CC198169-920D-4F80-BF55-7749371BC571}">
      <dgm:prSet/>
      <dgm:spPr/>
      <dgm:t>
        <a:bodyPr/>
        <a:lstStyle/>
        <a:p>
          <a:endParaRPr lang="en-GB"/>
        </a:p>
      </dgm:t>
    </dgm:pt>
    <dgm:pt modelId="{C45B3A64-27AE-46AB-BEA5-9CA6362A8403}" type="sibTrans" cxnId="{CC198169-920D-4F80-BF55-7749371BC571}">
      <dgm:prSet/>
      <dgm:spPr>
        <a:solidFill>
          <a:srgbClr val="C00000"/>
        </a:solidFill>
      </dgm:spPr>
      <dgm:t>
        <a:bodyPr/>
        <a:lstStyle/>
        <a:p>
          <a:endParaRPr lang="en-GB" dirty="0"/>
        </a:p>
      </dgm:t>
    </dgm:pt>
    <dgm:pt modelId="{F0D758FC-2663-414D-89D8-4108B672C784}">
      <dgm:prSet phldrT="[Text]"/>
      <dgm:spPr>
        <a:solidFill>
          <a:srgbClr val="C00000"/>
        </a:solidFill>
      </dgm:spPr>
      <dgm:t>
        <a:bodyPr/>
        <a:lstStyle/>
        <a:p>
          <a:r>
            <a:rPr lang="en-GB" b="1" i="1" dirty="0"/>
            <a:t>Students</a:t>
          </a:r>
        </a:p>
      </dgm:t>
    </dgm:pt>
    <dgm:pt modelId="{A4DB8D3D-2303-4F60-BC9B-7FD333B9866C}" type="parTrans" cxnId="{46404398-EF38-4EA2-B253-91AF03212EDE}">
      <dgm:prSet/>
      <dgm:spPr/>
      <dgm:t>
        <a:bodyPr/>
        <a:lstStyle/>
        <a:p>
          <a:endParaRPr lang="en-GB"/>
        </a:p>
      </dgm:t>
    </dgm:pt>
    <dgm:pt modelId="{2F5B97C6-604B-4609-933A-05FCF5B3163B}" type="sibTrans" cxnId="{46404398-EF38-4EA2-B253-91AF03212EDE}">
      <dgm:prSet/>
      <dgm:spPr>
        <a:solidFill>
          <a:srgbClr val="C00000"/>
        </a:solidFill>
      </dgm:spPr>
      <dgm:t>
        <a:bodyPr/>
        <a:lstStyle/>
        <a:p>
          <a:endParaRPr lang="en-GB" dirty="0"/>
        </a:p>
      </dgm:t>
    </dgm:pt>
    <dgm:pt modelId="{E59E6DE2-5267-4F07-9E2E-0F8AC7E3F862}" type="pres">
      <dgm:prSet presAssocID="{73EAD380-8939-474D-81A7-80472E3FC2F5}" presName="Name0" presStyleCnt="0">
        <dgm:presLayoutVars>
          <dgm:dir/>
          <dgm:resizeHandles val="exact"/>
        </dgm:presLayoutVars>
      </dgm:prSet>
      <dgm:spPr/>
    </dgm:pt>
    <dgm:pt modelId="{8E934CBA-0258-4BD1-8385-9A5A0C2137B6}" type="pres">
      <dgm:prSet presAssocID="{447757FD-6DE4-4F80-A68D-75934D0ACA18}" presName="node" presStyleLbl="node1" presStyleIdx="0" presStyleCnt="3">
        <dgm:presLayoutVars>
          <dgm:bulletEnabled val="1"/>
        </dgm:presLayoutVars>
      </dgm:prSet>
      <dgm:spPr/>
    </dgm:pt>
    <dgm:pt modelId="{E70B9ECF-198B-4FE5-80A8-F4CC4CB2CD11}" type="pres">
      <dgm:prSet presAssocID="{6658BAA0-1F8F-4DBF-815E-556D73E09F02}" presName="sibTrans" presStyleLbl="sibTrans2D1" presStyleIdx="0" presStyleCnt="3"/>
      <dgm:spPr/>
    </dgm:pt>
    <dgm:pt modelId="{70C6AE7A-9CA8-4A36-BDD1-5B3D5AC7D582}" type="pres">
      <dgm:prSet presAssocID="{6658BAA0-1F8F-4DBF-815E-556D73E09F02}" presName="connectorText" presStyleLbl="sibTrans2D1" presStyleIdx="0" presStyleCnt="3"/>
      <dgm:spPr/>
    </dgm:pt>
    <dgm:pt modelId="{7E1D2F8F-16C5-4A21-9DAB-A3FC3CC4BB39}" type="pres">
      <dgm:prSet presAssocID="{E3398AC0-C376-4D19-858F-5F47D182BA42}" presName="node" presStyleLbl="node1" presStyleIdx="1" presStyleCnt="3">
        <dgm:presLayoutVars>
          <dgm:bulletEnabled val="1"/>
        </dgm:presLayoutVars>
      </dgm:prSet>
      <dgm:spPr/>
    </dgm:pt>
    <dgm:pt modelId="{4CDD9293-9DC9-4EFB-A9CC-C06345A5D7F1}" type="pres">
      <dgm:prSet presAssocID="{C45B3A64-27AE-46AB-BEA5-9CA6362A8403}" presName="sibTrans" presStyleLbl="sibTrans2D1" presStyleIdx="1" presStyleCnt="3"/>
      <dgm:spPr/>
    </dgm:pt>
    <dgm:pt modelId="{EA8F0152-9320-4DF2-B848-F94494088EAA}" type="pres">
      <dgm:prSet presAssocID="{C45B3A64-27AE-46AB-BEA5-9CA6362A8403}" presName="connectorText" presStyleLbl="sibTrans2D1" presStyleIdx="1" presStyleCnt="3"/>
      <dgm:spPr/>
    </dgm:pt>
    <dgm:pt modelId="{CD4012F3-8A24-4BA8-B674-D92AF9C03820}" type="pres">
      <dgm:prSet presAssocID="{F0D758FC-2663-414D-89D8-4108B672C784}" presName="node" presStyleLbl="node1" presStyleIdx="2" presStyleCnt="3" custRadScaleRad="102725" custRadScaleInc="2932">
        <dgm:presLayoutVars>
          <dgm:bulletEnabled val="1"/>
        </dgm:presLayoutVars>
      </dgm:prSet>
      <dgm:spPr/>
    </dgm:pt>
    <dgm:pt modelId="{0DB205FC-AEC1-42F7-B2D8-A0ECF88D9C4B}" type="pres">
      <dgm:prSet presAssocID="{2F5B97C6-604B-4609-933A-05FCF5B3163B}" presName="sibTrans" presStyleLbl="sibTrans2D1" presStyleIdx="2" presStyleCnt="3"/>
      <dgm:spPr/>
    </dgm:pt>
    <dgm:pt modelId="{3F6FD8A4-220E-4A14-9888-BB8D515C2C8D}" type="pres">
      <dgm:prSet presAssocID="{2F5B97C6-604B-4609-933A-05FCF5B3163B}" presName="connectorText" presStyleLbl="sibTrans2D1" presStyleIdx="2" presStyleCnt="3"/>
      <dgm:spPr/>
    </dgm:pt>
  </dgm:ptLst>
  <dgm:cxnLst>
    <dgm:cxn modelId="{3B858003-C68F-4CB1-A236-BE4754AFCE3D}" type="presOf" srcId="{2F5B97C6-604B-4609-933A-05FCF5B3163B}" destId="{3F6FD8A4-220E-4A14-9888-BB8D515C2C8D}" srcOrd="1" destOrd="0" presId="urn:microsoft.com/office/officeart/2005/8/layout/cycle7"/>
    <dgm:cxn modelId="{1FC09207-006B-4B80-881C-A1004B6FB6D8}" type="presOf" srcId="{73EAD380-8939-474D-81A7-80472E3FC2F5}" destId="{E59E6DE2-5267-4F07-9E2E-0F8AC7E3F862}" srcOrd="0" destOrd="0" presId="urn:microsoft.com/office/officeart/2005/8/layout/cycle7"/>
    <dgm:cxn modelId="{2E903B0C-4EF6-4327-AB2A-6ADC7145FCA7}" type="presOf" srcId="{C45B3A64-27AE-46AB-BEA5-9CA6362A8403}" destId="{EA8F0152-9320-4DF2-B848-F94494088EAA}" srcOrd="1" destOrd="0" presId="urn:microsoft.com/office/officeart/2005/8/layout/cycle7"/>
    <dgm:cxn modelId="{B0E69618-BF86-4E86-9FAF-30F9C5395BFF}" type="presOf" srcId="{F0D758FC-2663-414D-89D8-4108B672C784}" destId="{CD4012F3-8A24-4BA8-B674-D92AF9C03820}" srcOrd="0" destOrd="0" presId="urn:microsoft.com/office/officeart/2005/8/layout/cycle7"/>
    <dgm:cxn modelId="{40DBB228-3406-4494-B242-F0439A289FBF}" type="presOf" srcId="{2F5B97C6-604B-4609-933A-05FCF5B3163B}" destId="{0DB205FC-AEC1-42F7-B2D8-A0ECF88D9C4B}" srcOrd="0" destOrd="0" presId="urn:microsoft.com/office/officeart/2005/8/layout/cycle7"/>
    <dgm:cxn modelId="{F2E1472B-D1E2-4616-8EAF-C7D749EB30FA}" type="presOf" srcId="{E3398AC0-C376-4D19-858F-5F47D182BA42}" destId="{7E1D2F8F-16C5-4A21-9DAB-A3FC3CC4BB39}" srcOrd="0" destOrd="0" presId="urn:microsoft.com/office/officeart/2005/8/layout/cycle7"/>
    <dgm:cxn modelId="{CC198169-920D-4F80-BF55-7749371BC571}" srcId="{73EAD380-8939-474D-81A7-80472E3FC2F5}" destId="{E3398AC0-C376-4D19-858F-5F47D182BA42}" srcOrd="1" destOrd="0" parTransId="{FEC8C563-8C97-4B97-B80E-46D9F2E0F282}" sibTransId="{C45B3A64-27AE-46AB-BEA5-9CA6362A8403}"/>
    <dgm:cxn modelId="{7665857D-AA80-4674-A03E-C742489CD858}" srcId="{73EAD380-8939-474D-81A7-80472E3FC2F5}" destId="{447757FD-6DE4-4F80-A68D-75934D0ACA18}" srcOrd="0" destOrd="0" parTransId="{00FAE1E8-246C-4CFF-8910-0A0D0691A48F}" sibTransId="{6658BAA0-1F8F-4DBF-815E-556D73E09F02}"/>
    <dgm:cxn modelId="{46404398-EF38-4EA2-B253-91AF03212EDE}" srcId="{73EAD380-8939-474D-81A7-80472E3FC2F5}" destId="{F0D758FC-2663-414D-89D8-4108B672C784}" srcOrd="2" destOrd="0" parTransId="{A4DB8D3D-2303-4F60-BC9B-7FD333B9866C}" sibTransId="{2F5B97C6-604B-4609-933A-05FCF5B3163B}"/>
    <dgm:cxn modelId="{04DEC4A3-96D1-4E5D-BF28-28128DCD5D71}" type="presOf" srcId="{6658BAA0-1F8F-4DBF-815E-556D73E09F02}" destId="{70C6AE7A-9CA8-4A36-BDD1-5B3D5AC7D582}" srcOrd="1" destOrd="0" presId="urn:microsoft.com/office/officeart/2005/8/layout/cycle7"/>
    <dgm:cxn modelId="{9B4329A7-DC30-4B52-9DB8-978F4E6375BF}" type="presOf" srcId="{6658BAA0-1F8F-4DBF-815E-556D73E09F02}" destId="{E70B9ECF-198B-4FE5-80A8-F4CC4CB2CD11}" srcOrd="0" destOrd="0" presId="urn:microsoft.com/office/officeart/2005/8/layout/cycle7"/>
    <dgm:cxn modelId="{90E1D9C7-8CE7-42F0-9487-385854EB8240}" type="presOf" srcId="{447757FD-6DE4-4F80-A68D-75934D0ACA18}" destId="{8E934CBA-0258-4BD1-8385-9A5A0C2137B6}" srcOrd="0" destOrd="0" presId="urn:microsoft.com/office/officeart/2005/8/layout/cycle7"/>
    <dgm:cxn modelId="{7802FAE2-4751-4B7B-9CCC-CF19E46ED463}" type="presOf" srcId="{C45B3A64-27AE-46AB-BEA5-9CA6362A8403}" destId="{4CDD9293-9DC9-4EFB-A9CC-C06345A5D7F1}" srcOrd="0" destOrd="0" presId="urn:microsoft.com/office/officeart/2005/8/layout/cycle7"/>
    <dgm:cxn modelId="{CDF6EB42-A459-4142-B138-5E37853CD402}" type="presParOf" srcId="{E59E6DE2-5267-4F07-9E2E-0F8AC7E3F862}" destId="{8E934CBA-0258-4BD1-8385-9A5A0C2137B6}" srcOrd="0" destOrd="0" presId="urn:microsoft.com/office/officeart/2005/8/layout/cycle7"/>
    <dgm:cxn modelId="{8592B7CF-0DAB-46B8-8193-EFA4AED6AD29}" type="presParOf" srcId="{E59E6DE2-5267-4F07-9E2E-0F8AC7E3F862}" destId="{E70B9ECF-198B-4FE5-80A8-F4CC4CB2CD11}" srcOrd="1" destOrd="0" presId="urn:microsoft.com/office/officeart/2005/8/layout/cycle7"/>
    <dgm:cxn modelId="{6363D662-37E8-4267-A2D5-7C588B47A66E}" type="presParOf" srcId="{E70B9ECF-198B-4FE5-80A8-F4CC4CB2CD11}" destId="{70C6AE7A-9CA8-4A36-BDD1-5B3D5AC7D582}" srcOrd="0" destOrd="0" presId="urn:microsoft.com/office/officeart/2005/8/layout/cycle7"/>
    <dgm:cxn modelId="{D83839CB-C101-4ACC-B71B-5D963D872F0B}" type="presParOf" srcId="{E59E6DE2-5267-4F07-9E2E-0F8AC7E3F862}" destId="{7E1D2F8F-16C5-4A21-9DAB-A3FC3CC4BB39}" srcOrd="2" destOrd="0" presId="urn:microsoft.com/office/officeart/2005/8/layout/cycle7"/>
    <dgm:cxn modelId="{8A3780CA-607E-4002-BF29-5A1BBC76B687}" type="presParOf" srcId="{E59E6DE2-5267-4F07-9E2E-0F8AC7E3F862}" destId="{4CDD9293-9DC9-4EFB-A9CC-C06345A5D7F1}" srcOrd="3" destOrd="0" presId="urn:microsoft.com/office/officeart/2005/8/layout/cycle7"/>
    <dgm:cxn modelId="{AD1EC42F-CDAD-45D3-BA6E-4C28F8EE08E0}" type="presParOf" srcId="{4CDD9293-9DC9-4EFB-A9CC-C06345A5D7F1}" destId="{EA8F0152-9320-4DF2-B848-F94494088EAA}" srcOrd="0" destOrd="0" presId="urn:microsoft.com/office/officeart/2005/8/layout/cycle7"/>
    <dgm:cxn modelId="{A50641D2-82C5-4D88-ADED-B983C47899D5}" type="presParOf" srcId="{E59E6DE2-5267-4F07-9E2E-0F8AC7E3F862}" destId="{CD4012F3-8A24-4BA8-B674-D92AF9C03820}" srcOrd="4" destOrd="0" presId="urn:microsoft.com/office/officeart/2005/8/layout/cycle7"/>
    <dgm:cxn modelId="{32A943E1-8DF1-479B-8D32-6364B4EA0F2C}" type="presParOf" srcId="{E59E6DE2-5267-4F07-9E2E-0F8AC7E3F862}" destId="{0DB205FC-AEC1-42F7-B2D8-A0ECF88D9C4B}" srcOrd="5" destOrd="0" presId="urn:microsoft.com/office/officeart/2005/8/layout/cycle7"/>
    <dgm:cxn modelId="{DF3FBD9F-97D6-4CE1-A9B0-F204F31F7DC8}" type="presParOf" srcId="{0DB205FC-AEC1-42F7-B2D8-A0ECF88D9C4B}" destId="{3F6FD8A4-220E-4A14-9888-BB8D515C2C8D}" srcOrd="0" destOrd="0" presId="urn:microsoft.com/office/officeart/2005/8/layout/cycle7"/>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E934CBA-0258-4BD1-8385-9A5A0C2137B6}">
      <dsp:nvSpPr>
        <dsp:cNvPr id="0" name=""/>
        <dsp:cNvSpPr/>
      </dsp:nvSpPr>
      <dsp:spPr>
        <a:xfrm>
          <a:off x="3324076" y="1961"/>
          <a:ext cx="2495847" cy="1247923"/>
        </a:xfrm>
        <a:prstGeom prst="roundRect">
          <a:avLst>
            <a:gd name="adj" fmla="val 10000"/>
          </a:avLst>
        </a:prstGeom>
        <a:solidFill>
          <a:srgbClr val="C00000"/>
        </a:soli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en-GB" sz="2500" b="1" i="1" kern="1200" dirty="0"/>
            <a:t>Collective Bodies of Knowledge</a:t>
          </a:r>
        </a:p>
      </dsp:txBody>
      <dsp:txXfrm>
        <a:off x="3360626" y="38511"/>
        <a:ext cx="2422747" cy="1174823"/>
      </dsp:txXfrm>
    </dsp:sp>
    <dsp:sp modelId="{E70B9ECF-198B-4FE5-80A8-F4CC4CB2CD11}">
      <dsp:nvSpPr>
        <dsp:cNvPr id="0" name=""/>
        <dsp:cNvSpPr/>
      </dsp:nvSpPr>
      <dsp:spPr>
        <a:xfrm rot="3600000">
          <a:off x="4914403" y="2193881"/>
          <a:ext cx="1377885" cy="436773"/>
        </a:xfrm>
        <a:prstGeom prst="leftRightArrow">
          <a:avLst>
            <a:gd name="adj1" fmla="val 60000"/>
            <a:gd name="adj2" fmla="val 50000"/>
          </a:avLst>
        </a:prstGeom>
        <a:solidFill>
          <a:srgbClr val="C00000"/>
        </a:solidFill>
        <a:ln>
          <a:noFill/>
        </a:ln>
        <a:effectLst>
          <a:outerShdw blurRad="40000" dist="23000" dir="5400000" rotWithShape="0">
            <a:srgbClr val="000000">
              <a:alpha val="35000"/>
            </a:srgbClr>
          </a:outerShdw>
        </a:effectLst>
        <a:scene3d>
          <a:camera prst="orthographicFront"/>
          <a:lightRig rig="threePt" dir="t">
            <a:rot lat="0" lon="0" rev="7500000"/>
          </a:lightRig>
        </a:scene3d>
        <a:sp3d z="-70000" extrusionH="63500" prstMaterial="matte">
          <a:bevelT w="25400" h="6350" prst="relaxedInset"/>
          <a:contourClr>
            <a:schemeClr val="bg1"/>
          </a:contourClr>
        </a:sp3d>
      </dsp:spPr>
      <dsp:style>
        <a:lnRef idx="0">
          <a:scrgbClr r="0" g="0" b="0"/>
        </a:lnRef>
        <a:fillRef idx="1">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marL="0" lvl="0" indent="0" algn="ctr" defTabSz="800100">
            <a:lnSpc>
              <a:spcPct val="90000"/>
            </a:lnSpc>
            <a:spcBef>
              <a:spcPct val="0"/>
            </a:spcBef>
            <a:spcAft>
              <a:spcPct val="35000"/>
            </a:spcAft>
            <a:buNone/>
          </a:pPr>
          <a:endParaRPr lang="en-GB" sz="1800" kern="1200" dirty="0"/>
        </a:p>
      </dsp:txBody>
      <dsp:txXfrm>
        <a:off x="5045435" y="2281236"/>
        <a:ext cx="1115821" cy="262063"/>
      </dsp:txXfrm>
    </dsp:sp>
    <dsp:sp modelId="{7E1D2F8F-16C5-4A21-9DAB-A3FC3CC4BB39}">
      <dsp:nvSpPr>
        <dsp:cNvPr id="0" name=""/>
        <dsp:cNvSpPr/>
      </dsp:nvSpPr>
      <dsp:spPr>
        <a:xfrm>
          <a:off x="5386769" y="3574650"/>
          <a:ext cx="2495847" cy="1247923"/>
        </a:xfrm>
        <a:prstGeom prst="roundRect">
          <a:avLst>
            <a:gd name="adj" fmla="val 10000"/>
          </a:avLst>
        </a:prstGeom>
        <a:solidFill>
          <a:srgbClr val="C00000"/>
        </a:soli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en-GB" sz="2500" b="1" i="1" kern="1200" dirty="0"/>
            <a:t>World</a:t>
          </a:r>
        </a:p>
      </dsp:txBody>
      <dsp:txXfrm>
        <a:off x="5423319" y="3611200"/>
        <a:ext cx="2422747" cy="1174823"/>
      </dsp:txXfrm>
    </dsp:sp>
    <dsp:sp modelId="{4CDD9293-9DC9-4EFB-A9CC-C06345A5D7F1}">
      <dsp:nvSpPr>
        <dsp:cNvPr id="0" name=""/>
        <dsp:cNvSpPr/>
      </dsp:nvSpPr>
      <dsp:spPr>
        <a:xfrm rot="10827035">
          <a:off x="3836674" y="3963639"/>
          <a:ext cx="1377885" cy="436773"/>
        </a:xfrm>
        <a:prstGeom prst="leftRightArrow">
          <a:avLst>
            <a:gd name="adj1" fmla="val 60000"/>
            <a:gd name="adj2" fmla="val 50000"/>
          </a:avLst>
        </a:prstGeom>
        <a:solidFill>
          <a:srgbClr val="C00000"/>
        </a:solidFill>
        <a:ln>
          <a:noFill/>
        </a:ln>
        <a:effectLst>
          <a:outerShdw blurRad="40000" dist="23000" dir="5400000" rotWithShape="0">
            <a:srgbClr val="000000">
              <a:alpha val="35000"/>
            </a:srgbClr>
          </a:outerShdw>
        </a:effectLst>
        <a:scene3d>
          <a:camera prst="orthographicFront"/>
          <a:lightRig rig="threePt" dir="t">
            <a:rot lat="0" lon="0" rev="7500000"/>
          </a:lightRig>
        </a:scene3d>
        <a:sp3d z="-70000" extrusionH="63500" prstMaterial="matte">
          <a:bevelT w="25400" h="6350" prst="relaxedInset"/>
          <a:contourClr>
            <a:schemeClr val="bg1"/>
          </a:contourClr>
        </a:sp3d>
      </dsp:spPr>
      <dsp:style>
        <a:lnRef idx="0">
          <a:scrgbClr r="0" g="0" b="0"/>
        </a:lnRef>
        <a:fillRef idx="1">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marL="0" lvl="0" indent="0" algn="ctr" defTabSz="800100">
            <a:lnSpc>
              <a:spcPct val="90000"/>
            </a:lnSpc>
            <a:spcBef>
              <a:spcPct val="0"/>
            </a:spcBef>
            <a:spcAft>
              <a:spcPct val="35000"/>
            </a:spcAft>
            <a:buNone/>
          </a:pPr>
          <a:endParaRPr lang="en-GB" sz="1800" kern="1200" dirty="0"/>
        </a:p>
      </dsp:txBody>
      <dsp:txXfrm rot="10800000">
        <a:off x="3967706" y="4050994"/>
        <a:ext cx="1115821" cy="262063"/>
      </dsp:txXfrm>
    </dsp:sp>
    <dsp:sp modelId="{CD4012F3-8A24-4BA8-B674-D92AF9C03820}">
      <dsp:nvSpPr>
        <dsp:cNvPr id="0" name=""/>
        <dsp:cNvSpPr/>
      </dsp:nvSpPr>
      <dsp:spPr>
        <a:xfrm>
          <a:off x="1168617" y="3541477"/>
          <a:ext cx="2495847" cy="1247923"/>
        </a:xfrm>
        <a:prstGeom prst="roundRect">
          <a:avLst>
            <a:gd name="adj" fmla="val 10000"/>
          </a:avLst>
        </a:prstGeom>
        <a:solidFill>
          <a:srgbClr val="C00000"/>
        </a:soli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en-GB" sz="2500" b="1" i="1" kern="1200" dirty="0"/>
            <a:t>Students</a:t>
          </a:r>
        </a:p>
      </dsp:txBody>
      <dsp:txXfrm>
        <a:off x="1205167" y="3578027"/>
        <a:ext cx="2422747" cy="1174823"/>
      </dsp:txXfrm>
    </dsp:sp>
    <dsp:sp modelId="{0DB205FC-AEC1-42F7-B2D8-A0ECF88D9C4B}">
      <dsp:nvSpPr>
        <dsp:cNvPr id="0" name=""/>
        <dsp:cNvSpPr/>
      </dsp:nvSpPr>
      <dsp:spPr>
        <a:xfrm rot="18080409">
          <a:off x="2805328" y="2177294"/>
          <a:ext cx="1377885" cy="436773"/>
        </a:xfrm>
        <a:prstGeom prst="leftRightArrow">
          <a:avLst>
            <a:gd name="adj1" fmla="val 60000"/>
            <a:gd name="adj2" fmla="val 50000"/>
          </a:avLst>
        </a:prstGeom>
        <a:solidFill>
          <a:srgbClr val="C00000"/>
        </a:solidFill>
        <a:ln>
          <a:noFill/>
        </a:ln>
        <a:effectLst>
          <a:outerShdw blurRad="40000" dist="23000" dir="5400000" rotWithShape="0">
            <a:srgbClr val="000000">
              <a:alpha val="35000"/>
            </a:srgbClr>
          </a:outerShdw>
        </a:effectLst>
        <a:scene3d>
          <a:camera prst="orthographicFront"/>
          <a:lightRig rig="threePt" dir="t">
            <a:rot lat="0" lon="0" rev="7500000"/>
          </a:lightRig>
        </a:scene3d>
        <a:sp3d z="-70000" extrusionH="63500" prstMaterial="matte">
          <a:bevelT w="25400" h="6350" prst="relaxedInset"/>
          <a:contourClr>
            <a:schemeClr val="bg1"/>
          </a:contourClr>
        </a:sp3d>
      </dsp:spPr>
      <dsp:style>
        <a:lnRef idx="0">
          <a:scrgbClr r="0" g="0" b="0"/>
        </a:lnRef>
        <a:fillRef idx="1">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marL="0" lvl="0" indent="0" algn="ctr" defTabSz="800100">
            <a:lnSpc>
              <a:spcPct val="90000"/>
            </a:lnSpc>
            <a:spcBef>
              <a:spcPct val="0"/>
            </a:spcBef>
            <a:spcAft>
              <a:spcPct val="35000"/>
            </a:spcAft>
            <a:buNone/>
          </a:pPr>
          <a:endParaRPr lang="en-GB" sz="1800" kern="1200" dirty="0"/>
        </a:p>
      </dsp:txBody>
      <dsp:txXfrm>
        <a:off x="2936360" y="2264649"/>
        <a:ext cx="1115821" cy="262063"/>
      </dsp:txXfrm>
    </dsp:sp>
  </dsp:spTree>
</dsp:drawing>
</file>

<file path=ppt/diagrams/layout1.xml><?xml version="1.0" encoding="utf-8"?>
<dgm:layoutDef xmlns:dgm="http://schemas.openxmlformats.org/drawingml/2006/diagram" xmlns:a="http://schemas.openxmlformats.org/drawingml/2006/main" uniqueId="urn:microsoft.com/office/officeart/2005/8/layout/cycle7">
  <dgm:title val=""/>
  <dgm:desc val=""/>
  <dgm:catLst>
    <dgm:cat type="cycle" pri="6000"/>
  </dgm:catLst>
  <dgm:sampData>
    <dgm:dataModel>
      <dgm:ptLst>
        <dgm:pt modelId="0" type="doc"/>
        <dgm:pt modelId="1">
          <dgm:prSet phldr="1"/>
        </dgm:pt>
        <dgm:pt modelId="2">
          <dgm:prSet phldr="1"/>
        </dgm:pt>
        <dgm:pt modelId="3">
          <dgm:prSet phldr="1"/>
        </dgm:pt>
      </dgm:ptLst>
      <dgm:cxnLst>
        <dgm:cxn modelId="6" srcId="0" destId="1" srcOrd="0" destOrd="0"/>
        <dgm:cxn modelId="7" srcId="0" destId="2" srcOrd="1" destOrd="0"/>
        <dgm:cxn modelId="8" srcId="0" destId="3" srcOrd="2"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func="var" arg="dir" op="equ" val="norm">
        <dgm:alg type="cycle">
          <dgm:param type="stAng" val="0"/>
          <dgm:param type="spanAng" val="360"/>
        </dgm:alg>
      </dgm:if>
      <dgm:else name="Name3">
        <dgm:alg type="cycle">
          <dgm:param type="stAng" val="0"/>
          <dgm:param type="spanAng" val="-360"/>
        </dgm:alg>
      </dgm:else>
    </dgm:choose>
    <dgm:shape xmlns:r="http://schemas.openxmlformats.org/officeDocument/2006/relationships" r:blip="">
      <dgm:adjLst/>
    </dgm:shape>
    <dgm:presOf/>
    <dgm:constrLst>
      <dgm:constr type="diam" refType="w"/>
      <dgm:constr type="w" for="ch" ptType="node" refType="w"/>
      <dgm:constr type="primFontSz" for="ch" ptType="node" op="equ" val="65"/>
      <dgm:constr type="w" for="ch" forName="sibTrans" refType="w" refFor="ch" refPtType="node" op="equ" fact="0.35"/>
      <dgm:constr type="connDist" for="ch" forName="sibTrans" op="equ"/>
      <dgm:constr type="primFontSz" for="des" forName="connectorText" op="equ" val="55"/>
      <dgm:constr type="primFontSz" for="des" forName="connectorText" refType="primFontSz" refFor="ch" refPtType="node" op="lte" fact="0.8"/>
      <dgm:constr type="sibSp" refType="w" refFor="ch" refPtType="node" op="equ" fact="0.65"/>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4">
        <dgm:if name="Name5" axis="par ch" ptType="doc node" func="cnt" op="gt" val="1">
          <dgm:forEach name="sibTransForEach" axis="followSib" ptType="sibTrans" hideLastTrans="0" cnt="1">
            <dgm:layoutNode name="sibTrans">
              <dgm:choose name="Name6">
                <dgm:if name="Name7" axis="par ch" ptType="doc node" func="posEven" op="equ" val="1">
                  <dgm:alg type="conn">
                    <dgm:param type="begPts" val="radial"/>
                    <dgm:param type="endPts" val="radial"/>
                    <dgm:param type="begSty" val="arr"/>
                    <dgm:param type="endSty" val="arr"/>
                  </dgm:alg>
                </dgm:if>
                <dgm:else name="Name8">
                  <dgm:alg type="conn">
                    <dgm:param type="begPts" val="auto"/>
                    <dgm:param type="endPts" val="auto"/>
                    <dgm:param type="begSty" val="arr"/>
                    <dgm:param type="endSty" val="arr"/>
                  </dgm:alg>
                </dgm:else>
              </dgm:choose>
              <dgm:shape xmlns:r="http://schemas.openxmlformats.org/officeDocument/2006/relationships" type="conn" r:blip="">
                <dgm:adjLst/>
              </dgm:shape>
              <dgm:presOf axis="self"/>
              <dgm:constrLst>
                <dgm:constr type="h" refType="w" fact="0.5"/>
                <dgm:constr type="connDist"/>
                <dgm:constr type="begPad" refType="connDist" fact="0.1"/>
                <dgm:constr type="endPad" refType="connDist" fact="0.1"/>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9"/>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411"/>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50443" y="0"/>
            <a:ext cx="2945659" cy="496411"/>
          </a:xfrm>
          <a:prstGeom prst="rect">
            <a:avLst/>
          </a:prstGeom>
        </p:spPr>
        <p:txBody>
          <a:bodyPr vert="horz" lIns="91440" tIns="45720" rIns="91440" bIns="45720" rtlCol="0"/>
          <a:lstStyle>
            <a:lvl1pPr algn="r">
              <a:defRPr sz="1200"/>
            </a:lvl1pPr>
          </a:lstStyle>
          <a:p>
            <a:fld id="{B4B35050-D9BE-4BEB-B758-422D12676A3E}" type="datetimeFigureOut">
              <a:rPr lang="en-US" smtClean="0"/>
              <a:pPr/>
              <a:t>11/18/2025</a:t>
            </a:fld>
            <a:endParaRPr lang="en-US" dirty="0"/>
          </a:p>
        </p:txBody>
      </p:sp>
      <p:sp>
        <p:nvSpPr>
          <p:cNvPr id="4" name="Footer Placeholder 3"/>
          <p:cNvSpPr>
            <a:spLocks noGrp="1"/>
          </p:cNvSpPr>
          <p:nvPr>
            <p:ph type="ftr" sz="quarter" idx="2"/>
          </p:nvPr>
        </p:nvSpPr>
        <p:spPr>
          <a:xfrm>
            <a:off x="0" y="9430091"/>
            <a:ext cx="2945659" cy="496411"/>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50443" y="9430091"/>
            <a:ext cx="2945659" cy="496411"/>
          </a:xfrm>
          <a:prstGeom prst="rect">
            <a:avLst/>
          </a:prstGeom>
        </p:spPr>
        <p:txBody>
          <a:bodyPr vert="horz" lIns="91440" tIns="45720" rIns="91440" bIns="45720" rtlCol="0" anchor="b"/>
          <a:lstStyle>
            <a:lvl1pPr algn="r">
              <a:defRPr sz="1200"/>
            </a:lvl1pPr>
          </a:lstStyle>
          <a:p>
            <a:fld id="{37D75C6B-3EFE-4E6A-90CC-DF1AB536ECC4}" type="slidenum">
              <a:rPr lang="en-US" smtClean="0"/>
              <a:pPr/>
              <a:t>‹#›</a:t>
            </a:fld>
            <a:endParaRPr lang="en-US" dirty="0"/>
          </a:p>
        </p:txBody>
      </p:sp>
    </p:spTree>
    <p:extLst>
      <p:ext uri="{BB962C8B-B14F-4D97-AF65-F5344CB8AC3E}">
        <p14:creationId xmlns:p14="http://schemas.microsoft.com/office/powerpoint/2010/main" val="402652723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411"/>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850443" y="0"/>
            <a:ext cx="2945659" cy="496411"/>
          </a:xfrm>
          <a:prstGeom prst="rect">
            <a:avLst/>
          </a:prstGeom>
        </p:spPr>
        <p:txBody>
          <a:bodyPr vert="horz" lIns="91440" tIns="45720" rIns="91440" bIns="45720" rtlCol="0"/>
          <a:lstStyle>
            <a:lvl1pPr algn="r">
              <a:defRPr sz="1200"/>
            </a:lvl1pPr>
          </a:lstStyle>
          <a:p>
            <a:fld id="{EED6B341-9E6B-4980-9D28-D0A7CAB9E714}" type="datetimeFigureOut">
              <a:rPr lang="en-GB" smtClean="0"/>
              <a:pPr/>
              <a:t>18/11/2025</a:t>
            </a:fld>
            <a:endParaRPr lang="en-GB" dirty="0"/>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79768" y="4715907"/>
            <a:ext cx="5438140" cy="446770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30091"/>
            <a:ext cx="2945659" cy="496411"/>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50443" y="9430091"/>
            <a:ext cx="2945659" cy="496411"/>
          </a:xfrm>
          <a:prstGeom prst="rect">
            <a:avLst/>
          </a:prstGeom>
        </p:spPr>
        <p:txBody>
          <a:bodyPr vert="horz" lIns="91440" tIns="45720" rIns="91440" bIns="45720" rtlCol="0" anchor="b"/>
          <a:lstStyle>
            <a:lvl1pPr algn="r">
              <a:defRPr sz="1200"/>
            </a:lvl1pPr>
          </a:lstStyle>
          <a:p>
            <a:fld id="{AFA70FB7-1129-42BD-8493-45EDC5FA0F4D}" type="slidenum">
              <a:rPr lang="en-GB" smtClean="0"/>
              <a:pPr/>
              <a:t>‹#›</a:t>
            </a:fld>
            <a:endParaRPr lang="en-GB" dirty="0"/>
          </a:p>
        </p:txBody>
      </p:sp>
    </p:spTree>
    <p:extLst>
      <p:ext uri="{BB962C8B-B14F-4D97-AF65-F5344CB8AC3E}">
        <p14:creationId xmlns:p14="http://schemas.microsoft.com/office/powerpoint/2010/main" val="25526668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AFA70FB7-1129-42BD-8493-45EDC5FA0F4D}" type="slidenum">
              <a:rPr lang="en-GB" smtClean="0"/>
              <a:pPr/>
              <a:t>1</a:t>
            </a:fld>
            <a:endParaRPr lang="en-GB" dirty="0"/>
          </a:p>
        </p:txBody>
      </p:sp>
    </p:spTree>
    <p:extLst>
      <p:ext uri="{BB962C8B-B14F-4D97-AF65-F5344CB8AC3E}">
        <p14:creationId xmlns:p14="http://schemas.microsoft.com/office/powerpoint/2010/main" val="199592412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AFA70FB7-1129-42BD-8493-45EDC5FA0F4D}" type="slidenum">
              <a:rPr lang="en-GB" smtClean="0"/>
              <a:pPr/>
              <a:t>10</a:t>
            </a:fld>
            <a:endParaRPr lang="en-GB" dirty="0"/>
          </a:p>
        </p:txBody>
      </p:sp>
    </p:spTree>
    <p:extLst>
      <p:ext uri="{BB962C8B-B14F-4D97-AF65-F5344CB8AC3E}">
        <p14:creationId xmlns:p14="http://schemas.microsoft.com/office/powerpoint/2010/main" val="326411443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AFA70FB7-1129-42BD-8493-45EDC5FA0F4D}" type="slidenum">
              <a:rPr lang="en-GB" smtClean="0"/>
              <a:pPr/>
              <a:t>11</a:t>
            </a:fld>
            <a:endParaRPr lang="en-GB" dirty="0"/>
          </a:p>
        </p:txBody>
      </p:sp>
    </p:spTree>
    <p:extLst>
      <p:ext uri="{BB962C8B-B14F-4D97-AF65-F5344CB8AC3E}">
        <p14:creationId xmlns:p14="http://schemas.microsoft.com/office/powerpoint/2010/main" val="343193934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AFA70FB7-1129-42BD-8493-45EDC5FA0F4D}" type="slidenum">
              <a:rPr lang="en-GB" smtClean="0"/>
              <a:pPr/>
              <a:t>12</a:t>
            </a:fld>
            <a:endParaRPr lang="en-GB" dirty="0"/>
          </a:p>
        </p:txBody>
      </p:sp>
    </p:spTree>
    <p:extLst>
      <p:ext uri="{BB962C8B-B14F-4D97-AF65-F5344CB8AC3E}">
        <p14:creationId xmlns:p14="http://schemas.microsoft.com/office/powerpoint/2010/main" val="232592064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56D9BEBB-0EF0-447D-AB1F-8FC67CB4BAC7}" type="slidenum">
              <a:rPr lang="en-GB" smtClean="0"/>
              <a:t>13</a:t>
            </a:fld>
            <a:endParaRPr lang="en-GB"/>
          </a:p>
        </p:txBody>
      </p:sp>
    </p:spTree>
    <p:extLst>
      <p:ext uri="{BB962C8B-B14F-4D97-AF65-F5344CB8AC3E}">
        <p14:creationId xmlns:p14="http://schemas.microsoft.com/office/powerpoint/2010/main" val="209814856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7575" y="744538"/>
            <a:ext cx="4962525" cy="3722687"/>
          </a:xfrm>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AFA70FB7-1129-42BD-8493-45EDC5FA0F4D}" type="slidenum">
              <a:rPr lang="en-GB" smtClean="0"/>
              <a:pPr/>
              <a:t>2</a:t>
            </a:fld>
            <a:endParaRPr lang="en-GB" dirty="0"/>
          </a:p>
        </p:txBody>
      </p:sp>
    </p:spTree>
    <p:extLst>
      <p:ext uri="{BB962C8B-B14F-4D97-AF65-F5344CB8AC3E}">
        <p14:creationId xmlns:p14="http://schemas.microsoft.com/office/powerpoint/2010/main" val="165300596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56D9BEBB-0EF0-447D-AB1F-8FC67CB4BAC7}" type="slidenum">
              <a:rPr lang="en-GB" smtClean="0"/>
              <a:t>3</a:t>
            </a:fld>
            <a:endParaRPr lang="en-GB"/>
          </a:p>
        </p:txBody>
      </p:sp>
    </p:spTree>
    <p:extLst>
      <p:ext uri="{BB962C8B-B14F-4D97-AF65-F5344CB8AC3E}">
        <p14:creationId xmlns:p14="http://schemas.microsoft.com/office/powerpoint/2010/main" val="405206420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7575" y="744538"/>
            <a:ext cx="4962525" cy="3722687"/>
          </a:xfrm>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AFA70FB7-1129-42BD-8493-45EDC5FA0F4D}" type="slidenum">
              <a:rPr lang="en-GB" smtClean="0"/>
              <a:pPr/>
              <a:t>4</a:t>
            </a:fld>
            <a:endParaRPr lang="en-GB" dirty="0"/>
          </a:p>
        </p:txBody>
      </p:sp>
    </p:spTree>
    <p:extLst>
      <p:ext uri="{BB962C8B-B14F-4D97-AF65-F5344CB8AC3E}">
        <p14:creationId xmlns:p14="http://schemas.microsoft.com/office/powerpoint/2010/main" val="167908233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7575" y="744538"/>
            <a:ext cx="4962525" cy="3722687"/>
          </a:xfrm>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AFA70FB7-1129-42BD-8493-45EDC5FA0F4D}" type="slidenum">
              <a:rPr lang="en-GB" smtClean="0"/>
              <a:pPr/>
              <a:t>5</a:t>
            </a:fld>
            <a:endParaRPr lang="en-GB" dirty="0"/>
          </a:p>
        </p:txBody>
      </p:sp>
    </p:spTree>
    <p:extLst>
      <p:ext uri="{BB962C8B-B14F-4D97-AF65-F5344CB8AC3E}">
        <p14:creationId xmlns:p14="http://schemas.microsoft.com/office/powerpoint/2010/main" val="405725333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56D9BEBB-0EF0-447D-AB1F-8FC67CB4BAC7}" type="slidenum">
              <a:rPr lang="en-GB" smtClean="0"/>
              <a:t>6</a:t>
            </a:fld>
            <a:endParaRPr lang="en-GB"/>
          </a:p>
        </p:txBody>
      </p:sp>
    </p:spTree>
    <p:extLst>
      <p:ext uri="{BB962C8B-B14F-4D97-AF65-F5344CB8AC3E}">
        <p14:creationId xmlns:p14="http://schemas.microsoft.com/office/powerpoint/2010/main" val="114638184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56D9BEBB-0EF0-447D-AB1F-8FC67CB4BAC7}" type="slidenum">
              <a:rPr lang="en-GB" smtClean="0"/>
              <a:t>7</a:t>
            </a:fld>
            <a:endParaRPr lang="en-GB"/>
          </a:p>
        </p:txBody>
      </p:sp>
    </p:spTree>
    <p:extLst>
      <p:ext uri="{BB962C8B-B14F-4D97-AF65-F5344CB8AC3E}">
        <p14:creationId xmlns:p14="http://schemas.microsoft.com/office/powerpoint/2010/main" val="105885024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7575" y="744538"/>
            <a:ext cx="4962525" cy="3722687"/>
          </a:xfrm>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AFA70FB7-1129-42BD-8493-45EDC5FA0F4D}" type="slidenum">
              <a:rPr lang="en-GB" smtClean="0"/>
              <a:pPr/>
              <a:t>8</a:t>
            </a:fld>
            <a:endParaRPr lang="en-GB" dirty="0"/>
          </a:p>
        </p:txBody>
      </p:sp>
    </p:spTree>
    <p:extLst>
      <p:ext uri="{BB962C8B-B14F-4D97-AF65-F5344CB8AC3E}">
        <p14:creationId xmlns:p14="http://schemas.microsoft.com/office/powerpoint/2010/main" val="8969340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AFA70FB7-1129-42BD-8493-45EDC5FA0F4D}" type="slidenum">
              <a:rPr lang="en-GB" smtClean="0"/>
              <a:pPr/>
              <a:t>9</a:t>
            </a:fld>
            <a:endParaRPr lang="en-GB" dirty="0"/>
          </a:p>
        </p:txBody>
      </p:sp>
    </p:spTree>
    <p:extLst>
      <p:ext uri="{BB962C8B-B14F-4D97-AF65-F5344CB8AC3E}">
        <p14:creationId xmlns:p14="http://schemas.microsoft.com/office/powerpoint/2010/main" val="364316979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dirty="0"/>
              <a:t>Click to edit Master title style</a:t>
            </a:r>
            <a:endParaRPr lang="en-GB"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endParaRPr lang="en-GB" dirty="0"/>
          </a:p>
        </p:txBody>
      </p:sp>
      <p:sp>
        <p:nvSpPr>
          <p:cNvPr id="4" name="Date Placeholder 3"/>
          <p:cNvSpPr>
            <a:spLocks noGrp="1"/>
          </p:cNvSpPr>
          <p:nvPr>
            <p:ph type="dt" sz="half" idx="10"/>
          </p:nvPr>
        </p:nvSpPr>
        <p:spPr/>
        <p:txBody>
          <a:bodyPr/>
          <a:lstStyle/>
          <a:p>
            <a:fld id="{179752CF-F2FB-40B0-B556-6CFF32B9BDE6}" type="datetime1">
              <a:rPr lang="en-GB" smtClean="0"/>
              <a:pPr/>
              <a:t>18/11/2025</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2B4FD51A-D2E3-4BC3-81BB-C8C5B4759B89}" type="slidenum">
              <a:rPr lang="en-GB" smtClean="0"/>
              <a:pPr/>
              <a:t>‹#›</a:t>
            </a:fld>
            <a:endParaRPr lang="en-GB" dirty="0"/>
          </a:p>
        </p:txBody>
      </p:sp>
      <p:pic>
        <p:nvPicPr>
          <p:cNvPr id="11" name="Picture 10"/>
          <p:cNvPicPr>
            <a:picLocks noChangeAspect="1"/>
          </p:cNvPicPr>
          <p:nvPr userDrawn="1"/>
        </p:nvPicPr>
        <p:blipFill>
          <a:blip r:embed="rId2" cstate="print"/>
          <a:stretch>
            <a:fillRect/>
          </a:stretch>
        </p:blipFill>
        <p:spPr>
          <a:xfrm>
            <a:off x="1260439" y="404664"/>
            <a:ext cx="6407905" cy="792088"/>
          </a:xfrm>
          <a:prstGeom prst="rect">
            <a:avLst/>
          </a:prstGeom>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19256" cy="1143000"/>
          </a:xfrm>
        </p:spPr>
        <p:txBody>
          <a:bodyPr/>
          <a:lstStyle>
            <a:lvl1pPr algn="l">
              <a:defRPr>
                <a:solidFill>
                  <a:srgbClr val="A50021"/>
                </a:solidFill>
              </a:defRPr>
            </a:lvl1pPr>
          </a:lstStyle>
          <a:p>
            <a:r>
              <a:rPr lang="en-US" dirty="0"/>
              <a:t>Click to edit Master title style</a:t>
            </a:r>
            <a:endParaRPr lang="en-GB" dirty="0"/>
          </a:p>
        </p:txBody>
      </p:sp>
      <p:sp>
        <p:nvSpPr>
          <p:cNvPr id="3" name="Content Placeholder 2"/>
          <p:cNvSpPr>
            <a:spLocks noGrp="1"/>
          </p:cNvSpPr>
          <p:nvPr>
            <p:ph idx="1"/>
          </p:nvPr>
        </p:nvSpPr>
        <p:spPr/>
        <p:txBody>
          <a:bodyPr/>
          <a:lstStyle>
            <a:lvl1pPr marL="533400" indent="-533400">
              <a:buFont typeface="Wingdings" pitchFamily="2" charset="2"/>
              <a:buChar char="Ø"/>
              <a:defRPr>
                <a:solidFill>
                  <a:schemeClr val="tx2">
                    <a:lumMod val="50000"/>
                  </a:schemeClr>
                </a:solidFill>
              </a:defRPr>
            </a:lvl1pPr>
            <a:lvl2pPr>
              <a:buFont typeface="Wingdings" pitchFamily="2" charset="2"/>
              <a:buChar char="§"/>
              <a:defRPr>
                <a:solidFill>
                  <a:schemeClr val="tx2">
                    <a:lumMod val="50000"/>
                  </a:schemeClr>
                </a:solidFill>
              </a:defRPr>
            </a:lvl2pPr>
            <a:lvl3pPr>
              <a:defRPr>
                <a:solidFill>
                  <a:schemeClr val="tx2">
                    <a:lumMod val="50000"/>
                  </a:schemeClr>
                </a:solidFill>
              </a:defRPr>
            </a:lvl3pPr>
            <a:lvl4pPr>
              <a:defRPr>
                <a:solidFill>
                  <a:schemeClr val="tx2">
                    <a:lumMod val="50000"/>
                  </a:schemeClr>
                </a:solidFill>
              </a:defRPr>
            </a:lvl4pPr>
            <a:lvl5pPr>
              <a:defRPr>
                <a:solidFill>
                  <a:schemeClr val="tx2">
                    <a:lumMod val="50000"/>
                  </a:schemeClr>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Date Placeholder 3"/>
          <p:cNvSpPr>
            <a:spLocks noGrp="1"/>
          </p:cNvSpPr>
          <p:nvPr>
            <p:ph type="dt" sz="half" idx="10"/>
          </p:nvPr>
        </p:nvSpPr>
        <p:spPr/>
        <p:txBody>
          <a:bodyPr/>
          <a:lstStyle/>
          <a:p>
            <a:fld id="{1A85AAD6-B9F2-4B37-A378-137A010AF3AA}" type="datetime1">
              <a:rPr lang="en-GB" smtClean="0"/>
              <a:pPr/>
              <a:t>18/11/2025</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2B4FD51A-D2E3-4BC3-81BB-C8C5B4759B89}" type="slidenum">
              <a:rPr lang="en-GB" smtClean="0"/>
              <a:pPr/>
              <a:t>‹#›</a:t>
            </a:fld>
            <a:endParaRPr lang="en-GB"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5338936" cy="1143000"/>
          </a:xfrm>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4A86D518-E478-4C99-B5C0-C2BED919084A}" type="datetime1">
              <a:rPr lang="en-GB" smtClean="0"/>
              <a:pPr/>
              <a:t>18/11/2025</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2B4FD51A-D2E3-4BC3-81BB-C8C5B4759B89}" type="slidenum">
              <a:rPr lang="en-GB" smtClean="0"/>
              <a:pPr/>
              <a:t>‹#›</a:t>
            </a:fld>
            <a:endParaRPr lang="en-GB"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5266928" cy="1143000"/>
          </a:xfrm>
        </p:spPr>
        <p:txBody>
          <a:bodyPr/>
          <a:lstStyle>
            <a:lvl1pPr>
              <a:defRPr/>
            </a:lvl1pPr>
          </a:lstStyle>
          <a:p>
            <a:r>
              <a:rPr lang="en-US"/>
              <a:t>Click to edit Master title style</a:t>
            </a:r>
            <a:endParaRPr lang="en-GB" dirty="0"/>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DD77EC95-EB4A-41ED-B5B2-A92B24717A20}" type="datetime1">
              <a:rPr lang="en-GB" smtClean="0"/>
              <a:pPr/>
              <a:t>18/11/2025</a:t>
            </a:fld>
            <a:endParaRPr lang="en-GB" dirty="0"/>
          </a:p>
        </p:txBody>
      </p:sp>
      <p:sp>
        <p:nvSpPr>
          <p:cNvPr id="8" name="Footer Placeholder 7"/>
          <p:cNvSpPr>
            <a:spLocks noGrp="1"/>
          </p:cNvSpPr>
          <p:nvPr>
            <p:ph type="ftr" sz="quarter" idx="11"/>
          </p:nvPr>
        </p:nvSpPr>
        <p:spPr/>
        <p:txBody>
          <a:bodyPr/>
          <a:lstStyle/>
          <a:p>
            <a:endParaRPr lang="en-GB" dirty="0"/>
          </a:p>
        </p:txBody>
      </p:sp>
      <p:sp>
        <p:nvSpPr>
          <p:cNvPr id="9" name="Slide Number Placeholder 8"/>
          <p:cNvSpPr>
            <a:spLocks noGrp="1"/>
          </p:cNvSpPr>
          <p:nvPr>
            <p:ph type="sldNum" sz="quarter" idx="12"/>
          </p:nvPr>
        </p:nvSpPr>
        <p:spPr/>
        <p:txBody>
          <a:bodyPr/>
          <a:lstStyle/>
          <a:p>
            <a:fld id="{2B4FD51A-D2E3-4BC3-81BB-C8C5B4759B89}" type="slidenum">
              <a:rPr lang="en-GB" smtClean="0"/>
              <a:pPr/>
              <a:t>‹#›</a:t>
            </a:fld>
            <a:endParaRPr lang="en-GB"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5338936" cy="1143000"/>
          </a:xfrm>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89E9B97A-4B00-4F5B-9B58-74D7EE01E160}" type="datetime1">
              <a:rPr lang="en-GB" smtClean="0"/>
              <a:pPr/>
              <a:t>18/11/2025</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2B4FD51A-D2E3-4BC3-81BB-C8C5B4759B89}" type="slidenum">
              <a:rPr lang="en-GB" smtClean="0"/>
              <a:pPr/>
              <a:t>‹#›</a:t>
            </a:fld>
            <a:endParaRPr lang="en-GB"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47D6465-D104-471A-A952-B862B4CF2DF3}" type="datetime1">
              <a:rPr lang="en-GB" smtClean="0"/>
              <a:pPr/>
              <a:t>18/11/2025</a:t>
            </a:fld>
            <a:endParaRPr lang="en-GB" dirty="0"/>
          </a:p>
        </p:txBody>
      </p:sp>
      <p:sp>
        <p:nvSpPr>
          <p:cNvPr id="3" name="Footer Placeholder 2"/>
          <p:cNvSpPr>
            <a:spLocks noGrp="1"/>
          </p:cNvSpPr>
          <p:nvPr>
            <p:ph type="ftr" sz="quarter" idx="11"/>
          </p:nvPr>
        </p:nvSpPr>
        <p:spPr/>
        <p:txBody>
          <a:bodyPr/>
          <a:lstStyle/>
          <a:p>
            <a:endParaRPr lang="en-GB" dirty="0"/>
          </a:p>
        </p:txBody>
      </p:sp>
      <p:sp>
        <p:nvSpPr>
          <p:cNvPr id="4" name="Slide Number Placeholder 3"/>
          <p:cNvSpPr>
            <a:spLocks noGrp="1"/>
          </p:cNvSpPr>
          <p:nvPr>
            <p:ph type="sldNum" sz="quarter" idx="12"/>
          </p:nvPr>
        </p:nvSpPr>
        <p:spPr/>
        <p:txBody>
          <a:bodyPr/>
          <a:lstStyle/>
          <a:p>
            <a:fld id="{2B4FD51A-D2E3-4BC3-81BB-C8C5B4759B89}" type="slidenum">
              <a:rPr lang="en-GB" smtClean="0"/>
              <a:pPr/>
              <a:t>‹#›</a:t>
            </a:fld>
            <a:endParaRPr lang="en-GB"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39E17AC-7612-4CEC-9E80-AC818FC26A7B}" type="datetime1">
              <a:rPr lang="en-GB" smtClean="0"/>
              <a:pPr/>
              <a:t>18/11/2025</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2B4FD51A-D2E3-4BC3-81BB-C8C5B4759B89}" type="slidenum">
              <a:rPr lang="en-GB" smtClean="0"/>
              <a:pPr/>
              <a:t>‹#›</a:t>
            </a:fld>
            <a:endParaRPr lang="en-GB"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1C05E5E2-AFEF-4411-962D-3B080802F438}" type="datetime1">
              <a:rPr lang="en-GB" smtClean="0"/>
              <a:pPr/>
              <a:t>18/11/2025</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2B4FD51A-D2E3-4BC3-81BB-C8C5B4759B89}" type="slidenum">
              <a:rPr lang="en-GB" smtClean="0"/>
              <a:pPr/>
              <a:t>‹#›</a:t>
            </a:fld>
            <a:endParaRPr lang="en-GB"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5770984" cy="1143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C7A4A6B-F59A-4440-8DA2-B44920170635}" type="datetime1">
              <a:rPr lang="en-GB" smtClean="0"/>
              <a:pPr/>
              <a:t>18/11/2025</a:t>
            </a:fld>
            <a:endParaRPr lang="en-GB"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B4FD51A-D2E3-4BC3-81BB-C8C5B4759B89}" type="slidenum">
              <a:rPr lang="en-GB" smtClean="0"/>
              <a:pPr/>
              <a:t>‹#›</a:t>
            </a:fld>
            <a:endParaRPr lang="en-GB"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2" r:id="rId3"/>
    <p:sldLayoutId id="2147483653" r:id="rId4"/>
    <p:sldLayoutId id="2147483654" r:id="rId5"/>
    <p:sldLayoutId id="2147483655" r:id="rId6"/>
    <p:sldLayoutId id="2147483656" r:id="rId7"/>
    <p:sldLayoutId id="2147483658" r:id="rId8"/>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p.ashwin@lancaster.ac.uk"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4" name="Rectangle 6"/>
          <p:cNvSpPr>
            <a:spLocks noGrp="1" noChangeArrowheads="1"/>
          </p:cNvSpPr>
          <p:nvPr>
            <p:ph type="ctrTitle"/>
          </p:nvPr>
        </p:nvSpPr>
        <p:spPr>
          <a:xfrm>
            <a:off x="645840" y="2063413"/>
            <a:ext cx="7772400" cy="1470025"/>
          </a:xfrm>
        </p:spPr>
        <p:txBody>
          <a:bodyPr>
            <a:noAutofit/>
          </a:bodyPr>
          <a:lstStyle/>
          <a:p>
            <a:r>
              <a:rPr lang="en-GB" sz="3600" b="1" dirty="0">
                <a:solidFill>
                  <a:srgbClr val="A50021"/>
                </a:solidFill>
              </a:rPr>
              <a:t>Measuring the quality of university education: beyond the nonsense of university rankings</a:t>
            </a:r>
            <a:br>
              <a:rPr lang="en-GB" sz="3600" dirty="0"/>
            </a:br>
            <a:endParaRPr lang="en-GB" sz="3400" b="1" dirty="0">
              <a:solidFill>
                <a:srgbClr val="A50021"/>
              </a:solidFill>
            </a:endParaRPr>
          </a:p>
        </p:txBody>
      </p:sp>
      <p:sp>
        <p:nvSpPr>
          <p:cNvPr id="2055" name="Rectangle 7"/>
          <p:cNvSpPr>
            <a:spLocks noGrp="1" noChangeArrowheads="1"/>
          </p:cNvSpPr>
          <p:nvPr>
            <p:ph type="subTitle" idx="1"/>
          </p:nvPr>
        </p:nvSpPr>
        <p:spPr>
          <a:xfrm>
            <a:off x="0" y="3789040"/>
            <a:ext cx="9108504" cy="2749748"/>
          </a:xfrm>
        </p:spPr>
        <p:txBody>
          <a:bodyPr>
            <a:noAutofit/>
          </a:bodyPr>
          <a:lstStyle/>
          <a:p>
            <a:r>
              <a:rPr lang="en-GB" sz="2800" dirty="0">
                <a:solidFill>
                  <a:schemeClr val="tx2">
                    <a:lumMod val="50000"/>
                  </a:schemeClr>
                </a:solidFill>
              </a:rPr>
              <a:t>Paul Ashwin</a:t>
            </a:r>
          </a:p>
          <a:p>
            <a:r>
              <a:rPr lang="en-GB" sz="2800" dirty="0">
                <a:solidFill>
                  <a:schemeClr val="tx2">
                    <a:lumMod val="50000"/>
                  </a:schemeClr>
                </a:solidFill>
                <a:hlinkClick r:id="rId3"/>
              </a:rPr>
              <a:t>p.ashwin@lancaster.ac.uk</a:t>
            </a:r>
            <a:endParaRPr lang="en-GB" sz="2800" dirty="0">
              <a:solidFill>
                <a:schemeClr val="tx2">
                  <a:lumMod val="50000"/>
                </a:schemeClr>
              </a:solidFill>
            </a:endParaRPr>
          </a:p>
          <a:p>
            <a:r>
              <a:rPr lang="en-GB" sz="2800" dirty="0">
                <a:solidFill>
                  <a:schemeClr val="tx2">
                    <a:lumMod val="50000"/>
                  </a:schemeClr>
                </a:solidFill>
              </a:rPr>
              <a:t>Twitter: @</a:t>
            </a:r>
            <a:r>
              <a:rPr lang="en-GB" sz="2800" dirty="0" err="1">
                <a:solidFill>
                  <a:schemeClr val="tx2">
                    <a:lumMod val="50000"/>
                  </a:schemeClr>
                </a:solidFill>
              </a:rPr>
              <a:t>paulashwin</a:t>
            </a:r>
            <a:endParaRPr lang="en-GB" sz="2800" dirty="0">
              <a:solidFill>
                <a:schemeClr val="tx2">
                  <a:lumMod val="50000"/>
                </a:schemeClr>
              </a:solidFill>
            </a:endParaRPr>
          </a:p>
          <a:p>
            <a:r>
              <a:rPr lang="en-GB" sz="2800" i="1" dirty="0">
                <a:solidFill>
                  <a:schemeClr val="tx2">
                    <a:lumMod val="50000"/>
                  </a:schemeClr>
                </a:solidFill>
              </a:rPr>
              <a:t>Institutional Research in a Changing HE World</a:t>
            </a:r>
            <a:r>
              <a:rPr lang="en-GB" sz="2800" dirty="0">
                <a:solidFill>
                  <a:schemeClr val="tx2">
                    <a:lumMod val="50000"/>
                  </a:schemeClr>
                </a:solidFill>
              </a:rPr>
              <a:t>: UK and Ireland HEIR Network 2022 Annual Conference</a:t>
            </a:r>
            <a:r>
              <a:rPr lang="en-GB" dirty="0"/>
              <a:t> </a:t>
            </a:r>
          </a:p>
          <a:p>
            <a:r>
              <a:rPr lang="en-GB" sz="2800" dirty="0">
                <a:solidFill>
                  <a:schemeClr val="tx2">
                    <a:lumMod val="50000"/>
                  </a:schemeClr>
                </a:solidFill>
              </a:rPr>
              <a:t>Friday 9</a:t>
            </a:r>
            <a:r>
              <a:rPr lang="en-GB" sz="2800" baseline="30000" dirty="0">
                <a:solidFill>
                  <a:schemeClr val="tx2">
                    <a:lumMod val="50000"/>
                  </a:schemeClr>
                </a:solidFill>
              </a:rPr>
              <a:t>th</a:t>
            </a:r>
            <a:r>
              <a:rPr lang="en-GB" sz="2800" dirty="0">
                <a:solidFill>
                  <a:schemeClr val="tx2">
                    <a:lumMod val="50000"/>
                  </a:schemeClr>
                </a:solidFill>
              </a:rPr>
              <a:t> September 2022</a:t>
            </a:r>
            <a:endParaRPr lang="en-GB" sz="2000" dirty="0">
              <a:solidFill>
                <a:schemeClr val="tx2">
                  <a:lumMod val="50000"/>
                </a:schemeClr>
              </a:solidFill>
            </a:endParaRPr>
          </a:p>
          <a:p>
            <a:r>
              <a:rPr lang="en-GB" sz="2000" i="1" dirty="0">
                <a:solidFill>
                  <a:schemeClr val="tx2">
                    <a:lumMod val="50000"/>
                  </a:schemeClr>
                </a:solidFill>
              </a:rPr>
              <a:t> </a:t>
            </a:r>
            <a:endParaRPr lang="en-GB" sz="2000" dirty="0"/>
          </a:p>
        </p:txBody>
      </p:sp>
      <p:sp>
        <p:nvSpPr>
          <p:cNvPr id="4" name="Rectangle 7"/>
          <p:cNvSpPr txBox="1">
            <a:spLocks noChangeArrowheads="1"/>
          </p:cNvSpPr>
          <p:nvPr/>
        </p:nvSpPr>
        <p:spPr>
          <a:xfrm>
            <a:off x="1331640" y="4196680"/>
            <a:ext cx="6400800" cy="1752600"/>
          </a:xfrm>
          <a:prstGeom prst="rect">
            <a:avLst/>
          </a:prstGeom>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endParaRPr lang="en-GB" sz="2800" b="1" dirty="0">
              <a:solidFill>
                <a:schemeClr val="tx2">
                  <a:lumMod val="50000"/>
                </a:schemeClr>
              </a:solidFill>
            </a:endParaRPr>
          </a:p>
        </p:txBody>
      </p:sp>
      <p:sp>
        <p:nvSpPr>
          <p:cNvPr id="5" name="Rectangle 7"/>
          <p:cNvSpPr txBox="1">
            <a:spLocks noChangeArrowheads="1"/>
          </p:cNvSpPr>
          <p:nvPr/>
        </p:nvSpPr>
        <p:spPr>
          <a:xfrm>
            <a:off x="107504" y="5733256"/>
            <a:ext cx="9108504" cy="1752600"/>
          </a:xfrm>
          <a:prstGeom prst="rect">
            <a:avLst/>
          </a:prstGeom>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endParaRPr lang="en-GB" sz="2000" dirty="0">
              <a:solidFill>
                <a:schemeClr val="tx2">
                  <a:lumMod val="50000"/>
                </a:schemeClr>
              </a:solidFill>
            </a:endParaRPr>
          </a:p>
        </p:txBody>
      </p:sp>
    </p:spTree>
    <p:extLst>
      <p:ext uri="{BB962C8B-B14F-4D97-AF65-F5344CB8AC3E}">
        <p14:creationId xmlns:p14="http://schemas.microsoft.com/office/powerpoint/2010/main" val="78525375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1520" y="260648"/>
            <a:ext cx="8686800" cy="1143000"/>
          </a:xfrm>
        </p:spPr>
        <p:txBody>
          <a:bodyPr>
            <a:normAutofit fontScale="90000"/>
          </a:bodyPr>
          <a:lstStyle/>
          <a:p>
            <a:r>
              <a:rPr lang="en-GB" dirty="0"/>
              <a:t>The transformational power of higher education (Ashwin 2020)</a:t>
            </a:r>
          </a:p>
        </p:txBody>
      </p:sp>
      <p:graphicFrame>
        <p:nvGraphicFramePr>
          <p:cNvPr id="4" name="Content Placeholder 3"/>
          <p:cNvGraphicFramePr>
            <a:graphicFrameLocks noGrp="1"/>
          </p:cNvGraphicFramePr>
          <p:nvPr>
            <p:ph idx="1"/>
          </p:nvPr>
        </p:nvGraphicFramePr>
        <p:xfrm>
          <a:off x="0" y="1772816"/>
          <a:ext cx="9144000" cy="482453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85347921"/>
      </p:ext>
    </p:extLst>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dirty="0"/>
          </a:p>
        </p:txBody>
      </p:sp>
      <p:sp>
        <p:nvSpPr>
          <p:cNvPr id="3" name="Content Placeholder 2"/>
          <p:cNvSpPr>
            <a:spLocks noGrp="1"/>
          </p:cNvSpPr>
          <p:nvPr>
            <p:ph idx="1"/>
          </p:nvPr>
        </p:nvSpPr>
        <p:spPr/>
        <p:txBody>
          <a:bodyPr>
            <a:normAutofit fontScale="85000" lnSpcReduction="20000"/>
          </a:bodyPr>
          <a:lstStyle/>
          <a:p>
            <a:pPr marL="0" indent="0">
              <a:buNone/>
            </a:pPr>
            <a:r>
              <a:rPr lang="en-GB" i="1" dirty="0"/>
              <a:t>I’ll observe something, which to somebody who doesn’t do Chemistry, they’ll just see it for what it is. But then, in my mind I just start thinking about the theory behind why that’s working… sometimes the science element kind of goes off in my brain, and I start analysing things in that kind of way…. Because, I mean, science, it’s great to know, but it’s not purely for the benefit of knowledge. We want knowledge, but then we want to see how we can use that knowledge, and how we can apply it, and improve things.</a:t>
            </a:r>
          </a:p>
          <a:p>
            <a:pPr marL="0" indent="0">
              <a:buNone/>
            </a:pPr>
            <a:r>
              <a:rPr lang="en-GB" dirty="0"/>
              <a:t>(Donna, Chemistry Student, Erbium University, Year 2, UKSA Project)</a:t>
            </a:r>
          </a:p>
          <a:p>
            <a:endParaRPr lang="en-GB" dirty="0"/>
          </a:p>
        </p:txBody>
      </p:sp>
      <p:sp>
        <p:nvSpPr>
          <p:cNvPr id="4" name="Slide Number Placeholder 3"/>
          <p:cNvSpPr>
            <a:spLocks noGrp="1"/>
          </p:cNvSpPr>
          <p:nvPr>
            <p:ph type="sldNum" sz="quarter" idx="12"/>
          </p:nvPr>
        </p:nvSpPr>
        <p:spPr/>
        <p:txBody>
          <a:bodyPr/>
          <a:lstStyle/>
          <a:p>
            <a:fld id="{2B4FD51A-D2E3-4BC3-81BB-C8C5B4759B89}" type="slidenum">
              <a:rPr lang="en-GB" smtClean="0"/>
              <a:pPr/>
              <a:t>11</a:t>
            </a:fld>
            <a:endParaRPr lang="en-GB" dirty="0"/>
          </a:p>
        </p:txBody>
      </p:sp>
    </p:spTree>
    <p:extLst>
      <p:ext uri="{BB962C8B-B14F-4D97-AF65-F5344CB8AC3E}">
        <p14:creationId xmlns:p14="http://schemas.microsoft.com/office/powerpoint/2010/main" val="339736910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GB" sz="3600" dirty="0"/>
              <a:t>An alternative approach to measuring educational quality</a:t>
            </a:r>
          </a:p>
        </p:txBody>
      </p:sp>
      <p:sp>
        <p:nvSpPr>
          <p:cNvPr id="3" name="Content Placeholder 2"/>
          <p:cNvSpPr>
            <a:spLocks noGrp="1"/>
          </p:cNvSpPr>
          <p:nvPr>
            <p:ph idx="1"/>
          </p:nvPr>
        </p:nvSpPr>
        <p:spPr>
          <a:xfrm>
            <a:off x="457200" y="1417638"/>
            <a:ext cx="8229600" cy="4938712"/>
          </a:xfrm>
        </p:spPr>
        <p:txBody>
          <a:bodyPr>
            <a:noAutofit/>
          </a:bodyPr>
          <a:lstStyle/>
          <a:p>
            <a:pPr marL="0" indent="0">
              <a:buNone/>
            </a:pPr>
            <a:r>
              <a:rPr lang="en-GB" sz="2300" dirty="0"/>
              <a:t>How institutions ensure their degree programmes are well designed and based on evidence-informed views of:</a:t>
            </a:r>
          </a:p>
          <a:p>
            <a:r>
              <a:rPr lang="en-GB" sz="2300" dirty="0"/>
              <a:t>who their students are;</a:t>
            </a:r>
          </a:p>
          <a:p>
            <a:r>
              <a:rPr lang="en-GB" sz="2300" dirty="0"/>
              <a:t>how and why the knowledge they offer students access to is important and powerful; how it enables student to understand and change the world;</a:t>
            </a:r>
          </a:p>
          <a:p>
            <a:r>
              <a:rPr lang="en-GB" sz="2300" dirty="0"/>
              <a:t>who students will become through their engagement with this knowledge; how they will contribute to society including, but not limited to, their employment;</a:t>
            </a:r>
          </a:p>
          <a:p>
            <a:pPr marL="0" indent="0">
              <a:buNone/>
            </a:pPr>
            <a:r>
              <a:rPr lang="en-GB" sz="2300" dirty="0"/>
              <a:t>This could include a range of metrics that focus on students’ experiences of their programmes and the outcomes of those programmes but crucially the assessment would examine </a:t>
            </a:r>
            <a:r>
              <a:rPr lang="en-GB" sz="2300" b="1" dirty="0">
                <a:solidFill>
                  <a:srgbClr val="C00000"/>
                </a:solidFill>
              </a:rPr>
              <a:t>both</a:t>
            </a:r>
            <a:r>
              <a:rPr lang="en-GB" sz="2300" dirty="0"/>
              <a:t> their performance on these metrics and the ways in which they use the metrics to enhance their provision (see Ashwin 2022) </a:t>
            </a:r>
          </a:p>
        </p:txBody>
      </p:sp>
      <p:sp>
        <p:nvSpPr>
          <p:cNvPr id="4" name="Slide Number Placeholder 3"/>
          <p:cNvSpPr>
            <a:spLocks noGrp="1"/>
          </p:cNvSpPr>
          <p:nvPr>
            <p:ph type="sldNum" sz="quarter" idx="12"/>
          </p:nvPr>
        </p:nvSpPr>
        <p:spPr/>
        <p:txBody>
          <a:bodyPr/>
          <a:lstStyle/>
          <a:p>
            <a:fld id="{2B4FD51A-D2E3-4BC3-81BB-C8C5B4759B89}" type="slidenum">
              <a:rPr lang="en-GB" smtClean="0"/>
              <a:pPr/>
              <a:t>12</a:t>
            </a:fld>
            <a:endParaRPr lang="en-GB" dirty="0"/>
          </a:p>
        </p:txBody>
      </p:sp>
    </p:spTree>
    <p:extLst>
      <p:ext uri="{BB962C8B-B14F-4D97-AF65-F5344CB8AC3E}">
        <p14:creationId xmlns:p14="http://schemas.microsoft.com/office/powerpoint/2010/main" val="334265014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Alternative approach as a measure of educational quality</a:t>
            </a:r>
            <a:endParaRPr lang="en-GB"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834283601"/>
              </p:ext>
            </p:extLst>
          </p:nvPr>
        </p:nvGraphicFramePr>
        <p:xfrm>
          <a:off x="442912" y="1742933"/>
          <a:ext cx="8586789" cy="4565892"/>
        </p:xfrm>
        <a:graphic>
          <a:graphicData uri="http://schemas.openxmlformats.org/drawingml/2006/table">
            <a:tbl>
              <a:tblPr firstRow="1" bandRow="1">
                <a:tableStyleId>{69CF1AB2-1976-4502-BF36-3FF5EA218861}</a:tableStyleId>
              </a:tblPr>
              <a:tblGrid>
                <a:gridCol w="8079553">
                  <a:extLst>
                    <a:ext uri="{9D8B030D-6E8A-4147-A177-3AD203B41FA5}">
                      <a16:colId xmlns:a16="http://schemas.microsoft.com/office/drawing/2014/main" val="20000"/>
                    </a:ext>
                  </a:extLst>
                </a:gridCol>
                <a:gridCol w="507236">
                  <a:extLst>
                    <a:ext uri="{9D8B030D-6E8A-4147-A177-3AD203B41FA5}">
                      <a16:colId xmlns:a16="http://schemas.microsoft.com/office/drawing/2014/main" val="20001"/>
                    </a:ext>
                  </a:extLst>
                </a:gridCol>
              </a:tblGrid>
              <a:tr h="542532">
                <a:tc>
                  <a:txBody>
                    <a:bodyPr/>
                    <a:lstStyle/>
                    <a:p>
                      <a:pPr marL="457200" indent="-457200">
                        <a:buFont typeface="+mj-lt"/>
                        <a:buAutoNum type="arabicPeriod"/>
                      </a:pPr>
                      <a:r>
                        <a:rPr lang="en-GB" sz="2000" b="1" kern="1200" baseline="0" dirty="0">
                          <a:solidFill>
                            <a:srgbClr val="C10B20"/>
                          </a:solidFill>
                          <a:latin typeface="+mn-lt"/>
                          <a:ea typeface="+mn-ea"/>
                          <a:cs typeface="+mn-cs"/>
                        </a:rPr>
                        <a:t>Reflect the purposes of higher education</a:t>
                      </a:r>
                    </a:p>
                  </a:txBody>
                  <a:tcPr marL="68580" marR="68580"/>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2800" b="1" dirty="0">
                          <a:solidFill>
                            <a:srgbClr val="C00000"/>
                          </a:solidFill>
                          <a:sym typeface="Wingdings 2"/>
                        </a:rPr>
                        <a:t></a:t>
                      </a:r>
                      <a:endParaRPr lang="en-GB" sz="2800" b="1" dirty="0">
                        <a:solidFill>
                          <a:srgbClr val="C00000"/>
                        </a:solidFill>
                      </a:endParaRPr>
                    </a:p>
                  </a:txBody>
                  <a:tcPr marL="68580" marR="68580"/>
                </a:tc>
                <a:extLst>
                  <a:ext uri="{0D108BD9-81ED-4DB2-BD59-A6C34878D82A}">
                    <a16:rowId xmlns:a16="http://schemas.microsoft.com/office/drawing/2014/main" val="10000"/>
                  </a:ext>
                </a:extLst>
              </a:tr>
              <a:tr h="559486">
                <a:tc>
                  <a:txBody>
                    <a:bodyPr/>
                    <a:lstStyle/>
                    <a:p>
                      <a:pPr marL="457200" marR="0" lvl="0" indent="-457200" algn="l" defTabSz="914400" rtl="0" eaLnBrk="1" fontAlgn="auto" latinLnBrk="0" hangingPunct="1">
                        <a:lnSpc>
                          <a:spcPct val="100000"/>
                        </a:lnSpc>
                        <a:spcBef>
                          <a:spcPts val="0"/>
                        </a:spcBef>
                        <a:spcAft>
                          <a:spcPts val="0"/>
                        </a:spcAft>
                        <a:buClrTx/>
                        <a:buSzTx/>
                        <a:buFont typeface="+mj-lt"/>
                        <a:buAutoNum type="arabicPeriod" startAt="2"/>
                        <a:tabLst/>
                        <a:defRPr/>
                      </a:pPr>
                      <a:r>
                        <a:rPr lang="en-GB" sz="2000" b="1" kern="1200" baseline="0" dirty="0">
                          <a:solidFill>
                            <a:srgbClr val="C10B20"/>
                          </a:solidFill>
                          <a:latin typeface="+mn-lt"/>
                          <a:ea typeface="+mn-ea"/>
                          <a:cs typeface="+mn-cs"/>
                        </a:rPr>
                        <a:t>Examine quality at the level of the particular degree rather than the institution</a:t>
                      </a:r>
                    </a:p>
                  </a:txBody>
                  <a:tcPr marL="68580" marR="68580"/>
                </a:tc>
                <a:tc>
                  <a:txBody>
                    <a:bodyPr/>
                    <a:lstStyle/>
                    <a:p>
                      <a:r>
                        <a:rPr lang="en-GB" sz="2800" b="1" dirty="0">
                          <a:solidFill>
                            <a:srgbClr val="C00000"/>
                          </a:solidFill>
                          <a:sym typeface="Wingdings 2"/>
                        </a:rPr>
                        <a:t></a:t>
                      </a:r>
                      <a:endParaRPr lang="en-GB" sz="2800" b="1" dirty="0">
                        <a:solidFill>
                          <a:srgbClr val="C00000"/>
                        </a:solidFill>
                      </a:endParaRPr>
                    </a:p>
                  </a:txBody>
                  <a:tcPr marL="68580" marR="68580"/>
                </a:tc>
                <a:extLst>
                  <a:ext uri="{0D108BD9-81ED-4DB2-BD59-A6C34878D82A}">
                    <a16:rowId xmlns:a16="http://schemas.microsoft.com/office/drawing/2014/main" val="10001"/>
                  </a:ext>
                </a:extLst>
              </a:tr>
              <a:tr h="559486">
                <a:tc>
                  <a:txBody>
                    <a:bodyPr/>
                    <a:lstStyle/>
                    <a:p>
                      <a:pPr marL="457200" marR="0" lvl="0" indent="-457200" algn="l" defTabSz="914400" rtl="0" eaLnBrk="1" fontAlgn="auto" latinLnBrk="0" hangingPunct="1">
                        <a:lnSpc>
                          <a:spcPct val="100000"/>
                        </a:lnSpc>
                        <a:spcBef>
                          <a:spcPts val="0"/>
                        </a:spcBef>
                        <a:spcAft>
                          <a:spcPts val="0"/>
                        </a:spcAft>
                        <a:buClrTx/>
                        <a:buSzTx/>
                        <a:buFont typeface="+mj-lt"/>
                        <a:buAutoNum type="arabicPeriod" startAt="3"/>
                        <a:tabLst/>
                        <a:defRPr/>
                      </a:pPr>
                      <a:r>
                        <a:rPr lang="en-GB" sz="2000" b="1" kern="1200" baseline="0" dirty="0">
                          <a:solidFill>
                            <a:srgbClr val="C10B20"/>
                          </a:solidFill>
                          <a:latin typeface="+mn-lt"/>
                          <a:ea typeface="+mn-ea"/>
                          <a:cs typeface="+mn-cs"/>
                        </a:rPr>
                        <a:t>Measure the quality of teaching offered rather than reputation or prestige;</a:t>
                      </a:r>
                    </a:p>
                  </a:txBody>
                  <a:tcPr marL="68580" marR="68580"/>
                </a:tc>
                <a:tc>
                  <a:txBody>
                    <a:bodyPr/>
                    <a:lstStyle/>
                    <a:p>
                      <a:r>
                        <a:rPr lang="en-GB" sz="2800" b="1" dirty="0">
                          <a:solidFill>
                            <a:srgbClr val="C00000"/>
                          </a:solidFill>
                          <a:sym typeface="Wingdings 2"/>
                        </a:rPr>
                        <a:t></a:t>
                      </a:r>
                      <a:endParaRPr lang="en-GB" sz="2800" b="1" dirty="0">
                        <a:solidFill>
                          <a:srgbClr val="C00000"/>
                        </a:solidFill>
                      </a:endParaRPr>
                    </a:p>
                  </a:txBody>
                  <a:tcPr marL="68580" marR="68580"/>
                </a:tc>
                <a:extLst>
                  <a:ext uri="{0D108BD9-81ED-4DB2-BD59-A6C34878D82A}">
                    <a16:rowId xmlns:a16="http://schemas.microsoft.com/office/drawing/2014/main" val="10002"/>
                  </a:ext>
                </a:extLst>
              </a:tr>
              <a:tr h="542532">
                <a:tc>
                  <a:txBody>
                    <a:bodyPr/>
                    <a:lstStyle/>
                    <a:p>
                      <a:pPr marL="457200" marR="0" lvl="0" indent="-457200" algn="l" defTabSz="914400" rtl="0" eaLnBrk="1" fontAlgn="auto" latinLnBrk="0" hangingPunct="1">
                        <a:lnSpc>
                          <a:spcPct val="100000"/>
                        </a:lnSpc>
                        <a:spcBef>
                          <a:spcPts val="0"/>
                        </a:spcBef>
                        <a:spcAft>
                          <a:spcPts val="0"/>
                        </a:spcAft>
                        <a:buClrTx/>
                        <a:buSzTx/>
                        <a:buFont typeface="+mj-lt"/>
                        <a:buAutoNum type="arabicPeriod" startAt="4"/>
                        <a:tabLst/>
                        <a:defRPr/>
                      </a:pPr>
                      <a:r>
                        <a:rPr lang="en-GB" sz="2000" b="1" kern="1200" baseline="0" dirty="0">
                          <a:solidFill>
                            <a:srgbClr val="C10B20"/>
                          </a:solidFill>
                          <a:latin typeface="+mn-lt"/>
                          <a:ea typeface="+mn-ea"/>
                          <a:cs typeface="+mn-cs"/>
                        </a:rPr>
                        <a:t>Draw on a variety of measures that tell us about quality from different perspectives</a:t>
                      </a:r>
                    </a:p>
                  </a:txBody>
                  <a:tcPr marL="68580" marR="68580"/>
                </a:tc>
                <a:tc>
                  <a:txBody>
                    <a:bodyPr/>
                    <a:lstStyle/>
                    <a:p>
                      <a:r>
                        <a:rPr lang="en-GB" sz="2800" b="1" dirty="0">
                          <a:solidFill>
                            <a:srgbClr val="C00000"/>
                          </a:solidFill>
                          <a:sym typeface="Wingdings 2"/>
                        </a:rPr>
                        <a:t></a:t>
                      </a:r>
                      <a:endParaRPr lang="en-GB" sz="2800" b="1" dirty="0">
                        <a:solidFill>
                          <a:srgbClr val="C00000"/>
                        </a:solidFill>
                      </a:endParaRPr>
                    </a:p>
                  </a:txBody>
                  <a:tcPr marL="68580" marR="68580"/>
                </a:tc>
                <a:extLst>
                  <a:ext uri="{0D108BD9-81ED-4DB2-BD59-A6C34878D82A}">
                    <a16:rowId xmlns:a16="http://schemas.microsoft.com/office/drawing/2014/main" val="10003"/>
                  </a:ext>
                </a:extLst>
              </a:tr>
              <a:tr h="542532">
                <a:tc>
                  <a:txBody>
                    <a:bodyPr/>
                    <a:lstStyle/>
                    <a:p>
                      <a:pPr marL="457200" marR="0" lvl="0" indent="-457200" algn="l" defTabSz="914400" rtl="0" eaLnBrk="1" fontAlgn="auto" latinLnBrk="0" hangingPunct="1">
                        <a:lnSpc>
                          <a:spcPct val="100000"/>
                        </a:lnSpc>
                        <a:spcBef>
                          <a:spcPts val="0"/>
                        </a:spcBef>
                        <a:spcAft>
                          <a:spcPts val="0"/>
                        </a:spcAft>
                        <a:buClrTx/>
                        <a:buSzTx/>
                        <a:buFont typeface="+mj-lt"/>
                        <a:buAutoNum type="arabicPeriod" startAt="5"/>
                        <a:tabLst>
                          <a:tab pos="361950" algn="l"/>
                        </a:tabLst>
                        <a:defRPr/>
                      </a:pPr>
                      <a:r>
                        <a:rPr lang="en-GB" sz="2000" b="1" kern="1200" baseline="0" dirty="0">
                          <a:solidFill>
                            <a:srgbClr val="C10B20"/>
                          </a:solidFill>
                          <a:latin typeface="+mn-lt"/>
                          <a:ea typeface="+mn-ea"/>
                          <a:cs typeface="+mn-cs"/>
                        </a:rPr>
                        <a:t>As a whole, are based on a coherent, research-informed vision of teaching</a:t>
                      </a:r>
                    </a:p>
                  </a:txBody>
                  <a:tcPr marL="68580" marR="68580"/>
                </a:tc>
                <a:tc>
                  <a:txBody>
                    <a:bodyPr/>
                    <a:lstStyle/>
                    <a:p>
                      <a:r>
                        <a:rPr lang="en-GB" sz="2800" b="1" dirty="0">
                          <a:solidFill>
                            <a:srgbClr val="C00000"/>
                          </a:solidFill>
                          <a:sym typeface="Wingdings 2"/>
                        </a:rPr>
                        <a:t></a:t>
                      </a:r>
                      <a:endParaRPr lang="en-GB" sz="2800" b="1" dirty="0">
                        <a:solidFill>
                          <a:srgbClr val="C00000"/>
                        </a:solidFill>
                      </a:endParaRPr>
                    </a:p>
                  </a:txBody>
                  <a:tcPr marL="68580" marR="68580"/>
                </a:tc>
                <a:extLst>
                  <a:ext uri="{0D108BD9-81ED-4DB2-BD59-A6C34878D82A}">
                    <a16:rowId xmlns:a16="http://schemas.microsoft.com/office/drawing/2014/main" val="10004"/>
                  </a:ext>
                </a:extLst>
              </a:tr>
              <a:tr h="517065">
                <a:tc>
                  <a:txBody>
                    <a:bodyPr/>
                    <a:lstStyle/>
                    <a:p>
                      <a:pPr marL="457200" marR="0" lvl="0" indent="-457200" algn="l" defTabSz="914400" rtl="0" eaLnBrk="1" fontAlgn="auto" latinLnBrk="0" hangingPunct="1">
                        <a:lnSpc>
                          <a:spcPct val="100000"/>
                        </a:lnSpc>
                        <a:spcBef>
                          <a:spcPts val="0"/>
                        </a:spcBef>
                        <a:spcAft>
                          <a:spcPts val="0"/>
                        </a:spcAft>
                        <a:buClrTx/>
                        <a:buSzTx/>
                        <a:buFont typeface="+mj-lt"/>
                        <a:buAutoNum type="arabicPeriod" startAt="6"/>
                        <a:tabLst/>
                        <a:defRPr/>
                      </a:pPr>
                      <a:r>
                        <a:rPr lang="en-GB" sz="2000" b="1" kern="1200" baseline="0" dirty="0">
                          <a:solidFill>
                            <a:srgbClr val="C10B20"/>
                          </a:solidFill>
                          <a:latin typeface="+mn-lt"/>
                          <a:ea typeface="+mn-ea"/>
                          <a:cs typeface="+mn-cs"/>
                        </a:rPr>
                        <a:t>Require improvements in teaching practices in order to improve performance on the measures</a:t>
                      </a:r>
                    </a:p>
                  </a:txBody>
                  <a:tcPr marL="68580" marR="68580"/>
                </a:tc>
                <a:tc>
                  <a:txBody>
                    <a:bodyPr/>
                    <a:lstStyle/>
                    <a:p>
                      <a:r>
                        <a:rPr lang="en-GB" sz="2800" b="1" dirty="0">
                          <a:solidFill>
                            <a:srgbClr val="C00000"/>
                          </a:solidFill>
                          <a:sym typeface="Wingdings 2"/>
                        </a:rPr>
                        <a:t></a:t>
                      </a:r>
                      <a:endParaRPr lang="en-GB" sz="2800" b="1" dirty="0">
                        <a:solidFill>
                          <a:srgbClr val="C00000"/>
                        </a:solidFill>
                      </a:endParaRPr>
                    </a:p>
                  </a:txBody>
                  <a:tcPr marL="68580" marR="68580"/>
                </a:tc>
                <a:extLst>
                  <a:ext uri="{0D108BD9-81ED-4DB2-BD59-A6C34878D82A}">
                    <a16:rowId xmlns:a16="http://schemas.microsoft.com/office/drawing/2014/main" val="10005"/>
                  </a:ext>
                </a:extLst>
              </a:tr>
              <a:tr h="418005">
                <a:tc>
                  <a:txBody>
                    <a:bodyPr/>
                    <a:lstStyle/>
                    <a:p>
                      <a:pPr marL="457200" marR="0" indent="-457200" algn="l" defTabSz="914400" rtl="0" eaLnBrk="1" fontAlgn="auto" latinLnBrk="0" hangingPunct="1">
                        <a:lnSpc>
                          <a:spcPct val="100000"/>
                        </a:lnSpc>
                        <a:spcBef>
                          <a:spcPts val="0"/>
                        </a:spcBef>
                        <a:spcAft>
                          <a:spcPts val="0"/>
                        </a:spcAft>
                        <a:buClrTx/>
                        <a:buSzTx/>
                        <a:buFont typeface="+mj-lt"/>
                        <a:buAutoNum type="arabicPeriod" startAt="7"/>
                        <a:tabLst/>
                        <a:defRPr/>
                      </a:pPr>
                      <a:r>
                        <a:rPr lang="en-GB" sz="2000" b="1" kern="1200" dirty="0">
                          <a:solidFill>
                            <a:schemeClr val="tx2">
                              <a:lumMod val="50000"/>
                            </a:schemeClr>
                          </a:solidFill>
                          <a:latin typeface="+mn-lt"/>
                          <a:ea typeface="+mn-ea"/>
                          <a:cs typeface="+mn-cs"/>
                        </a:rPr>
                        <a:t>Provide a relatively simple comparison of quality</a:t>
                      </a:r>
                    </a:p>
                  </a:txBody>
                  <a:tcPr marL="68580" marR="68580"/>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2800" b="1" dirty="0">
                          <a:solidFill>
                            <a:schemeClr val="tx1"/>
                          </a:solidFill>
                          <a:sym typeface="Wingdings 2"/>
                        </a:rPr>
                        <a:t>?</a:t>
                      </a:r>
                      <a:endParaRPr lang="en-GB" sz="2800" b="1" dirty="0">
                        <a:solidFill>
                          <a:schemeClr val="tx1"/>
                        </a:solidFill>
                      </a:endParaRPr>
                    </a:p>
                  </a:txBody>
                  <a:tcPr marL="68580" marR="68580"/>
                </a:tc>
                <a:extLst>
                  <a:ext uri="{0D108BD9-81ED-4DB2-BD59-A6C34878D82A}">
                    <a16:rowId xmlns:a16="http://schemas.microsoft.com/office/drawing/2014/main" val="10006"/>
                  </a:ext>
                </a:extLst>
              </a:tr>
            </a:tbl>
          </a:graphicData>
        </a:graphic>
      </p:graphicFrame>
    </p:spTree>
    <p:extLst>
      <p:ext uri="{BB962C8B-B14F-4D97-AF65-F5344CB8AC3E}">
        <p14:creationId xmlns:p14="http://schemas.microsoft.com/office/powerpoint/2010/main" val="71429639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Conclusion</a:t>
            </a:r>
          </a:p>
        </p:txBody>
      </p:sp>
      <p:sp>
        <p:nvSpPr>
          <p:cNvPr id="3" name="Content Placeholder 2"/>
          <p:cNvSpPr>
            <a:spLocks noGrp="1"/>
          </p:cNvSpPr>
          <p:nvPr>
            <p:ph idx="1"/>
          </p:nvPr>
        </p:nvSpPr>
        <p:spPr>
          <a:xfrm>
            <a:off x="457200" y="1417638"/>
            <a:ext cx="8229600" cy="4708525"/>
          </a:xfrm>
        </p:spPr>
        <p:txBody>
          <a:bodyPr>
            <a:normAutofit fontScale="77500" lnSpcReduction="20000"/>
          </a:bodyPr>
          <a:lstStyle/>
          <a:p>
            <a:r>
              <a:rPr lang="en-GB" dirty="0"/>
              <a:t>We need to develop and argue for measures of educational quality that reflect what university education is trying to achieve;</a:t>
            </a:r>
          </a:p>
          <a:p>
            <a:r>
              <a:rPr lang="en-GB" dirty="0"/>
              <a:t>As institutions responsible for the stewardship of knowledge in society, universities have a unique duty of finding ways of making knowledge available to all of society.</a:t>
            </a:r>
          </a:p>
          <a:p>
            <a:r>
              <a:rPr lang="en-GB" dirty="0"/>
              <a:t>This responsibility means that universities should not over-claim the benefits of higher education or endorse flawed measures of its quality.</a:t>
            </a:r>
          </a:p>
          <a:p>
            <a:r>
              <a:rPr lang="en-GB" dirty="0"/>
              <a:t>We need an honest conversation about the potential and the limits of a university education if we are to develop inclusive and transformative higher education systems </a:t>
            </a:r>
          </a:p>
          <a:p>
            <a:endParaRPr lang="en-GB" dirty="0"/>
          </a:p>
        </p:txBody>
      </p:sp>
      <p:sp>
        <p:nvSpPr>
          <p:cNvPr id="4" name="Slide Number Placeholder 3"/>
          <p:cNvSpPr>
            <a:spLocks noGrp="1"/>
          </p:cNvSpPr>
          <p:nvPr>
            <p:ph type="sldNum" sz="quarter" idx="12"/>
          </p:nvPr>
        </p:nvSpPr>
        <p:spPr/>
        <p:txBody>
          <a:bodyPr/>
          <a:lstStyle/>
          <a:p>
            <a:fld id="{2B4FD51A-D2E3-4BC3-81BB-C8C5B4759B89}" type="slidenum">
              <a:rPr lang="en-GB" smtClean="0"/>
              <a:pPr/>
              <a:t>14</a:t>
            </a:fld>
            <a:endParaRPr lang="en-GB" dirty="0"/>
          </a:p>
        </p:txBody>
      </p:sp>
    </p:spTree>
    <p:extLst>
      <p:ext uri="{BB962C8B-B14F-4D97-AF65-F5344CB8AC3E}">
        <p14:creationId xmlns:p14="http://schemas.microsoft.com/office/powerpoint/2010/main" val="327313564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References</a:t>
            </a:r>
          </a:p>
        </p:txBody>
      </p:sp>
      <p:sp>
        <p:nvSpPr>
          <p:cNvPr id="3" name="Content Placeholder 2"/>
          <p:cNvSpPr>
            <a:spLocks noGrp="1"/>
          </p:cNvSpPr>
          <p:nvPr>
            <p:ph idx="1"/>
          </p:nvPr>
        </p:nvSpPr>
        <p:spPr/>
        <p:txBody>
          <a:bodyPr>
            <a:normAutofit fontScale="55000" lnSpcReduction="20000"/>
          </a:bodyPr>
          <a:lstStyle/>
          <a:p>
            <a:pPr marL="354013" indent="-354013">
              <a:lnSpc>
                <a:spcPct val="120000"/>
              </a:lnSpc>
              <a:spcBef>
                <a:spcPts val="400"/>
              </a:spcBef>
              <a:buNone/>
            </a:pPr>
            <a:r>
              <a:rPr lang="en-GB" sz="3800" dirty="0"/>
              <a:t>Ashwin, P. (2022). Developing effective national policy instruments to promote teaching excellence: evidence from the English case. </a:t>
            </a:r>
            <a:r>
              <a:rPr lang="en-GB" sz="3800" i="1" dirty="0"/>
              <a:t>Policy Reviews in Higher Education</a:t>
            </a:r>
            <a:r>
              <a:rPr lang="en-GB" sz="3800" dirty="0"/>
              <a:t>, </a:t>
            </a:r>
            <a:r>
              <a:rPr lang="en-GB" sz="3800" i="1" dirty="0"/>
              <a:t>6</a:t>
            </a:r>
            <a:r>
              <a:rPr lang="en-GB" sz="3800" dirty="0"/>
              <a:t>(1), 27-45.</a:t>
            </a:r>
          </a:p>
          <a:p>
            <a:pPr marL="354013" indent="-354013">
              <a:lnSpc>
                <a:spcPct val="120000"/>
              </a:lnSpc>
              <a:spcBef>
                <a:spcPts val="400"/>
              </a:spcBef>
              <a:buNone/>
            </a:pPr>
            <a:r>
              <a:rPr lang="en-GB" sz="3800" dirty="0"/>
              <a:t>Ashwin. P. (2020) </a:t>
            </a:r>
            <a:r>
              <a:rPr lang="en-GB" sz="3800" i="1" dirty="0"/>
              <a:t>Transforming University Education: A Manifesto. </a:t>
            </a:r>
            <a:r>
              <a:rPr lang="en-GB" sz="3800" dirty="0"/>
              <a:t>London: Bloomsbury. </a:t>
            </a:r>
          </a:p>
          <a:p>
            <a:pPr marL="354013" indent="-354013">
              <a:lnSpc>
                <a:spcPct val="120000"/>
              </a:lnSpc>
              <a:spcBef>
                <a:spcPts val="400"/>
              </a:spcBef>
              <a:buNone/>
            </a:pPr>
            <a:r>
              <a:rPr lang="en-GB" sz="3800" dirty="0"/>
              <a:t>Ashwin, P. &amp; Sweetman, R. (2016) Exploring the limits of learning outcomes: the case of international comparisons. </a:t>
            </a:r>
            <a:r>
              <a:rPr lang="en-GB" sz="3800" i="1" dirty="0"/>
              <a:t>Consortium of Higher Education Researchers (CHER) Annual Conference</a:t>
            </a:r>
            <a:r>
              <a:rPr lang="en-GB" sz="3800" dirty="0"/>
              <a:t>, 5th-7th September 2016, Queens’ College, Cambridge.</a:t>
            </a:r>
          </a:p>
          <a:p>
            <a:pPr marL="354013" indent="-354013">
              <a:lnSpc>
                <a:spcPct val="120000"/>
              </a:lnSpc>
              <a:spcBef>
                <a:spcPts val="400"/>
              </a:spcBef>
              <a:buNone/>
            </a:pPr>
            <a:r>
              <a:rPr lang="en-GB" sz="3800" dirty="0"/>
              <a:t>Ashwin, P., Abbas, A., &amp; McLean, M. (2016). Conceptualising transformative undergraduate experiences: A </a:t>
            </a:r>
            <a:r>
              <a:rPr lang="en-GB" sz="3800" dirty="0" err="1"/>
              <a:t>phenomenographic</a:t>
            </a:r>
            <a:r>
              <a:rPr lang="en-GB" sz="3800" dirty="0"/>
              <a:t> exploration of students’ personal projects. </a:t>
            </a:r>
            <a:r>
              <a:rPr lang="en-GB" sz="3800" i="1" dirty="0"/>
              <a:t>British Educational Research Journal</a:t>
            </a:r>
            <a:r>
              <a:rPr lang="en-GB" sz="3800" dirty="0"/>
              <a:t>, </a:t>
            </a:r>
            <a:r>
              <a:rPr lang="en-GB" sz="3800" i="1" dirty="0"/>
              <a:t>42</a:t>
            </a:r>
            <a:r>
              <a:rPr lang="en-GB" sz="3800" dirty="0"/>
              <a:t>(6), 962-977.</a:t>
            </a:r>
          </a:p>
          <a:p>
            <a:pPr marL="354013" indent="-354013">
              <a:lnSpc>
                <a:spcPct val="120000"/>
              </a:lnSpc>
              <a:spcBef>
                <a:spcPts val="400"/>
              </a:spcBef>
              <a:buNone/>
            </a:pPr>
            <a:endParaRPr lang="en-GB" dirty="0"/>
          </a:p>
        </p:txBody>
      </p:sp>
      <p:sp>
        <p:nvSpPr>
          <p:cNvPr id="4" name="Slide Number Placeholder 3"/>
          <p:cNvSpPr>
            <a:spLocks noGrp="1"/>
          </p:cNvSpPr>
          <p:nvPr>
            <p:ph type="sldNum" sz="quarter" idx="12"/>
          </p:nvPr>
        </p:nvSpPr>
        <p:spPr/>
        <p:txBody>
          <a:bodyPr/>
          <a:lstStyle/>
          <a:p>
            <a:fld id="{2B4FD51A-D2E3-4BC3-81BB-C8C5B4759B89}" type="slidenum">
              <a:rPr lang="en-GB" smtClean="0"/>
              <a:pPr/>
              <a:t>15</a:t>
            </a:fld>
            <a:endParaRPr lang="en-GB" dirty="0"/>
          </a:p>
        </p:txBody>
      </p:sp>
    </p:spTree>
    <p:extLst>
      <p:ext uri="{BB962C8B-B14F-4D97-AF65-F5344CB8AC3E}">
        <p14:creationId xmlns:p14="http://schemas.microsoft.com/office/powerpoint/2010/main" val="166534325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lstStyle/>
          <a:p>
            <a:pPr marL="354013" indent="-354013">
              <a:buNone/>
            </a:pPr>
            <a:r>
              <a:rPr lang="en-GB" sz="2400" dirty="0"/>
              <a:t>Ashwin, P., Boud, D., Calkins, S., Coate, K., Hallett, F., Light, G., Luckett, K., Mårtensson, K., McArthur, J., MacLaren, I., McLean, M., McCune, V., Tooher, M. (2020). </a:t>
            </a:r>
            <a:r>
              <a:rPr lang="en-GB" sz="2400" i="1" dirty="0"/>
              <a:t>Reflective Teaching in Higher Education</a:t>
            </a:r>
            <a:r>
              <a:rPr lang="en-GB" sz="2400" dirty="0"/>
              <a:t>. Second Edition. London: Bloomsbury. </a:t>
            </a:r>
          </a:p>
          <a:p>
            <a:pPr marL="0" indent="0">
              <a:buNone/>
            </a:pPr>
            <a:endParaRPr lang="en-GB" dirty="0"/>
          </a:p>
        </p:txBody>
      </p:sp>
      <p:sp>
        <p:nvSpPr>
          <p:cNvPr id="4" name="Slide Number Placeholder 3"/>
          <p:cNvSpPr>
            <a:spLocks noGrp="1"/>
          </p:cNvSpPr>
          <p:nvPr>
            <p:ph type="sldNum" sz="quarter" idx="12"/>
          </p:nvPr>
        </p:nvSpPr>
        <p:spPr/>
        <p:txBody>
          <a:bodyPr/>
          <a:lstStyle/>
          <a:p>
            <a:fld id="{2B4FD51A-D2E3-4BC3-81BB-C8C5B4759B89}" type="slidenum">
              <a:rPr lang="en-GB" smtClean="0"/>
              <a:pPr/>
              <a:t>16</a:t>
            </a:fld>
            <a:endParaRPr lang="en-GB" dirty="0"/>
          </a:p>
        </p:txBody>
      </p:sp>
    </p:spTree>
    <p:extLst>
      <p:ext uri="{BB962C8B-B14F-4D97-AF65-F5344CB8AC3E}">
        <p14:creationId xmlns:p14="http://schemas.microsoft.com/office/powerpoint/2010/main" val="20801420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GB" sz="3200" dirty="0"/>
              <a:t>Why is it so difficult to measure the quality of university education?</a:t>
            </a:r>
          </a:p>
        </p:txBody>
      </p:sp>
      <p:sp>
        <p:nvSpPr>
          <p:cNvPr id="3" name="Content Placeholder 2"/>
          <p:cNvSpPr>
            <a:spLocks noGrp="1"/>
          </p:cNvSpPr>
          <p:nvPr>
            <p:ph idx="1"/>
          </p:nvPr>
        </p:nvSpPr>
        <p:spPr/>
        <p:txBody>
          <a:bodyPr>
            <a:normAutofit fontScale="77500" lnSpcReduction="20000"/>
          </a:bodyPr>
          <a:lstStyle/>
          <a:p>
            <a:pPr marL="358775" indent="-358775"/>
            <a:r>
              <a:rPr lang="en-US" dirty="0"/>
              <a:t>It is important to be clear that the meaning of ‘quality’ changes as one moves between individual, institutional and system levels. </a:t>
            </a:r>
          </a:p>
          <a:p>
            <a:pPr marL="358775" indent="-358775"/>
            <a:r>
              <a:rPr lang="en-US" dirty="0"/>
              <a:t>There is a tension between the strong desire for fine grained measurement and the very high costs of such measures – regular shifts between ‘Big Data’ and the ‘Silver Bullet’ (Ashwin 2020).</a:t>
            </a:r>
          </a:p>
          <a:p>
            <a:pPr marL="358775" indent="-358775">
              <a:buFont typeface="Wingdings" panose="05000000000000000000" pitchFamily="2" charset="2"/>
              <a:buChar char="Ø"/>
            </a:pPr>
            <a:r>
              <a:rPr lang="en-GB" dirty="0"/>
              <a:t>Education is a local achievement - </a:t>
            </a:r>
            <a:r>
              <a:rPr lang="en-US" dirty="0"/>
              <a:t>involves helping particular students to engage with particular bodies of knowledge in particular settings;</a:t>
            </a:r>
          </a:p>
          <a:p>
            <a:pPr marL="358775" indent="-358775">
              <a:buFont typeface="Wingdings" panose="05000000000000000000" pitchFamily="2" charset="2"/>
              <a:buChar char="Ø"/>
            </a:pPr>
            <a:r>
              <a:rPr lang="en-US" dirty="0"/>
              <a:t>This means that effective educational practices change depending on both the students and the forms of knowledge that are involved.</a:t>
            </a:r>
          </a:p>
        </p:txBody>
      </p:sp>
      <p:sp>
        <p:nvSpPr>
          <p:cNvPr id="4" name="Slide Number Placeholder 3"/>
          <p:cNvSpPr>
            <a:spLocks noGrp="1"/>
          </p:cNvSpPr>
          <p:nvPr>
            <p:ph type="sldNum" sz="quarter" idx="12"/>
          </p:nvPr>
        </p:nvSpPr>
        <p:spPr/>
        <p:txBody>
          <a:bodyPr/>
          <a:lstStyle/>
          <a:p>
            <a:fld id="{2B4FD51A-D2E3-4BC3-81BB-C8C5B4759B89}" type="slidenum">
              <a:rPr lang="en-GB" smtClean="0"/>
              <a:pPr/>
              <a:t>2</a:t>
            </a:fld>
            <a:endParaRPr lang="en-GB" dirty="0"/>
          </a:p>
        </p:txBody>
      </p:sp>
    </p:spTree>
    <p:extLst>
      <p:ext uri="{BB962C8B-B14F-4D97-AF65-F5344CB8AC3E}">
        <p14:creationId xmlns:p14="http://schemas.microsoft.com/office/powerpoint/2010/main" val="1331020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a:t>Considerations when developing measures of educational quality</a:t>
            </a:r>
          </a:p>
        </p:txBody>
      </p:sp>
      <p:sp>
        <p:nvSpPr>
          <p:cNvPr id="3" name="Content Placeholder 2"/>
          <p:cNvSpPr>
            <a:spLocks noGrp="1"/>
          </p:cNvSpPr>
          <p:nvPr>
            <p:ph idx="1"/>
          </p:nvPr>
        </p:nvSpPr>
        <p:spPr/>
        <p:txBody>
          <a:bodyPr>
            <a:normAutofit fontScale="85000" lnSpcReduction="20000"/>
          </a:bodyPr>
          <a:lstStyle/>
          <a:p>
            <a:pPr marL="354013" indent="-354013">
              <a:buFont typeface="Wingdings" panose="05000000000000000000" pitchFamily="2" charset="2"/>
              <a:buChar char="Ø"/>
            </a:pPr>
            <a:r>
              <a:rPr lang="en-GB" dirty="0"/>
              <a:t>Any measures need to take account of </a:t>
            </a:r>
            <a:r>
              <a:rPr lang="en-GB" b="1" dirty="0"/>
              <a:t>both:</a:t>
            </a:r>
          </a:p>
          <a:p>
            <a:pPr marL="811213" lvl="2" indent="-354013">
              <a:buFont typeface="Wingdings" panose="05000000000000000000" pitchFamily="2" charset="2"/>
              <a:buChar char="Ø"/>
            </a:pPr>
            <a:r>
              <a:rPr lang="en-GB" sz="2800" dirty="0"/>
              <a:t>What we know based on over 50 years of research into learning and teaching in higher education (for example, see Ashwin et al. 2020);</a:t>
            </a:r>
          </a:p>
          <a:p>
            <a:pPr marL="811213" lvl="2" indent="-354013">
              <a:buFont typeface="Wingdings" panose="05000000000000000000" pitchFamily="2" charset="2"/>
              <a:buChar char="Ø"/>
            </a:pPr>
            <a:r>
              <a:rPr lang="en-GB" sz="2800" dirty="0"/>
              <a:t>What we know about what happens when measures become performance indicators (</a:t>
            </a:r>
            <a:r>
              <a:rPr lang="en-GB" sz="2800" dirty="0" err="1"/>
              <a:t>Goodhart’s</a:t>
            </a:r>
            <a:r>
              <a:rPr lang="en-GB" sz="2800" dirty="0"/>
              <a:t> Law);</a:t>
            </a:r>
          </a:p>
          <a:p>
            <a:pPr marL="354013" lvl="1" indent="-354013">
              <a:buFont typeface="Wingdings" panose="05000000000000000000" pitchFamily="2" charset="2"/>
              <a:buChar char="Ø"/>
            </a:pPr>
            <a:r>
              <a:rPr lang="en-GB" sz="2800" dirty="0"/>
              <a:t>We need to recognise that measurement is very expensive and so needs to lead to changes in practices;</a:t>
            </a:r>
          </a:p>
          <a:p>
            <a:pPr marL="354013" lvl="1" indent="-354013">
              <a:buFont typeface="Wingdings" panose="05000000000000000000" pitchFamily="2" charset="2"/>
              <a:buChar char="Ø"/>
            </a:pPr>
            <a:r>
              <a:rPr lang="en-GB" dirty="0"/>
              <a:t>Need to be aware that we value what is measured rather than measuring what we value;</a:t>
            </a:r>
            <a:endParaRPr lang="en-GB" sz="2800" dirty="0"/>
          </a:p>
          <a:p>
            <a:pPr marL="354013" lvl="1" indent="-354013">
              <a:buFont typeface="Wingdings" panose="05000000000000000000" pitchFamily="2" charset="2"/>
              <a:buChar char="Ø"/>
            </a:pPr>
            <a:r>
              <a:rPr lang="en-GB" sz="2800" dirty="0"/>
              <a:t>We need to beware of false precision in any proposed measures - we are working with sledgehammers rather than lasers!</a:t>
            </a:r>
          </a:p>
          <a:p>
            <a:pPr marL="354013" lvl="1" indent="-354013">
              <a:buFont typeface="Wingdings" panose="05000000000000000000" pitchFamily="2" charset="2"/>
              <a:buChar char="Ø"/>
            </a:pPr>
            <a:endParaRPr lang="en-GB" sz="2800" dirty="0"/>
          </a:p>
          <a:p>
            <a:pPr marL="354013" lvl="1" indent="-354013">
              <a:buFont typeface="Wingdings" panose="05000000000000000000" pitchFamily="2" charset="2"/>
              <a:buChar char="Ø"/>
            </a:pPr>
            <a:endParaRPr lang="en-GB" sz="2800" dirty="0"/>
          </a:p>
        </p:txBody>
      </p:sp>
    </p:spTree>
    <p:extLst>
      <p:ext uri="{BB962C8B-B14F-4D97-AF65-F5344CB8AC3E}">
        <p14:creationId xmlns:p14="http://schemas.microsoft.com/office/powerpoint/2010/main" val="17985603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US" dirty="0"/>
              <a:t>Key characteristics of valid measures of educational quality</a:t>
            </a:r>
          </a:p>
        </p:txBody>
      </p:sp>
      <p:sp>
        <p:nvSpPr>
          <p:cNvPr id="5" name="Content Placeholder 4"/>
          <p:cNvSpPr>
            <a:spLocks noGrp="1"/>
          </p:cNvSpPr>
          <p:nvPr>
            <p:ph idx="1"/>
          </p:nvPr>
        </p:nvSpPr>
        <p:spPr>
          <a:xfrm>
            <a:off x="1126155" y="1690688"/>
            <a:ext cx="7389195" cy="4486275"/>
          </a:xfrm>
        </p:spPr>
        <p:txBody>
          <a:bodyPr>
            <a:normAutofit fontScale="40000" lnSpcReduction="20000"/>
          </a:bodyPr>
          <a:lstStyle/>
          <a:p>
            <a:pPr>
              <a:buNone/>
            </a:pPr>
            <a:r>
              <a:rPr lang="en-US" sz="5300" dirty="0"/>
              <a:t>We need ways of assessing educational quality that:</a:t>
            </a:r>
          </a:p>
          <a:p>
            <a:pPr lvl="0">
              <a:buFont typeface="+mj-lt"/>
              <a:buAutoNum type="arabicPeriod"/>
            </a:pPr>
            <a:r>
              <a:rPr lang="en-GB" sz="5300" dirty="0"/>
              <a:t>Reflect the purposes of higher education; </a:t>
            </a:r>
          </a:p>
          <a:p>
            <a:pPr lvl="0">
              <a:buFont typeface="+mj-lt"/>
              <a:buAutoNum type="arabicPeriod"/>
            </a:pPr>
            <a:r>
              <a:rPr lang="en-GB" sz="5300" dirty="0"/>
              <a:t>Examine quality at the level of the particular degree rather than the institution; </a:t>
            </a:r>
          </a:p>
          <a:p>
            <a:pPr lvl="0">
              <a:buFont typeface="+mj-lt"/>
              <a:buAutoNum type="arabicPeriod"/>
            </a:pPr>
            <a:r>
              <a:rPr lang="en-GB" sz="5300" dirty="0"/>
              <a:t>Measure the quality of education offered rather than reputation or prestige;</a:t>
            </a:r>
          </a:p>
          <a:p>
            <a:pPr lvl="0">
              <a:buFont typeface="+mj-lt"/>
              <a:buAutoNum type="arabicPeriod"/>
            </a:pPr>
            <a:r>
              <a:rPr lang="en-GB" sz="5300" dirty="0"/>
              <a:t>Draw on a variety of measures that tell us about quality from different perspectives; </a:t>
            </a:r>
          </a:p>
          <a:p>
            <a:pPr lvl="0">
              <a:buFont typeface="+mj-lt"/>
              <a:buAutoNum type="arabicPeriod"/>
            </a:pPr>
            <a:r>
              <a:rPr lang="en-GB" sz="5300" dirty="0"/>
              <a:t>As a whole, are based on a coherent, research-informed vision of the educational process;</a:t>
            </a:r>
          </a:p>
          <a:p>
            <a:pPr lvl="0">
              <a:buFont typeface="+mj-lt"/>
              <a:buAutoNum type="arabicPeriod"/>
            </a:pPr>
            <a:r>
              <a:rPr lang="en-GB" sz="5300" dirty="0"/>
              <a:t>Require improvements in educational practices in order to improve performance on the measures;</a:t>
            </a:r>
          </a:p>
          <a:p>
            <a:pPr lvl="0">
              <a:buFont typeface="+mj-lt"/>
              <a:buAutoNum type="arabicPeriod"/>
            </a:pPr>
            <a:r>
              <a:rPr lang="en-GB" sz="5300" dirty="0"/>
              <a:t>Provide a relatively simple comparison of educational quality.</a:t>
            </a:r>
          </a:p>
          <a:p>
            <a:pPr marL="92075" indent="-92075">
              <a:buNone/>
              <a:tabLst>
                <a:tab pos="2876550" algn="l"/>
              </a:tabLst>
            </a:pPr>
            <a:r>
              <a:rPr lang="en-US" sz="5300" dirty="0"/>
              <a:t>(based on Ashwin and Sweetman 2016, further developed in  Ashwin 2020)</a:t>
            </a:r>
          </a:p>
          <a:p>
            <a:pPr lvl="1"/>
            <a:endParaRPr lang="en-US" dirty="0"/>
          </a:p>
        </p:txBody>
      </p:sp>
    </p:spTree>
    <p:extLst>
      <p:ext uri="{BB962C8B-B14F-4D97-AF65-F5344CB8AC3E}">
        <p14:creationId xmlns:p14="http://schemas.microsoft.com/office/powerpoint/2010/main" val="16631053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Commercial University Rankings</a:t>
            </a:r>
          </a:p>
        </p:txBody>
      </p:sp>
      <p:sp>
        <p:nvSpPr>
          <p:cNvPr id="3" name="Content Placeholder 2"/>
          <p:cNvSpPr>
            <a:spLocks noGrp="1"/>
          </p:cNvSpPr>
          <p:nvPr>
            <p:ph idx="1"/>
          </p:nvPr>
        </p:nvSpPr>
        <p:spPr>
          <a:xfrm>
            <a:off x="446856" y="1417638"/>
            <a:ext cx="8229600" cy="4525963"/>
          </a:xfrm>
        </p:spPr>
        <p:txBody>
          <a:bodyPr>
            <a:noAutofit/>
          </a:bodyPr>
          <a:lstStyle/>
          <a:p>
            <a:r>
              <a:rPr lang="en-GB" sz="2600" dirty="0"/>
              <a:t>Commercial national and international higher education rankings are a dominant way of comparing quality. </a:t>
            </a:r>
          </a:p>
          <a:p>
            <a:r>
              <a:rPr lang="en-GB" sz="2600" dirty="0"/>
              <a:t>They travel across a number of contexts and audiences;</a:t>
            </a:r>
          </a:p>
          <a:p>
            <a:r>
              <a:rPr lang="en-GB" sz="2600" dirty="0"/>
              <a:t>They tend to involve unrelated and incomparable measures that tell us very little about </a:t>
            </a:r>
            <a:r>
              <a:rPr lang="en-GB" sz="2600" dirty="0">
                <a:solidFill>
                  <a:srgbClr val="A50021"/>
                </a:solidFill>
              </a:rPr>
              <a:t>educational</a:t>
            </a:r>
            <a:r>
              <a:rPr lang="en-GB" sz="2600" dirty="0"/>
              <a:t> quality;</a:t>
            </a:r>
          </a:p>
          <a:p>
            <a:r>
              <a:rPr lang="en-GB" sz="2600" dirty="0"/>
              <a:t>Differences of many places are meaningless; </a:t>
            </a:r>
          </a:p>
          <a:p>
            <a:r>
              <a:rPr lang="en-GB" sz="2600" dirty="0"/>
              <a:t>Their stability reinforces privilege: higher status institutions tend to enrol a much greater proportion of privileged students;</a:t>
            </a:r>
          </a:p>
          <a:p>
            <a:r>
              <a:rPr lang="en-GB" sz="2600" dirty="0"/>
              <a:t>Their primary purpose is to sell things (advertising, consultancy </a:t>
            </a:r>
            <a:r>
              <a:rPr lang="en-GB" sz="2600" dirty="0" err="1"/>
              <a:t>etc</a:t>
            </a:r>
            <a:r>
              <a:rPr lang="en-GB" sz="2600" dirty="0"/>
              <a:t>). </a:t>
            </a:r>
          </a:p>
        </p:txBody>
      </p:sp>
      <p:sp>
        <p:nvSpPr>
          <p:cNvPr id="4" name="Slide Number Placeholder 3"/>
          <p:cNvSpPr>
            <a:spLocks noGrp="1"/>
          </p:cNvSpPr>
          <p:nvPr>
            <p:ph type="sldNum" sz="quarter" idx="12"/>
          </p:nvPr>
        </p:nvSpPr>
        <p:spPr/>
        <p:txBody>
          <a:bodyPr/>
          <a:lstStyle/>
          <a:p>
            <a:fld id="{2B4FD51A-D2E3-4BC3-81BB-C8C5B4759B89}" type="slidenum">
              <a:rPr lang="en-GB" smtClean="0"/>
              <a:pPr/>
              <a:t>5</a:t>
            </a:fld>
            <a:endParaRPr lang="en-GB" dirty="0"/>
          </a:p>
        </p:txBody>
      </p:sp>
    </p:spTree>
    <p:extLst>
      <p:ext uri="{BB962C8B-B14F-4D97-AF65-F5344CB8AC3E}">
        <p14:creationId xmlns:p14="http://schemas.microsoft.com/office/powerpoint/2010/main" val="23260774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Assessment of rankings as a measure of educational quality</a:t>
            </a:r>
            <a:endParaRPr lang="en-GB"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85351642"/>
              </p:ext>
            </p:extLst>
          </p:nvPr>
        </p:nvGraphicFramePr>
        <p:xfrm>
          <a:off x="442912" y="1742933"/>
          <a:ext cx="8586789" cy="4565892"/>
        </p:xfrm>
        <a:graphic>
          <a:graphicData uri="http://schemas.openxmlformats.org/drawingml/2006/table">
            <a:tbl>
              <a:tblPr firstRow="1" bandRow="1">
                <a:tableStyleId>{69CF1AB2-1976-4502-BF36-3FF5EA218861}</a:tableStyleId>
              </a:tblPr>
              <a:tblGrid>
                <a:gridCol w="8079553">
                  <a:extLst>
                    <a:ext uri="{9D8B030D-6E8A-4147-A177-3AD203B41FA5}">
                      <a16:colId xmlns:a16="http://schemas.microsoft.com/office/drawing/2014/main" val="20000"/>
                    </a:ext>
                  </a:extLst>
                </a:gridCol>
                <a:gridCol w="507236">
                  <a:extLst>
                    <a:ext uri="{9D8B030D-6E8A-4147-A177-3AD203B41FA5}">
                      <a16:colId xmlns:a16="http://schemas.microsoft.com/office/drawing/2014/main" val="20001"/>
                    </a:ext>
                  </a:extLst>
                </a:gridCol>
              </a:tblGrid>
              <a:tr h="542532">
                <a:tc>
                  <a:txBody>
                    <a:bodyPr/>
                    <a:lstStyle/>
                    <a:p>
                      <a:pPr marL="457200" indent="-457200">
                        <a:buFont typeface="+mj-lt"/>
                        <a:buAutoNum type="arabicPeriod"/>
                      </a:pPr>
                      <a:r>
                        <a:rPr lang="en-GB" sz="2000" b="1" dirty="0">
                          <a:solidFill>
                            <a:schemeClr val="tx2">
                              <a:lumMod val="50000"/>
                            </a:schemeClr>
                          </a:solidFill>
                        </a:rPr>
                        <a:t>Reflect the purposes of higher education</a:t>
                      </a:r>
                    </a:p>
                  </a:txBody>
                  <a:tcPr marL="68580" marR="68580"/>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2800" b="1" dirty="0">
                          <a:solidFill>
                            <a:schemeClr val="tx2">
                              <a:lumMod val="50000"/>
                            </a:schemeClr>
                          </a:solidFill>
                          <a:sym typeface="Wingdings 2"/>
                        </a:rPr>
                        <a:t></a:t>
                      </a:r>
                      <a:endParaRPr lang="en-GB" sz="2800" b="1" dirty="0">
                        <a:solidFill>
                          <a:schemeClr val="tx2">
                            <a:lumMod val="50000"/>
                          </a:schemeClr>
                        </a:solidFill>
                      </a:endParaRPr>
                    </a:p>
                  </a:txBody>
                  <a:tcPr marL="68580" marR="68580"/>
                </a:tc>
                <a:extLst>
                  <a:ext uri="{0D108BD9-81ED-4DB2-BD59-A6C34878D82A}">
                    <a16:rowId xmlns:a16="http://schemas.microsoft.com/office/drawing/2014/main" val="2098027796"/>
                  </a:ext>
                </a:extLst>
              </a:tr>
              <a:tr h="542532">
                <a:tc>
                  <a:txBody>
                    <a:bodyPr/>
                    <a:lstStyle/>
                    <a:p>
                      <a:pPr marL="457200" marR="0" lvl="0" indent="-457200" algn="l" defTabSz="914400" rtl="0" eaLnBrk="1" fontAlgn="auto" latinLnBrk="0" hangingPunct="1">
                        <a:lnSpc>
                          <a:spcPct val="100000"/>
                        </a:lnSpc>
                        <a:spcBef>
                          <a:spcPts val="0"/>
                        </a:spcBef>
                        <a:spcAft>
                          <a:spcPts val="0"/>
                        </a:spcAft>
                        <a:buClrTx/>
                        <a:buSzTx/>
                        <a:buFont typeface="+mj-lt"/>
                        <a:buAutoNum type="arabicPeriod" startAt="2"/>
                        <a:tabLst/>
                        <a:defRPr/>
                      </a:pPr>
                      <a:r>
                        <a:rPr lang="en-GB" sz="2000" b="1" kern="1200" baseline="0" dirty="0">
                          <a:solidFill>
                            <a:srgbClr val="C10B20"/>
                          </a:solidFill>
                          <a:latin typeface="+mn-lt"/>
                          <a:ea typeface="+mn-ea"/>
                          <a:cs typeface="+mn-cs"/>
                        </a:rPr>
                        <a:t>Examine quality at the level of the particular degree rather than the institution</a:t>
                      </a:r>
                    </a:p>
                  </a:txBody>
                  <a:tcPr marL="68580" marR="68580"/>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2800" b="1" dirty="0">
                          <a:solidFill>
                            <a:srgbClr val="C00000"/>
                          </a:solidFill>
                          <a:sym typeface="Wingdings 2"/>
                        </a:rPr>
                        <a:t></a:t>
                      </a:r>
                      <a:endParaRPr lang="en-GB" sz="2800" b="1" dirty="0">
                        <a:solidFill>
                          <a:srgbClr val="C00000"/>
                        </a:solidFill>
                      </a:endParaRPr>
                    </a:p>
                  </a:txBody>
                  <a:tcPr marL="68580" marR="68580"/>
                </a:tc>
                <a:extLst>
                  <a:ext uri="{0D108BD9-81ED-4DB2-BD59-A6C34878D82A}">
                    <a16:rowId xmlns:a16="http://schemas.microsoft.com/office/drawing/2014/main" val="10000"/>
                  </a:ext>
                </a:extLst>
              </a:tr>
              <a:tr h="559486">
                <a:tc>
                  <a:txBody>
                    <a:bodyPr/>
                    <a:lstStyle/>
                    <a:p>
                      <a:pPr marL="457200" marR="0" lvl="0" indent="-457200" algn="l" defTabSz="914400" rtl="0" eaLnBrk="1" fontAlgn="auto" latinLnBrk="0" hangingPunct="1">
                        <a:lnSpc>
                          <a:spcPct val="100000"/>
                        </a:lnSpc>
                        <a:spcBef>
                          <a:spcPts val="0"/>
                        </a:spcBef>
                        <a:spcAft>
                          <a:spcPts val="0"/>
                        </a:spcAft>
                        <a:buClrTx/>
                        <a:buSzTx/>
                        <a:buFont typeface="+mj-lt"/>
                        <a:buAutoNum type="arabicPeriod" startAt="3"/>
                        <a:tabLst/>
                        <a:defRPr/>
                      </a:pPr>
                      <a:r>
                        <a:rPr lang="en-GB" sz="2000" b="1" kern="1200" dirty="0">
                          <a:solidFill>
                            <a:schemeClr val="tx2">
                              <a:lumMod val="50000"/>
                            </a:schemeClr>
                          </a:solidFill>
                          <a:latin typeface="+mn-lt"/>
                          <a:ea typeface="+mn-ea"/>
                          <a:cs typeface="+mn-cs"/>
                        </a:rPr>
                        <a:t>Measure the quality of teaching offered rather than reputation or prestige;</a:t>
                      </a:r>
                    </a:p>
                  </a:txBody>
                  <a:tcPr marL="68580" marR="68580"/>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2800" b="1" dirty="0">
                          <a:solidFill>
                            <a:schemeClr val="tx2">
                              <a:lumMod val="50000"/>
                            </a:schemeClr>
                          </a:solidFill>
                          <a:sym typeface="Wingdings 2"/>
                        </a:rPr>
                        <a:t></a:t>
                      </a:r>
                      <a:endParaRPr lang="en-GB" sz="2800" b="1" dirty="0">
                        <a:solidFill>
                          <a:schemeClr val="tx2">
                            <a:lumMod val="50000"/>
                          </a:schemeClr>
                        </a:solidFill>
                      </a:endParaRPr>
                    </a:p>
                  </a:txBody>
                  <a:tcPr marL="68580" marR="68580"/>
                </a:tc>
                <a:extLst>
                  <a:ext uri="{0D108BD9-81ED-4DB2-BD59-A6C34878D82A}">
                    <a16:rowId xmlns:a16="http://schemas.microsoft.com/office/drawing/2014/main" val="10001"/>
                  </a:ext>
                </a:extLst>
              </a:tr>
              <a:tr h="559486">
                <a:tc>
                  <a:txBody>
                    <a:bodyPr/>
                    <a:lstStyle/>
                    <a:p>
                      <a:pPr marL="457200" marR="0" lvl="0" indent="-457200" algn="l" defTabSz="914400" rtl="0" eaLnBrk="1" fontAlgn="auto" latinLnBrk="0" hangingPunct="1">
                        <a:lnSpc>
                          <a:spcPct val="100000"/>
                        </a:lnSpc>
                        <a:spcBef>
                          <a:spcPts val="0"/>
                        </a:spcBef>
                        <a:spcAft>
                          <a:spcPts val="0"/>
                        </a:spcAft>
                        <a:buClrTx/>
                        <a:buSzTx/>
                        <a:buFont typeface="+mj-lt"/>
                        <a:buAutoNum type="arabicPeriod" startAt="4"/>
                        <a:tabLst/>
                        <a:defRPr/>
                      </a:pPr>
                      <a:r>
                        <a:rPr lang="en-GB" sz="2000" b="1" kern="1200" dirty="0">
                          <a:solidFill>
                            <a:srgbClr val="C00000"/>
                          </a:solidFill>
                          <a:latin typeface="+mn-lt"/>
                          <a:ea typeface="+mn-ea"/>
                          <a:cs typeface="+mn-cs"/>
                        </a:rPr>
                        <a:t>Draw on a variety of measures that tell us about quality from different perspectives</a:t>
                      </a:r>
                    </a:p>
                  </a:txBody>
                  <a:tcPr marL="68580" marR="68580"/>
                </a:tc>
                <a:tc>
                  <a:txBody>
                    <a:bodyPr/>
                    <a:lstStyle/>
                    <a:p>
                      <a:r>
                        <a:rPr lang="en-GB" sz="2800" b="1" dirty="0">
                          <a:solidFill>
                            <a:srgbClr val="C00000"/>
                          </a:solidFill>
                          <a:sym typeface="Wingdings 2"/>
                        </a:rPr>
                        <a:t></a:t>
                      </a:r>
                      <a:endParaRPr lang="en-GB" sz="2800" b="1" dirty="0">
                        <a:solidFill>
                          <a:srgbClr val="C00000"/>
                        </a:solidFill>
                      </a:endParaRPr>
                    </a:p>
                  </a:txBody>
                  <a:tcPr marL="68580" marR="68580"/>
                </a:tc>
                <a:extLst>
                  <a:ext uri="{0D108BD9-81ED-4DB2-BD59-A6C34878D82A}">
                    <a16:rowId xmlns:a16="http://schemas.microsoft.com/office/drawing/2014/main" val="10002"/>
                  </a:ext>
                </a:extLst>
              </a:tr>
              <a:tr h="542532">
                <a:tc>
                  <a:txBody>
                    <a:bodyPr/>
                    <a:lstStyle/>
                    <a:p>
                      <a:pPr marL="457200" marR="0" lvl="0" indent="-457200" algn="l" defTabSz="914400" rtl="0" eaLnBrk="1" fontAlgn="auto" latinLnBrk="0" hangingPunct="1">
                        <a:lnSpc>
                          <a:spcPct val="100000"/>
                        </a:lnSpc>
                        <a:spcBef>
                          <a:spcPts val="0"/>
                        </a:spcBef>
                        <a:spcAft>
                          <a:spcPts val="0"/>
                        </a:spcAft>
                        <a:buClrTx/>
                        <a:buSzTx/>
                        <a:buFont typeface="+mj-lt"/>
                        <a:buAutoNum type="arabicPeriod" startAt="5"/>
                        <a:tabLst>
                          <a:tab pos="361950" algn="l"/>
                        </a:tabLst>
                        <a:defRPr/>
                      </a:pPr>
                      <a:r>
                        <a:rPr lang="en-GB" sz="2000" b="1" dirty="0">
                          <a:solidFill>
                            <a:schemeClr val="tx2">
                              <a:lumMod val="50000"/>
                            </a:schemeClr>
                          </a:solidFill>
                        </a:rPr>
                        <a:t>As a whole, are based on a coherent, research-informed</a:t>
                      </a:r>
                      <a:r>
                        <a:rPr lang="en-GB" sz="2000" b="1" baseline="0" dirty="0">
                          <a:solidFill>
                            <a:schemeClr val="tx2">
                              <a:lumMod val="50000"/>
                            </a:schemeClr>
                          </a:solidFill>
                        </a:rPr>
                        <a:t> </a:t>
                      </a:r>
                      <a:r>
                        <a:rPr lang="en-GB" sz="2000" b="1" dirty="0">
                          <a:solidFill>
                            <a:schemeClr val="tx2">
                              <a:lumMod val="50000"/>
                            </a:schemeClr>
                          </a:solidFill>
                        </a:rPr>
                        <a:t>vision of teaching</a:t>
                      </a:r>
                    </a:p>
                  </a:txBody>
                  <a:tcPr marL="68580" marR="68580"/>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2800" b="1" dirty="0">
                          <a:solidFill>
                            <a:schemeClr val="tx2">
                              <a:lumMod val="50000"/>
                            </a:schemeClr>
                          </a:solidFill>
                          <a:sym typeface="Wingdings 2"/>
                        </a:rPr>
                        <a:t></a:t>
                      </a:r>
                      <a:endParaRPr lang="en-GB" sz="2800" b="1" dirty="0">
                        <a:solidFill>
                          <a:schemeClr val="tx2">
                            <a:lumMod val="50000"/>
                          </a:schemeClr>
                        </a:solidFill>
                      </a:endParaRPr>
                    </a:p>
                  </a:txBody>
                  <a:tcPr marL="68580" marR="68580"/>
                </a:tc>
                <a:extLst>
                  <a:ext uri="{0D108BD9-81ED-4DB2-BD59-A6C34878D82A}">
                    <a16:rowId xmlns:a16="http://schemas.microsoft.com/office/drawing/2014/main" val="10003"/>
                  </a:ext>
                </a:extLst>
              </a:tr>
              <a:tr h="542532">
                <a:tc>
                  <a:txBody>
                    <a:bodyPr/>
                    <a:lstStyle/>
                    <a:p>
                      <a:pPr marL="457200" marR="0" lvl="0" indent="-457200" algn="l" defTabSz="914400" rtl="0" eaLnBrk="1" fontAlgn="auto" latinLnBrk="0" hangingPunct="1">
                        <a:lnSpc>
                          <a:spcPct val="100000"/>
                        </a:lnSpc>
                        <a:spcBef>
                          <a:spcPts val="0"/>
                        </a:spcBef>
                        <a:spcAft>
                          <a:spcPts val="0"/>
                        </a:spcAft>
                        <a:buClrTx/>
                        <a:buSzTx/>
                        <a:buFont typeface="+mj-lt"/>
                        <a:buAutoNum type="arabicPeriod" startAt="6"/>
                        <a:tabLst/>
                        <a:defRPr/>
                      </a:pPr>
                      <a:r>
                        <a:rPr lang="en-GB" sz="2000" b="1" dirty="0">
                          <a:solidFill>
                            <a:schemeClr val="tx2">
                              <a:lumMod val="50000"/>
                            </a:schemeClr>
                          </a:solidFill>
                        </a:rPr>
                        <a:t>Require improvements in teaching practices in order to improve performance on the measures</a:t>
                      </a:r>
                      <a:endParaRPr lang="en-GB" sz="2000" b="1" dirty="0">
                        <a:solidFill>
                          <a:srgbClr val="C10B20"/>
                        </a:solidFill>
                      </a:endParaRPr>
                    </a:p>
                  </a:txBody>
                  <a:tcPr marL="68580" marR="68580"/>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2800" b="1" dirty="0">
                          <a:solidFill>
                            <a:schemeClr val="tx2">
                              <a:lumMod val="50000"/>
                            </a:schemeClr>
                          </a:solidFill>
                          <a:sym typeface="Wingdings 2"/>
                        </a:rPr>
                        <a:t></a:t>
                      </a:r>
                      <a:endParaRPr lang="en-GB" sz="2800" b="1" dirty="0">
                        <a:solidFill>
                          <a:schemeClr val="tx2">
                            <a:lumMod val="50000"/>
                          </a:schemeClr>
                        </a:solidFill>
                      </a:endParaRPr>
                    </a:p>
                  </a:txBody>
                  <a:tcPr marL="68580" marR="68580"/>
                </a:tc>
                <a:extLst>
                  <a:ext uri="{0D108BD9-81ED-4DB2-BD59-A6C34878D82A}">
                    <a16:rowId xmlns:a16="http://schemas.microsoft.com/office/drawing/2014/main" val="10004"/>
                  </a:ext>
                </a:extLst>
              </a:tr>
              <a:tr h="517065">
                <a:tc>
                  <a:txBody>
                    <a:bodyPr/>
                    <a:lstStyle/>
                    <a:p>
                      <a:pPr marL="457200" marR="0" indent="-457200" algn="l" defTabSz="914400" rtl="0" eaLnBrk="1" fontAlgn="auto" latinLnBrk="0" hangingPunct="1">
                        <a:lnSpc>
                          <a:spcPct val="100000"/>
                        </a:lnSpc>
                        <a:spcBef>
                          <a:spcPts val="0"/>
                        </a:spcBef>
                        <a:spcAft>
                          <a:spcPts val="0"/>
                        </a:spcAft>
                        <a:buClrTx/>
                        <a:buSzTx/>
                        <a:buFont typeface="+mj-lt"/>
                        <a:buAutoNum type="arabicPeriod" startAt="7"/>
                        <a:tabLst/>
                        <a:defRPr/>
                      </a:pPr>
                      <a:r>
                        <a:rPr lang="en-GB" sz="2000" b="1" dirty="0">
                          <a:solidFill>
                            <a:srgbClr val="C10B20"/>
                          </a:solidFill>
                        </a:rPr>
                        <a:t>Provide a relatively</a:t>
                      </a:r>
                      <a:r>
                        <a:rPr lang="en-GB" sz="2000" b="1" baseline="0" dirty="0">
                          <a:solidFill>
                            <a:srgbClr val="C10B20"/>
                          </a:solidFill>
                        </a:rPr>
                        <a:t> simple comparison of quality</a:t>
                      </a:r>
                      <a:endParaRPr lang="en-GB" sz="2000" b="1" dirty="0">
                        <a:solidFill>
                          <a:srgbClr val="C10B20"/>
                        </a:solidFill>
                      </a:endParaRPr>
                    </a:p>
                  </a:txBody>
                  <a:tcPr marL="68580" marR="68580"/>
                </a:tc>
                <a:tc>
                  <a:txBody>
                    <a:bodyPr/>
                    <a:lstStyle/>
                    <a:p>
                      <a:r>
                        <a:rPr lang="en-GB" sz="2800" b="1" dirty="0">
                          <a:solidFill>
                            <a:srgbClr val="C00000"/>
                          </a:solidFill>
                          <a:sym typeface="Wingdings 2"/>
                        </a:rPr>
                        <a:t></a:t>
                      </a:r>
                      <a:endParaRPr lang="en-GB" sz="2800" b="1" dirty="0">
                        <a:solidFill>
                          <a:srgbClr val="C00000"/>
                        </a:solidFill>
                      </a:endParaRPr>
                    </a:p>
                  </a:txBody>
                  <a:tcPr marL="68580" marR="68580"/>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37248348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Assessment of the TEF as a measure of educational quality</a:t>
            </a:r>
            <a:endParaRPr lang="en-GB"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616727766"/>
              </p:ext>
            </p:extLst>
          </p:nvPr>
        </p:nvGraphicFramePr>
        <p:xfrm>
          <a:off x="442912" y="1742933"/>
          <a:ext cx="8586789" cy="4565892"/>
        </p:xfrm>
        <a:graphic>
          <a:graphicData uri="http://schemas.openxmlformats.org/drawingml/2006/table">
            <a:tbl>
              <a:tblPr firstRow="1" bandRow="1">
                <a:tableStyleId>{69CF1AB2-1976-4502-BF36-3FF5EA218861}</a:tableStyleId>
              </a:tblPr>
              <a:tblGrid>
                <a:gridCol w="8079553">
                  <a:extLst>
                    <a:ext uri="{9D8B030D-6E8A-4147-A177-3AD203B41FA5}">
                      <a16:colId xmlns:a16="http://schemas.microsoft.com/office/drawing/2014/main" val="20000"/>
                    </a:ext>
                  </a:extLst>
                </a:gridCol>
                <a:gridCol w="507236">
                  <a:extLst>
                    <a:ext uri="{9D8B030D-6E8A-4147-A177-3AD203B41FA5}">
                      <a16:colId xmlns:a16="http://schemas.microsoft.com/office/drawing/2014/main" val="20001"/>
                    </a:ext>
                  </a:extLst>
                </a:gridCol>
              </a:tblGrid>
              <a:tr h="542532">
                <a:tc>
                  <a:txBody>
                    <a:bodyPr/>
                    <a:lstStyle/>
                    <a:p>
                      <a:pPr marL="457200" indent="-457200">
                        <a:buFont typeface="+mj-lt"/>
                        <a:buAutoNum type="arabicPeriod"/>
                      </a:pPr>
                      <a:r>
                        <a:rPr lang="en-GB" sz="2000" b="1" dirty="0">
                          <a:solidFill>
                            <a:schemeClr val="tx2">
                              <a:lumMod val="50000"/>
                            </a:schemeClr>
                          </a:solidFill>
                        </a:rPr>
                        <a:t>Reflect the purposes of higher education</a:t>
                      </a:r>
                    </a:p>
                  </a:txBody>
                  <a:tcPr marL="68580" marR="68580"/>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2800" b="1" dirty="0">
                          <a:solidFill>
                            <a:schemeClr val="tx2">
                              <a:lumMod val="50000"/>
                            </a:schemeClr>
                          </a:solidFill>
                          <a:sym typeface="Wingdings 2"/>
                        </a:rPr>
                        <a:t></a:t>
                      </a:r>
                      <a:endParaRPr lang="en-GB" sz="2800" b="1" dirty="0">
                        <a:solidFill>
                          <a:schemeClr val="tx2">
                            <a:lumMod val="50000"/>
                          </a:schemeClr>
                        </a:solidFill>
                      </a:endParaRPr>
                    </a:p>
                  </a:txBody>
                  <a:tcPr marL="68580" marR="68580"/>
                </a:tc>
                <a:extLst>
                  <a:ext uri="{0D108BD9-81ED-4DB2-BD59-A6C34878D82A}">
                    <a16:rowId xmlns:a16="http://schemas.microsoft.com/office/drawing/2014/main" val="2098027796"/>
                  </a:ext>
                </a:extLst>
              </a:tr>
              <a:tr h="542532">
                <a:tc>
                  <a:txBody>
                    <a:bodyPr/>
                    <a:lstStyle/>
                    <a:p>
                      <a:pPr marL="457200" marR="0" lvl="0" indent="-457200" algn="l" defTabSz="914400" rtl="0" eaLnBrk="1" fontAlgn="auto" latinLnBrk="0" hangingPunct="1">
                        <a:lnSpc>
                          <a:spcPct val="100000"/>
                        </a:lnSpc>
                        <a:spcBef>
                          <a:spcPts val="0"/>
                        </a:spcBef>
                        <a:spcAft>
                          <a:spcPts val="0"/>
                        </a:spcAft>
                        <a:buClrTx/>
                        <a:buSzTx/>
                        <a:buFont typeface="+mj-lt"/>
                        <a:buAutoNum type="arabicPeriod" startAt="2"/>
                        <a:tabLst/>
                        <a:defRPr/>
                      </a:pPr>
                      <a:r>
                        <a:rPr lang="en-GB" sz="2000" b="1" kern="1200" dirty="0">
                          <a:solidFill>
                            <a:schemeClr val="tx2">
                              <a:lumMod val="50000"/>
                            </a:schemeClr>
                          </a:solidFill>
                          <a:latin typeface="+mn-lt"/>
                          <a:ea typeface="+mn-ea"/>
                          <a:cs typeface="+mn-cs"/>
                        </a:rPr>
                        <a:t>Examine quality at the level of the particular degree rather than the institution</a:t>
                      </a:r>
                    </a:p>
                  </a:txBody>
                  <a:tcPr marL="68580" marR="68580"/>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2800" b="1" dirty="0">
                          <a:solidFill>
                            <a:schemeClr val="tx2">
                              <a:lumMod val="50000"/>
                            </a:schemeClr>
                          </a:solidFill>
                          <a:sym typeface="Wingdings 2"/>
                        </a:rPr>
                        <a:t></a:t>
                      </a:r>
                      <a:endParaRPr lang="en-GB" sz="2800" b="1" dirty="0">
                        <a:solidFill>
                          <a:schemeClr val="tx2">
                            <a:lumMod val="50000"/>
                          </a:schemeClr>
                        </a:solidFill>
                      </a:endParaRPr>
                    </a:p>
                  </a:txBody>
                  <a:tcPr marL="68580" marR="68580"/>
                </a:tc>
                <a:extLst>
                  <a:ext uri="{0D108BD9-81ED-4DB2-BD59-A6C34878D82A}">
                    <a16:rowId xmlns:a16="http://schemas.microsoft.com/office/drawing/2014/main" val="10000"/>
                  </a:ext>
                </a:extLst>
              </a:tr>
              <a:tr h="559486">
                <a:tc>
                  <a:txBody>
                    <a:bodyPr/>
                    <a:lstStyle/>
                    <a:p>
                      <a:pPr marL="457200" marR="0" lvl="0" indent="-457200" algn="l" defTabSz="914400" rtl="0" eaLnBrk="1" fontAlgn="auto" latinLnBrk="0" hangingPunct="1">
                        <a:lnSpc>
                          <a:spcPct val="100000"/>
                        </a:lnSpc>
                        <a:spcBef>
                          <a:spcPts val="0"/>
                        </a:spcBef>
                        <a:spcAft>
                          <a:spcPts val="0"/>
                        </a:spcAft>
                        <a:buClrTx/>
                        <a:buSzTx/>
                        <a:buFont typeface="+mj-lt"/>
                        <a:buAutoNum type="arabicPeriod" startAt="3"/>
                        <a:tabLst/>
                        <a:defRPr/>
                      </a:pPr>
                      <a:r>
                        <a:rPr lang="en-GB" sz="2000" b="1" kern="1200" dirty="0">
                          <a:solidFill>
                            <a:schemeClr val="tx2">
                              <a:lumMod val="50000"/>
                            </a:schemeClr>
                          </a:solidFill>
                          <a:latin typeface="+mn-lt"/>
                          <a:ea typeface="+mn-ea"/>
                          <a:cs typeface="+mn-cs"/>
                        </a:rPr>
                        <a:t>Measure the quality of teaching offered rather than reputation or prestige;</a:t>
                      </a:r>
                    </a:p>
                  </a:txBody>
                  <a:tcPr marL="68580" marR="68580"/>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2800" b="1" dirty="0">
                          <a:solidFill>
                            <a:schemeClr val="tx2">
                              <a:lumMod val="50000"/>
                            </a:schemeClr>
                          </a:solidFill>
                          <a:sym typeface="Wingdings 2"/>
                        </a:rPr>
                        <a:t></a:t>
                      </a:r>
                      <a:endParaRPr lang="en-GB" sz="2800" b="1" dirty="0">
                        <a:solidFill>
                          <a:schemeClr val="tx2">
                            <a:lumMod val="50000"/>
                          </a:schemeClr>
                        </a:solidFill>
                      </a:endParaRPr>
                    </a:p>
                  </a:txBody>
                  <a:tcPr marL="68580" marR="68580"/>
                </a:tc>
                <a:extLst>
                  <a:ext uri="{0D108BD9-81ED-4DB2-BD59-A6C34878D82A}">
                    <a16:rowId xmlns:a16="http://schemas.microsoft.com/office/drawing/2014/main" val="10001"/>
                  </a:ext>
                </a:extLst>
              </a:tr>
              <a:tr h="559486">
                <a:tc>
                  <a:txBody>
                    <a:bodyPr/>
                    <a:lstStyle/>
                    <a:p>
                      <a:pPr marL="457200" marR="0" lvl="0" indent="-457200" algn="l" defTabSz="914400" rtl="0" eaLnBrk="1" fontAlgn="auto" latinLnBrk="0" hangingPunct="1">
                        <a:lnSpc>
                          <a:spcPct val="100000"/>
                        </a:lnSpc>
                        <a:spcBef>
                          <a:spcPts val="0"/>
                        </a:spcBef>
                        <a:spcAft>
                          <a:spcPts val="0"/>
                        </a:spcAft>
                        <a:buClrTx/>
                        <a:buSzTx/>
                        <a:buFont typeface="+mj-lt"/>
                        <a:buAutoNum type="arabicPeriod" startAt="4"/>
                        <a:tabLst/>
                        <a:defRPr/>
                      </a:pPr>
                      <a:r>
                        <a:rPr lang="en-GB" sz="2000" b="1" kern="1200" dirty="0">
                          <a:solidFill>
                            <a:srgbClr val="C00000"/>
                          </a:solidFill>
                          <a:latin typeface="+mn-lt"/>
                          <a:ea typeface="+mn-ea"/>
                          <a:cs typeface="+mn-cs"/>
                        </a:rPr>
                        <a:t>Draw on a variety of measures that tell us about quality from different perspectives</a:t>
                      </a:r>
                    </a:p>
                  </a:txBody>
                  <a:tcPr marL="68580" marR="68580"/>
                </a:tc>
                <a:tc>
                  <a:txBody>
                    <a:bodyPr/>
                    <a:lstStyle/>
                    <a:p>
                      <a:r>
                        <a:rPr lang="en-GB" sz="2800" b="1" dirty="0">
                          <a:solidFill>
                            <a:srgbClr val="C00000"/>
                          </a:solidFill>
                          <a:sym typeface="Wingdings 2"/>
                        </a:rPr>
                        <a:t></a:t>
                      </a:r>
                      <a:endParaRPr lang="en-GB" sz="2800" b="1" dirty="0">
                        <a:solidFill>
                          <a:srgbClr val="C00000"/>
                        </a:solidFill>
                      </a:endParaRPr>
                    </a:p>
                  </a:txBody>
                  <a:tcPr marL="68580" marR="68580"/>
                </a:tc>
                <a:extLst>
                  <a:ext uri="{0D108BD9-81ED-4DB2-BD59-A6C34878D82A}">
                    <a16:rowId xmlns:a16="http://schemas.microsoft.com/office/drawing/2014/main" val="10002"/>
                  </a:ext>
                </a:extLst>
              </a:tr>
              <a:tr h="542532">
                <a:tc>
                  <a:txBody>
                    <a:bodyPr/>
                    <a:lstStyle/>
                    <a:p>
                      <a:pPr marL="457200" marR="0" lvl="0" indent="-457200" algn="l" defTabSz="914400" rtl="0" eaLnBrk="1" fontAlgn="auto" latinLnBrk="0" hangingPunct="1">
                        <a:lnSpc>
                          <a:spcPct val="100000"/>
                        </a:lnSpc>
                        <a:spcBef>
                          <a:spcPts val="0"/>
                        </a:spcBef>
                        <a:spcAft>
                          <a:spcPts val="0"/>
                        </a:spcAft>
                        <a:buClrTx/>
                        <a:buSzTx/>
                        <a:buFont typeface="+mj-lt"/>
                        <a:buAutoNum type="arabicPeriod" startAt="5"/>
                        <a:tabLst>
                          <a:tab pos="361950" algn="l"/>
                        </a:tabLst>
                        <a:defRPr/>
                      </a:pPr>
                      <a:r>
                        <a:rPr lang="en-GB" sz="2000" b="1" dirty="0">
                          <a:solidFill>
                            <a:schemeClr val="tx2">
                              <a:lumMod val="50000"/>
                            </a:schemeClr>
                          </a:solidFill>
                        </a:rPr>
                        <a:t>As a whole, are based on a coherent, research-informed</a:t>
                      </a:r>
                      <a:r>
                        <a:rPr lang="en-GB" sz="2000" b="1" baseline="0" dirty="0">
                          <a:solidFill>
                            <a:schemeClr val="tx2">
                              <a:lumMod val="50000"/>
                            </a:schemeClr>
                          </a:solidFill>
                        </a:rPr>
                        <a:t> </a:t>
                      </a:r>
                      <a:r>
                        <a:rPr lang="en-GB" sz="2000" b="1" dirty="0">
                          <a:solidFill>
                            <a:schemeClr val="tx2">
                              <a:lumMod val="50000"/>
                            </a:schemeClr>
                          </a:solidFill>
                        </a:rPr>
                        <a:t>vision of teaching</a:t>
                      </a:r>
                    </a:p>
                  </a:txBody>
                  <a:tcPr marL="68580" marR="68580"/>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2800" b="1" dirty="0">
                          <a:solidFill>
                            <a:schemeClr val="tx2">
                              <a:lumMod val="50000"/>
                            </a:schemeClr>
                          </a:solidFill>
                          <a:sym typeface="Wingdings 2"/>
                        </a:rPr>
                        <a:t></a:t>
                      </a:r>
                      <a:endParaRPr lang="en-GB" sz="2800" b="1" dirty="0">
                        <a:solidFill>
                          <a:schemeClr val="tx2">
                            <a:lumMod val="50000"/>
                          </a:schemeClr>
                        </a:solidFill>
                      </a:endParaRPr>
                    </a:p>
                  </a:txBody>
                  <a:tcPr marL="68580" marR="68580"/>
                </a:tc>
                <a:extLst>
                  <a:ext uri="{0D108BD9-81ED-4DB2-BD59-A6C34878D82A}">
                    <a16:rowId xmlns:a16="http://schemas.microsoft.com/office/drawing/2014/main" val="10003"/>
                  </a:ext>
                </a:extLst>
              </a:tr>
              <a:tr h="542532">
                <a:tc>
                  <a:txBody>
                    <a:bodyPr/>
                    <a:lstStyle/>
                    <a:p>
                      <a:pPr marL="457200" marR="0" lvl="0" indent="-457200" algn="l" defTabSz="914400" rtl="0" eaLnBrk="1" fontAlgn="auto" latinLnBrk="0" hangingPunct="1">
                        <a:lnSpc>
                          <a:spcPct val="100000"/>
                        </a:lnSpc>
                        <a:spcBef>
                          <a:spcPts val="0"/>
                        </a:spcBef>
                        <a:spcAft>
                          <a:spcPts val="0"/>
                        </a:spcAft>
                        <a:buClrTx/>
                        <a:buSzTx/>
                        <a:buFont typeface="+mj-lt"/>
                        <a:buAutoNum type="arabicPeriod" startAt="6"/>
                        <a:tabLst/>
                        <a:defRPr/>
                      </a:pPr>
                      <a:r>
                        <a:rPr lang="en-GB" sz="2000" b="1" dirty="0">
                          <a:solidFill>
                            <a:schemeClr val="tx2">
                              <a:lumMod val="50000"/>
                            </a:schemeClr>
                          </a:solidFill>
                        </a:rPr>
                        <a:t>Require improvements in teaching practices in order to improve performance on the measures</a:t>
                      </a:r>
                      <a:endParaRPr lang="en-GB" sz="2000" b="1" dirty="0">
                        <a:solidFill>
                          <a:srgbClr val="C10B20"/>
                        </a:solidFill>
                      </a:endParaRPr>
                    </a:p>
                  </a:txBody>
                  <a:tcPr marL="68580" marR="68580"/>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2800" b="1" dirty="0">
                          <a:solidFill>
                            <a:schemeClr val="tx2">
                              <a:lumMod val="50000"/>
                            </a:schemeClr>
                          </a:solidFill>
                          <a:sym typeface="Wingdings 2"/>
                        </a:rPr>
                        <a:t></a:t>
                      </a:r>
                      <a:endParaRPr lang="en-GB" sz="2800" b="1" dirty="0">
                        <a:solidFill>
                          <a:schemeClr val="tx2">
                            <a:lumMod val="50000"/>
                          </a:schemeClr>
                        </a:solidFill>
                      </a:endParaRPr>
                    </a:p>
                  </a:txBody>
                  <a:tcPr marL="68580" marR="68580"/>
                </a:tc>
                <a:extLst>
                  <a:ext uri="{0D108BD9-81ED-4DB2-BD59-A6C34878D82A}">
                    <a16:rowId xmlns:a16="http://schemas.microsoft.com/office/drawing/2014/main" val="10004"/>
                  </a:ext>
                </a:extLst>
              </a:tr>
              <a:tr h="517065">
                <a:tc>
                  <a:txBody>
                    <a:bodyPr/>
                    <a:lstStyle/>
                    <a:p>
                      <a:pPr marL="457200" marR="0" indent="-457200" algn="l" defTabSz="914400" rtl="0" eaLnBrk="1" fontAlgn="auto" latinLnBrk="0" hangingPunct="1">
                        <a:lnSpc>
                          <a:spcPct val="100000"/>
                        </a:lnSpc>
                        <a:spcBef>
                          <a:spcPts val="0"/>
                        </a:spcBef>
                        <a:spcAft>
                          <a:spcPts val="0"/>
                        </a:spcAft>
                        <a:buClrTx/>
                        <a:buSzTx/>
                        <a:buFont typeface="+mj-lt"/>
                        <a:buAutoNum type="arabicPeriod" startAt="7"/>
                        <a:tabLst/>
                        <a:defRPr/>
                      </a:pPr>
                      <a:r>
                        <a:rPr lang="en-GB" sz="2000" b="1" dirty="0">
                          <a:solidFill>
                            <a:srgbClr val="C10B20"/>
                          </a:solidFill>
                        </a:rPr>
                        <a:t>Provide a relatively</a:t>
                      </a:r>
                      <a:r>
                        <a:rPr lang="en-GB" sz="2000" b="1" baseline="0" dirty="0">
                          <a:solidFill>
                            <a:srgbClr val="C10B20"/>
                          </a:solidFill>
                        </a:rPr>
                        <a:t> simple comparison of quality</a:t>
                      </a:r>
                      <a:endParaRPr lang="en-GB" sz="2000" b="1" dirty="0">
                        <a:solidFill>
                          <a:srgbClr val="C10B20"/>
                        </a:solidFill>
                      </a:endParaRPr>
                    </a:p>
                  </a:txBody>
                  <a:tcPr marL="68580" marR="68580"/>
                </a:tc>
                <a:tc>
                  <a:txBody>
                    <a:bodyPr/>
                    <a:lstStyle/>
                    <a:p>
                      <a:r>
                        <a:rPr lang="en-GB" sz="2800" b="1" dirty="0">
                          <a:solidFill>
                            <a:srgbClr val="C00000"/>
                          </a:solidFill>
                          <a:sym typeface="Wingdings 2"/>
                        </a:rPr>
                        <a:t></a:t>
                      </a:r>
                      <a:endParaRPr lang="en-GB" sz="2800" b="1" dirty="0">
                        <a:solidFill>
                          <a:srgbClr val="C00000"/>
                        </a:solidFill>
                      </a:endParaRPr>
                    </a:p>
                  </a:txBody>
                  <a:tcPr marL="68580" marR="68580"/>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14192411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US" dirty="0"/>
              <a:t>Key characteristics of valid measures of educational quality</a:t>
            </a:r>
          </a:p>
        </p:txBody>
      </p:sp>
      <p:sp>
        <p:nvSpPr>
          <p:cNvPr id="5" name="Content Placeholder 4"/>
          <p:cNvSpPr>
            <a:spLocks noGrp="1"/>
          </p:cNvSpPr>
          <p:nvPr>
            <p:ph idx="1"/>
          </p:nvPr>
        </p:nvSpPr>
        <p:spPr>
          <a:xfrm>
            <a:off x="1126155" y="1690688"/>
            <a:ext cx="7389195" cy="4486275"/>
          </a:xfrm>
        </p:spPr>
        <p:txBody>
          <a:bodyPr>
            <a:normAutofit fontScale="40000" lnSpcReduction="20000"/>
          </a:bodyPr>
          <a:lstStyle/>
          <a:p>
            <a:pPr>
              <a:buNone/>
            </a:pPr>
            <a:r>
              <a:rPr lang="en-US" sz="5300" dirty="0"/>
              <a:t>We need ways of assessing teaching quality that:</a:t>
            </a:r>
          </a:p>
          <a:p>
            <a:pPr lvl="0">
              <a:buFont typeface="+mj-lt"/>
              <a:buAutoNum type="arabicPeriod"/>
            </a:pPr>
            <a:r>
              <a:rPr lang="en-GB" sz="5300" b="1" dirty="0">
                <a:solidFill>
                  <a:srgbClr val="A50021"/>
                </a:solidFill>
              </a:rPr>
              <a:t>Reflect the purposes of higher education; </a:t>
            </a:r>
          </a:p>
          <a:p>
            <a:pPr lvl="0">
              <a:buFont typeface="+mj-lt"/>
              <a:buAutoNum type="arabicPeriod"/>
            </a:pPr>
            <a:r>
              <a:rPr lang="en-GB" sz="5300" dirty="0"/>
              <a:t>Examine quality at the level of the particular degree rather than the institution; </a:t>
            </a:r>
          </a:p>
          <a:p>
            <a:pPr lvl="0">
              <a:buFont typeface="+mj-lt"/>
              <a:buAutoNum type="arabicPeriod"/>
            </a:pPr>
            <a:r>
              <a:rPr lang="en-GB" sz="5300" dirty="0"/>
              <a:t>Measure the quality of education offered rather than reputation or prestige;</a:t>
            </a:r>
          </a:p>
          <a:p>
            <a:pPr lvl="0">
              <a:buFont typeface="+mj-lt"/>
              <a:buAutoNum type="arabicPeriod"/>
            </a:pPr>
            <a:r>
              <a:rPr lang="en-GB" sz="5300" dirty="0"/>
              <a:t>Draw on a variety of measures that tell us about quality from different perspectives; </a:t>
            </a:r>
          </a:p>
          <a:p>
            <a:pPr lvl="0">
              <a:buFont typeface="+mj-lt"/>
              <a:buAutoNum type="arabicPeriod"/>
            </a:pPr>
            <a:r>
              <a:rPr lang="en-GB" sz="5300" dirty="0"/>
              <a:t>As a whole, are based on a coherent, research-informed vision of the educational process;</a:t>
            </a:r>
          </a:p>
          <a:p>
            <a:pPr lvl="0">
              <a:buFont typeface="+mj-lt"/>
              <a:buAutoNum type="arabicPeriod"/>
            </a:pPr>
            <a:r>
              <a:rPr lang="en-GB" sz="5300" dirty="0"/>
              <a:t>Require improvements in educational practices in order to improve performance on the measures;</a:t>
            </a:r>
          </a:p>
          <a:p>
            <a:pPr lvl="0">
              <a:buFont typeface="+mj-lt"/>
              <a:buAutoNum type="arabicPeriod"/>
            </a:pPr>
            <a:r>
              <a:rPr lang="en-GB" sz="5300" dirty="0"/>
              <a:t>Provide a relatively simple comparison of educational quality.</a:t>
            </a:r>
          </a:p>
          <a:p>
            <a:pPr marL="92075" indent="-92075">
              <a:buNone/>
              <a:tabLst>
                <a:tab pos="2876550" algn="l"/>
              </a:tabLst>
            </a:pPr>
            <a:r>
              <a:rPr lang="en-US" sz="5300" dirty="0"/>
              <a:t>(based on Ashwin and Sweetman 2016, further developed in  Ashwin 2020)</a:t>
            </a:r>
          </a:p>
          <a:p>
            <a:pPr lvl="1"/>
            <a:endParaRPr lang="en-US" dirty="0"/>
          </a:p>
        </p:txBody>
      </p:sp>
    </p:spTree>
    <p:extLst>
      <p:ext uri="{BB962C8B-B14F-4D97-AF65-F5344CB8AC3E}">
        <p14:creationId xmlns:p14="http://schemas.microsoft.com/office/powerpoint/2010/main" val="7730135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a:t>A view of the purposes of higher education</a:t>
            </a:r>
          </a:p>
        </p:txBody>
      </p:sp>
      <p:sp>
        <p:nvSpPr>
          <p:cNvPr id="3" name="Content Placeholder 2"/>
          <p:cNvSpPr>
            <a:spLocks noGrp="1"/>
          </p:cNvSpPr>
          <p:nvPr>
            <p:ph idx="1"/>
          </p:nvPr>
        </p:nvSpPr>
        <p:spPr/>
        <p:txBody>
          <a:bodyPr>
            <a:noAutofit/>
          </a:bodyPr>
          <a:lstStyle/>
          <a:p>
            <a:r>
              <a:rPr lang="en-GB" sz="2200" dirty="0"/>
              <a:t>A high quality education is about designing ways in which particular students can develop an understanding of particular bodies of disciplinary and/or professional knowledge (Ashwin et al. 2020 based on Shulman 1987).</a:t>
            </a:r>
          </a:p>
          <a:p>
            <a:r>
              <a:rPr lang="en-GB" sz="2200" dirty="0"/>
              <a:t>The transformational nature of undergraduate degrees lies in changes in students’ sense of self through their engagement with disciplinary and professional knowledge; </a:t>
            </a:r>
          </a:p>
          <a:p>
            <a:r>
              <a:rPr lang="en-GB" sz="2200" dirty="0"/>
              <a:t>Students relating their identities to their disciplines/professions and the world and seeing themselves implicated in knowledge; </a:t>
            </a:r>
          </a:p>
          <a:p>
            <a:r>
              <a:rPr lang="en-GB" sz="2200" dirty="0"/>
              <a:t>This does not always happen – it requires students to be intellectually engaged with their courses and to see it as an educational experience. This is dependent on both students and the quality of their educational experience (Ashwin et al 2016)</a:t>
            </a:r>
          </a:p>
        </p:txBody>
      </p:sp>
    </p:spTree>
    <p:extLst>
      <p:ext uri="{BB962C8B-B14F-4D97-AF65-F5344CB8AC3E}">
        <p14:creationId xmlns:p14="http://schemas.microsoft.com/office/powerpoint/2010/main" val="1766177870"/>
      </p:ext>
    </p:extLst>
  </p:cSld>
  <p:clrMapOvr>
    <a:masterClrMapping/>
  </p:clrMapOvr>
  <p:transition/>
</p:sld>
</file>

<file path=ppt/theme/theme1.xml><?xml version="1.0" encoding="utf-8"?>
<a:theme xmlns:a="http://schemas.openxmlformats.org/drawingml/2006/main" name="here@lancaster 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4F212BEED14A7E4F9DACB66556D25188" ma:contentTypeVersion="16" ma:contentTypeDescription="Create a new document." ma:contentTypeScope="" ma:versionID="8e1b69677ed7067c482b27fd55c1793c">
  <xsd:schema xmlns:xsd="http://www.w3.org/2001/XMLSchema" xmlns:xs="http://www.w3.org/2001/XMLSchema" xmlns:p="http://schemas.microsoft.com/office/2006/metadata/properties" xmlns:ns2="054b6d94-e8c4-49da-a979-9242fd65d88a" xmlns:ns3="b2b3b332-7c05-4c9e-ac88-8c84810ea636" xmlns:ns4="90385aca-c051-4920-a543-a58a9099ea41" targetNamespace="http://schemas.microsoft.com/office/2006/metadata/properties" ma:root="true" ma:fieldsID="17659020d50aa8f5e76f89c35cc3e569" ns2:_="" ns3:_="" ns4:_="">
    <xsd:import namespace="054b6d94-e8c4-49da-a979-9242fd65d88a"/>
    <xsd:import namespace="b2b3b332-7c05-4c9e-ac88-8c84810ea636"/>
    <xsd:import namespace="90385aca-c051-4920-a543-a58a9099ea41"/>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DateTaken" minOccurs="0"/>
                <xsd:element ref="ns2:MediaServiceAutoTags" minOccurs="0"/>
                <xsd:element ref="ns2:MediaServiceOCR" minOccurs="0"/>
                <xsd:element ref="ns2:MediaServiceGenerationTime" minOccurs="0"/>
                <xsd:element ref="ns2:MediaServiceEventHashCode" minOccurs="0"/>
                <xsd:element ref="ns2:lcf76f155ced4ddcb4097134ff3c332f" minOccurs="0"/>
                <xsd:element ref="ns3:TaxCatchAll" minOccurs="0"/>
                <xsd:element ref="ns4:SharedWithUsers" minOccurs="0"/>
                <xsd:element ref="ns4:SharedWithDetails" minOccurs="0"/>
                <xsd:element ref="ns2:MediaServiceLocation"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54b6d94-e8c4-49da-a979-9242fd65d88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lcf76f155ced4ddcb4097134ff3c332f" ma:index="18" nillable="true" ma:taxonomy="true" ma:internalName="lcf76f155ced4ddcb4097134ff3c332f" ma:taxonomyFieldName="MediaServiceImageTags" ma:displayName="Image Tags" ma:readOnly="false" ma:fieldId="{5cf76f15-5ced-4ddc-b409-7134ff3c332f}" ma:taxonomyMulti="true" ma:sspId="3620fc26-8289-4c02-81ef-e580eda00c72" ma:termSetId="09814cd3-568e-fe90-9814-8d621ff8fb84" ma:anchorId="fba54fb3-c3e1-fe81-a776-ca4b69148c4d" ma:open="true" ma:isKeyword="false">
      <xsd:complexType>
        <xsd:sequence>
          <xsd:element ref="pc:Terms" minOccurs="0" maxOccurs="1"/>
        </xsd:sequence>
      </xsd:complexType>
    </xsd:element>
    <xsd:element name="MediaServiceLocation" ma:index="22" nillable="true" ma:displayName="Location" ma:internalName="MediaServiceLocation" ma:readOnly="true">
      <xsd:simpleType>
        <xsd:restriction base="dms:Text"/>
      </xsd:simpleType>
    </xsd:element>
    <xsd:element name="MediaLengthInSeconds" ma:index="23"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b2b3b332-7c05-4c9e-ac88-8c84810ea636" elementFormDefault="qualified">
    <xsd:import namespace="http://schemas.microsoft.com/office/2006/documentManagement/types"/>
    <xsd:import namespace="http://schemas.microsoft.com/office/infopath/2007/PartnerControls"/>
    <xsd:element name="TaxCatchAll" ma:index="19" nillable="true" ma:displayName="Taxonomy Catch All Column" ma:hidden="true" ma:list="{5da542d6-b093-448f-bee7-e5e5f054a4b1}" ma:internalName="TaxCatchAll" ma:showField="CatchAllData" ma:web="90385aca-c051-4920-a543-a58a9099ea41">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90385aca-c051-4920-a543-a58a9099ea41" elementFormDefault="qualified">
    <xsd:import namespace="http://schemas.microsoft.com/office/2006/documentManagement/types"/>
    <xsd:import namespace="http://schemas.microsoft.com/office/infopath/2007/PartnerControls"/>
    <xsd:element name="SharedWithUsers" ma:index="2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054b6d94-e8c4-49da-a979-9242fd65d88a">
      <Terms xmlns="http://schemas.microsoft.com/office/infopath/2007/PartnerControls"/>
    </lcf76f155ced4ddcb4097134ff3c332f>
    <TaxCatchAll xmlns="b2b3b332-7c05-4c9e-ac88-8c84810ea636" xsi:nil="true"/>
  </documentManagement>
</p:properties>
</file>

<file path=customXml/itemProps1.xml><?xml version="1.0" encoding="utf-8"?>
<ds:datastoreItem xmlns:ds="http://schemas.openxmlformats.org/officeDocument/2006/customXml" ds:itemID="{AB7AB33C-843D-401A-8CE7-91919A2592A2}">
  <ds:schemaRefs>
    <ds:schemaRef ds:uri="http://schemas.microsoft.com/sharepoint/v3/contenttype/forms"/>
  </ds:schemaRefs>
</ds:datastoreItem>
</file>

<file path=customXml/itemProps2.xml><?xml version="1.0" encoding="utf-8"?>
<ds:datastoreItem xmlns:ds="http://schemas.openxmlformats.org/officeDocument/2006/customXml" ds:itemID="{9C6D9A0D-5433-4F14-9021-CF2BF221434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54b6d94-e8c4-49da-a979-9242fd65d88a"/>
    <ds:schemaRef ds:uri="b2b3b332-7c05-4c9e-ac88-8c84810ea636"/>
    <ds:schemaRef ds:uri="90385aca-c051-4920-a543-a58a9099ea4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37E97229-90E8-466B-9256-59E7ECA1C5C3}">
  <ds:schemaRefs>
    <ds:schemaRef ds:uri="http://schemas.microsoft.com/office/2006/metadata/properties"/>
    <ds:schemaRef ds:uri="http://schemas.microsoft.com/office/infopath/2007/PartnerControls"/>
    <ds:schemaRef ds:uri="054b6d94-e8c4-49da-a979-9242fd65d88a"/>
    <ds:schemaRef ds:uri="b2b3b332-7c05-4c9e-ac88-8c84810ea636"/>
  </ds:schemaRefs>
</ds:datastoreItem>
</file>

<file path=docProps/app.xml><?xml version="1.0" encoding="utf-8"?>
<Properties xmlns="http://schemas.openxmlformats.org/officeDocument/2006/extended-properties" xmlns:vt="http://schemas.openxmlformats.org/officeDocument/2006/docPropsVTypes">
  <Template>here@lancaster template</Template>
  <TotalTime>0</TotalTime>
  <Words>1612</Words>
  <Application>Microsoft Office PowerPoint</Application>
  <PresentationFormat>On-screen Show (4:3)</PresentationFormat>
  <Paragraphs>139</Paragraphs>
  <Slides>16</Slides>
  <Notes>13</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here@lancaster template</vt:lpstr>
      <vt:lpstr>Measuring the quality of university education: beyond the nonsense of university rankings </vt:lpstr>
      <vt:lpstr>Why is it so difficult to measure the quality of university education?</vt:lpstr>
      <vt:lpstr>Considerations when developing measures of educational quality</vt:lpstr>
      <vt:lpstr>Key characteristics of valid measures of educational quality</vt:lpstr>
      <vt:lpstr>Commercial University Rankings</vt:lpstr>
      <vt:lpstr>Assessment of rankings as a measure of educational quality</vt:lpstr>
      <vt:lpstr>Assessment of the TEF as a measure of educational quality</vt:lpstr>
      <vt:lpstr>Key characteristics of valid measures of educational quality</vt:lpstr>
      <vt:lpstr>A view of the purposes of higher education</vt:lpstr>
      <vt:lpstr>The transformational power of higher education (Ashwin 2020)</vt:lpstr>
      <vt:lpstr>PowerPoint Presentation</vt:lpstr>
      <vt:lpstr>An alternative approach to measuring educational quality</vt:lpstr>
      <vt:lpstr>Alternative approach as a measure of educational quality</vt:lpstr>
      <vt:lpstr>Conclusion</vt:lpstr>
      <vt:lpstr>References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Measuring teaching excellence: challenges and possibilities</dc:title>
  <dc:creator>Paul</dc:creator>
  <cp:lastModifiedBy>Ashwin, Paul</cp:lastModifiedBy>
  <cp:revision>635</cp:revision>
  <cp:lastPrinted>2017-01-18T12:17:21Z</cp:lastPrinted>
  <dcterms:created xsi:type="dcterms:W3CDTF">2011-11-24T12:09:13Z</dcterms:created>
  <dcterms:modified xsi:type="dcterms:W3CDTF">2025-11-18T11:58:02Z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0x0101004F212BEED14A7E4F9DACB66556D25188</vt:lpwstr>
  </property>
</Properties>
</file>