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6"/>
  </p:notesMasterIdLst>
  <p:sldIdLst>
    <p:sldId id="256" r:id="rId2"/>
    <p:sldId id="258" r:id="rId3"/>
    <p:sldId id="259" r:id="rId4"/>
    <p:sldId id="260" r:id="rId5"/>
    <p:sldId id="261" r:id="rId6"/>
    <p:sldId id="262" r:id="rId7"/>
    <p:sldId id="263" r:id="rId8"/>
    <p:sldId id="257" r:id="rId9"/>
    <p:sldId id="264" r:id="rId10"/>
    <p:sldId id="265" r:id="rId11"/>
    <p:sldId id="270"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515D9-FC66-F0C2-13E5-F329C57550A4}" v="37" dt="2025-09-04T09:40:25.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1054" autoAdjust="0"/>
  </p:normalViewPr>
  <p:slideViewPr>
    <p:cSldViewPr snapToGrid="0">
      <p:cViewPr>
        <p:scale>
          <a:sx n="50" d="100"/>
          <a:sy n="50" d="100"/>
        </p:scale>
        <p:origin x="13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Standen (ARM - Staff)" userId="S::dpy14jku@uea.ac.uk::8c03fb11-be21-4c45-9948-73ef5968e722" providerId="AD" clId="Web-{6C9515D9-FC66-F0C2-13E5-F329C57550A4}"/>
    <pc:docChg chg="modSld">
      <pc:chgData name="Gemma Standen (ARM - Staff)" userId="S::dpy14jku@uea.ac.uk::8c03fb11-be21-4c45-9948-73ef5968e722" providerId="AD" clId="Web-{6C9515D9-FC66-F0C2-13E5-F329C57550A4}" dt="2025-09-04T09:40:25.718" v="15" actId="20577"/>
      <pc:docMkLst>
        <pc:docMk/>
      </pc:docMkLst>
      <pc:sldChg chg="modSp">
        <pc:chgData name="Gemma Standen (ARM - Staff)" userId="S::dpy14jku@uea.ac.uk::8c03fb11-be21-4c45-9948-73ef5968e722" providerId="AD" clId="Web-{6C9515D9-FC66-F0C2-13E5-F329C57550A4}" dt="2025-09-04T09:40:25.718" v="15" actId="20577"/>
        <pc:sldMkLst>
          <pc:docMk/>
          <pc:sldMk cId="1550776355" sldId="257"/>
        </pc:sldMkLst>
        <pc:spChg chg="mod">
          <ac:chgData name="Gemma Standen (ARM - Staff)" userId="S::dpy14jku@uea.ac.uk::8c03fb11-be21-4c45-9948-73ef5968e722" providerId="AD" clId="Web-{6C9515D9-FC66-F0C2-13E5-F329C57550A4}" dt="2025-09-04T09:40:25.718" v="15" actId="20577"/>
          <ac:spMkLst>
            <pc:docMk/>
            <pc:sldMk cId="1550776355" sldId="257"/>
            <ac:spMk id="3" creationId="{0EA98047-ABE3-A6A7-D822-68EB7FE232CE}"/>
          </ac:spMkLst>
        </pc:spChg>
      </pc:sldChg>
      <pc:sldChg chg="modSp">
        <pc:chgData name="Gemma Standen (ARM - Staff)" userId="S::dpy14jku@uea.ac.uk::8c03fb11-be21-4c45-9948-73ef5968e722" providerId="AD" clId="Web-{6C9515D9-FC66-F0C2-13E5-F329C57550A4}" dt="2025-09-04T09:39:23.358" v="0" actId="20577"/>
        <pc:sldMkLst>
          <pc:docMk/>
          <pc:sldMk cId="256358534" sldId="261"/>
        </pc:sldMkLst>
        <pc:spChg chg="mod">
          <ac:chgData name="Gemma Standen (ARM - Staff)" userId="S::dpy14jku@uea.ac.uk::8c03fb11-be21-4c45-9948-73ef5968e722" providerId="AD" clId="Web-{6C9515D9-FC66-F0C2-13E5-F329C57550A4}" dt="2025-09-04T09:39:23.358" v="0" actId="20577"/>
          <ac:spMkLst>
            <pc:docMk/>
            <pc:sldMk cId="256358534" sldId="261"/>
            <ac:spMk id="6" creationId="{6ED80C5D-3858-856F-3A6D-16D1CA07F5AC}"/>
          </ac:spMkLst>
        </pc:spChg>
      </pc:sldChg>
      <pc:sldChg chg="modSp">
        <pc:chgData name="Gemma Standen (ARM - Staff)" userId="S::dpy14jku@uea.ac.uk::8c03fb11-be21-4c45-9948-73ef5968e722" providerId="AD" clId="Web-{6C9515D9-FC66-F0C2-13E5-F329C57550A4}" dt="2025-09-04T09:39:53.640" v="9" actId="20577"/>
        <pc:sldMkLst>
          <pc:docMk/>
          <pc:sldMk cId="2864710732" sldId="263"/>
        </pc:sldMkLst>
        <pc:spChg chg="mod">
          <ac:chgData name="Gemma Standen (ARM - Staff)" userId="S::dpy14jku@uea.ac.uk::8c03fb11-be21-4c45-9948-73ef5968e722" providerId="AD" clId="Web-{6C9515D9-FC66-F0C2-13E5-F329C57550A4}" dt="2025-09-04T09:39:53.640" v="9" actId="20577"/>
          <ac:spMkLst>
            <pc:docMk/>
            <pc:sldMk cId="2864710732" sldId="263"/>
            <ac:spMk id="10" creationId="{DBA93F53-E67C-8E4D-1559-4749BFC319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2C692-B0DC-40CB-8FDA-E22EECEB1A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1B73973-2F2A-4884-AE2E-4208F97BD379}">
      <dgm:prSet/>
      <dgm:spPr>
        <a:solidFill>
          <a:schemeClr val="accent1">
            <a:lumMod val="50000"/>
          </a:schemeClr>
        </a:solidFill>
        <a:ln>
          <a:solidFill>
            <a:schemeClr val="accent1">
              <a:lumMod val="75000"/>
            </a:schemeClr>
          </a:solidFill>
        </a:ln>
      </dgm:spPr>
      <dgm:t>
        <a:bodyPr/>
        <a:lstStyle/>
        <a:p>
          <a:r>
            <a:rPr lang="en-GB"/>
            <a:t>Main drivers for study related to career, retraining, personal growth and family pride.</a:t>
          </a:r>
          <a:endParaRPr lang="en-US"/>
        </a:p>
      </dgm:t>
    </dgm:pt>
    <dgm:pt modelId="{468CDB7F-C7CF-4CD0-8E39-6A064FEE67A4}" type="parTrans" cxnId="{377CCA8E-B473-4EEB-9B7E-F3621A40E91E}">
      <dgm:prSet/>
      <dgm:spPr/>
      <dgm:t>
        <a:bodyPr/>
        <a:lstStyle/>
        <a:p>
          <a:endParaRPr lang="en-US"/>
        </a:p>
      </dgm:t>
    </dgm:pt>
    <dgm:pt modelId="{B3A69CC0-104E-44E3-97D0-1079920214A1}" type="sibTrans" cxnId="{377CCA8E-B473-4EEB-9B7E-F3621A40E91E}">
      <dgm:prSet/>
      <dgm:spPr/>
      <dgm:t>
        <a:bodyPr/>
        <a:lstStyle/>
        <a:p>
          <a:endParaRPr lang="en-US"/>
        </a:p>
      </dgm:t>
    </dgm:pt>
    <dgm:pt modelId="{40BB48B9-FA87-4B86-BA0C-50564346530D}">
      <dgm:prSet/>
      <dgm:spPr>
        <a:solidFill>
          <a:schemeClr val="accent1">
            <a:lumMod val="50000"/>
          </a:schemeClr>
        </a:solidFill>
      </dgm:spPr>
      <dgm:t>
        <a:bodyPr/>
        <a:lstStyle/>
        <a:p>
          <a:r>
            <a:rPr lang="en-GB" dirty="0"/>
            <a:t>For younger students, university is a progression from school and for others, this alongside ‘expectations from family’ were selected as key factors.</a:t>
          </a:r>
          <a:endParaRPr lang="en-US" dirty="0"/>
        </a:p>
      </dgm:t>
    </dgm:pt>
    <dgm:pt modelId="{00925EF1-BB00-4816-9259-FC89C5275445}" type="parTrans" cxnId="{1F85632A-461F-41F0-8E4E-EFFB6BBFF5B0}">
      <dgm:prSet/>
      <dgm:spPr/>
      <dgm:t>
        <a:bodyPr/>
        <a:lstStyle/>
        <a:p>
          <a:endParaRPr lang="en-US"/>
        </a:p>
      </dgm:t>
    </dgm:pt>
    <dgm:pt modelId="{5565B890-77B6-452D-9BAE-15B554CC257F}" type="sibTrans" cxnId="{1F85632A-461F-41F0-8E4E-EFFB6BBFF5B0}">
      <dgm:prSet/>
      <dgm:spPr/>
      <dgm:t>
        <a:bodyPr/>
        <a:lstStyle/>
        <a:p>
          <a:endParaRPr lang="en-US"/>
        </a:p>
      </dgm:t>
    </dgm:pt>
    <dgm:pt modelId="{D99E3225-26F3-43F5-9310-481D550A288C}">
      <dgm:prSet/>
      <dgm:spPr>
        <a:solidFill>
          <a:schemeClr val="accent1">
            <a:lumMod val="50000"/>
          </a:schemeClr>
        </a:solidFill>
      </dgm:spPr>
      <dgm:t>
        <a:bodyPr/>
        <a:lstStyle/>
        <a:p>
          <a:r>
            <a:rPr lang="en-GB"/>
            <a:t>For mature students, motivations strongly aligned to changes in personal circumstances, retraining or furthering career, and improving family's quality of life. </a:t>
          </a:r>
          <a:endParaRPr lang="en-US"/>
        </a:p>
      </dgm:t>
    </dgm:pt>
    <dgm:pt modelId="{A837F945-4DEF-4D59-8B39-C001F7ACB78A}" type="parTrans" cxnId="{D086115F-C48D-4538-9B71-516B73C269E6}">
      <dgm:prSet/>
      <dgm:spPr/>
      <dgm:t>
        <a:bodyPr/>
        <a:lstStyle/>
        <a:p>
          <a:endParaRPr lang="en-US"/>
        </a:p>
      </dgm:t>
    </dgm:pt>
    <dgm:pt modelId="{AA0E6682-76A0-4915-8762-7F8EF8A34C9A}" type="sibTrans" cxnId="{D086115F-C48D-4538-9B71-516B73C269E6}">
      <dgm:prSet/>
      <dgm:spPr/>
      <dgm:t>
        <a:bodyPr/>
        <a:lstStyle/>
        <a:p>
          <a:endParaRPr lang="en-US"/>
        </a:p>
      </dgm:t>
    </dgm:pt>
    <dgm:pt modelId="{4B5C602E-D87A-482B-A9B2-817CAF7694C4}" type="pres">
      <dgm:prSet presAssocID="{96D2C692-B0DC-40CB-8FDA-E22EECEB1A59}" presName="linear" presStyleCnt="0">
        <dgm:presLayoutVars>
          <dgm:animLvl val="lvl"/>
          <dgm:resizeHandles val="exact"/>
        </dgm:presLayoutVars>
      </dgm:prSet>
      <dgm:spPr/>
    </dgm:pt>
    <dgm:pt modelId="{A984A43C-C0EF-4F96-AE49-65DFA773FAD1}" type="pres">
      <dgm:prSet presAssocID="{21B73973-2F2A-4884-AE2E-4208F97BD379}" presName="parentText" presStyleLbl="node1" presStyleIdx="0" presStyleCnt="3">
        <dgm:presLayoutVars>
          <dgm:chMax val="0"/>
          <dgm:bulletEnabled val="1"/>
        </dgm:presLayoutVars>
      </dgm:prSet>
      <dgm:spPr/>
    </dgm:pt>
    <dgm:pt modelId="{06B48F58-D10E-4CAA-A282-05662F8B2B0D}" type="pres">
      <dgm:prSet presAssocID="{B3A69CC0-104E-44E3-97D0-1079920214A1}" presName="spacer" presStyleCnt="0"/>
      <dgm:spPr/>
    </dgm:pt>
    <dgm:pt modelId="{4F6848BF-B227-41A3-987B-D4F19BF3B8C7}" type="pres">
      <dgm:prSet presAssocID="{40BB48B9-FA87-4B86-BA0C-50564346530D}" presName="parentText" presStyleLbl="node1" presStyleIdx="1" presStyleCnt="3">
        <dgm:presLayoutVars>
          <dgm:chMax val="0"/>
          <dgm:bulletEnabled val="1"/>
        </dgm:presLayoutVars>
      </dgm:prSet>
      <dgm:spPr/>
    </dgm:pt>
    <dgm:pt modelId="{76A182C8-F378-474C-AAD3-54FBA9C35DEF}" type="pres">
      <dgm:prSet presAssocID="{5565B890-77B6-452D-9BAE-15B554CC257F}" presName="spacer" presStyleCnt="0"/>
      <dgm:spPr/>
    </dgm:pt>
    <dgm:pt modelId="{31213F76-B401-4E30-A610-4E22EA8BCA81}" type="pres">
      <dgm:prSet presAssocID="{D99E3225-26F3-43F5-9310-481D550A288C}" presName="parentText" presStyleLbl="node1" presStyleIdx="2" presStyleCnt="3">
        <dgm:presLayoutVars>
          <dgm:chMax val="0"/>
          <dgm:bulletEnabled val="1"/>
        </dgm:presLayoutVars>
      </dgm:prSet>
      <dgm:spPr/>
    </dgm:pt>
  </dgm:ptLst>
  <dgm:cxnLst>
    <dgm:cxn modelId="{167B2A08-3503-4806-AF4B-BDF938B858CB}" type="presOf" srcId="{D99E3225-26F3-43F5-9310-481D550A288C}" destId="{31213F76-B401-4E30-A610-4E22EA8BCA81}" srcOrd="0" destOrd="0" presId="urn:microsoft.com/office/officeart/2005/8/layout/vList2"/>
    <dgm:cxn modelId="{1F85632A-461F-41F0-8E4E-EFFB6BBFF5B0}" srcId="{96D2C692-B0DC-40CB-8FDA-E22EECEB1A59}" destId="{40BB48B9-FA87-4B86-BA0C-50564346530D}" srcOrd="1" destOrd="0" parTransId="{00925EF1-BB00-4816-9259-FC89C5275445}" sibTransId="{5565B890-77B6-452D-9BAE-15B554CC257F}"/>
    <dgm:cxn modelId="{D086115F-C48D-4538-9B71-516B73C269E6}" srcId="{96D2C692-B0DC-40CB-8FDA-E22EECEB1A59}" destId="{D99E3225-26F3-43F5-9310-481D550A288C}" srcOrd="2" destOrd="0" parTransId="{A837F945-4DEF-4D59-8B39-C001F7ACB78A}" sibTransId="{AA0E6682-76A0-4915-8762-7F8EF8A34C9A}"/>
    <dgm:cxn modelId="{377CCA8E-B473-4EEB-9B7E-F3621A40E91E}" srcId="{96D2C692-B0DC-40CB-8FDA-E22EECEB1A59}" destId="{21B73973-2F2A-4884-AE2E-4208F97BD379}" srcOrd="0" destOrd="0" parTransId="{468CDB7F-C7CF-4CD0-8E39-6A064FEE67A4}" sibTransId="{B3A69CC0-104E-44E3-97D0-1079920214A1}"/>
    <dgm:cxn modelId="{B0FA28B0-B3D2-45EC-B857-6777759C4438}" type="presOf" srcId="{96D2C692-B0DC-40CB-8FDA-E22EECEB1A59}" destId="{4B5C602E-D87A-482B-A9B2-817CAF7694C4}" srcOrd="0" destOrd="0" presId="urn:microsoft.com/office/officeart/2005/8/layout/vList2"/>
    <dgm:cxn modelId="{89CB77CF-94FC-48D4-A655-0F2A9F592A67}" type="presOf" srcId="{21B73973-2F2A-4884-AE2E-4208F97BD379}" destId="{A984A43C-C0EF-4F96-AE49-65DFA773FAD1}" srcOrd="0" destOrd="0" presId="urn:microsoft.com/office/officeart/2005/8/layout/vList2"/>
    <dgm:cxn modelId="{AF5939DD-3A1B-4A8E-9936-3D2E59454A8E}" type="presOf" srcId="{40BB48B9-FA87-4B86-BA0C-50564346530D}" destId="{4F6848BF-B227-41A3-987B-D4F19BF3B8C7}" srcOrd="0" destOrd="0" presId="urn:microsoft.com/office/officeart/2005/8/layout/vList2"/>
    <dgm:cxn modelId="{88312471-83D0-493F-8741-B88B104289AC}" type="presParOf" srcId="{4B5C602E-D87A-482B-A9B2-817CAF7694C4}" destId="{A984A43C-C0EF-4F96-AE49-65DFA773FAD1}" srcOrd="0" destOrd="0" presId="urn:microsoft.com/office/officeart/2005/8/layout/vList2"/>
    <dgm:cxn modelId="{617C5A2C-3CB5-459A-96C7-67F71F63F5AB}" type="presParOf" srcId="{4B5C602E-D87A-482B-A9B2-817CAF7694C4}" destId="{06B48F58-D10E-4CAA-A282-05662F8B2B0D}" srcOrd="1" destOrd="0" presId="urn:microsoft.com/office/officeart/2005/8/layout/vList2"/>
    <dgm:cxn modelId="{3C768651-EFB7-4A8A-AA07-64BE19F23D9E}" type="presParOf" srcId="{4B5C602E-D87A-482B-A9B2-817CAF7694C4}" destId="{4F6848BF-B227-41A3-987B-D4F19BF3B8C7}" srcOrd="2" destOrd="0" presId="urn:microsoft.com/office/officeart/2005/8/layout/vList2"/>
    <dgm:cxn modelId="{79382E2E-2D84-4319-B3E7-86D92252B9A5}" type="presParOf" srcId="{4B5C602E-D87A-482B-A9B2-817CAF7694C4}" destId="{76A182C8-F378-474C-AAD3-54FBA9C35DEF}" srcOrd="3" destOrd="0" presId="urn:microsoft.com/office/officeart/2005/8/layout/vList2"/>
    <dgm:cxn modelId="{F07C67B6-55F2-456A-B1FD-F00293C61059}" type="presParOf" srcId="{4B5C602E-D87A-482B-A9B2-817CAF7694C4}" destId="{31213F76-B401-4E30-A610-4E22EA8BCA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4A43C-C0EF-4F96-AE49-65DFA773FAD1}">
      <dsp:nvSpPr>
        <dsp:cNvPr id="0" name=""/>
        <dsp:cNvSpPr/>
      </dsp:nvSpPr>
      <dsp:spPr>
        <a:xfrm>
          <a:off x="0" y="453311"/>
          <a:ext cx="5323703" cy="875160"/>
        </a:xfrm>
        <a:prstGeom prst="roundRect">
          <a:avLst/>
        </a:prstGeom>
        <a:solidFill>
          <a:schemeClr val="accent1">
            <a:lumMod val="50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Main drivers for study related to career, retraining, personal growth and family pride.</a:t>
          </a:r>
          <a:endParaRPr lang="en-US" sz="1600" kern="1200"/>
        </a:p>
      </dsp:txBody>
      <dsp:txXfrm>
        <a:off x="42722" y="496033"/>
        <a:ext cx="5238259" cy="789716"/>
      </dsp:txXfrm>
    </dsp:sp>
    <dsp:sp modelId="{4F6848BF-B227-41A3-987B-D4F19BF3B8C7}">
      <dsp:nvSpPr>
        <dsp:cNvPr id="0" name=""/>
        <dsp:cNvSpPr/>
      </dsp:nvSpPr>
      <dsp:spPr>
        <a:xfrm>
          <a:off x="0" y="1374551"/>
          <a:ext cx="5323703" cy="8751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For younger students, university is a progression from school and for others, this alongside ‘expectations from family’ were selected as key factors.</a:t>
          </a:r>
          <a:endParaRPr lang="en-US" sz="1600" kern="1200" dirty="0"/>
        </a:p>
      </dsp:txBody>
      <dsp:txXfrm>
        <a:off x="42722" y="1417273"/>
        <a:ext cx="5238259" cy="789716"/>
      </dsp:txXfrm>
    </dsp:sp>
    <dsp:sp modelId="{31213F76-B401-4E30-A610-4E22EA8BCA81}">
      <dsp:nvSpPr>
        <dsp:cNvPr id="0" name=""/>
        <dsp:cNvSpPr/>
      </dsp:nvSpPr>
      <dsp:spPr>
        <a:xfrm>
          <a:off x="0" y="2295791"/>
          <a:ext cx="5323703" cy="8751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For mature students, motivations strongly aligned to changes in personal circumstances, retraining or furthering career, and improving family's quality of life. </a:t>
          </a:r>
          <a:endParaRPr lang="en-US" sz="1600" kern="1200"/>
        </a:p>
      </dsp:txBody>
      <dsp:txXfrm>
        <a:off x="42722" y="2338513"/>
        <a:ext cx="5238259"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52434-18C6-474A-8174-C9A18FA1121B}" type="datetimeFigureOut">
              <a:rPr lang="en-GB" smtClean="0"/>
              <a:t>04/09/2025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5CFBB-2201-4329-B040-0E68C40BAB3E}" type="slidenum">
              <a:rPr lang="en-GB" smtClean="0"/>
              <a:t>‹#›</a:t>
            </a:fld>
            <a:endParaRPr lang="en-GB"/>
          </a:p>
        </p:txBody>
      </p:sp>
    </p:spTree>
    <p:extLst>
      <p:ext uri="{BB962C8B-B14F-4D97-AF65-F5344CB8AC3E}">
        <p14:creationId xmlns:p14="http://schemas.microsoft.com/office/powerpoint/2010/main" val="29548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yourself and signpost to the research Padlet</a:t>
            </a:r>
          </a:p>
        </p:txBody>
      </p:sp>
      <p:sp>
        <p:nvSpPr>
          <p:cNvPr id="4" name="Slide Number Placeholder 3"/>
          <p:cNvSpPr>
            <a:spLocks noGrp="1"/>
          </p:cNvSpPr>
          <p:nvPr>
            <p:ph type="sldNum" sz="quarter" idx="5"/>
          </p:nvPr>
        </p:nvSpPr>
        <p:spPr/>
        <p:txBody>
          <a:bodyPr/>
          <a:lstStyle/>
          <a:p>
            <a:fld id="{36A5CFBB-2201-4329-B040-0E68C40BAB3E}" type="slidenum">
              <a:rPr lang="en-GB" smtClean="0"/>
              <a:t>1</a:t>
            </a:fld>
            <a:endParaRPr lang="en-GB"/>
          </a:p>
        </p:txBody>
      </p:sp>
    </p:spTree>
    <p:extLst>
      <p:ext uri="{BB962C8B-B14F-4D97-AF65-F5344CB8AC3E}">
        <p14:creationId xmlns:p14="http://schemas.microsoft.com/office/powerpoint/2010/main" val="359086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A5CFBB-2201-4329-B040-0E68C40BAB3E}" type="slidenum">
              <a:rPr lang="en-GB" smtClean="0"/>
              <a:t>10</a:t>
            </a:fld>
            <a:endParaRPr lang="en-GB"/>
          </a:p>
        </p:txBody>
      </p:sp>
    </p:spTree>
    <p:extLst>
      <p:ext uri="{BB962C8B-B14F-4D97-AF65-F5344CB8AC3E}">
        <p14:creationId xmlns:p14="http://schemas.microsoft.com/office/powerpoint/2010/main" val="381136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A5CFBB-2201-4329-B040-0E68C40BAB3E}" type="slidenum">
              <a:rPr lang="en-GB" smtClean="0"/>
              <a:t>12</a:t>
            </a:fld>
            <a:endParaRPr lang="en-GB"/>
          </a:p>
        </p:txBody>
      </p:sp>
    </p:spTree>
    <p:extLst>
      <p:ext uri="{BB962C8B-B14F-4D97-AF65-F5344CB8AC3E}">
        <p14:creationId xmlns:p14="http://schemas.microsoft.com/office/powerpoint/2010/main" val="1916086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A5CFBB-2201-4329-B040-0E68C40BAB3E}" type="slidenum">
              <a:rPr lang="en-GB" smtClean="0"/>
              <a:t>13</a:t>
            </a:fld>
            <a:endParaRPr lang="en-GB"/>
          </a:p>
        </p:txBody>
      </p:sp>
    </p:spTree>
    <p:extLst>
      <p:ext uri="{BB962C8B-B14F-4D97-AF65-F5344CB8AC3E}">
        <p14:creationId xmlns:p14="http://schemas.microsoft.com/office/powerpoint/2010/main" val="358708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Context:</a:t>
            </a:r>
          </a:p>
          <a:p>
            <a:endParaRPr lang="en-GB" dirty="0"/>
          </a:p>
          <a:p>
            <a:r>
              <a:rPr lang="en-GB" dirty="0"/>
              <a:t>Retention is and continues to be a hot topic in HE. Many previous researchers have explored this phenomenon but focused on why students leave rather what inspires them to stay. My research sought to investigate this.</a:t>
            </a:r>
          </a:p>
          <a:p>
            <a:endParaRPr lang="en-GB" dirty="0"/>
          </a:p>
          <a:p>
            <a:r>
              <a:rPr lang="en-GB" dirty="0"/>
              <a:t>Putting it frankly, retention is tricky – described by Mantz Yorke as ‘slippery’ in 1999 due to its complexity. My own interest stems from my own educational experience as a young mature student with caring responsibilities and mental health challenges. It wasn’t until year 3 I felt I could no longer progress, and it was a member of professional services who intervened to get me over the finish line.</a:t>
            </a:r>
          </a:p>
          <a:p>
            <a:endParaRPr lang="en-GB" dirty="0"/>
          </a:p>
          <a:p>
            <a:r>
              <a:rPr lang="en-GB" dirty="0"/>
              <a:t>Due to times, I won’t cover the history of retention studies as this is covered well in articles from </a:t>
            </a:r>
            <a:r>
              <a:rPr lang="en-GB" sz="1200" kern="1200" dirty="0" err="1">
                <a:solidFill>
                  <a:schemeClr val="tx1"/>
                </a:solidFill>
                <a:effectLst/>
                <a:latin typeface="+mn-lt"/>
                <a:ea typeface="+mn-ea"/>
                <a:cs typeface="+mn-cs"/>
              </a:rPr>
              <a:t>Aljohani</a:t>
            </a:r>
            <a:r>
              <a:rPr lang="en-GB" sz="1200" kern="1200" dirty="0">
                <a:solidFill>
                  <a:schemeClr val="tx1"/>
                </a:solidFill>
                <a:effectLst/>
                <a:latin typeface="+mn-lt"/>
                <a:ea typeface="+mn-ea"/>
                <a:cs typeface="+mn-cs"/>
              </a:rPr>
              <a:t>, 2016 and Manyanga et al., 2017. However, I will cover the more recent considerations into the importance of retention in HE as it does affect us all. </a:t>
            </a:r>
            <a:endParaRPr lang="en-GB" dirty="0"/>
          </a:p>
        </p:txBody>
      </p:sp>
      <p:sp>
        <p:nvSpPr>
          <p:cNvPr id="4" name="Slide Number Placeholder 3"/>
          <p:cNvSpPr>
            <a:spLocks noGrp="1"/>
          </p:cNvSpPr>
          <p:nvPr>
            <p:ph type="sldNum" sz="quarter" idx="5"/>
          </p:nvPr>
        </p:nvSpPr>
        <p:spPr/>
        <p:txBody>
          <a:bodyPr/>
          <a:lstStyle/>
          <a:p>
            <a:fld id="{36A5CFBB-2201-4329-B040-0E68C40BAB3E}" type="slidenum">
              <a:rPr lang="en-GB" smtClean="0"/>
              <a:t>2</a:t>
            </a:fld>
            <a:endParaRPr lang="en-GB"/>
          </a:p>
        </p:txBody>
      </p:sp>
    </p:spTree>
    <p:extLst>
      <p:ext uri="{BB962C8B-B14F-4D97-AF65-F5344CB8AC3E}">
        <p14:creationId xmlns:p14="http://schemas.microsoft.com/office/powerpoint/2010/main" val="120242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Main question: </a:t>
            </a:r>
            <a:r>
              <a:rPr lang="en-GB" sz="1200" b="0" i="1" kern="1200" dirty="0">
                <a:solidFill>
                  <a:schemeClr val="tx1"/>
                </a:solidFill>
                <a:effectLst/>
                <a:latin typeface="+mn-lt"/>
                <a:ea typeface="+mn-ea"/>
                <a:cs typeface="+mn-cs"/>
              </a:rPr>
              <a:t>Why do students choose to persist in their studies?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Sub-questions: Challenges/enablers, changing motivations, contributing factors</a:t>
            </a:r>
          </a:p>
          <a:p>
            <a:endParaRPr lang="en-GB" dirty="0"/>
          </a:p>
          <a:p>
            <a:r>
              <a:rPr lang="en-GB" dirty="0"/>
              <a:t>Add some possible selves info – context into why it’s a useful theoretical framework to use to understand what does work in supporting students.</a:t>
            </a:r>
          </a:p>
          <a:p>
            <a:endParaRPr lang="en-GB" dirty="0"/>
          </a:p>
          <a:p>
            <a:r>
              <a:rPr lang="en-GB" dirty="0"/>
              <a:t>Discuss Harrison’s model, originally used to support and build understanding of aspirations in accessing HE for underrepresented groups. The same premise has been used but adapting the conceptual model to consider possible selves in understanding student persistence and driver toward completion.</a:t>
            </a:r>
          </a:p>
          <a:p>
            <a:endParaRPr lang="en-GB" dirty="0"/>
          </a:p>
        </p:txBody>
      </p:sp>
      <p:sp>
        <p:nvSpPr>
          <p:cNvPr id="4" name="Slide Number Placeholder 3"/>
          <p:cNvSpPr>
            <a:spLocks noGrp="1"/>
          </p:cNvSpPr>
          <p:nvPr>
            <p:ph type="sldNum" sz="quarter" idx="5"/>
          </p:nvPr>
        </p:nvSpPr>
        <p:spPr/>
        <p:txBody>
          <a:bodyPr/>
          <a:lstStyle/>
          <a:p>
            <a:fld id="{36A5CFBB-2201-4329-B040-0E68C40BAB3E}" type="slidenum">
              <a:rPr lang="en-GB" smtClean="0"/>
              <a:t>3</a:t>
            </a:fld>
            <a:endParaRPr lang="en-GB"/>
          </a:p>
        </p:txBody>
      </p:sp>
    </p:spTree>
    <p:extLst>
      <p:ext uri="{BB962C8B-B14F-4D97-AF65-F5344CB8AC3E}">
        <p14:creationId xmlns:p14="http://schemas.microsoft.com/office/powerpoint/2010/main" val="93194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A5CFBB-2201-4329-B040-0E68C40BAB3E}" type="slidenum">
              <a:rPr lang="en-GB" smtClean="0"/>
              <a:t>4</a:t>
            </a:fld>
            <a:endParaRPr lang="en-GB"/>
          </a:p>
        </p:txBody>
      </p:sp>
    </p:spTree>
    <p:extLst>
      <p:ext uri="{BB962C8B-B14F-4D97-AF65-F5344CB8AC3E}">
        <p14:creationId xmlns:p14="http://schemas.microsoft.com/office/powerpoint/2010/main" val="410554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Highlight key drivers and discuss where motivational change had occurred (i.e., course not fulfilling expectations or not achieving as hoped and changes in circumstances).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Motivations were challenged by pre-perceptions of university; particularly where erroneous information was provided to some students with caring responsibilities and/or commute to uni. This was an important consideration when reviewing whether students were being met.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Stress the importance of pre-entry as part of the continuation journey and establishing belonging from the offset.</a:t>
            </a:r>
          </a:p>
        </p:txBody>
      </p:sp>
      <p:sp>
        <p:nvSpPr>
          <p:cNvPr id="4" name="Slide Number Placeholder 3"/>
          <p:cNvSpPr>
            <a:spLocks noGrp="1"/>
          </p:cNvSpPr>
          <p:nvPr>
            <p:ph type="sldNum" sz="quarter" idx="5"/>
          </p:nvPr>
        </p:nvSpPr>
        <p:spPr/>
        <p:txBody>
          <a:bodyPr/>
          <a:lstStyle/>
          <a:p>
            <a:fld id="{36A5CFBB-2201-4329-B040-0E68C40BAB3E}" type="slidenum">
              <a:rPr lang="en-GB" smtClean="0"/>
              <a:t>5</a:t>
            </a:fld>
            <a:endParaRPr lang="en-GB"/>
          </a:p>
        </p:txBody>
      </p:sp>
    </p:spTree>
    <p:extLst>
      <p:ext uri="{BB962C8B-B14F-4D97-AF65-F5344CB8AC3E}">
        <p14:creationId xmlns:p14="http://schemas.microsoft.com/office/powerpoint/2010/main" val="201127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each bullet and give examples:</a:t>
            </a:r>
          </a:p>
          <a:p>
            <a:pPr marL="171450" indent="-171450">
              <a:buFontTx/>
              <a:buChar char="-"/>
            </a:pPr>
            <a:r>
              <a:rPr lang="en-GB" dirty="0"/>
              <a:t>Mature students particularly found balancing time challenging, and many described burning out or being restricted in engagement.</a:t>
            </a:r>
          </a:p>
          <a:p>
            <a:pPr marL="171450" indent="-171450">
              <a:buFontTx/>
              <a:buChar char="-"/>
            </a:pPr>
            <a:r>
              <a:rPr lang="en-GB" dirty="0"/>
              <a:t>Finances were a huge indicator of challenge, with the quantitative part of this study finding that those on incomes of less than £35,000 per year felt less confident in their ability to engage. Students working found it tricky to find or balance paid employment, engaging in strategies that can exacerbate burnout.</a:t>
            </a:r>
          </a:p>
          <a:p>
            <a:pPr marL="171450" indent="-171450">
              <a:buFontTx/>
              <a:buChar char="-"/>
            </a:pPr>
            <a:r>
              <a:rPr lang="en-GB" dirty="0"/>
              <a:t>Mental health challenges were found to be a challenge to continuation as well as graduate progression with some students explaining the difficulty in navigating options post graduation whilst balancing ongoing priorities (particularly for neurodivergent students desiring postgrad study). Feelings of isolation and imposter syndrome were also a driver of this.</a:t>
            </a:r>
          </a:p>
          <a:p>
            <a:pPr marL="171450" indent="-171450">
              <a:buFontTx/>
              <a:buChar char="-"/>
            </a:pPr>
            <a:r>
              <a:rPr lang="en-GB" dirty="0"/>
              <a:t>Mature students particularly found some study programmes contained a lack of structure and too few contact hours. Some found the summer term too long and described starting a new year of study as ‘starting over’</a:t>
            </a:r>
          </a:p>
        </p:txBody>
      </p:sp>
      <p:sp>
        <p:nvSpPr>
          <p:cNvPr id="4" name="Slide Number Placeholder 3"/>
          <p:cNvSpPr>
            <a:spLocks noGrp="1"/>
          </p:cNvSpPr>
          <p:nvPr>
            <p:ph type="sldNum" sz="quarter" idx="5"/>
          </p:nvPr>
        </p:nvSpPr>
        <p:spPr/>
        <p:txBody>
          <a:bodyPr/>
          <a:lstStyle/>
          <a:p>
            <a:fld id="{36A5CFBB-2201-4329-B040-0E68C40BAB3E}" type="slidenum">
              <a:rPr lang="en-GB" smtClean="0"/>
              <a:t>6</a:t>
            </a:fld>
            <a:endParaRPr lang="en-GB"/>
          </a:p>
        </p:txBody>
      </p:sp>
    </p:spTree>
    <p:extLst>
      <p:ext uri="{BB962C8B-B14F-4D97-AF65-F5344CB8AC3E}">
        <p14:creationId xmlns:p14="http://schemas.microsoft.com/office/powerpoint/2010/main" val="130561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900" kern="1200" dirty="0">
                <a:solidFill>
                  <a:schemeClr val="bg1"/>
                </a:solidFill>
                <a:latin typeface="+mn-lt"/>
                <a:ea typeface="+mn-ea"/>
                <a:cs typeface="+mn-cs"/>
              </a:rPr>
              <a:t>Peer networks, where they have been formed, were described as a driving force behind continuation</a:t>
            </a:r>
          </a:p>
          <a:p>
            <a:pPr marL="285750" indent="-285750">
              <a:buFont typeface="Arial" panose="020B0604020202020204" pitchFamily="34" charset="0"/>
              <a:buChar char="•"/>
            </a:pPr>
            <a:r>
              <a:rPr lang="en-GB" sz="900" kern="1200" dirty="0">
                <a:solidFill>
                  <a:schemeClr val="bg1"/>
                </a:solidFill>
                <a:latin typeface="+mn-lt"/>
                <a:ea typeface="+mn-ea"/>
                <a:cs typeface="+mn-cs"/>
              </a:rPr>
              <a:t>Feeling “seen”, understood and accepted was important to many, particularly commuters and mature students who appreciate a certain level of understanding.</a:t>
            </a:r>
          </a:p>
          <a:p>
            <a:pPr marL="285750" indent="-285750">
              <a:buFont typeface="Arial" panose="020B0604020202020204" pitchFamily="34" charset="0"/>
              <a:buChar char="•"/>
            </a:pPr>
            <a:r>
              <a:rPr lang="en-GB" sz="900" kern="1200" dirty="0">
                <a:solidFill>
                  <a:schemeClr val="bg1"/>
                </a:solidFill>
                <a:latin typeface="+mn-lt"/>
                <a:ea typeface="+mn-ea"/>
                <a:cs typeface="+mn-cs"/>
              </a:rPr>
              <a:t>Support (as the word cloud shows) is fundamental for students. This study highlighted that many students regularly utilise staff as part of their ‘network’. </a:t>
            </a:r>
          </a:p>
          <a:p>
            <a:pPr marL="285750" indent="-285750">
              <a:buFont typeface="Arial" panose="020B0604020202020204" pitchFamily="34" charset="0"/>
              <a:buChar char="•"/>
            </a:pPr>
            <a:r>
              <a:rPr lang="en-GB" sz="900" kern="1200" dirty="0">
                <a:solidFill>
                  <a:schemeClr val="bg1"/>
                </a:solidFill>
                <a:latin typeface="+mn-lt"/>
                <a:ea typeface="+mn-ea"/>
                <a:cs typeface="+mn-cs"/>
              </a:rPr>
              <a:t>Holistic information, advice and guidance and appropriate signposting</a:t>
            </a:r>
          </a:p>
          <a:p>
            <a:endParaRPr lang="en-GB" dirty="0"/>
          </a:p>
        </p:txBody>
      </p:sp>
      <p:sp>
        <p:nvSpPr>
          <p:cNvPr id="4" name="Slide Number Placeholder 3"/>
          <p:cNvSpPr>
            <a:spLocks noGrp="1"/>
          </p:cNvSpPr>
          <p:nvPr>
            <p:ph type="sldNum" sz="quarter" idx="5"/>
          </p:nvPr>
        </p:nvSpPr>
        <p:spPr/>
        <p:txBody>
          <a:bodyPr/>
          <a:lstStyle/>
          <a:p>
            <a:fld id="{36A5CFBB-2201-4329-B040-0E68C40BAB3E}" type="slidenum">
              <a:rPr lang="en-GB" smtClean="0"/>
              <a:t>7</a:t>
            </a:fld>
            <a:endParaRPr lang="en-GB"/>
          </a:p>
        </p:txBody>
      </p:sp>
    </p:spTree>
    <p:extLst>
      <p:ext uri="{BB962C8B-B14F-4D97-AF65-F5344CB8AC3E}">
        <p14:creationId xmlns:p14="http://schemas.microsoft.com/office/powerpoint/2010/main" val="150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A5CFBB-2201-4329-B040-0E68C40BAB3E}" type="slidenum">
              <a:rPr lang="en-GB" smtClean="0"/>
              <a:t>8</a:t>
            </a:fld>
            <a:endParaRPr lang="en-GB"/>
          </a:p>
        </p:txBody>
      </p:sp>
    </p:spTree>
    <p:extLst>
      <p:ext uri="{BB962C8B-B14F-4D97-AF65-F5344CB8AC3E}">
        <p14:creationId xmlns:p14="http://schemas.microsoft.com/office/powerpoint/2010/main" val="73268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A5CFBB-2201-4329-B040-0E68C40BAB3E}" type="slidenum">
              <a:rPr lang="en-GB" smtClean="0"/>
              <a:t>9</a:t>
            </a:fld>
            <a:endParaRPr lang="en-GB"/>
          </a:p>
        </p:txBody>
      </p:sp>
    </p:spTree>
    <p:extLst>
      <p:ext uri="{BB962C8B-B14F-4D97-AF65-F5344CB8AC3E}">
        <p14:creationId xmlns:p14="http://schemas.microsoft.com/office/powerpoint/2010/main" val="6875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9/4/2025</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9967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9/4/2025</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9151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9/4/2025</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71172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9/4/2025</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0177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9/4/2025</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9463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9/4/2025</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354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9/4/2025</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14545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9/4/2025</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27961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9/4/2025</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4487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9/4/2025</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0441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9/4/2025</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6437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9/4/2025</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45547931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0C11B-582D-4BD6-AFEF-ED15AAF16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2283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C64E2-D041-9BD9-03DE-F69FEE938B3A}"/>
              </a:ext>
            </a:extLst>
          </p:cNvPr>
          <p:cNvSpPr>
            <a:spLocks noGrp="1"/>
          </p:cNvSpPr>
          <p:nvPr>
            <p:ph type="ctrTitle"/>
          </p:nvPr>
        </p:nvSpPr>
        <p:spPr>
          <a:xfrm>
            <a:off x="484553" y="397275"/>
            <a:ext cx="8476567" cy="1638259"/>
          </a:xfrm>
        </p:spPr>
        <p:txBody>
          <a:bodyPr anchor="ctr">
            <a:normAutofit fontScale="90000"/>
          </a:bodyPr>
          <a:lstStyle/>
          <a:p>
            <a:r>
              <a:rPr lang="en-GB" dirty="0"/>
              <a:t>Continuation: exploring why HE students persist through their studies</a:t>
            </a:r>
          </a:p>
        </p:txBody>
      </p:sp>
      <p:sp>
        <p:nvSpPr>
          <p:cNvPr id="3" name="Subtitle 2">
            <a:extLst>
              <a:ext uri="{FF2B5EF4-FFF2-40B4-BE49-F238E27FC236}">
                <a16:creationId xmlns:a16="http://schemas.microsoft.com/office/drawing/2014/main" id="{C2EB1B9F-66F6-762B-6FFD-65DB14E55FFB}"/>
              </a:ext>
            </a:extLst>
          </p:cNvPr>
          <p:cNvSpPr>
            <a:spLocks noGrp="1"/>
          </p:cNvSpPr>
          <p:nvPr>
            <p:ph type="subTitle" idx="1"/>
          </p:nvPr>
        </p:nvSpPr>
        <p:spPr>
          <a:xfrm>
            <a:off x="9386684" y="397275"/>
            <a:ext cx="2436905" cy="1638260"/>
          </a:xfrm>
        </p:spPr>
        <p:txBody>
          <a:bodyPr anchor="ctr">
            <a:normAutofit/>
          </a:bodyPr>
          <a:lstStyle/>
          <a:p>
            <a:pPr algn="ctr"/>
            <a:r>
              <a:rPr lang="en-GB" sz="1800" b="1"/>
              <a:t>Gemma Standen</a:t>
            </a:r>
          </a:p>
          <a:p>
            <a:pPr algn="ctr"/>
            <a:r>
              <a:rPr lang="en-GB" sz="1800"/>
              <a:t>University of East Anglia</a:t>
            </a:r>
            <a:endParaRPr lang="en-GB" sz="1800" dirty="0"/>
          </a:p>
        </p:txBody>
      </p:sp>
      <p:pic>
        <p:nvPicPr>
          <p:cNvPr id="4" name="Picture 3" descr="Colorful pencils and books">
            <a:extLst>
              <a:ext uri="{FF2B5EF4-FFF2-40B4-BE49-F238E27FC236}">
                <a16:creationId xmlns:a16="http://schemas.microsoft.com/office/drawing/2014/main" id="{F3632215-001D-248E-3CFA-D588B179D513}"/>
              </a:ext>
            </a:extLst>
          </p:cNvPr>
          <p:cNvPicPr>
            <a:picLocks noChangeAspect="1"/>
          </p:cNvPicPr>
          <p:nvPr/>
        </p:nvPicPr>
        <p:blipFill>
          <a:blip r:embed="rId3"/>
          <a:srcRect t="20121" b="5207"/>
          <a:stretch>
            <a:fillRect/>
          </a:stretch>
        </p:blipFill>
        <p:spPr>
          <a:xfrm>
            <a:off x="20" y="2283223"/>
            <a:ext cx="9143978" cy="4574778"/>
          </a:xfrm>
          <a:prstGeom prst="rect">
            <a:avLst/>
          </a:prstGeom>
        </p:spPr>
      </p:pic>
      <p:pic>
        <p:nvPicPr>
          <p:cNvPr id="6" name="Picture 5" descr="A qr code with a paper crane&#10;&#10;AI-generated content may be incorrect.">
            <a:extLst>
              <a:ext uri="{FF2B5EF4-FFF2-40B4-BE49-F238E27FC236}">
                <a16:creationId xmlns:a16="http://schemas.microsoft.com/office/drawing/2014/main" id="{8830E005-4FFB-7763-7ED1-01C570200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446" y="2862943"/>
            <a:ext cx="2177143" cy="2177143"/>
          </a:xfrm>
          <a:prstGeom prst="rect">
            <a:avLst/>
          </a:prstGeom>
        </p:spPr>
      </p:pic>
      <p:sp>
        <p:nvSpPr>
          <p:cNvPr id="5" name="TextBox 4">
            <a:extLst>
              <a:ext uri="{FF2B5EF4-FFF2-40B4-BE49-F238E27FC236}">
                <a16:creationId xmlns:a16="http://schemas.microsoft.com/office/drawing/2014/main" id="{4680129D-D0D5-1EB9-8F58-991517AA36EE}"/>
              </a:ext>
            </a:extLst>
          </p:cNvPr>
          <p:cNvSpPr txBox="1"/>
          <p:nvPr/>
        </p:nvSpPr>
        <p:spPr>
          <a:xfrm>
            <a:off x="9700022" y="5040086"/>
            <a:ext cx="2069989" cy="923330"/>
          </a:xfrm>
          <a:prstGeom prst="rect">
            <a:avLst/>
          </a:prstGeom>
          <a:noFill/>
        </p:spPr>
        <p:txBody>
          <a:bodyPr wrap="square" rtlCol="0">
            <a:spAutoFit/>
          </a:bodyPr>
          <a:lstStyle/>
          <a:p>
            <a:pPr algn="ctr"/>
            <a:r>
              <a:rPr lang="en-GB" dirty="0"/>
              <a:t>Visit Padlet to continue the discussion</a:t>
            </a:r>
          </a:p>
        </p:txBody>
      </p:sp>
      <p:sp>
        <p:nvSpPr>
          <p:cNvPr id="7" name="TextBox 6">
            <a:extLst>
              <a:ext uri="{FF2B5EF4-FFF2-40B4-BE49-F238E27FC236}">
                <a16:creationId xmlns:a16="http://schemas.microsoft.com/office/drawing/2014/main" id="{C10E72C0-D380-5011-D6D3-133E50CB9631}"/>
              </a:ext>
            </a:extLst>
          </p:cNvPr>
          <p:cNvSpPr txBox="1"/>
          <p:nvPr/>
        </p:nvSpPr>
        <p:spPr>
          <a:xfrm>
            <a:off x="132080" y="6104682"/>
            <a:ext cx="6268720" cy="584775"/>
          </a:xfrm>
          <a:prstGeom prst="rect">
            <a:avLst/>
          </a:prstGeom>
          <a:noFill/>
        </p:spPr>
        <p:txBody>
          <a:bodyPr wrap="square" rtlCol="0">
            <a:spAutoFit/>
          </a:bodyPr>
          <a:lstStyle/>
          <a:p>
            <a:r>
              <a:rPr lang="en-GB" sz="3200" b="1" dirty="0">
                <a:solidFill>
                  <a:schemeClr val="bg1"/>
                </a:solidFill>
                <a:latin typeface="+mj-lt"/>
              </a:rPr>
              <a:t>HEIR Conference 2025</a:t>
            </a:r>
          </a:p>
        </p:txBody>
      </p:sp>
    </p:spTree>
    <p:extLst>
      <p:ext uri="{BB962C8B-B14F-4D97-AF65-F5344CB8AC3E}">
        <p14:creationId xmlns:p14="http://schemas.microsoft.com/office/powerpoint/2010/main" val="206672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AA49B32-A043-FB02-FEBF-05B49DD1FE8B}"/>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3200" dirty="0"/>
              <a:t>Applying Harrison’s Possible Selves conceptual model</a:t>
            </a:r>
          </a:p>
        </p:txBody>
      </p:sp>
      <p:grpSp>
        <p:nvGrpSpPr>
          <p:cNvPr id="17" name="Group 16">
            <a:extLst>
              <a:ext uri="{FF2B5EF4-FFF2-40B4-BE49-F238E27FC236}">
                <a16:creationId xmlns:a16="http://schemas.microsoft.com/office/drawing/2014/main" id="{0EB82B4C-9249-4CFC-A372-7B0FF5E36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65226"/>
            <a:ext cx="3048003" cy="2292774"/>
            <a:chOff x="6096002" y="-9073"/>
            <a:chExt cx="6095998" cy="6867073"/>
          </a:xfrm>
        </p:grpSpPr>
        <p:sp>
          <p:nvSpPr>
            <p:cNvPr id="18" name="Rectangle 17">
              <a:extLst>
                <a:ext uri="{FF2B5EF4-FFF2-40B4-BE49-F238E27FC236}">
                  <a16:creationId xmlns:a16="http://schemas.microsoft.com/office/drawing/2014/main" id="{41B9437E-0974-4AB4-8491-D8BDD841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CB975E-33D1-4FB0-AA40-C2250AA66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FBF2EBF2-EEB6-0AF3-69CB-AA7A60A4920B}"/>
              </a:ext>
            </a:extLst>
          </p:cNvPr>
          <p:cNvPicPr>
            <a:picLocks noChangeAspect="1"/>
          </p:cNvPicPr>
          <p:nvPr/>
        </p:nvPicPr>
        <p:blipFill>
          <a:blip r:embed="rId3"/>
          <a:stretch>
            <a:fillRect/>
          </a:stretch>
        </p:blipFill>
        <p:spPr>
          <a:xfrm>
            <a:off x="3047998" y="865227"/>
            <a:ext cx="9168641" cy="5065673"/>
          </a:xfrm>
          <a:prstGeom prst="rect">
            <a:avLst/>
          </a:prstGeom>
        </p:spPr>
      </p:pic>
    </p:spTree>
    <p:extLst>
      <p:ext uri="{BB962C8B-B14F-4D97-AF65-F5344CB8AC3E}">
        <p14:creationId xmlns:p14="http://schemas.microsoft.com/office/powerpoint/2010/main" val="236873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B7A2-F0A3-0EA1-05E0-A656EBEECF4E}"/>
              </a:ext>
            </a:extLst>
          </p:cNvPr>
          <p:cNvSpPr>
            <a:spLocks noGrp="1"/>
          </p:cNvSpPr>
          <p:nvPr>
            <p:ph type="title"/>
          </p:nvPr>
        </p:nvSpPr>
        <p:spPr>
          <a:xfrm>
            <a:off x="660582" y="0"/>
            <a:ext cx="10870836" cy="1691640"/>
          </a:xfrm>
        </p:spPr>
        <p:txBody>
          <a:bodyPr/>
          <a:lstStyle/>
          <a:p>
            <a:r>
              <a:rPr lang="en-GB" b="1" dirty="0"/>
              <a:t>Implications for Policy &amp; Practice</a:t>
            </a:r>
            <a:endParaRPr lang="en-GB" dirty="0"/>
          </a:p>
        </p:txBody>
      </p:sp>
      <p:sp>
        <p:nvSpPr>
          <p:cNvPr id="3" name="Text Placeholder 2">
            <a:extLst>
              <a:ext uri="{FF2B5EF4-FFF2-40B4-BE49-F238E27FC236}">
                <a16:creationId xmlns:a16="http://schemas.microsoft.com/office/drawing/2014/main" id="{2FC4C5C8-C2F8-63C5-A63E-6D82A387EBC2}"/>
              </a:ext>
            </a:extLst>
          </p:cNvPr>
          <p:cNvSpPr>
            <a:spLocks noGrp="1"/>
          </p:cNvSpPr>
          <p:nvPr>
            <p:ph type="body" idx="1"/>
          </p:nvPr>
        </p:nvSpPr>
        <p:spPr>
          <a:xfrm>
            <a:off x="510810" y="2321269"/>
            <a:ext cx="5332026" cy="823912"/>
          </a:xfrm>
        </p:spPr>
        <p:txBody>
          <a:bodyPr>
            <a:normAutofit fontScale="92500" lnSpcReduction="10000"/>
          </a:bodyPr>
          <a:lstStyle/>
          <a:p>
            <a:r>
              <a:rPr lang="en-GB" b="1" u="sng" dirty="0"/>
              <a:t>Policy – extending understanding beyond numerical thresholds</a:t>
            </a:r>
          </a:p>
        </p:txBody>
      </p:sp>
      <p:sp>
        <p:nvSpPr>
          <p:cNvPr id="4" name="Content Placeholder 3">
            <a:extLst>
              <a:ext uri="{FF2B5EF4-FFF2-40B4-BE49-F238E27FC236}">
                <a16:creationId xmlns:a16="http://schemas.microsoft.com/office/drawing/2014/main" id="{F153D2FF-E18B-930B-E49D-72711929C848}"/>
              </a:ext>
            </a:extLst>
          </p:cNvPr>
          <p:cNvSpPr>
            <a:spLocks noGrp="1"/>
          </p:cNvSpPr>
          <p:nvPr>
            <p:ph sz="half" idx="2"/>
          </p:nvPr>
        </p:nvSpPr>
        <p:spPr>
          <a:xfrm>
            <a:off x="484552" y="3220588"/>
            <a:ext cx="5358284" cy="3664849"/>
          </a:xfrm>
        </p:spPr>
        <p:txBody>
          <a:bodyPr>
            <a:normAutofit/>
          </a:bodyPr>
          <a:lstStyle/>
          <a:p>
            <a:r>
              <a:rPr lang="en-GB" sz="1600" dirty="0"/>
              <a:t>Current regulatory focus (</a:t>
            </a:r>
            <a:r>
              <a:rPr lang="en-GB" sz="1600" dirty="0" err="1"/>
              <a:t>OfS</a:t>
            </a:r>
            <a:r>
              <a:rPr lang="en-GB" sz="1600" dirty="0"/>
              <a:t>, TEF, GOS) uses continuation as a proxy for course quality — but this neglects individual context and lived experience. Furthermore, only considers year 1 continuation.</a:t>
            </a:r>
          </a:p>
          <a:p>
            <a:r>
              <a:rPr lang="en-GB" sz="1600" dirty="0"/>
              <a:t>Numerical thresholds fail to capture the complex interplay of personal, social, and institutional factors that shape persistence.</a:t>
            </a:r>
          </a:p>
          <a:p>
            <a:r>
              <a:rPr lang="en-GB" sz="1600" dirty="0"/>
              <a:t>Consider shifting toward contextualised continuation frameworks that integrate belonging, motivation, and student agency.</a:t>
            </a:r>
          </a:p>
          <a:p>
            <a:endParaRPr lang="en-GB" sz="1600" dirty="0"/>
          </a:p>
        </p:txBody>
      </p:sp>
      <p:sp>
        <p:nvSpPr>
          <p:cNvPr id="5" name="Text Placeholder 4">
            <a:extLst>
              <a:ext uri="{FF2B5EF4-FFF2-40B4-BE49-F238E27FC236}">
                <a16:creationId xmlns:a16="http://schemas.microsoft.com/office/drawing/2014/main" id="{25A91671-2658-48D6-6A17-0B97243D604B}"/>
              </a:ext>
            </a:extLst>
          </p:cNvPr>
          <p:cNvSpPr>
            <a:spLocks noGrp="1"/>
          </p:cNvSpPr>
          <p:nvPr>
            <p:ph type="body" sz="quarter" idx="3"/>
          </p:nvPr>
        </p:nvSpPr>
        <p:spPr>
          <a:xfrm>
            <a:off x="6322905" y="2143468"/>
            <a:ext cx="5358285" cy="823912"/>
          </a:xfrm>
        </p:spPr>
        <p:txBody>
          <a:bodyPr>
            <a:normAutofit fontScale="92500" lnSpcReduction="10000"/>
          </a:bodyPr>
          <a:lstStyle/>
          <a:p>
            <a:r>
              <a:rPr lang="en-GB" b="1" u="sng" dirty="0"/>
              <a:t>Practice – supporting persistence</a:t>
            </a:r>
          </a:p>
        </p:txBody>
      </p:sp>
      <p:sp>
        <p:nvSpPr>
          <p:cNvPr id="6" name="Content Placeholder 5">
            <a:extLst>
              <a:ext uri="{FF2B5EF4-FFF2-40B4-BE49-F238E27FC236}">
                <a16:creationId xmlns:a16="http://schemas.microsoft.com/office/drawing/2014/main" id="{E2939731-B208-D387-1D42-05588CBE58D0}"/>
              </a:ext>
            </a:extLst>
          </p:cNvPr>
          <p:cNvSpPr>
            <a:spLocks noGrp="1"/>
          </p:cNvSpPr>
          <p:nvPr>
            <p:ph sz="quarter" idx="4"/>
          </p:nvPr>
        </p:nvSpPr>
        <p:spPr>
          <a:xfrm>
            <a:off x="6232062" y="3165369"/>
            <a:ext cx="5358285" cy="3448949"/>
          </a:xfrm>
        </p:spPr>
        <p:txBody>
          <a:bodyPr>
            <a:noAutofit/>
          </a:bodyPr>
          <a:lstStyle/>
          <a:p>
            <a:pPr marL="742950" lvl="1" indent="-285750">
              <a:buFont typeface="Arial" panose="020B0604020202020204" pitchFamily="34" charset="0"/>
              <a:buChar char="•"/>
            </a:pPr>
            <a:r>
              <a:rPr lang="en-GB" sz="1400" b="1" dirty="0"/>
              <a:t>Pre-entry IAG</a:t>
            </a:r>
            <a:r>
              <a:rPr lang="en-GB" sz="1400" dirty="0"/>
              <a:t> to shape realistic expectations and nurture belonging</a:t>
            </a:r>
          </a:p>
          <a:p>
            <a:pPr marL="742950" lvl="1" indent="-285750">
              <a:buFont typeface="Arial" panose="020B0604020202020204" pitchFamily="34" charset="0"/>
              <a:buChar char="•"/>
            </a:pPr>
            <a:r>
              <a:rPr lang="en-GB" sz="1400" b="1" dirty="0"/>
              <a:t>On-course support</a:t>
            </a:r>
            <a:r>
              <a:rPr lang="en-GB" sz="1400" dirty="0"/>
              <a:t> to reinforce self-belief and motivation</a:t>
            </a:r>
          </a:p>
          <a:p>
            <a:pPr marL="742950" lvl="1" indent="-285750">
              <a:buFont typeface="Arial" panose="020B0604020202020204" pitchFamily="34" charset="0"/>
              <a:buChar char="•"/>
            </a:pPr>
            <a:r>
              <a:rPr lang="en-GB" sz="1400" b="1" dirty="0"/>
              <a:t>Post-course planning</a:t>
            </a:r>
            <a:r>
              <a:rPr lang="en-GB" sz="1400" dirty="0"/>
              <a:t> to align graduate identity with career aspirations</a:t>
            </a:r>
          </a:p>
          <a:p>
            <a:r>
              <a:rPr lang="en-GB" sz="1400" dirty="0"/>
              <a:t>Recognise the ‘ought-to’ vs ‘desired-for’ self tension — many students feel pressured to pursue employability over personal fulfilment.</a:t>
            </a:r>
          </a:p>
          <a:p>
            <a:r>
              <a:rPr lang="en-GB" sz="1400" dirty="0"/>
              <a:t>Consider developing </a:t>
            </a:r>
            <a:r>
              <a:rPr lang="en-GB" sz="1400" dirty="0" err="1"/>
              <a:t>roadmapping</a:t>
            </a:r>
            <a:r>
              <a:rPr lang="en-GB" sz="1400" dirty="0"/>
              <a:t> tools (</a:t>
            </a:r>
            <a:r>
              <a:rPr lang="en-GB" sz="1400" dirty="0" err="1"/>
              <a:t>Oyserman</a:t>
            </a:r>
            <a:r>
              <a:rPr lang="en-GB" sz="1400" dirty="0"/>
              <a:t> et al., 2004) to help students visualise and plan toward their ‘like-to-be’ selves.</a:t>
            </a:r>
          </a:p>
        </p:txBody>
      </p:sp>
    </p:spTree>
    <p:extLst>
      <p:ext uri="{BB962C8B-B14F-4D97-AF65-F5344CB8AC3E}">
        <p14:creationId xmlns:p14="http://schemas.microsoft.com/office/powerpoint/2010/main" val="414291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BFC6EA2-A878-462E-B250-A0FFE1F53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8" cy="2283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DC350-0948-D119-B2D6-6C7E29137F96}"/>
              </a:ext>
            </a:extLst>
          </p:cNvPr>
          <p:cNvSpPr>
            <a:spLocks noGrp="1"/>
          </p:cNvSpPr>
          <p:nvPr>
            <p:ph type="title"/>
          </p:nvPr>
        </p:nvSpPr>
        <p:spPr>
          <a:xfrm>
            <a:off x="220749" y="397275"/>
            <a:ext cx="2554257" cy="1617199"/>
          </a:xfrm>
        </p:spPr>
        <p:txBody>
          <a:bodyPr vert="horz" lIns="91440" tIns="45720" rIns="91440" bIns="45720" rtlCol="0" anchor="ctr">
            <a:normAutofit/>
          </a:bodyPr>
          <a:lstStyle/>
          <a:p>
            <a:r>
              <a:rPr lang="en-US" sz="3200"/>
              <a:t>Discussion</a:t>
            </a:r>
          </a:p>
        </p:txBody>
      </p:sp>
      <p:grpSp>
        <p:nvGrpSpPr>
          <p:cNvPr id="15" name="Group 14">
            <a:extLst>
              <a:ext uri="{FF2B5EF4-FFF2-40B4-BE49-F238E27FC236}">
                <a16:creationId xmlns:a16="http://schemas.microsoft.com/office/drawing/2014/main" id="{8E6AE698-618A-40C4-9717-024A2EABCE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283224"/>
            <a:ext cx="3048003" cy="4574776"/>
            <a:chOff x="6096002" y="-9073"/>
            <a:chExt cx="6095998" cy="6867073"/>
          </a:xfrm>
        </p:grpSpPr>
        <p:sp>
          <p:nvSpPr>
            <p:cNvPr id="16" name="Rectangle 15">
              <a:extLst>
                <a:ext uri="{FF2B5EF4-FFF2-40B4-BE49-F238E27FC236}">
                  <a16:creationId xmlns:a16="http://schemas.microsoft.com/office/drawing/2014/main" id="{1A6C384B-B15B-49B2-A765-4CC92348C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2C100C-6575-40D1-B4BD-4BC6CC523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4BD4C857-F5D2-4084-1BD5-F03B0773BF95}"/>
              </a:ext>
            </a:extLst>
          </p:cNvPr>
          <p:cNvSpPr txBox="1"/>
          <p:nvPr/>
        </p:nvSpPr>
        <p:spPr>
          <a:xfrm>
            <a:off x="220749" y="2680499"/>
            <a:ext cx="2476070" cy="3643932"/>
          </a:xfrm>
          <a:prstGeom prst="rect">
            <a:avLst/>
          </a:prstGeom>
        </p:spPr>
        <p:txBody>
          <a:bodyPr vert="horz" lIns="91440" tIns="45720" rIns="91440" bIns="45720" rtlCol="0" anchor="ctr">
            <a:normAutofit/>
          </a:bodyPr>
          <a:lstStyle/>
          <a:p>
            <a:pPr algn="ctr">
              <a:lnSpc>
                <a:spcPct val="120000"/>
              </a:lnSpc>
              <a:spcBef>
                <a:spcPts val="1000"/>
              </a:spcBef>
            </a:pPr>
            <a:r>
              <a:rPr lang="en-US" sz="2000" dirty="0"/>
              <a:t>Visit Padlet to add your thoughts, ideas and experience</a:t>
            </a:r>
          </a:p>
        </p:txBody>
      </p:sp>
      <p:pic>
        <p:nvPicPr>
          <p:cNvPr id="3" name="Picture 2" descr="A qr code with a paper crane&#10;&#10;AI-generated content may be incorrect.">
            <a:extLst>
              <a:ext uri="{FF2B5EF4-FFF2-40B4-BE49-F238E27FC236}">
                <a16:creationId xmlns:a16="http://schemas.microsoft.com/office/drawing/2014/main" id="{3685C614-6B91-E3EB-694B-6ABB85953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304" y="609600"/>
            <a:ext cx="5562600" cy="5562600"/>
          </a:xfrm>
          <a:prstGeom prst="rect">
            <a:avLst/>
          </a:prstGeom>
        </p:spPr>
      </p:pic>
    </p:spTree>
    <p:extLst>
      <p:ext uri="{BB962C8B-B14F-4D97-AF65-F5344CB8AC3E}">
        <p14:creationId xmlns:p14="http://schemas.microsoft.com/office/powerpoint/2010/main" val="96201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34BA-2C79-E2E2-F218-9163848BD01F}"/>
              </a:ext>
            </a:extLst>
          </p:cNvPr>
          <p:cNvSpPr>
            <a:spLocks noGrp="1"/>
          </p:cNvSpPr>
          <p:nvPr>
            <p:ph type="title"/>
          </p:nvPr>
        </p:nvSpPr>
        <p:spPr/>
        <p:txBody>
          <a:bodyPr/>
          <a:lstStyle/>
          <a:p>
            <a:r>
              <a:rPr lang="en-GB" dirty="0"/>
              <a:t>THANK YOU </a:t>
            </a:r>
          </a:p>
        </p:txBody>
      </p:sp>
      <p:sp>
        <p:nvSpPr>
          <p:cNvPr id="3" name="Text Placeholder 2">
            <a:extLst>
              <a:ext uri="{FF2B5EF4-FFF2-40B4-BE49-F238E27FC236}">
                <a16:creationId xmlns:a16="http://schemas.microsoft.com/office/drawing/2014/main" id="{4092DA70-1EC2-DA54-308D-0050F8221CA6}"/>
              </a:ext>
            </a:extLst>
          </p:cNvPr>
          <p:cNvSpPr>
            <a:spLocks noGrp="1"/>
          </p:cNvSpPr>
          <p:nvPr>
            <p:ph type="body" idx="1"/>
          </p:nvPr>
        </p:nvSpPr>
        <p:spPr/>
        <p:txBody>
          <a:bodyPr/>
          <a:lstStyle/>
          <a:p>
            <a:r>
              <a:rPr lang="en-GB" b="1" dirty="0">
                <a:latin typeface="+mj-lt"/>
              </a:rPr>
              <a:t>Gemma Standen</a:t>
            </a:r>
          </a:p>
          <a:p>
            <a:r>
              <a:rPr lang="en-GB" dirty="0">
                <a:latin typeface="+mj-lt"/>
              </a:rPr>
              <a:t>Widening Participation Officer &amp; Associate Tutor in the School of Education and Lifelong Learning </a:t>
            </a:r>
          </a:p>
          <a:p>
            <a:r>
              <a:rPr lang="en-GB" dirty="0">
                <a:latin typeface="+mj-lt"/>
              </a:rPr>
              <a:t>g.standen@uea.ac.uk </a:t>
            </a:r>
          </a:p>
        </p:txBody>
      </p:sp>
      <p:pic>
        <p:nvPicPr>
          <p:cNvPr id="5" name="Picture 4">
            <a:extLst>
              <a:ext uri="{FF2B5EF4-FFF2-40B4-BE49-F238E27FC236}">
                <a16:creationId xmlns:a16="http://schemas.microsoft.com/office/drawing/2014/main" id="{BBDE92DD-C9B9-BF4F-91B0-1F9A95B6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500" y="5520520"/>
            <a:ext cx="1818700" cy="1083481"/>
          </a:xfrm>
          <a:prstGeom prst="rect">
            <a:avLst/>
          </a:prstGeom>
        </p:spPr>
      </p:pic>
      <p:pic>
        <p:nvPicPr>
          <p:cNvPr id="10" name="Picture 9">
            <a:extLst>
              <a:ext uri="{FF2B5EF4-FFF2-40B4-BE49-F238E27FC236}">
                <a16:creationId xmlns:a16="http://schemas.microsoft.com/office/drawing/2014/main" id="{4D2D0450-A6FA-12C6-E8D1-A35CCD5CD1E1}"/>
              </a:ext>
            </a:extLst>
          </p:cNvPr>
          <p:cNvPicPr>
            <a:picLocks noChangeAspect="1"/>
          </p:cNvPicPr>
          <p:nvPr/>
        </p:nvPicPr>
        <p:blipFill>
          <a:blip r:embed="rId4"/>
          <a:stretch>
            <a:fillRect/>
          </a:stretch>
        </p:blipFill>
        <p:spPr>
          <a:xfrm>
            <a:off x="9703524" y="101599"/>
            <a:ext cx="2064824" cy="3175001"/>
          </a:xfrm>
          <a:prstGeom prst="rect">
            <a:avLst/>
          </a:prstGeom>
        </p:spPr>
      </p:pic>
      <p:sp>
        <p:nvSpPr>
          <p:cNvPr id="11" name="TextBox 10">
            <a:extLst>
              <a:ext uri="{FF2B5EF4-FFF2-40B4-BE49-F238E27FC236}">
                <a16:creationId xmlns:a16="http://schemas.microsoft.com/office/drawing/2014/main" id="{C5CCA38B-77BC-D3C4-881A-31B0EE982B2C}"/>
              </a:ext>
            </a:extLst>
          </p:cNvPr>
          <p:cNvSpPr txBox="1"/>
          <p:nvPr/>
        </p:nvSpPr>
        <p:spPr>
          <a:xfrm>
            <a:off x="7112000" y="257938"/>
            <a:ext cx="2755900" cy="2862322"/>
          </a:xfrm>
          <a:prstGeom prst="rect">
            <a:avLst/>
          </a:prstGeom>
          <a:noFill/>
        </p:spPr>
        <p:txBody>
          <a:bodyPr wrap="square" rtlCol="0">
            <a:spAutoFit/>
          </a:bodyPr>
          <a:lstStyle/>
          <a:p>
            <a:r>
              <a:rPr lang="en-GB" dirty="0">
                <a:solidFill>
                  <a:schemeClr val="bg1"/>
                </a:solidFill>
              </a:rPr>
              <a:t>Baker, Ellis and Uddin (2025). Exploring Widening Access for Mature Age Students: International Data, Experiences and Practices.</a:t>
            </a:r>
          </a:p>
          <a:p>
            <a:endParaRPr lang="en-GB" dirty="0">
              <a:solidFill>
                <a:schemeClr val="bg1"/>
              </a:solidFill>
            </a:endParaRPr>
          </a:p>
          <a:p>
            <a:r>
              <a:rPr lang="en-GB" dirty="0">
                <a:solidFill>
                  <a:schemeClr val="bg1"/>
                </a:solidFill>
              </a:rPr>
              <a:t>Pre-order – release is 17</a:t>
            </a:r>
            <a:r>
              <a:rPr lang="en-GB" baseline="30000" dirty="0">
                <a:solidFill>
                  <a:schemeClr val="bg1"/>
                </a:solidFill>
              </a:rPr>
              <a:t>th</a:t>
            </a:r>
            <a:r>
              <a:rPr lang="en-GB" dirty="0">
                <a:solidFill>
                  <a:schemeClr val="bg1"/>
                </a:solidFill>
              </a:rPr>
              <a:t> September 2025</a:t>
            </a:r>
          </a:p>
        </p:txBody>
      </p:sp>
    </p:spTree>
    <p:extLst>
      <p:ext uri="{BB962C8B-B14F-4D97-AF65-F5344CB8AC3E}">
        <p14:creationId xmlns:p14="http://schemas.microsoft.com/office/powerpoint/2010/main" val="203623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B9C70B-6ECD-7F12-A684-FBDA44FB778B}"/>
              </a:ext>
            </a:extLst>
          </p:cNvPr>
          <p:cNvSpPr txBox="1"/>
          <p:nvPr/>
        </p:nvSpPr>
        <p:spPr>
          <a:xfrm>
            <a:off x="603250" y="2992001"/>
            <a:ext cx="10985500" cy="3416320"/>
          </a:xfrm>
          <a:prstGeom prst="rect">
            <a:avLst/>
          </a:prstGeom>
          <a:noFill/>
        </p:spPr>
        <p:txBody>
          <a:bodyPr wrap="square" rtlCol="0">
            <a:spAutoFit/>
          </a:bodyPr>
          <a:lstStyle/>
          <a:p>
            <a:r>
              <a:rPr lang="en-GB" dirty="0"/>
              <a:t>Harrison, N. (2018) ‘Using the Lens of “Possible Selves” to Explore Access to Higher Education: A New Conceptual Model for Practice, Policy, and Research’, </a:t>
            </a:r>
            <a:r>
              <a:rPr lang="en-GB" i="1" dirty="0"/>
              <a:t>Social Sciences</a:t>
            </a:r>
            <a:r>
              <a:rPr lang="en-GB" dirty="0"/>
              <a:t>, 7(10), pp.1-21. </a:t>
            </a:r>
          </a:p>
          <a:p>
            <a:endParaRPr lang="en-GB" dirty="0"/>
          </a:p>
          <a:p>
            <a:r>
              <a:rPr lang="en-GB" dirty="0" err="1"/>
              <a:t>Oyserman</a:t>
            </a:r>
            <a:r>
              <a:rPr lang="en-GB" dirty="0"/>
              <a:t>, D.</a:t>
            </a:r>
            <a:r>
              <a:rPr lang="en-GB" i="1" dirty="0"/>
              <a:t>, </a:t>
            </a:r>
            <a:r>
              <a:rPr lang="en-GB" dirty="0"/>
              <a:t>Bybee, D., Terry, K., and Hart-Johnson, T. (2004) ‘Possible selves as roadmaps’, </a:t>
            </a:r>
            <a:r>
              <a:rPr lang="en-GB" i="1" dirty="0"/>
              <a:t>Journal of Research in Personality</a:t>
            </a:r>
            <a:r>
              <a:rPr lang="en-GB" dirty="0"/>
              <a:t>, 38(2), pp. 130–149. </a:t>
            </a:r>
          </a:p>
          <a:p>
            <a:endParaRPr lang="en-GB" dirty="0"/>
          </a:p>
          <a:p>
            <a:r>
              <a:rPr lang="en-GB" dirty="0"/>
              <a:t>Yorke, M. (1999) </a:t>
            </a:r>
            <a:r>
              <a:rPr lang="en-GB" i="1" dirty="0"/>
              <a:t>Leaving Early: Undergraduate Non-completion in Higher Education</a:t>
            </a:r>
            <a:r>
              <a:rPr lang="en-GB" dirty="0"/>
              <a:t>. Psychology Press.</a:t>
            </a:r>
          </a:p>
          <a:p>
            <a:endParaRPr lang="en-GB" dirty="0"/>
          </a:p>
          <a:p>
            <a:r>
              <a:rPr lang="en-GB" dirty="0"/>
              <a:t>Yorke, M. and Longden, B. (2004) </a:t>
            </a:r>
            <a:r>
              <a:rPr lang="en-GB" i="1" dirty="0"/>
              <a:t>Retention and Student Success in Higher Education</a:t>
            </a:r>
            <a:r>
              <a:rPr lang="en-GB" dirty="0"/>
              <a:t>. McGraw-Hill Education (UK).</a:t>
            </a:r>
          </a:p>
          <a:p>
            <a:endParaRPr lang="en-GB" dirty="0"/>
          </a:p>
          <a:p>
            <a:endParaRPr lang="en-GB" dirty="0"/>
          </a:p>
        </p:txBody>
      </p:sp>
      <p:sp>
        <p:nvSpPr>
          <p:cNvPr id="5" name="Title 4">
            <a:extLst>
              <a:ext uri="{FF2B5EF4-FFF2-40B4-BE49-F238E27FC236}">
                <a16:creationId xmlns:a16="http://schemas.microsoft.com/office/drawing/2014/main" id="{7FFD1C9E-A5AA-C2E2-1B19-EA5924EEF047}"/>
              </a:ext>
            </a:extLst>
          </p:cNvPr>
          <p:cNvSpPr>
            <a:spLocks noGrp="1"/>
          </p:cNvSpPr>
          <p:nvPr>
            <p:ph type="title"/>
          </p:nvPr>
        </p:nvSpPr>
        <p:spPr/>
        <p:txBody>
          <a:bodyPr>
            <a:normAutofit/>
          </a:bodyPr>
          <a:lstStyle/>
          <a:p>
            <a:r>
              <a:rPr lang="en-GB" dirty="0"/>
              <a:t>References</a:t>
            </a:r>
          </a:p>
        </p:txBody>
      </p:sp>
    </p:spTree>
    <p:extLst>
      <p:ext uri="{BB962C8B-B14F-4D97-AF65-F5344CB8AC3E}">
        <p14:creationId xmlns:p14="http://schemas.microsoft.com/office/powerpoint/2010/main" val="302558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38DAA9-DFBC-E505-E180-6931AD947556}"/>
              </a:ext>
            </a:extLst>
          </p:cNvPr>
          <p:cNvSpPr>
            <a:spLocks noGrp="1"/>
          </p:cNvSpPr>
          <p:nvPr>
            <p:ph type="title"/>
          </p:nvPr>
        </p:nvSpPr>
        <p:spPr/>
        <p:txBody>
          <a:bodyPr>
            <a:normAutofit fontScale="90000"/>
          </a:bodyPr>
          <a:lstStyle/>
          <a:p>
            <a:r>
              <a:rPr lang="en-GB" dirty="0"/>
              <a:t>Retention is a ‘slippery context’ (Yorke, 1999)</a:t>
            </a:r>
          </a:p>
        </p:txBody>
      </p:sp>
      <p:sp>
        <p:nvSpPr>
          <p:cNvPr id="9" name="Text Placeholder 8">
            <a:extLst>
              <a:ext uri="{FF2B5EF4-FFF2-40B4-BE49-F238E27FC236}">
                <a16:creationId xmlns:a16="http://schemas.microsoft.com/office/drawing/2014/main" id="{00E67AC3-2E71-1288-EBAE-BC2D0F69347F}"/>
              </a:ext>
            </a:extLst>
          </p:cNvPr>
          <p:cNvSpPr>
            <a:spLocks noGrp="1"/>
          </p:cNvSpPr>
          <p:nvPr>
            <p:ph type="body" idx="1"/>
          </p:nvPr>
        </p:nvSpPr>
        <p:spPr>
          <a:xfrm>
            <a:off x="66912" y="2024517"/>
            <a:ext cx="5332026" cy="823912"/>
          </a:xfrm>
        </p:spPr>
        <p:txBody>
          <a:bodyPr/>
          <a:lstStyle/>
          <a:p>
            <a:r>
              <a:rPr lang="en-GB" b="1" dirty="0">
                <a:latin typeface="+mj-lt"/>
              </a:rPr>
              <a:t>HEI impact</a:t>
            </a:r>
          </a:p>
        </p:txBody>
      </p:sp>
      <p:sp>
        <p:nvSpPr>
          <p:cNvPr id="10" name="Content Placeholder 9">
            <a:extLst>
              <a:ext uri="{FF2B5EF4-FFF2-40B4-BE49-F238E27FC236}">
                <a16:creationId xmlns:a16="http://schemas.microsoft.com/office/drawing/2014/main" id="{3488BA6B-6306-5D8A-F3F7-052093E8F8F4}"/>
              </a:ext>
            </a:extLst>
          </p:cNvPr>
          <p:cNvSpPr>
            <a:spLocks noGrp="1"/>
          </p:cNvSpPr>
          <p:nvPr>
            <p:ph sz="half" idx="2"/>
          </p:nvPr>
        </p:nvSpPr>
        <p:spPr>
          <a:xfrm>
            <a:off x="2" y="2848429"/>
            <a:ext cx="4532242" cy="3790366"/>
          </a:xfrm>
        </p:spPr>
        <p:txBody>
          <a:bodyPr>
            <a:normAutofit fontScale="62500" lnSpcReduction="20000"/>
          </a:bodyPr>
          <a:lstStyle/>
          <a:p>
            <a:r>
              <a:rPr lang="en-GB" b="1" dirty="0"/>
              <a:t>Retention vs. Recruitment Focus</a:t>
            </a:r>
            <a:r>
              <a:rPr lang="en-GB" dirty="0"/>
              <a:t>: Institutional strategies often prioritise outreach over retention, despite WP students being at higher risk of withdrawal.</a:t>
            </a:r>
          </a:p>
          <a:p>
            <a:r>
              <a:rPr lang="en-GB" b="1" dirty="0"/>
              <a:t>Regulatory Pressures</a:t>
            </a:r>
            <a:r>
              <a:rPr lang="en-GB" dirty="0"/>
              <a:t>: </a:t>
            </a:r>
            <a:r>
              <a:rPr lang="en-GB" dirty="0" err="1"/>
              <a:t>OfS</a:t>
            </a:r>
            <a:r>
              <a:rPr lang="en-GB" dirty="0"/>
              <a:t> uses continuation rates as a proxy for course quality, placing pressure on HEIs to meet numerical thresholds.</a:t>
            </a:r>
          </a:p>
          <a:p>
            <a:r>
              <a:rPr lang="en-GB" b="1" dirty="0"/>
              <a:t>Funding Constraints</a:t>
            </a:r>
            <a:r>
              <a:rPr lang="en-GB" dirty="0"/>
              <a:t>: Stagnating tuition fees and rising operational costs challenge HEIs’ ability to provide inclusive, high-quality support.</a:t>
            </a:r>
          </a:p>
          <a:p>
            <a:r>
              <a:rPr lang="en-GB" b="1" dirty="0"/>
              <a:t>Data Limitations</a:t>
            </a:r>
            <a:r>
              <a:rPr lang="en-GB" dirty="0"/>
              <a:t>: Reliance on quantitative metrics (e.g., NSS, GOS) may obscure nuanced, contextual factors influencing student experience.</a:t>
            </a:r>
          </a:p>
          <a:p>
            <a:r>
              <a:rPr lang="en-GB" b="1" dirty="0"/>
              <a:t>Structural Rigidity</a:t>
            </a:r>
            <a:r>
              <a:rPr lang="en-GB" dirty="0"/>
              <a:t>: Limited flexibility in course delivery and support structures can alienate students with complex lives or non-traditional pathways.</a:t>
            </a:r>
          </a:p>
        </p:txBody>
      </p:sp>
      <p:sp>
        <p:nvSpPr>
          <p:cNvPr id="11" name="Text Placeholder 10">
            <a:extLst>
              <a:ext uri="{FF2B5EF4-FFF2-40B4-BE49-F238E27FC236}">
                <a16:creationId xmlns:a16="http://schemas.microsoft.com/office/drawing/2014/main" id="{E15F2776-161D-6530-637C-8073CD90ED46}"/>
              </a:ext>
            </a:extLst>
          </p:cNvPr>
          <p:cNvSpPr>
            <a:spLocks noGrp="1"/>
          </p:cNvSpPr>
          <p:nvPr>
            <p:ph type="body" sz="quarter" idx="3"/>
          </p:nvPr>
        </p:nvSpPr>
        <p:spPr>
          <a:xfrm>
            <a:off x="7078884" y="2024517"/>
            <a:ext cx="5358285" cy="823912"/>
          </a:xfrm>
        </p:spPr>
        <p:txBody>
          <a:bodyPr/>
          <a:lstStyle/>
          <a:p>
            <a:r>
              <a:rPr lang="en-GB" b="1" dirty="0">
                <a:latin typeface="+mj-lt"/>
              </a:rPr>
              <a:t>Student impact</a:t>
            </a:r>
          </a:p>
        </p:txBody>
      </p:sp>
      <p:sp>
        <p:nvSpPr>
          <p:cNvPr id="12" name="Content Placeholder 11">
            <a:extLst>
              <a:ext uri="{FF2B5EF4-FFF2-40B4-BE49-F238E27FC236}">
                <a16:creationId xmlns:a16="http://schemas.microsoft.com/office/drawing/2014/main" id="{BAE4EFB5-BE0E-037B-F499-128BD3094F5F}"/>
              </a:ext>
            </a:extLst>
          </p:cNvPr>
          <p:cNvSpPr>
            <a:spLocks noGrp="1"/>
          </p:cNvSpPr>
          <p:nvPr>
            <p:ph sz="quarter" idx="4"/>
          </p:nvPr>
        </p:nvSpPr>
        <p:spPr>
          <a:xfrm>
            <a:off x="7078884" y="3067634"/>
            <a:ext cx="5113116" cy="3790366"/>
          </a:xfrm>
        </p:spPr>
        <p:txBody>
          <a:bodyPr>
            <a:normAutofit fontScale="62500" lnSpcReduction="20000"/>
          </a:bodyPr>
          <a:lstStyle/>
          <a:p>
            <a:r>
              <a:rPr lang="en-GB" b="1" dirty="0"/>
              <a:t>Financial Pressures</a:t>
            </a:r>
            <a:r>
              <a:rPr lang="en-GB" dirty="0"/>
              <a:t>: Cost-of-living crisis, debt aversion, and working alongside studies disproportionately affect mature and WP students.</a:t>
            </a:r>
          </a:p>
          <a:p>
            <a:r>
              <a:rPr lang="en-GB" b="1" dirty="0"/>
              <a:t>Belonging &amp; Identity</a:t>
            </a:r>
            <a:r>
              <a:rPr lang="en-GB" dirty="0"/>
              <a:t>: Lack of personal or institutional belonging, imposter syndrome, and difficulty integrating socially or academically.</a:t>
            </a:r>
          </a:p>
          <a:p>
            <a:r>
              <a:rPr lang="en-GB" b="1" dirty="0"/>
              <a:t>Mental Health &amp; Wellbeing</a:t>
            </a:r>
            <a:r>
              <a:rPr lang="en-GB" dirty="0"/>
              <a:t>: High prevalence of mental health conditions and limited access to tailored support.</a:t>
            </a:r>
          </a:p>
          <a:p>
            <a:r>
              <a:rPr lang="en-GB" b="1" dirty="0"/>
              <a:t>Motivational Shifts</a:t>
            </a:r>
            <a:r>
              <a:rPr lang="en-GB" dirty="0"/>
              <a:t>: Changes in personal circumstances, disrupted expectations, and evolving career goals can impact persistence.</a:t>
            </a:r>
          </a:p>
          <a:p>
            <a:r>
              <a:rPr lang="en-GB" b="1" dirty="0"/>
              <a:t>Navigational Barriers</a:t>
            </a:r>
            <a:r>
              <a:rPr lang="en-GB" dirty="0"/>
              <a:t>: Poor IAG, unclear timetables, and limited pre-entry support hinder planning and engagement.</a:t>
            </a:r>
          </a:p>
        </p:txBody>
      </p:sp>
      <p:pic>
        <p:nvPicPr>
          <p:cNvPr id="3" name="Picture 2">
            <a:extLst>
              <a:ext uri="{FF2B5EF4-FFF2-40B4-BE49-F238E27FC236}">
                <a16:creationId xmlns:a16="http://schemas.microsoft.com/office/drawing/2014/main" id="{D138C600-0C88-9261-1975-82183BFC0D22}"/>
              </a:ext>
            </a:extLst>
          </p:cNvPr>
          <p:cNvPicPr>
            <a:picLocks noChangeAspect="1"/>
          </p:cNvPicPr>
          <p:nvPr/>
        </p:nvPicPr>
        <p:blipFill>
          <a:blip r:embed="rId3"/>
          <a:stretch>
            <a:fillRect/>
          </a:stretch>
        </p:blipFill>
        <p:spPr>
          <a:xfrm>
            <a:off x="4532245" y="3409050"/>
            <a:ext cx="2546640" cy="2289447"/>
          </a:xfrm>
          <a:prstGeom prst="rect">
            <a:avLst/>
          </a:prstGeom>
        </p:spPr>
      </p:pic>
      <p:sp>
        <p:nvSpPr>
          <p:cNvPr id="4" name="TextBox 3">
            <a:extLst>
              <a:ext uri="{FF2B5EF4-FFF2-40B4-BE49-F238E27FC236}">
                <a16:creationId xmlns:a16="http://schemas.microsoft.com/office/drawing/2014/main" id="{C23AE91A-EAF7-1D5C-D539-8F062C83F6C6}"/>
              </a:ext>
            </a:extLst>
          </p:cNvPr>
          <p:cNvSpPr txBox="1"/>
          <p:nvPr/>
        </p:nvSpPr>
        <p:spPr>
          <a:xfrm>
            <a:off x="4541616" y="5698497"/>
            <a:ext cx="2197100" cy="415498"/>
          </a:xfrm>
          <a:prstGeom prst="rect">
            <a:avLst/>
          </a:prstGeom>
          <a:noFill/>
        </p:spPr>
        <p:txBody>
          <a:bodyPr wrap="square" rtlCol="0">
            <a:spAutoFit/>
          </a:bodyPr>
          <a:lstStyle/>
          <a:p>
            <a:pPr algn="ctr"/>
            <a:r>
              <a:rPr lang="en-GB" sz="1000" dirty="0"/>
              <a:t>The uneasy triangle, adapted from Yorke and Longden (2004).</a:t>
            </a:r>
          </a:p>
        </p:txBody>
      </p:sp>
    </p:spTree>
    <p:extLst>
      <p:ext uri="{BB962C8B-B14F-4D97-AF65-F5344CB8AC3E}">
        <p14:creationId xmlns:p14="http://schemas.microsoft.com/office/powerpoint/2010/main" val="161423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6DB2CEC-B22F-D2FF-D92E-68ED38391BC4}"/>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3200"/>
              <a:t>Why do students choose to persist in their studies?</a:t>
            </a:r>
            <a:endParaRPr lang="en-US" sz="3200" dirty="0"/>
          </a:p>
        </p:txBody>
      </p:sp>
      <p:grpSp>
        <p:nvGrpSpPr>
          <p:cNvPr id="40" name="Group 39">
            <a:extLst>
              <a:ext uri="{FF2B5EF4-FFF2-40B4-BE49-F238E27FC236}">
                <a16:creationId xmlns:a16="http://schemas.microsoft.com/office/drawing/2014/main" id="{0EB82B4C-9249-4CFC-A372-7B0FF5E36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65226"/>
            <a:ext cx="3048003" cy="2292774"/>
            <a:chOff x="6096002" y="-9073"/>
            <a:chExt cx="6095998" cy="6867073"/>
          </a:xfrm>
        </p:grpSpPr>
        <p:sp>
          <p:nvSpPr>
            <p:cNvPr id="41" name="Rectangle 40">
              <a:extLst>
                <a:ext uri="{FF2B5EF4-FFF2-40B4-BE49-F238E27FC236}">
                  <a16:creationId xmlns:a16="http://schemas.microsoft.com/office/drawing/2014/main" id="{41B9437E-0974-4AB4-8491-D8BDD841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DCB975E-33D1-4FB0-AA40-C2250AA66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7C916BF0-0E79-1008-63D0-696550DAB8FF}"/>
              </a:ext>
            </a:extLst>
          </p:cNvPr>
          <p:cNvSpPr txBox="1"/>
          <p:nvPr/>
        </p:nvSpPr>
        <p:spPr>
          <a:xfrm>
            <a:off x="146221" y="4846029"/>
            <a:ext cx="2550597" cy="1478402"/>
          </a:xfrm>
          <a:prstGeom prst="rect">
            <a:avLst/>
          </a:prstGeom>
        </p:spPr>
        <p:txBody>
          <a:bodyPr vert="horz" lIns="91440" tIns="45720" rIns="91440" bIns="45720" rtlCol="0" anchor="ctr">
            <a:normAutofit/>
          </a:bodyPr>
          <a:lstStyle/>
          <a:p>
            <a:pPr>
              <a:lnSpc>
                <a:spcPct val="120000"/>
              </a:lnSpc>
              <a:spcBef>
                <a:spcPts val="1000"/>
              </a:spcBef>
            </a:pPr>
            <a:r>
              <a:rPr lang="en-US"/>
              <a:t>Adapted from Harrison, 2018</a:t>
            </a:r>
          </a:p>
        </p:txBody>
      </p:sp>
      <p:pic>
        <p:nvPicPr>
          <p:cNvPr id="9" name="Graphic 1">
            <a:extLst>
              <a:ext uri="{FF2B5EF4-FFF2-40B4-BE49-F238E27FC236}">
                <a16:creationId xmlns:a16="http://schemas.microsoft.com/office/drawing/2014/main" id="{5DA4C024-C943-DC2E-AE87-94F0A138F2E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081037" y="663880"/>
            <a:ext cx="9130082" cy="5135671"/>
          </a:xfrm>
          <a:prstGeom prst="rect">
            <a:avLst/>
          </a:prstGeom>
        </p:spPr>
      </p:pic>
    </p:spTree>
    <p:extLst>
      <p:ext uri="{BB962C8B-B14F-4D97-AF65-F5344CB8AC3E}">
        <p14:creationId xmlns:p14="http://schemas.microsoft.com/office/powerpoint/2010/main" val="5593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305D493B-7C12-8434-B6BF-DDA263FE699B}"/>
              </a:ext>
            </a:extLst>
          </p:cNvPr>
          <p:cNvGrpSpPr/>
          <p:nvPr/>
        </p:nvGrpSpPr>
        <p:grpSpPr>
          <a:xfrm>
            <a:off x="319239" y="308381"/>
            <a:ext cx="11553521" cy="6241239"/>
            <a:chOff x="219378" y="385759"/>
            <a:chExt cx="11553521" cy="6241239"/>
          </a:xfrm>
        </p:grpSpPr>
        <p:cxnSp>
          <p:nvCxnSpPr>
            <p:cNvPr id="71" name="Straight Connector 70">
              <a:extLst>
                <a:ext uri="{FF2B5EF4-FFF2-40B4-BE49-F238E27FC236}">
                  <a16:creationId xmlns:a16="http://schemas.microsoft.com/office/drawing/2014/main" id="{1AABFD3E-1E66-7DD5-A072-935E84EACBDA}"/>
                </a:ext>
              </a:extLst>
            </p:cNvPr>
            <p:cNvCxnSpPr>
              <a:cxnSpLocks/>
            </p:cNvCxnSpPr>
            <p:nvPr/>
          </p:nvCxnSpPr>
          <p:spPr>
            <a:xfrm flipH="1">
              <a:off x="8577262" y="1506579"/>
              <a:ext cx="1334087" cy="3770271"/>
            </a:xfrm>
            <a:prstGeom prst="line">
              <a:avLst/>
            </a:prstGeom>
            <a:noFill/>
            <a:ln w="38100" cap="flat" cmpd="sng" algn="ctr">
              <a:solidFill>
                <a:srgbClr val="0070C0"/>
              </a:solidFill>
              <a:prstDash val="sysDash"/>
              <a:miter lim="800000"/>
              <a:headEnd type="arrow" w="med" len="med"/>
              <a:tailEnd type="arrow" w="med" len="med"/>
            </a:ln>
            <a:effectLst/>
          </p:spPr>
          <p:style>
            <a:lnRef idx="3">
              <a:schemeClr val="dk1"/>
            </a:lnRef>
            <a:fillRef idx="0">
              <a:schemeClr val="dk1"/>
            </a:fillRef>
            <a:effectRef idx="2">
              <a:schemeClr val="dk1"/>
            </a:effectRef>
            <a:fontRef idx="minor">
              <a:schemeClr val="tx1"/>
            </a:fontRef>
          </p:style>
        </p:cxnSp>
        <p:cxnSp>
          <p:nvCxnSpPr>
            <p:cNvPr id="72" name="Straight Connector 71">
              <a:extLst>
                <a:ext uri="{FF2B5EF4-FFF2-40B4-BE49-F238E27FC236}">
                  <a16:creationId xmlns:a16="http://schemas.microsoft.com/office/drawing/2014/main" id="{A86A6CFB-0297-791E-3665-528CEE48A99C}"/>
                </a:ext>
              </a:extLst>
            </p:cNvPr>
            <p:cNvCxnSpPr>
              <a:cxnSpLocks/>
            </p:cNvCxnSpPr>
            <p:nvPr/>
          </p:nvCxnSpPr>
          <p:spPr>
            <a:xfrm>
              <a:off x="1857375" y="964400"/>
              <a:ext cx="1409700" cy="4188625"/>
            </a:xfrm>
            <a:prstGeom prst="line">
              <a:avLst/>
            </a:prstGeom>
            <a:noFill/>
            <a:ln w="38100" cap="flat" cmpd="sng" algn="ctr">
              <a:solidFill>
                <a:srgbClr val="0070C0"/>
              </a:solidFill>
              <a:prstDash val="sysDash"/>
              <a:miter lim="800000"/>
              <a:headEnd type="arrow" w="med" len="med"/>
              <a:tailEnd type="arrow" w="med" len="med"/>
            </a:ln>
            <a:effectLst/>
          </p:spPr>
          <p:style>
            <a:lnRef idx="3">
              <a:schemeClr val="dk1"/>
            </a:lnRef>
            <a:fillRef idx="0">
              <a:schemeClr val="dk1"/>
            </a:fillRef>
            <a:effectRef idx="2">
              <a:schemeClr val="dk1"/>
            </a:effectRef>
            <a:fontRef idx="minor">
              <a:schemeClr val="tx1"/>
            </a:fontRef>
          </p:style>
        </p:cxnSp>
        <p:sp>
          <p:nvSpPr>
            <p:cNvPr id="73" name="Rectangle: Rounded Corners 72">
              <a:extLst>
                <a:ext uri="{FF2B5EF4-FFF2-40B4-BE49-F238E27FC236}">
                  <a16:creationId xmlns:a16="http://schemas.microsoft.com/office/drawing/2014/main" id="{926EDA55-7051-DE82-6D73-BEA352B40FD8}"/>
                </a:ext>
              </a:extLst>
            </p:cNvPr>
            <p:cNvSpPr/>
            <p:nvPr/>
          </p:nvSpPr>
          <p:spPr>
            <a:xfrm>
              <a:off x="419099" y="5912623"/>
              <a:ext cx="11353800" cy="714375"/>
            </a:xfrm>
            <a:prstGeom prst="roundRect">
              <a:avLst/>
            </a:prstGeom>
            <a:solidFill>
              <a:srgbClr val="4472C4"/>
            </a:solidFill>
            <a:ln w="12700" cap="flat" cmpd="sng" algn="ctr">
              <a:solidFill>
                <a:srgbClr val="4472C4">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dirty="0"/>
                <a:t>Future possible selves concept model (adapted from Harrison, 2018) using </a:t>
              </a:r>
              <a:r>
                <a:rPr lang="en-GB" dirty="0" err="1"/>
                <a:t>Nurius</a:t>
              </a:r>
              <a:r>
                <a:rPr lang="en-GB" dirty="0"/>
                <a:t> and Markus theoretical framework</a:t>
              </a:r>
            </a:p>
          </p:txBody>
        </p:sp>
        <p:sp>
          <p:nvSpPr>
            <p:cNvPr id="74" name="Rectangle: Rounded Corners 73">
              <a:extLst>
                <a:ext uri="{FF2B5EF4-FFF2-40B4-BE49-F238E27FC236}">
                  <a16:creationId xmlns:a16="http://schemas.microsoft.com/office/drawing/2014/main" id="{653F5B3F-1FA9-8788-4EE0-5C9446C153B2}"/>
                </a:ext>
              </a:extLst>
            </p:cNvPr>
            <p:cNvSpPr/>
            <p:nvPr/>
          </p:nvSpPr>
          <p:spPr>
            <a:xfrm>
              <a:off x="1690686" y="964401"/>
              <a:ext cx="4086225" cy="1857375"/>
            </a:xfrm>
            <a:prstGeom prst="roundRect">
              <a:avLst/>
            </a:prstGeom>
            <a:solidFill>
              <a:srgbClr val="70AD47"/>
            </a:solidFill>
            <a:ln w="19050" cap="flat" cmpd="sng" algn="ctr">
              <a:solidFill>
                <a:sysClr val="window" lastClr="FFFFFF"/>
              </a:solidFill>
              <a:prstDash val="solid"/>
              <a:miter lim="800000"/>
            </a:ln>
            <a:effectLst/>
          </p:spPr>
          <p:style>
            <a:lnRef idx="3">
              <a:schemeClr val="lt1"/>
            </a:lnRef>
            <a:fillRef idx="1">
              <a:schemeClr val="accent6"/>
            </a:fillRef>
            <a:effectRef idx="1">
              <a:schemeClr val="accent6"/>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dirty="0"/>
                <a:t>Survey (n =52)</a:t>
              </a:r>
              <a:endParaRPr lang="en-US" dirty="0"/>
            </a:p>
          </p:txBody>
        </p:sp>
        <p:sp>
          <p:nvSpPr>
            <p:cNvPr id="75" name="Rectangle: Rounded Corners 74">
              <a:extLst>
                <a:ext uri="{FF2B5EF4-FFF2-40B4-BE49-F238E27FC236}">
                  <a16:creationId xmlns:a16="http://schemas.microsoft.com/office/drawing/2014/main" id="{C2EC2210-339B-8814-6AC7-F5DAAAC56BD2}"/>
                </a:ext>
              </a:extLst>
            </p:cNvPr>
            <p:cNvSpPr/>
            <p:nvPr/>
          </p:nvSpPr>
          <p:spPr>
            <a:xfrm>
              <a:off x="3614737" y="385759"/>
              <a:ext cx="4962525" cy="409575"/>
            </a:xfrm>
            <a:prstGeom prst="roundRect">
              <a:avLst/>
            </a:prstGeom>
            <a:solidFill>
              <a:srgbClr val="4472C4"/>
            </a:solidFill>
            <a:ln w="12700" cap="flat" cmpd="sng" algn="ctr">
              <a:solidFill>
                <a:srgbClr val="4472C4">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dirty="0"/>
                <a:t>Narrative literature review exploring continuation </a:t>
              </a:r>
            </a:p>
          </p:txBody>
        </p:sp>
        <p:sp>
          <p:nvSpPr>
            <p:cNvPr id="76" name="Rectangle: Rounded Corners 75">
              <a:extLst>
                <a:ext uri="{FF2B5EF4-FFF2-40B4-BE49-F238E27FC236}">
                  <a16:creationId xmlns:a16="http://schemas.microsoft.com/office/drawing/2014/main" id="{125A8D10-E086-AB06-D1BE-2C68E61AD706}"/>
                </a:ext>
              </a:extLst>
            </p:cNvPr>
            <p:cNvSpPr/>
            <p:nvPr/>
          </p:nvSpPr>
          <p:spPr>
            <a:xfrm>
              <a:off x="6095999" y="964400"/>
              <a:ext cx="4086225" cy="1857375"/>
            </a:xfrm>
            <a:prstGeom prst="roundRect">
              <a:avLst/>
            </a:prstGeom>
            <a:solidFill>
              <a:srgbClr val="5B9BD5"/>
            </a:solidFill>
            <a:ln w="19050" cap="flat" cmpd="sng" algn="ctr">
              <a:solidFill>
                <a:sysClr val="window" lastClr="FFFFFF"/>
              </a:solidFill>
              <a:prstDash val="solid"/>
              <a:miter lim="800000"/>
            </a:ln>
            <a:effectLst/>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dirty="0"/>
                <a:t>Interviews (n = 12)</a:t>
              </a:r>
            </a:p>
          </p:txBody>
        </p:sp>
        <p:sp>
          <p:nvSpPr>
            <p:cNvPr id="77" name="Rectangle: Rounded Corners 76">
              <a:extLst>
                <a:ext uri="{FF2B5EF4-FFF2-40B4-BE49-F238E27FC236}">
                  <a16:creationId xmlns:a16="http://schemas.microsoft.com/office/drawing/2014/main" id="{A436549B-61D4-CBC7-9326-C5892C9852FE}"/>
                </a:ext>
              </a:extLst>
            </p:cNvPr>
            <p:cNvSpPr/>
            <p:nvPr/>
          </p:nvSpPr>
          <p:spPr>
            <a:xfrm>
              <a:off x="2905124" y="2922967"/>
              <a:ext cx="6286501" cy="542926"/>
            </a:xfrm>
            <a:prstGeom prst="roundRect">
              <a:avLst/>
            </a:prstGeom>
            <a:solidFill>
              <a:srgbClr val="5B9BD5"/>
            </a:solidFill>
            <a:ln w="19050" cap="flat" cmpd="sng" algn="ctr">
              <a:solidFill>
                <a:sysClr val="window" lastClr="FFFFFF"/>
              </a:solidFill>
              <a:prstDash val="solid"/>
              <a:miter lim="800000"/>
            </a:ln>
            <a:effectLst/>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dirty="0"/>
                <a:t>Reflective thematic analysis</a:t>
              </a:r>
            </a:p>
          </p:txBody>
        </p:sp>
        <p:sp>
          <p:nvSpPr>
            <p:cNvPr id="78" name="Rectangle: Rounded Corners 77">
              <a:extLst>
                <a:ext uri="{FF2B5EF4-FFF2-40B4-BE49-F238E27FC236}">
                  <a16:creationId xmlns:a16="http://schemas.microsoft.com/office/drawing/2014/main" id="{3C0F6322-3536-97D7-4CFC-63135E70DF08}"/>
                </a:ext>
              </a:extLst>
            </p:cNvPr>
            <p:cNvSpPr/>
            <p:nvPr/>
          </p:nvSpPr>
          <p:spPr>
            <a:xfrm>
              <a:off x="2788446" y="3634974"/>
              <a:ext cx="2066923" cy="542926"/>
            </a:xfrm>
            <a:prstGeom prst="roundRect">
              <a:avLst/>
            </a:prstGeom>
            <a:solidFill>
              <a:srgbClr val="70AD47"/>
            </a:solidFill>
            <a:ln w="19050" cap="flat" cmpd="sng" algn="ctr">
              <a:solidFill>
                <a:sysClr val="window" lastClr="FFFFFF"/>
              </a:solidFill>
              <a:prstDash val="solid"/>
              <a:miter lim="800000"/>
            </a:ln>
            <a:effectLst/>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dirty="0"/>
                <a:t>T-tests and ANOVAs </a:t>
              </a:r>
            </a:p>
          </p:txBody>
        </p:sp>
        <p:sp>
          <p:nvSpPr>
            <p:cNvPr id="79" name="Rectangle: Rounded Corners 78">
              <a:extLst>
                <a:ext uri="{FF2B5EF4-FFF2-40B4-BE49-F238E27FC236}">
                  <a16:creationId xmlns:a16="http://schemas.microsoft.com/office/drawing/2014/main" id="{6332F1F8-8742-371D-1B17-B4105F7F169B}"/>
                </a:ext>
              </a:extLst>
            </p:cNvPr>
            <p:cNvSpPr/>
            <p:nvPr/>
          </p:nvSpPr>
          <p:spPr>
            <a:xfrm>
              <a:off x="2605085" y="4297846"/>
              <a:ext cx="2436015" cy="542926"/>
            </a:xfrm>
            <a:prstGeom prst="roundRect">
              <a:avLst/>
            </a:prstGeom>
            <a:solidFill>
              <a:srgbClr val="70AD47"/>
            </a:solidFill>
            <a:ln w="19050" cap="flat" cmpd="sng" algn="ctr">
              <a:solidFill>
                <a:sysClr val="window" lastClr="FFFFFF"/>
              </a:solidFill>
              <a:prstDash val="solid"/>
              <a:miter lim="800000"/>
            </a:ln>
            <a:effectLst/>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dirty="0"/>
                <a:t>Kruskal-Wallis and Mann-Whitney U </a:t>
              </a:r>
            </a:p>
          </p:txBody>
        </p:sp>
        <p:sp>
          <p:nvSpPr>
            <p:cNvPr id="80" name="Rectangle: Rounded Corners 79">
              <a:extLst>
                <a:ext uri="{FF2B5EF4-FFF2-40B4-BE49-F238E27FC236}">
                  <a16:creationId xmlns:a16="http://schemas.microsoft.com/office/drawing/2014/main" id="{812856E2-F8E4-2E44-81D8-524AC4B3BCB1}"/>
                </a:ext>
              </a:extLst>
            </p:cNvPr>
            <p:cNvSpPr/>
            <p:nvPr/>
          </p:nvSpPr>
          <p:spPr>
            <a:xfrm>
              <a:off x="1547815" y="4935725"/>
              <a:ext cx="9096368" cy="542926"/>
            </a:xfrm>
            <a:prstGeom prst="roundRect">
              <a:avLst/>
            </a:prstGeom>
            <a:solidFill>
              <a:srgbClr val="4472C4"/>
            </a:solidFill>
            <a:ln w="12700" cap="flat" cmpd="sng" algn="ctr">
              <a:solidFill>
                <a:srgbClr val="4472C4">
                  <a:shade val="15000"/>
                </a:srgb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dirty="0"/>
                <a:t>Triangulation of analyses to amalgamate mixed method findings </a:t>
              </a:r>
            </a:p>
          </p:txBody>
        </p:sp>
        <p:sp>
          <p:nvSpPr>
            <p:cNvPr id="81" name="Rectangle: Rounded Corners 80">
              <a:extLst>
                <a:ext uri="{FF2B5EF4-FFF2-40B4-BE49-F238E27FC236}">
                  <a16:creationId xmlns:a16="http://schemas.microsoft.com/office/drawing/2014/main" id="{430FA24D-80AB-98B7-21CD-9AF4524D6564}"/>
                </a:ext>
              </a:extLst>
            </p:cNvPr>
            <p:cNvSpPr/>
            <p:nvPr/>
          </p:nvSpPr>
          <p:spPr>
            <a:xfrm>
              <a:off x="6967541" y="3555779"/>
              <a:ext cx="2343139" cy="915589"/>
            </a:xfrm>
            <a:prstGeom prst="roundRect">
              <a:avLst/>
            </a:prstGeom>
            <a:solidFill>
              <a:srgbClr val="5B9BD5"/>
            </a:solidFill>
            <a:ln w="19050" cap="flat" cmpd="sng" algn="ctr">
              <a:solidFill>
                <a:sysClr val="window" lastClr="FFFFFF"/>
              </a:solidFill>
              <a:prstDash val="solid"/>
              <a:miter lim="800000"/>
            </a:ln>
            <a:effectLst/>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dirty="0"/>
                <a:t>Explore latent meaning through themes</a:t>
              </a:r>
            </a:p>
          </p:txBody>
        </p:sp>
        <p:sp>
          <p:nvSpPr>
            <p:cNvPr id="82" name="Rectangle: Rounded Corners 81">
              <a:extLst>
                <a:ext uri="{FF2B5EF4-FFF2-40B4-BE49-F238E27FC236}">
                  <a16:creationId xmlns:a16="http://schemas.microsoft.com/office/drawing/2014/main" id="{6340ECF5-970F-D207-F607-48DBF710EB74}"/>
                </a:ext>
              </a:extLst>
            </p:cNvPr>
            <p:cNvSpPr/>
            <p:nvPr/>
          </p:nvSpPr>
          <p:spPr>
            <a:xfrm>
              <a:off x="226221" y="4114189"/>
              <a:ext cx="735806" cy="635799"/>
            </a:xfrm>
            <a:prstGeom prst="roundRect">
              <a:avLst/>
            </a:prstGeom>
            <a:solidFill>
              <a:srgbClr val="70AD47"/>
            </a:solidFill>
            <a:ln w="19050" cap="flat" cmpd="sng" algn="ctr">
              <a:solidFill>
                <a:sysClr val="window" lastClr="FFFFFF"/>
              </a:solidFill>
              <a:prstDash val="solid"/>
              <a:miter lim="800000"/>
            </a:ln>
            <a:effectLst/>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sz="1400" dirty="0"/>
                <a:t>Quant</a:t>
              </a:r>
            </a:p>
          </p:txBody>
        </p:sp>
        <p:sp>
          <p:nvSpPr>
            <p:cNvPr id="83" name="Rectangle: Rounded Corners 82">
              <a:extLst>
                <a:ext uri="{FF2B5EF4-FFF2-40B4-BE49-F238E27FC236}">
                  <a16:creationId xmlns:a16="http://schemas.microsoft.com/office/drawing/2014/main" id="{13449D43-845F-18A4-822D-B6B58B29BF5E}"/>
                </a:ext>
              </a:extLst>
            </p:cNvPr>
            <p:cNvSpPr/>
            <p:nvPr/>
          </p:nvSpPr>
          <p:spPr>
            <a:xfrm>
              <a:off x="219378" y="3348586"/>
              <a:ext cx="750088" cy="635800"/>
            </a:xfrm>
            <a:prstGeom prst="roundRect">
              <a:avLst/>
            </a:prstGeom>
            <a:solidFill>
              <a:srgbClr val="5B9BD5"/>
            </a:solidFill>
            <a:ln w="19050" cap="flat" cmpd="sng" algn="ctr">
              <a:solidFill>
                <a:sysClr val="window" lastClr="FFFFFF"/>
              </a:solidFill>
              <a:prstDash val="solid"/>
              <a:miter lim="800000"/>
            </a:ln>
            <a:effectLst/>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GB" sz="1400" dirty="0"/>
                <a:t>Qual</a:t>
              </a:r>
            </a:p>
          </p:txBody>
        </p:sp>
        <p:cxnSp>
          <p:nvCxnSpPr>
            <p:cNvPr id="84" name="Straight Arrow Connector 83">
              <a:extLst>
                <a:ext uri="{FF2B5EF4-FFF2-40B4-BE49-F238E27FC236}">
                  <a16:creationId xmlns:a16="http://schemas.microsoft.com/office/drawing/2014/main" id="{BB66F3F8-04EF-2B1E-DC76-0863F1C3D34E}"/>
                </a:ext>
              </a:extLst>
            </p:cNvPr>
            <p:cNvCxnSpPr/>
            <p:nvPr/>
          </p:nvCxnSpPr>
          <p:spPr>
            <a:xfrm>
              <a:off x="2133600" y="5478651"/>
              <a:ext cx="0" cy="433972"/>
            </a:xfrm>
            <a:prstGeom prst="straightConnector1">
              <a:avLst/>
            </a:prstGeom>
            <a:noFill/>
            <a:ln w="38100" cap="flat" cmpd="sng" algn="ctr">
              <a:solidFill>
                <a:sysClr val="windowText" lastClr="000000"/>
              </a:solidFill>
              <a:prstDash val="solid"/>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cxnSp>
          <p:nvCxnSpPr>
            <p:cNvPr id="85" name="Straight Arrow Connector 84">
              <a:extLst>
                <a:ext uri="{FF2B5EF4-FFF2-40B4-BE49-F238E27FC236}">
                  <a16:creationId xmlns:a16="http://schemas.microsoft.com/office/drawing/2014/main" id="{1CB302D5-E9CE-6BCB-F611-B83AB4F5A986}"/>
                </a:ext>
              </a:extLst>
            </p:cNvPr>
            <p:cNvCxnSpPr/>
            <p:nvPr/>
          </p:nvCxnSpPr>
          <p:spPr>
            <a:xfrm>
              <a:off x="6200775" y="5478651"/>
              <a:ext cx="0" cy="433972"/>
            </a:xfrm>
            <a:prstGeom prst="straightConnector1">
              <a:avLst/>
            </a:prstGeom>
            <a:noFill/>
            <a:ln w="38100" cap="flat" cmpd="sng" algn="ctr">
              <a:solidFill>
                <a:sysClr val="windowText" lastClr="000000"/>
              </a:solidFill>
              <a:prstDash val="solid"/>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cxnSp>
          <p:nvCxnSpPr>
            <p:cNvPr id="86" name="Straight Arrow Connector 85">
              <a:extLst>
                <a:ext uri="{FF2B5EF4-FFF2-40B4-BE49-F238E27FC236}">
                  <a16:creationId xmlns:a16="http://schemas.microsoft.com/office/drawing/2014/main" id="{1106E1E3-9EBC-B461-5833-1B244332ED3D}"/>
                </a:ext>
              </a:extLst>
            </p:cNvPr>
            <p:cNvCxnSpPr/>
            <p:nvPr/>
          </p:nvCxnSpPr>
          <p:spPr>
            <a:xfrm>
              <a:off x="9991725" y="5478651"/>
              <a:ext cx="0" cy="433972"/>
            </a:xfrm>
            <a:prstGeom prst="straightConnector1">
              <a:avLst/>
            </a:prstGeom>
            <a:noFill/>
            <a:ln w="38100" cap="flat" cmpd="sng" algn="ctr">
              <a:solidFill>
                <a:sysClr val="windowText" lastClr="000000"/>
              </a:solidFill>
              <a:prstDash val="solid"/>
              <a:round/>
              <a:headEnd type="none" w="med" len="med"/>
              <a:tailEnd type="arrow" w="med" len="med"/>
            </a:ln>
            <a:effectLst/>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84071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EE02A-AF56-EB4D-FBE7-73A25CDC6FD4}"/>
              </a:ext>
            </a:extLst>
          </p:cNvPr>
          <p:cNvSpPr>
            <a:spLocks noGrp="1"/>
          </p:cNvSpPr>
          <p:nvPr>
            <p:ph type="title"/>
          </p:nvPr>
        </p:nvSpPr>
        <p:spPr/>
        <p:txBody>
          <a:bodyPr/>
          <a:lstStyle/>
          <a:p>
            <a:r>
              <a:rPr lang="en-GB" dirty="0"/>
              <a:t>Motivations for study</a:t>
            </a:r>
          </a:p>
        </p:txBody>
      </p:sp>
      <p:graphicFrame>
        <p:nvGraphicFramePr>
          <p:cNvPr id="10" name="Content Placeholder 2">
            <a:extLst>
              <a:ext uri="{FF2B5EF4-FFF2-40B4-BE49-F238E27FC236}">
                <a16:creationId xmlns:a16="http://schemas.microsoft.com/office/drawing/2014/main" id="{6A74078C-969C-DD54-6FEB-31EF129779AE}"/>
              </a:ext>
            </a:extLst>
          </p:cNvPr>
          <p:cNvGraphicFramePr>
            <a:graphicFrameLocks noGrp="1"/>
          </p:cNvGraphicFramePr>
          <p:nvPr>
            <p:ph sz="half" idx="1"/>
            <p:extLst>
              <p:ext uri="{D42A27DB-BD31-4B8C-83A1-F6EECF244321}">
                <p14:modId xmlns:p14="http://schemas.microsoft.com/office/powerpoint/2010/main" val="1620558174"/>
              </p:ext>
            </p:extLst>
          </p:nvPr>
        </p:nvGraphicFramePr>
        <p:xfrm>
          <a:off x="484552" y="2552699"/>
          <a:ext cx="5323703" cy="3624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7AF2C2CA-5091-F8DB-9DB9-2AA234EE251E}"/>
              </a:ext>
            </a:extLst>
          </p:cNvPr>
          <p:cNvSpPr>
            <a:spLocks noGrp="1"/>
          </p:cNvSpPr>
          <p:nvPr>
            <p:ph sz="half" idx="2"/>
          </p:nvPr>
        </p:nvSpPr>
        <p:spPr/>
        <p:txBody>
          <a:bodyPr>
            <a:normAutofit lnSpcReduction="10000"/>
          </a:bodyPr>
          <a:lstStyle/>
          <a:p>
            <a:endParaRPr lang="en-GB"/>
          </a:p>
        </p:txBody>
      </p:sp>
      <p:pic>
        <p:nvPicPr>
          <p:cNvPr id="5" name="Picture 4" descr="A graph of a bar&#10;&#10;AI-generated content may be incorrect.">
            <a:extLst>
              <a:ext uri="{FF2B5EF4-FFF2-40B4-BE49-F238E27FC236}">
                <a16:creationId xmlns:a16="http://schemas.microsoft.com/office/drawing/2014/main" id="{B2DA1ED7-5A9A-E735-3CA7-6D5412F9177A}"/>
              </a:ext>
            </a:extLst>
          </p:cNvPr>
          <p:cNvPicPr>
            <a:picLocks noChangeAspect="1"/>
          </p:cNvPicPr>
          <p:nvPr/>
        </p:nvPicPr>
        <p:blipFill>
          <a:blip r:embed="rId8"/>
          <a:stretch>
            <a:fillRect/>
          </a:stretch>
        </p:blipFill>
        <p:spPr>
          <a:xfrm>
            <a:off x="5808255" y="2477386"/>
            <a:ext cx="6274376" cy="3699576"/>
          </a:xfrm>
          <a:prstGeom prst="rect">
            <a:avLst/>
          </a:prstGeom>
        </p:spPr>
      </p:pic>
      <p:sp>
        <p:nvSpPr>
          <p:cNvPr id="6" name="TextBox 5">
            <a:extLst>
              <a:ext uri="{FF2B5EF4-FFF2-40B4-BE49-F238E27FC236}">
                <a16:creationId xmlns:a16="http://schemas.microsoft.com/office/drawing/2014/main" id="{6ED80C5D-3858-856F-3A6D-16D1CA07F5AC}"/>
              </a:ext>
            </a:extLst>
          </p:cNvPr>
          <p:cNvSpPr txBox="1"/>
          <p:nvPr/>
        </p:nvSpPr>
        <p:spPr>
          <a:xfrm>
            <a:off x="8644271" y="575945"/>
            <a:ext cx="3317358" cy="1477328"/>
          </a:xfrm>
          <a:prstGeom prst="rect">
            <a:avLst/>
          </a:prstGeom>
          <a:noFill/>
        </p:spPr>
        <p:txBody>
          <a:bodyPr wrap="square" lIns="91440" tIns="45720" rIns="91440" bIns="45720" rtlCol="0" anchor="t">
            <a:spAutoFit/>
          </a:bodyPr>
          <a:lstStyle/>
          <a:p>
            <a:r>
              <a:rPr lang="en-GB" dirty="0">
                <a:solidFill>
                  <a:schemeClr val="bg1"/>
                </a:solidFill>
              </a:rPr>
              <a:t>‘You do your GCSEs; you do your A-levels, and the next step is university. It's kind of, that's just what you do’ (Interviewee 3)</a:t>
            </a:r>
          </a:p>
        </p:txBody>
      </p:sp>
      <p:sp>
        <p:nvSpPr>
          <p:cNvPr id="8" name="TextBox 7">
            <a:extLst>
              <a:ext uri="{FF2B5EF4-FFF2-40B4-BE49-F238E27FC236}">
                <a16:creationId xmlns:a16="http://schemas.microsoft.com/office/drawing/2014/main" id="{37F8249C-072B-CC00-1FF9-AD17E8295C7E}"/>
              </a:ext>
            </a:extLst>
          </p:cNvPr>
          <p:cNvSpPr txBox="1"/>
          <p:nvPr/>
        </p:nvSpPr>
        <p:spPr>
          <a:xfrm>
            <a:off x="20153" y="6169074"/>
            <a:ext cx="6096667" cy="646331"/>
          </a:xfrm>
          <a:prstGeom prst="rect">
            <a:avLst/>
          </a:prstGeom>
          <a:noFill/>
        </p:spPr>
        <p:txBody>
          <a:bodyPr wrap="square" rtlCol="0">
            <a:spAutoFit/>
          </a:bodyPr>
          <a:lstStyle/>
          <a:p>
            <a:r>
              <a:rPr lang="en-GB" dirty="0"/>
              <a:t>Didn’t have the chance to go to </a:t>
            </a:r>
            <a:r>
              <a:rPr lang="en-GB" dirty="0" err="1"/>
              <a:t>uni</a:t>
            </a:r>
            <a:r>
              <a:rPr lang="en-GB" dirty="0"/>
              <a:t> when I was younger as moved out young (survey respondent 39)</a:t>
            </a:r>
          </a:p>
        </p:txBody>
      </p:sp>
    </p:spTree>
    <p:extLst>
      <p:ext uri="{BB962C8B-B14F-4D97-AF65-F5344CB8AC3E}">
        <p14:creationId xmlns:p14="http://schemas.microsoft.com/office/powerpoint/2010/main" val="2563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26A151-13BF-4305-A6DC-9DC7C9877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FFDDA6-2CAE-438F-B0D6-FF4E710E2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29884" y="6324431"/>
            <a:ext cx="62116" cy="428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9F7F8E3-D716-08A5-F40A-ABF2AAB12D18}"/>
              </a:ext>
            </a:extLst>
          </p:cNvPr>
          <p:cNvSpPr>
            <a:spLocks noGrp="1"/>
          </p:cNvSpPr>
          <p:nvPr>
            <p:ph type="title"/>
          </p:nvPr>
        </p:nvSpPr>
        <p:spPr>
          <a:xfrm>
            <a:off x="484552" y="365125"/>
            <a:ext cx="5022630" cy="2430030"/>
          </a:xfrm>
        </p:spPr>
        <p:txBody>
          <a:bodyPr vert="horz" lIns="91440" tIns="45720" rIns="91440" bIns="45720" rtlCol="0" anchor="b">
            <a:normAutofit/>
          </a:bodyPr>
          <a:lstStyle/>
          <a:p>
            <a:r>
              <a:rPr lang="en-US" sz="5400" dirty="0"/>
              <a:t>Challenges to continuation</a:t>
            </a:r>
          </a:p>
        </p:txBody>
      </p:sp>
      <p:sp>
        <p:nvSpPr>
          <p:cNvPr id="7" name="Text Placeholder 6">
            <a:extLst>
              <a:ext uri="{FF2B5EF4-FFF2-40B4-BE49-F238E27FC236}">
                <a16:creationId xmlns:a16="http://schemas.microsoft.com/office/drawing/2014/main" id="{D07E2DB7-6A12-7600-0BD9-1B6448512843}"/>
              </a:ext>
            </a:extLst>
          </p:cNvPr>
          <p:cNvSpPr>
            <a:spLocks noGrp="1"/>
          </p:cNvSpPr>
          <p:nvPr>
            <p:ph type="body" sz="half" idx="2"/>
          </p:nvPr>
        </p:nvSpPr>
        <p:spPr>
          <a:xfrm>
            <a:off x="484552" y="3054927"/>
            <a:ext cx="5022630" cy="3437948"/>
          </a:xfrm>
        </p:spPr>
        <p:txBody>
          <a:bodyPr vert="horz" lIns="91440" tIns="45720" rIns="91440" bIns="45720" rtlCol="0">
            <a:normAutofit fontScale="92500" lnSpcReduction="10000"/>
          </a:bodyPr>
          <a:lstStyle/>
          <a:p>
            <a:pPr marL="342900" indent="-342900">
              <a:buFont typeface="Arial" panose="020B0604020202020204" pitchFamily="34" charset="0"/>
              <a:buChar char="•"/>
            </a:pPr>
            <a:r>
              <a:rPr lang="en-GB" dirty="0">
                <a:solidFill>
                  <a:schemeClr val="bg1"/>
                </a:solidFill>
                <a:latin typeface="+mj-lt"/>
              </a:rPr>
              <a:t>Time restraints and balance with other responsibilities</a:t>
            </a:r>
          </a:p>
          <a:p>
            <a:pPr marL="342900" indent="-342900">
              <a:buFont typeface="Arial" panose="020B0604020202020204" pitchFamily="34" charset="0"/>
              <a:buChar char="•"/>
            </a:pPr>
            <a:r>
              <a:rPr lang="en-GB" dirty="0">
                <a:solidFill>
                  <a:schemeClr val="bg1"/>
                </a:solidFill>
                <a:latin typeface="+mj-lt"/>
              </a:rPr>
              <a:t>Finances and the ongoing cost of living crisis</a:t>
            </a:r>
          </a:p>
          <a:p>
            <a:pPr marL="342900" indent="-342900">
              <a:buFont typeface="Arial" panose="020B0604020202020204" pitchFamily="34" charset="0"/>
              <a:buChar char="•"/>
            </a:pPr>
            <a:r>
              <a:rPr lang="en-GB" dirty="0">
                <a:solidFill>
                  <a:schemeClr val="bg1"/>
                </a:solidFill>
                <a:latin typeface="+mj-lt"/>
              </a:rPr>
              <a:t>Mental health and changes in circumstances </a:t>
            </a:r>
          </a:p>
          <a:p>
            <a:pPr marL="342900" indent="-342900">
              <a:buFont typeface="Arial" panose="020B0604020202020204" pitchFamily="34" charset="0"/>
              <a:buChar char="•"/>
            </a:pPr>
            <a:r>
              <a:rPr lang="en-GB" dirty="0">
                <a:solidFill>
                  <a:schemeClr val="bg1"/>
                </a:solidFill>
                <a:latin typeface="+mj-lt"/>
              </a:rPr>
              <a:t>Lack of structure or too few contact hours</a:t>
            </a:r>
          </a:p>
          <a:p>
            <a:pPr marL="342900" indent="-342900">
              <a:buFont typeface="Arial" panose="020B0604020202020204" pitchFamily="34" charset="0"/>
              <a:buChar char="•"/>
            </a:pPr>
            <a:endParaRPr lang="en-US" dirty="0">
              <a:solidFill>
                <a:schemeClr val="bg1"/>
              </a:solidFill>
            </a:endParaRPr>
          </a:p>
        </p:txBody>
      </p:sp>
      <p:pic>
        <p:nvPicPr>
          <p:cNvPr id="9" name="Content Placeholder 8" descr="One orange paper crane surronded by dark cranes">
            <a:extLst>
              <a:ext uri="{FF2B5EF4-FFF2-40B4-BE49-F238E27FC236}">
                <a16:creationId xmlns:a16="http://schemas.microsoft.com/office/drawing/2014/main" id="{1943F8A0-649B-7A6F-AA70-461BA399638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4109" r="12450"/>
          <a:stretch>
            <a:fillRect/>
          </a:stretch>
        </p:blipFill>
        <p:spPr>
          <a:xfrm>
            <a:off x="6083644" y="10"/>
            <a:ext cx="6108356" cy="6857990"/>
          </a:xfrm>
          <a:prstGeom prst="rect">
            <a:avLst/>
          </a:prstGeom>
        </p:spPr>
      </p:pic>
      <p:sp>
        <p:nvSpPr>
          <p:cNvPr id="11" name="TextBox 10">
            <a:extLst>
              <a:ext uri="{FF2B5EF4-FFF2-40B4-BE49-F238E27FC236}">
                <a16:creationId xmlns:a16="http://schemas.microsoft.com/office/drawing/2014/main" id="{62897D70-122E-E55B-9D21-5C87C90A8C51}"/>
              </a:ext>
            </a:extLst>
          </p:cNvPr>
          <p:cNvSpPr txBox="1"/>
          <p:nvPr/>
        </p:nvSpPr>
        <p:spPr>
          <a:xfrm>
            <a:off x="8029892" y="0"/>
            <a:ext cx="4175670" cy="2862322"/>
          </a:xfrm>
          <a:prstGeom prst="rect">
            <a:avLst/>
          </a:prstGeom>
          <a:noFill/>
        </p:spPr>
        <p:txBody>
          <a:bodyPr wrap="square">
            <a:spAutoFit/>
          </a:bodyPr>
          <a:lstStyle/>
          <a:p>
            <a:r>
              <a:rPr lang="en-GB" sz="1800" dirty="0">
                <a:solidFill>
                  <a:schemeClr val="bg1"/>
                </a:solidFill>
                <a:effectLst/>
                <a:latin typeface="+mj-lt"/>
                <a:ea typeface="Calibri" panose="020F0502020204030204" pitchFamily="34" charset="0"/>
              </a:rPr>
              <a:t>It's quite isolating I find. Because there's a lot of other people around, but you're not necessarily working with them or doing a lot with them… like you get to university and have 10 minutes to say hi to everyone before a lecture and then you go in and you're in silence for 50 minutes and then you come out and say bye to everyone and you're gone again (Interviewee 12</a:t>
            </a:r>
            <a:r>
              <a:rPr lang="en-GB" dirty="0">
                <a:solidFill>
                  <a:schemeClr val="bg1"/>
                </a:solidFill>
                <a:latin typeface="+mj-lt"/>
                <a:ea typeface="Calibri" panose="020F0502020204030204" pitchFamily="34" charset="0"/>
              </a:rPr>
              <a:t>)</a:t>
            </a:r>
            <a:endParaRPr lang="en-GB" dirty="0">
              <a:solidFill>
                <a:schemeClr val="bg1"/>
              </a:solidFill>
              <a:latin typeface="+mj-lt"/>
            </a:endParaRPr>
          </a:p>
        </p:txBody>
      </p:sp>
      <p:sp>
        <p:nvSpPr>
          <p:cNvPr id="13" name="TextBox 12">
            <a:extLst>
              <a:ext uri="{FF2B5EF4-FFF2-40B4-BE49-F238E27FC236}">
                <a16:creationId xmlns:a16="http://schemas.microsoft.com/office/drawing/2014/main" id="{9BE92493-D5CA-00A9-DE7A-2D77098354D6}"/>
              </a:ext>
            </a:extLst>
          </p:cNvPr>
          <p:cNvSpPr txBox="1"/>
          <p:nvPr/>
        </p:nvSpPr>
        <p:spPr>
          <a:xfrm>
            <a:off x="6390167" y="5890170"/>
            <a:ext cx="4832237" cy="646331"/>
          </a:xfrm>
          <a:prstGeom prst="rect">
            <a:avLst/>
          </a:prstGeom>
          <a:noFill/>
        </p:spPr>
        <p:txBody>
          <a:bodyPr wrap="square">
            <a:spAutoFit/>
          </a:bodyPr>
          <a:lstStyle/>
          <a:p>
            <a:r>
              <a:rPr lang="en-GB" kern="0" dirty="0">
                <a:solidFill>
                  <a:schemeClr val="bg1"/>
                </a:solidFill>
                <a:latin typeface="+mj-lt"/>
                <a:ea typeface="Calibri" panose="020F0502020204030204" pitchFamily="34" charset="0"/>
              </a:rPr>
              <a:t>I</a:t>
            </a:r>
            <a:r>
              <a:rPr lang="en-GB" sz="1800" kern="0" dirty="0">
                <a:solidFill>
                  <a:schemeClr val="bg1"/>
                </a:solidFill>
                <a:effectLst/>
                <a:latin typeface="+mj-lt"/>
                <a:ea typeface="Calibri" panose="020F0502020204030204" pitchFamily="34" charset="0"/>
              </a:rPr>
              <a:t>t's virtually impossible to get a part-time job (interviewee 8)</a:t>
            </a:r>
            <a:endParaRPr lang="en-GB" dirty="0">
              <a:solidFill>
                <a:schemeClr val="bg1"/>
              </a:solidFill>
              <a:latin typeface="+mj-lt"/>
            </a:endParaRPr>
          </a:p>
        </p:txBody>
      </p:sp>
    </p:spTree>
    <p:extLst>
      <p:ext uri="{BB962C8B-B14F-4D97-AF65-F5344CB8AC3E}">
        <p14:creationId xmlns:p14="http://schemas.microsoft.com/office/powerpoint/2010/main" val="212194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A26A151-13BF-4305-A6DC-9DC7C9877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AEA5AB4-2C5A-4C31-87B5-8AEE1ABC8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29884" y="6324431"/>
            <a:ext cx="62116" cy="428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80A07-5840-B308-12E5-B1D6573D1268}"/>
              </a:ext>
            </a:extLst>
          </p:cNvPr>
          <p:cNvSpPr>
            <a:spLocks noGrp="1"/>
          </p:cNvSpPr>
          <p:nvPr>
            <p:ph type="title"/>
          </p:nvPr>
        </p:nvSpPr>
        <p:spPr>
          <a:xfrm>
            <a:off x="484552" y="365125"/>
            <a:ext cx="5022630" cy="2430030"/>
          </a:xfrm>
        </p:spPr>
        <p:txBody>
          <a:bodyPr vert="horz" lIns="91440" tIns="45720" rIns="91440" bIns="45720" rtlCol="0" anchor="b">
            <a:normAutofit/>
          </a:bodyPr>
          <a:lstStyle/>
          <a:p>
            <a:r>
              <a:rPr lang="en-US"/>
              <a:t>Enablers to continuation</a:t>
            </a:r>
          </a:p>
        </p:txBody>
      </p:sp>
      <p:sp>
        <p:nvSpPr>
          <p:cNvPr id="4" name="Content Placeholder 3">
            <a:extLst>
              <a:ext uri="{FF2B5EF4-FFF2-40B4-BE49-F238E27FC236}">
                <a16:creationId xmlns:a16="http://schemas.microsoft.com/office/drawing/2014/main" id="{81882E8B-7130-CD7C-FE80-708F4F31B7D4}"/>
              </a:ext>
            </a:extLst>
          </p:cNvPr>
          <p:cNvSpPr>
            <a:spLocks noGrp="1"/>
          </p:cNvSpPr>
          <p:nvPr>
            <p:ph sz="half" idx="1"/>
          </p:nvPr>
        </p:nvSpPr>
        <p:spPr>
          <a:xfrm>
            <a:off x="484552" y="3054927"/>
            <a:ext cx="5022630" cy="3122036"/>
          </a:xfrm>
        </p:spPr>
        <p:txBody>
          <a:bodyPr vert="horz" lIns="91440" tIns="45720" rIns="91440" bIns="45720" rtlCol="0">
            <a:normAutofit/>
          </a:bodyPr>
          <a:lstStyle/>
          <a:p>
            <a:pPr marL="285750" indent="-285750">
              <a:buFont typeface="Arial" panose="020B0604020202020204" pitchFamily="34" charset="0"/>
              <a:buChar char="•"/>
            </a:pPr>
            <a:r>
              <a:rPr lang="en-GB" dirty="0">
                <a:solidFill>
                  <a:schemeClr val="bg1"/>
                </a:solidFill>
                <a:latin typeface="+mj-lt"/>
              </a:rPr>
              <a:t>Peer networks</a:t>
            </a:r>
          </a:p>
          <a:p>
            <a:pPr marL="285750" indent="-285750">
              <a:buFont typeface="Arial" panose="020B0604020202020204" pitchFamily="34" charset="0"/>
              <a:buChar char="•"/>
            </a:pPr>
            <a:r>
              <a:rPr lang="en-GB" dirty="0">
                <a:solidFill>
                  <a:schemeClr val="bg1"/>
                </a:solidFill>
                <a:latin typeface="+mj-lt"/>
              </a:rPr>
              <a:t>Feeling “seen” </a:t>
            </a:r>
          </a:p>
          <a:p>
            <a:pPr marL="285750" indent="-285750">
              <a:buFont typeface="Arial" panose="020B0604020202020204" pitchFamily="34" charset="0"/>
              <a:buChar char="•"/>
            </a:pPr>
            <a:r>
              <a:rPr lang="en-GB" dirty="0">
                <a:solidFill>
                  <a:schemeClr val="bg1"/>
                </a:solidFill>
                <a:latin typeface="+mj-lt"/>
              </a:rPr>
              <a:t>Support from academics and members of professional services</a:t>
            </a:r>
          </a:p>
          <a:p>
            <a:pPr marL="285750" indent="-285750">
              <a:buFont typeface="Arial" panose="020B0604020202020204" pitchFamily="34" charset="0"/>
              <a:buChar char="•"/>
            </a:pPr>
            <a:r>
              <a:rPr lang="en-GB" dirty="0">
                <a:solidFill>
                  <a:schemeClr val="bg1"/>
                </a:solidFill>
                <a:latin typeface="+mj-lt"/>
              </a:rPr>
              <a:t>Holistic information, advice and guidance and appropriate signposting</a:t>
            </a:r>
          </a:p>
          <a:p>
            <a:pPr marL="285750" indent="-285750">
              <a:buFont typeface="Arial" panose="020B0604020202020204" pitchFamily="34" charset="0"/>
              <a:buChar char="•"/>
            </a:pPr>
            <a:endParaRPr lang="en-US" sz="1800" dirty="0">
              <a:solidFill>
                <a:schemeClr val="bg1"/>
              </a:solidFill>
              <a:latin typeface="+mj-lt"/>
            </a:endParaRPr>
          </a:p>
        </p:txBody>
      </p:sp>
      <p:pic>
        <p:nvPicPr>
          <p:cNvPr id="3" name="Picture 2">
            <a:extLst>
              <a:ext uri="{FF2B5EF4-FFF2-40B4-BE49-F238E27FC236}">
                <a16:creationId xmlns:a16="http://schemas.microsoft.com/office/drawing/2014/main" id="{F49D51B7-69C7-8EBB-31F9-59C739405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95998" y="2160197"/>
            <a:ext cx="6096002" cy="3063241"/>
          </a:xfrm>
          <a:prstGeom prst="rect">
            <a:avLst/>
          </a:prstGeom>
          <a:noFill/>
        </p:spPr>
      </p:pic>
      <p:sp>
        <p:nvSpPr>
          <p:cNvPr id="7" name="TextBox 6">
            <a:extLst>
              <a:ext uri="{FF2B5EF4-FFF2-40B4-BE49-F238E27FC236}">
                <a16:creationId xmlns:a16="http://schemas.microsoft.com/office/drawing/2014/main" id="{76845FD5-1F43-5381-CAB2-10C02E536C12}"/>
              </a:ext>
            </a:extLst>
          </p:cNvPr>
          <p:cNvSpPr txBox="1"/>
          <p:nvPr/>
        </p:nvSpPr>
        <p:spPr>
          <a:xfrm>
            <a:off x="6424248" y="196002"/>
            <a:ext cx="5283200" cy="1477328"/>
          </a:xfrm>
          <a:prstGeom prst="rect">
            <a:avLst/>
          </a:prstGeom>
          <a:noFill/>
        </p:spPr>
        <p:txBody>
          <a:bodyPr wrap="square">
            <a:spAutoFit/>
          </a:bodyPr>
          <a:lstStyle/>
          <a:p>
            <a:r>
              <a:rPr lang="en-GB" b="0" i="0" dirty="0">
                <a:solidFill>
                  <a:srgbClr val="242424"/>
                </a:solidFill>
                <a:effectLst/>
                <a:latin typeface="+mj-lt"/>
              </a:rPr>
              <a:t>I felt as a mature student I would be sitting in the corner but have had solid involvement with my peers from day 1. I have made friends for life and thought this was something that just happened to the young ones (survey respondent 19)</a:t>
            </a:r>
            <a:endParaRPr lang="en-GB" dirty="0">
              <a:latin typeface="+mj-lt"/>
            </a:endParaRPr>
          </a:p>
        </p:txBody>
      </p:sp>
      <p:sp>
        <p:nvSpPr>
          <p:cNvPr id="10" name="TextBox 9">
            <a:extLst>
              <a:ext uri="{FF2B5EF4-FFF2-40B4-BE49-F238E27FC236}">
                <a16:creationId xmlns:a16="http://schemas.microsoft.com/office/drawing/2014/main" id="{DBA93F53-E67C-8E4D-1559-4749BFC3198A}"/>
              </a:ext>
            </a:extLst>
          </p:cNvPr>
          <p:cNvSpPr txBox="1"/>
          <p:nvPr/>
        </p:nvSpPr>
        <p:spPr>
          <a:xfrm>
            <a:off x="6260125" y="5715298"/>
            <a:ext cx="6096000" cy="923330"/>
          </a:xfrm>
          <a:prstGeom prst="rect">
            <a:avLst/>
          </a:prstGeom>
          <a:noFill/>
        </p:spPr>
        <p:txBody>
          <a:bodyPr wrap="square" lIns="91440" tIns="45720" rIns="91440" bIns="45720" anchor="t">
            <a:spAutoFit/>
          </a:bodyPr>
          <a:lstStyle/>
          <a:p>
            <a:r>
              <a:rPr lang="en-GB" dirty="0">
                <a:solidFill>
                  <a:srgbClr val="242424"/>
                </a:solidFill>
                <a:latin typeface="+mj-lt"/>
              </a:rPr>
              <a:t>It was just knowing that they were thinking of me, that I wasn't just a faceless student in, you know, a big university (interviewee 3)</a:t>
            </a:r>
          </a:p>
        </p:txBody>
      </p:sp>
    </p:spTree>
    <p:extLst>
      <p:ext uri="{BB962C8B-B14F-4D97-AF65-F5344CB8AC3E}">
        <p14:creationId xmlns:p14="http://schemas.microsoft.com/office/powerpoint/2010/main" val="286471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A26A151-13BF-4305-A6DC-9DC7C9877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FFDDA6-2CAE-438F-B0D6-FF4E710E2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29884" y="6324431"/>
            <a:ext cx="62116" cy="428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People touching hands">
            <a:extLst>
              <a:ext uri="{FF2B5EF4-FFF2-40B4-BE49-F238E27FC236}">
                <a16:creationId xmlns:a16="http://schemas.microsoft.com/office/drawing/2014/main" id="{A7E45E35-C37B-2117-EBCB-24B9D86490E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6751" r="13794" b="-1"/>
          <a:stretch>
            <a:fillRect/>
          </a:stretch>
        </p:blipFill>
        <p:spPr>
          <a:xfrm>
            <a:off x="6083644" y="10"/>
            <a:ext cx="6108356" cy="6857990"/>
          </a:xfrm>
          <a:prstGeom prst="rect">
            <a:avLst/>
          </a:prstGeom>
        </p:spPr>
      </p:pic>
      <p:sp>
        <p:nvSpPr>
          <p:cNvPr id="5" name="TextBox 4">
            <a:extLst>
              <a:ext uri="{FF2B5EF4-FFF2-40B4-BE49-F238E27FC236}">
                <a16:creationId xmlns:a16="http://schemas.microsoft.com/office/drawing/2014/main" id="{75141BA4-53DE-0890-3444-FB632D0D3E0A}"/>
              </a:ext>
            </a:extLst>
          </p:cNvPr>
          <p:cNvSpPr txBox="1"/>
          <p:nvPr/>
        </p:nvSpPr>
        <p:spPr>
          <a:xfrm>
            <a:off x="484552" y="2576513"/>
            <a:ext cx="8284135" cy="3600450"/>
          </a:xfrm>
          <a:prstGeom prst="rect">
            <a:avLst/>
          </a:prstGeom>
        </p:spPr>
        <p:txBody>
          <a:bodyPr vert="horz" lIns="91440" tIns="45720" rIns="91440" bIns="45720" rtlCol="0">
            <a:normAutofit/>
          </a:bodyPr>
          <a:lstStyle/>
          <a:p>
            <a:pPr>
              <a:lnSpc>
                <a:spcPct val="120000"/>
              </a:lnSpc>
              <a:spcAft>
                <a:spcPts val="600"/>
              </a:spcAft>
            </a:pPr>
            <a:endParaRPr lang="en-US" dirty="0"/>
          </a:p>
        </p:txBody>
      </p:sp>
      <p:sp>
        <p:nvSpPr>
          <p:cNvPr id="19" name="TextBox 18">
            <a:extLst>
              <a:ext uri="{FF2B5EF4-FFF2-40B4-BE49-F238E27FC236}">
                <a16:creationId xmlns:a16="http://schemas.microsoft.com/office/drawing/2014/main" id="{E5ACF075-5743-A4F7-41A8-FBB7E6492690}"/>
              </a:ext>
            </a:extLst>
          </p:cNvPr>
          <p:cNvSpPr txBox="1"/>
          <p:nvPr/>
        </p:nvSpPr>
        <p:spPr>
          <a:xfrm>
            <a:off x="241301" y="3429000"/>
            <a:ext cx="5515472" cy="2862322"/>
          </a:xfrm>
          <a:prstGeom prst="rect">
            <a:avLst/>
          </a:prstGeom>
          <a:noFill/>
        </p:spPr>
        <p:txBody>
          <a:bodyPr wrap="square" rtlCol="0">
            <a:spAutoFit/>
          </a:bodyPr>
          <a:lstStyle/>
          <a:p>
            <a:r>
              <a:rPr lang="en-GB" sz="2000" kern="0" dirty="0">
                <a:solidFill>
                  <a:schemeClr val="bg1"/>
                </a:solidFill>
                <a:latin typeface="+mj-lt"/>
                <a:ea typeface="Calibri" panose="020F0502020204030204" pitchFamily="34" charset="0"/>
              </a:rPr>
              <a:t>It was sent to all of us, but it was like it was sent to me, and it was the most beautiful, heartfelt email I've ever received from an academic person. And it kept me in the course… all these beautiful, wonderful things that he said that hit exactly what I needed to hear at that point, and I was like, OK, let's just see how far I can go (Interviewee 9)</a:t>
            </a:r>
            <a:endParaRPr lang="en-GB" sz="2000" dirty="0">
              <a:solidFill>
                <a:schemeClr val="bg1"/>
              </a:solidFill>
              <a:latin typeface="+mj-lt"/>
            </a:endParaRPr>
          </a:p>
          <a:p>
            <a:endParaRPr lang="en-GB" sz="2000" dirty="0">
              <a:solidFill>
                <a:schemeClr val="bg1"/>
              </a:solidFill>
              <a:latin typeface="+mj-lt"/>
            </a:endParaRPr>
          </a:p>
        </p:txBody>
      </p:sp>
      <p:sp>
        <p:nvSpPr>
          <p:cNvPr id="3" name="TextBox 2">
            <a:extLst>
              <a:ext uri="{FF2B5EF4-FFF2-40B4-BE49-F238E27FC236}">
                <a16:creationId xmlns:a16="http://schemas.microsoft.com/office/drawing/2014/main" id="{0EA98047-ABE3-A6A7-D822-68EB7FE232CE}"/>
              </a:ext>
            </a:extLst>
          </p:cNvPr>
          <p:cNvSpPr txBox="1"/>
          <p:nvPr/>
        </p:nvSpPr>
        <p:spPr>
          <a:xfrm>
            <a:off x="96883" y="251179"/>
            <a:ext cx="6096000" cy="2554545"/>
          </a:xfrm>
          <a:prstGeom prst="rect">
            <a:avLst/>
          </a:prstGeom>
          <a:noFill/>
        </p:spPr>
        <p:txBody>
          <a:bodyPr wrap="square" lIns="91440" tIns="45720" rIns="91440" bIns="45720" anchor="t">
            <a:spAutoFit/>
          </a:bodyPr>
          <a:lstStyle/>
          <a:p>
            <a:r>
              <a:rPr lang="en-GB" sz="2000" dirty="0">
                <a:solidFill>
                  <a:schemeClr val="bg1"/>
                </a:solidFill>
                <a:latin typeface="+mj-lt"/>
              </a:rPr>
              <a:t>You're more part of it, you know, and the trouble is, I found with being a mature student is knowing where you fit in because. Obviously, everyone pretty much is like 19 or 20 and some mature students like you know, in the 21 to 25 group and then you've got us which like, in our 40s. And like one of the good things about being PAL mentor was a lot of mature students came on with that (interviewee 6) </a:t>
            </a:r>
          </a:p>
        </p:txBody>
      </p:sp>
      <p:sp>
        <p:nvSpPr>
          <p:cNvPr id="8" name="Text Placeholder 7">
            <a:extLst>
              <a:ext uri="{FF2B5EF4-FFF2-40B4-BE49-F238E27FC236}">
                <a16:creationId xmlns:a16="http://schemas.microsoft.com/office/drawing/2014/main" id="{4A36497A-A640-516C-7FF4-6D74DF74620C}"/>
              </a:ext>
            </a:extLst>
          </p:cNvPr>
          <p:cNvSpPr>
            <a:spLocks noGrp="1"/>
          </p:cNvSpPr>
          <p:nvPr>
            <p:ph type="body" sz="half" idx="2"/>
          </p:nvPr>
        </p:nvSpPr>
        <p:spPr>
          <a:xfrm>
            <a:off x="6684818" y="5208048"/>
            <a:ext cx="5022630" cy="970582"/>
          </a:xfrm>
          <a:solidFill>
            <a:schemeClr val="accent1">
              <a:lumMod val="50000"/>
            </a:schemeClr>
          </a:solidFill>
        </p:spPr>
        <p:txBody>
          <a:bodyPr vert="horz" lIns="91440" tIns="45720" rIns="91440" bIns="45720" rtlCol="0">
            <a:normAutofit/>
          </a:bodyPr>
          <a:lstStyle/>
          <a:p>
            <a:r>
              <a:rPr lang="en-US" sz="2000" dirty="0">
                <a:solidFill>
                  <a:schemeClr val="bg1"/>
                </a:solidFill>
                <a:latin typeface="+mj-lt"/>
              </a:rPr>
              <a:t>That's a key thing. I felt like I matter… (interviewee 3)</a:t>
            </a:r>
          </a:p>
        </p:txBody>
      </p:sp>
    </p:spTree>
    <p:extLst>
      <p:ext uri="{BB962C8B-B14F-4D97-AF65-F5344CB8AC3E}">
        <p14:creationId xmlns:p14="http://schemas.microsoft.com/office/powerpoint/2010/main" val="155077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58792C8-CDC2-4839-86AD-5627A395A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lex math formulas on a blackboard">
            <a:extLst>
              <a:ext uri="{FF2B5EF4-FFF2-40B4-BE49-F238E27FC236}">
                <a16:creationId xmlns:a16="http://schemas.microsoft.com/office/drawing/2014/main" id="{06739894-29FA-881C-B044-B2F8744D7A45}"/>
              </a:ext>
            </a:extLst>
          </p:cNvPr>
          <p:cNvPicPr>
            <a:picLocks noChangeAspect="1"/>
          </p:cNvPicPr>
          <p:nvPr/>
        </p:nvPicPr>
        <p:blipFill>
          <a:blip r:embed="rId3"/>
          <a:srcRect t="18208" b="4737"/>
          <a:stretch>
            <a:fillRect/>
          </a:stretch>
        </p:blipFill>
        <p:spPr>
          <a:xfrm>
            <a:off x="20" y="1"/>
            <a:ext cx="12191979" cy="6857998"/>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29C8CAF2-DDA9-43EA-A371-4A3635B4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7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727AD7-F471-4C09-9ECB-619E6F459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63D6A-5539-DF6C-3584-591D55AB8157}"/>
              </a:ext>
            </a:extLst>
          </p:cNvPr>
          <p:cNvSpPr>
            <a:spLocks noGrp="1"/>
          </p:cNvSpPr>
          <p:nvPr>
            <p:ph type="ctrTitle"/>
          </p:nvPr>
        </p:nvSpPr>
        <p:spPr>
          <a:xfrm>
            <a:off x="146221" y="441497"/>
            <a:ext cx="2688904" cy="3834668"/>
          </a:xfrm>
        </p:spPr>
        <p:txBody>
          <a:bodyPr anchor="t">
            <a:normAutofit/>
          </a:bodyPr>
          <a:lstStyle/>
          <a:p>
            <a:r>
              <a:rPr lang="en-GB" sz="2800"/>
              <a:t>Strategies for persistence</a:t>
            </a:r>
          </a:p>
        </p:txBody>
      </p:sp>
      <p:sp>
        <p:nvSpPr>
          <p:cNvPr id="3" name="Subtitle 2">
            <a:extLst>
              <a:ext uri="{FF2B5EF4-FFF2-40B4-BE49-F238E27FC236}">
                <a16:creationId xmlns:a16="http://schemas.microsoft.com/office/drawing/2014/main" id="{56AD8EDD-1E3C-1961-0B85-4813B7000CE3}"/>
              </a:ext>
            </a:extLst>
          </p:cNvPr>
          <p:cNvSpPr>
            <a:spLocks noGrp="1"/>
          </p:cNvSpPr>
          <p:nvPr>
            <p:ph type="subTitle" idx="1"/>
          </p:nvPr>
        </p:nvSpPr>
        <p:spPr>
          <a:xfrm>
            <a:off x="146221" y="4803167"/>
            <a:ext cx="2688904" cy="1889733"/>
          </a:xfrm>
        </p:spPr>
        <p:txBody>
          <a:bodyPr anchor="t">
            <a:normAutofit fontScale="85000" lnSpcReduction="10000"/>
          </a:bodyPr>
          <a:lstStyle/>
          <a:p>
            <a:r>
              <a:rPr lang="en-GB" dirty="0"/>
              <a:t>Routines, self-belief, support systems are central to help students find what works for them</a:t>
            </a:r>
          </a:p>
          <a:p>
            <a:endParaRPr lang="en-GB" sz="1800" dirty="0"/>
          </a:p>
        </p:txBody>
      </p:sp>
      <p:sp>
        <p:nvSpPr>
          <p:cNvPr id="6" name="TextBox 5">
            <a:extLst>
              <a:ext uri="{FF2B5EF4-FFF2-40B4-BE49-F238E27FC236}">
                <a16:creationId xmlns:a16="http://schemas.microsoft.com/office/drawing/2014/main" id="{8CA37715-FDA1-1F40-D8EE-9B88845E3223}"/>
              </a:ext>
            </a:extLst>
          </p:cNvPr>
          <p:cNvSpPr txBox="1"/>
          <p:nvPr/>
        </p:nvSpPr>
        <p:spPr>
          <a:xfrm>
            <a:off x="5600700" y="301797"/>
            <a:ext cx="6223000" cy="1477328"/>
          </a:xfrm>
          <a:prstGeom prst="rect">
            <a:avLst/>
          </a:prstGeom>
          <a:solidFill>
            <a:schemeClr val="accent1">
              <a:lumMod val="50000"/>
            </a:schemeClr>
          </a:solidFill>
        </p:spPr>
        <p:txBody>
          <a:bodyPr wrap="square">
            <a:spAutoFit/>
          </a:bodyPr>
          <a:lstStyle/>
          <a:p>
            <a:r>
              <a:rPr lang="en-GB" sz="1800" dirty="0">
                <a:solidFill>
                  <a:schemeClr val="bg1"/>
                </a:solidFill>
                <a:effectLst/>
                <a:latin typeface="+mj-lt"/>
                <a:ea typeface="Calibri" panose="020F0502020204030204" pitchFamily="34" charset="0"/>
              </a:rPr>
              <a:t>I do make a point of seeing my advisor regularly and she's been really good. And sort of just saying look, this is the important stuff, that isn't the important stuff. Don't worry about that and sort of… I think, as well, some of it is accepting that is good enough (interviewee 5)</a:t>
            </a:r>
            <a:endParaRPr lang="en-GB" dirty="0">
              <a:solidFill>
                <a:schemeClr val="bg1"/>
              </a:solidFill>
              <a:latin typeface="+mj-lt"/>
            </a:endParaRPr>
          </a:p>
        </p:txBody>
      </p:sp>
      <p:sp>
        <p:nvSpPr>
          <p:cNvPr id="8" name="TextBox 7">
            <a:extLst>
              <a:ext uri="{FF2B5EF4-FFF2-40B4-BE49-F238E27FC236}">
                <a16:creationId xmlns:a16="http://schemas.microsoft.com/office/drawing/2014/main" id="{7C5BF320-87BA-681D-9C87-4EA7FA38EB89}"/>
              </a:ext>
            </a:extLst>
          </p:cNvPr>
          <p:cNvSpPr txBox="1"/>
          <p:nvPr/>
        </p:nvSpPr>
        <p:spPr>
          <a:xfrm>
            <a:off x="3194199" y="2286972"/>
            <a:ext cx="6223000" cy="1754326"/>
          </a:xfrm>
          <a:prstGeom prst="rect">
            <a:avLst/>
          </a:prstGeom>
          <a:solidFill>
            <a:schemeClr val="accent1">
              <a:lumMod val="50000"/>
            </a:schemeClr>
          </a:solidFill>
        </p:spPr>
        <p:txBody>
          <a:bodyPr wrap="square">
            <a:spAutoFit/>
          </a:bodyPr>
          <a:lstStyle/>
          <a:p>
            <a:r>
              <a:rPr lang="en-GB" sz="1800" kern="0" dirty="0">
                <a:solidFill>
                  <a:schemeClr val="bg1"/>
                </a:solidFill>
                <a:effectLst/>
                <a:latin typeface="+mj-lt"/>
                <a:ea typeface="Calibri" panose="020F0502020204030204" pitchFamily="34" charset="0"/>
              </a:rPr>
              <a:t>If I do quit, then what am I </a:t>
            </a:r>
            <a:r>
              <a:rPr lang="en-GB" sz="1800" kern="0" dirty="0" err="1">
                <a:solidFill>
                  <a:schemeClr val="bg1"/>
                </a:solidFill>
                <a:effectLst/>
                <a:latin typeface="+mj-lt"/>
                <a:ea typeface="Calibri" panose="020F0502020204030204" pitchFamily="34" charset="0"/>
              </a:rPr>
              <a:t>gonna</a:t>
            </a:r>
            <a:r>
              <a:rPr lang="en-GB" sz="1800" kern="0" dirty="0">
                <a:solidFill>
                  <a:schemeClr val="bg1"/>
                </a:solidFill>
                <a:effectLst/>
                <a:latin typeface="+mj-lt"/>
                <a:ea typeface="Calibri" panose="020F0502020204030204" pitchFamily="34" charset="0"/>
              </a:rPr>
              <a:t> do? Go back to the same thing I did before? Like… it's not that I wasn't happy doing that, but I've done that, and I want more now. You know, there's no point and I think, well, I'm already doing it. It's really not that bad in the grand scheme of things (interviewee 9)</a:t>
            </a:r>
            <a:endParaRPr lang="en-GB" dirty="0">
              <a:solidFill>
                <a:schemeClr val="bg1"/>
              </a:solidFill>
              <a:latin typeface="+mj-lt"/>
            </a:endParaRPr>
          </a:p>
        </p:txBody>
      </p:sp>
      <p:sp>
        <p:nvSpPr>
          <p:cNvPr id="12" name="TextBox 11">
            <a:extLst>
              <a:ext uri="{FF2B5EF4-FFF2-40B4-BE49-F238E27FC236}">
                <a16:creationId xmlns:a16="http://schemas.microsoft.com/office/drawing/2014/main" id="{6B30960F-036E-EAD3-E4ED-B6CC57FFE3FB}"/>
              </a:ext>
            </a:extLst>
          </p:cNvPr>
          <p:cNvSpPr txBox="1"/>
          <p:nvPr/>
        </p:nvSpPr>
        <p:spPr>
          <a:xfrm>
            <a:off x="4610100" y="4481405"/>
            <a:ext cx="7340600" cy="1477328"/>
          </a:xfrm>
          <a:prstGeom prst="rect">
            <a:avLst/>
          </a:prstGeom>
          <a:solidFill>
            <a:schemeClr val="accent1">
              <a:lumMod val="50000"/>
            </a:schemeClr>
          </a:solidFill>
        </p:spPr>
        <p:txBody>
          <a:bodyPr wrap="square">
            <a:spAutoFit/>
          </a:bodyPr>
          <a:lstStyle/>
          <a:p>
            <a:r>
              <a:rPr lang="en-GB" b="0" i="0" dirty="0">
                <a:solidFill>
                  <a:schemeClr val="bg1"/>
                </a:solidFill>
                <a:effectLst/>
                <a:latin typeface="+mj-lt"/>
              </a:rPr>
              <a:t>I've been talking to… lecturers and module leaders in their office hours and again, I'm a student Rep as well, so I've been to student meetings, so I kind of it's interesting seeing the background workings of how the course works as well so. I think talking to people has really helped (interviewee 6)</a:t>
            </a:r>
            <a:endParaRPr lang="en-GB" dirty="0">
              <a:solidFill>
                <a:schemeClr val="bg1"/>
              </a:solidFill>
              <a:latin typeface="+mj-lt"/>
            </a:endParaRPr>
          </a:p>
        </p:txBody>
      </p:sp>
    </p:spTree>
    <p:extLst>
      <p:ext uri="{BB962C8B-B14F-4D97-AF65-F5344CB8AC3E}">
        <p14:creationId xmlns:p14="http://schemas.microsoft.com/office/powerpoint/2010/main" val="124498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atrixVTI">
  <a:themeElements>
    <a:clrScheme name="Custom 29">
      <a:dk1>
        <a:srgbClr val="000000"/>
      </a:dk1>
      <a:lt1>
        <a:sysClr val="window" lastClr="FFFFFF"/>
      </a:lt1>
      <a:dk2>
        <a:srgbClr val="465959"/>
      </a:dk2>
      <a:lt2>
        <a:srgbClr val="ECF0F0"/>
      </a:lt2>
      <a:accent1>
        <a:srgbClr val="1EBE9B"/>
      </a:accent1>
      <a:accent2>
        <a:srgbClr val="FD7C7C"/>
      </a:accent2>
      <a:accent3>
        <a:srgbClr val="7DA8B5"/>
      </a:accent3>
      <a:accent4>
        <a:srgbClr val="17967B"/>
      </a:accent4>
      <a:accent5>
        <a:srgbClr val="FB7365"/>
      </a:accent5>
      <a:accent6>
        <a:srgbClr val="D39B17"/>
      </a:accent6>
      <a:hlink>
        <a:srgbClr val="EF08F7"/>
      </a:hlink>
      <a:folHlink>
        <a:srgbClr val="8477FE"/>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1317</TotalTime>
  <Words>2085</Words>
  <Application>Microsoft Office PowerPoint</Application>
  <PresentationFormat>Widescreen</PresentationFormat>
  <Paragraphs>129</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MatrixVTI</vt:lpstr>
      <vt:lpstr>Continuation: exploring why HE students persist through their studies</vt:lpstr>
      <vt:lpstr>Retention is a ‘slippery context’ (Yorke, 1999)</vt:lpstr>
      <vt:lpstr>Why do students choose to persist in their studies?</vt:lpstr>
      <vt:lpstr>PowerPoint Presentation</vt:lpstr>
      <vt:lpstr>Motivations for study</vt:lpstr>
      <vt:lpstr>Challenges to continuation</vt:lpstr>
      <vt:lpstr>Enablers to continuation</vt:lpstr>
      <vt:lpstr>PowerPoint Presentation</vt:lpstr>
      <vt:lpstr>Strategies for persistence</vt:lpstr>
      <vt:lpstr>Applying Harrison’s Possible Selves conceptual model</vt:lpstr>
      <vt:lpstr>Implications for Policy &amp; Practice</vt:lpstr>
      <vt:lpstr>Discussion</vt:lpstr>
      <vt:lpstr>THANK YOU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Gemma Standen (ARM - Staff)</dc:creator>
  <cp:lastModifiedBy>Gemma Standen (ARM - Staff)</cp:lastModifiedBy>
  <cp:revision>15</cp:revision>
  <dcterms:created xsi:type="dcterms:W3CDTF">2025-08-26T14:24:29Z</dcterms:created>
  <dcterms:modified xsi:type="dcterms:W3CDTF">2025-09-04T09:40:35Z</dcterms:modified>
</cp:coreProperties>
</file>