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75" r:id="rId6"/>
    <p:sldId id="277" r:id="rId7"/>
    <p:sldId id="272" r:id="rId8"/>
    <p:sldId id="260" r:id="rId9"/>
    <p:sldId id="257" r:id="rId10"/>
    <p:sldId id="274" r:id="rId11"/>
    <p:sldId id="259" r:id="rId12"/>
    <p:sldId id="269" r:id="rId13"/>
    <p:sldId id="261" r:id="rId14"/>
    <p:sldId id="262" r:id="rId15"/>
    <p:sldId id="263" r:id="rId16"/>
    <p:sldId id="270" r:id="rId17"/>
    <p:sldId id="264" r:id="rId18"/>
    <p:sldId id="271" r:id="rId19"/>
    <p:sldId id="273" r:id="rId20"/>
    <p:sldId id="267" r:id="rId21"/>
    <p:sldId id="258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8A01"/>
    <a:srgbClr val="6F5701"/>
    <a:srgbClr val="8D6F01"/>
    <a:srgbClr val="E68900"/>
    <a:srgbClr val="FFF4CD"/>
    <a:srgbClr val="FAECF9"/>
    <a:srgbClr val="F8E4F6"/>
    <a:srgbClr val="ECF9FE"/>
    <a:srgbClr val="EFF9EB"/>
    <a:srgbClr val="E2F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FB21B0-3B5C-0EDD-80DE-72C30894D8EA}" v="39" dt="2025-08-27T00:35:04.6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/>
    <p:restoredTop sz="82993" autoAdjust="0"/>
  </p:normalViewPr>
  <p:slideViewPr>
    <p:cSldViewPr snapToGrid="0">
      <p:cViewPr varScale="1">
        <p:scale>
          <a:sx n="105" d="100"/>
          <a:sy n="105" d="100"/>
        </p:scale>
        <p:origin x="1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Sebastian" userId="S::cw567@leicester.ac.uk::95e997bb-327b-4215-992b-cf942e9d15ad" providerId="AD" clId="Web-{93FB21B0-3B5C-0EDD-80DE-72C30894D8EA}"/>
    <pc:docChg chg="modSld">
      <pc:chgData name="Wang, Sebastian" userId="S::cw567@leicester.ac.uk::95e997bb-327b-4215-992b-cf942e9d15ad" providerId="AD" clId="Web-{93FB21B0-3B5C-0EDD-80DE-72C30894D8EA}" dt="2025-08-27T00:35:04.665" v="48" actId="14100"/>
      <pc:docMkLst>
        <pc:docMk/>
      </pc:docMkLst>
      <pc:sldChg chg="modSp modNotes">
        <pc:chgData name="Wang, Sebastian" userId="S::cw567@leicester.ac.uk::95e997bb-327b-4215-992b-cf942e9d15ad" providerId="AD" clId="Web-{93FB21B0-3B5C-0EDD-80DE-72C30894D8EA}" dt="2025-08-26T20:11:38.563" v="31"/>
        <pc:sldMkLst>
          <pc:docMk/>
          <pc:sldMk cId="2038461418" sldId="256"/>
        </pc:sldMkLst>
        <pc:spChg chg="mod">
          <ac:chgData name="Wang, Sebastian" userId="S::cw567@leicester.ac.uk::95e997bb-327b-4215-992b-cf942e9d15ad" providerId="AD" clId="Web-{93FB21B0-3B5C-0EDD-80DE-72C30894D8EA}" dt="2025-08-26T20:11:14.765" v="29" actId="14100"/>
          <ac:spMkLst>
            <pc:docMk/>
            <pc:sldMk cId="2038461418" sldId="256"/>
            <ac:spMk id="22" creationId="{1792A5FB-81D7-D821-80B0-7ED0E3499C85}"/>
          </ac:spMkLst>
        </pc:spChg>
      </pc:sldChg>
      <pc:sldChg chg="modSp">
        <pc:chgData name="Wang, Sebastian" userId="S::cw567@leicester.ac.uk::95e997bb-327b-4215-992b-cf942e9d15ad" providerId="AD" clId="Web-{93FB21B0-3B5C-0EDD-80DE-72C30894D8EA}" dt="2025-08-20T20:31:37.572" v="28" actId="1076"/>
        <pc:sldMkLst>
          <pc:docMk/>
          <pc:sldMk cId="2341851823" sldId="264"/>
        </pc:sldMkLst>
        <pc:grpChg chg="mod">
          <ac:chgData name="Wang, Sebastian" userId="S::cw567@leicester.ac.uk::95e997bb-327b-4215-992b-cf942e9d15ad" providerId="AD" clId="Web-{93FB21B0-3B5C-0EDD-80DE-72C30894D8EA}" dt="2025-08-20T20:31:37.572" v="28" actId="1076"/>
          <ac:grpSpMkLst>
            <pc:docMk/>
            <pc:sldMk cId="2341851823" sldId="264"/>
            <ac:grpSpMk id="16" creationId="{C151338C-AB22-5954-9E61-7421B39FB19A}"/>
          </ac:grpSpMkLst>
        </pc:grpChg>
      </pc:sldChg>
      <pc:sldChg chg="addSp modSp modNotes">
        <pc:chgData name="Wang, Sebastian" userId="S::cw567@leicester.ac.uk::95e997bb-327b-4215-992b-cf942e9d15ad" providerId="AD" clId="Web-{93FB21B0-3B5C-0EDD-80DE-72C30894D8EA}" dt="2025-08-27T00:34:48.040" v="46"/>
        <pc:sldMkLst>
          <pc:docMk/>
          <pc:sldMk cId="1622317180" sldId="275"/>
        </pc:sldMkLst>
        <pc:spChg chg="add mod">
          <ac:chgData name="Wang, Sebastian" userId="S::cw567@leicester.ac.uk::95e997bb-327b-4215-992b-cf942e9d15ad" providerId="AD" clId="Web-{93FB21B0-3B5C-0EDD-80DE-72C30894D8EA}" dt="2025-08-20T20:28:22.658" v="26" actId="1076"/>
          <ac:spMkLst>
            <pc:docMk/>
            <pc:sldMk cId="1622317180" sldId="275"/>
            <ac:spMk id="2" creationId="{8DB4F46B-CEB5-AAC7-83E3-73210DFA2D40}"/>
          </ac:spMkLst>
        </pc:spChg>
        <pc:spChg chg="mod">
          <ac:chgData name="Wang, Sebastian" userId="S::cw567@leicester.ac.uk::95e997bb-327b-4215-992b-cf942e9d15ad" providerId="AD" clId="Web-{93FB21B0-3B5C-0EDD-80DE-72C30894D8EA}" dt="2025-08-20T20:27:37.234" v="6" actId="1076"/>
          <ac:spMkLst>
            <pc:docMk/>
            <pc:sldMk cId="1622317180" sldId="275"/>
            <ac:spMk id="15" creationId="{525F9BD9-0CDE-4CCF-A5C9-6E2F4B7BA9D9}"/>
          </ac:spMkLst>
        </pc:spChg>
        <pc:spChg chg="mod ord">
          <ac:chgData name="Wang, Sebastian" userId="S::cw567@leicester.ac.uk::95e997bb-327b-4215-992b-cf942e9d15ad" providerId="AD" clId="Web-{93FB21B0-3B5C-0EDD-80DE-72C30894D8EA}" dt="2025-08-20T20:28:16.282" v="25" actId="1076"/>
          <ac:spMkLst>
            <pc:docMk/>
            <pc:sldMk cId="1622317180" sldId="275"/>
            <ac:spMk id="20" creationId="{12ACF994-2D64-432C-942F-16FC9C074D42}"/>
          </ac:spMkLst>
        </pc:spChg>
      </pc:sldChg>
      <pc:sldChg chg="modSp">
        <pc:chgData name="Wang, Sebastian" userId="S::cw567@leicester.ac.uk::95e997bb-327b-4215-992b-cf942e9d15ad" providerId="AD" clId="Web-{93FB21B0-3B5C-0EDD-80DE-72C30894D8EA}" dt="2025-08-27T00:35:04.665" v="48" actId="14100"/>
        <pc:sldMkLst>
          <pc:docMk/>
          <pc:sldMk cId="3784482059" sldId="277"/>
        </pc:sldMkLst>
        <pc:spChg chg="mod">
          <ac:chgData name="Wang, Sebastian" userId="S::cw567@leicester.ac.uk::95e997bb-327b-4215-992b-cf942e9d15ad" providerId="AD" clId="Web-{93FB21B0-3B5C-0EDD-80DE-72C30894D8EA}" dt="2025-08-27T00:35:04.665" v="48" actId="14100"/>
          <ac:spMkLst>
            <pc:docMk/>
            <pc:sldMk cId="3784482059" sldId="277"/>
            <ac:spMk id="9" creationId="{72094202-9448-4384-B7CB-834DE5D6B85C}"/>
          </ac:spMkLst>
        </pc:spChg>
      </pc:sldChg>
    </pc:docChg>
  </pc:docChgLst>
  <pc:docChgLst>
    <pc:chgData name="Wang, Sebastian" userId="S::cw567@leicester.ac.uk::95e997bb-327b-4215-992b-cf942e9d15ad" providerId="AD" clId="Web-{7C678C8B-C8AC-6EF3-E854-F5081439EBC0}"/>
    <pc:docChg chg="modSld">
      <pc:chgData name="Wang, Sebastian" userId="S::cw567@leicester.ac.uk::95e997bb-327b-4215-992b-cf942e9d15ad" providerId="AD" clId="Web-{7C678C8B-C8AC-6EF3-E854-F5081439EBC0}" dt="2025-08-18T21:58:52.053" v="161"/>
      <pc:docMkLst>
        <pc:docMk/>
      </pc:docMkLst>
      <pc:sldChg chg="addSp delSp modSp">
        <pc:chgData name="Wang, Sebastian" userId="S::cw567@leicester.ac.uk::95e997bb-327b-4215-992b-cf942e9d15ad" providerId="AD" clId="Web-{7C678C8B-C8AC-6EF3-E854-F5081439EBC0}" dt="2025-08-18T21:58:52.053" v="161"/>
        <pc:sldMkLst>
          <pc:docMk/>
          <pc:sldMk cId="1622317180" sldId="275"/>
        </pc:sldMkLst>
        <pc:spChg chg="add mod">
          <ac:chgData name="Wang, Sebastian" userId="S::cw567@leicester.ac.uk::95e997bb-327b-4215-992b-cf942e9d15ad" providerId="AD" clId="Web-{7C678C8B-C8AC-6EF3-E854-F5081439EBC0}" dt="2025-08-18T21:54:26.233" v="114" actId="1076"/>
          <ac:spMkLst>
            <pc:docMk/>
            <pc:sldMk cId="1622317180" sldId="275"/>
            <ac:spMk id="3" creationId="{0C36AF58-5AC7-4237-02A1-F838A00CED72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4:26.249" v="115" actId="1076"/>
          <ac:spMkLst>
            <pc:docMk/>
            <pc:sldMk cId="1622317180" sldId="275"/>
            <ac:spMk id="6" creationId="{E073F3E0-4F92-C025-E951-97A4C8F02116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4:26.249" v="116" actId="1076"/>
          <ac:spMkLst>
            <pc:docMk/>
            <pc:sldMk cId="1622317180" sldId="275"/>
            <ac:spMk id="9" creationId="{7A280E34-FC67-9EC8-71C1-A71AB72E2A63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49:54.121" v="18" actId="14100"/>
          <ac:spMkLst>
            <pc:docMk/>
            <pc:sldMk cId="1622317180" sldId="275"/>
            <ac:spMk id="10" creationId="{C4DE5423-ABB3-0F16-B4F8-A1B021A1614C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4:26.264" v="118" actId="1076"/>
          <ac:spMkLst>
            <pc:docMk/>
            <pc:sldMk cId="1622317180" sldId="275"/>
            <ac:spMk id="11" creationId="{E7C49E7F-D0E5-B4C8-1F5C-2DEEB5938402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4:26.280" v="119" actId="1076"/>
          <ac:spMkLst>
            <pc:docMk/>
            <pc:sldMk cId="1622317180" sldId="275"/>
            <ac:spMk id="12" creationId="{32E07928-3C4F-32F2-A61B-B60E7DE826F9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4:26.296" v="120" actId="1076"/>
          <ac:spMkLst>
            <pc:docMk/>
            <pc:sldMk cId="1622317180" sldId="275"/>
            <ac:spMk id="13" creationId="{A02FDE67-EAEC-4121-8A8E-ADACA8CD15E9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4:26.296" v="121" actId="1076"/>
          <ac:spMkLst>
            <pc:docMk/>
            <pc:sldMk cId="1622317180" sldId="275"/>
            <ac:spMk id="18" creationId="{7A05D9E3-C0D4-78FE-F029-65F5CB04CDE0}"/>
          </ac:spMkLst>
        </pc:spChg>
        <pc:spChg chg="mod ord">
          <ac:chgData name="Wang, Sebastian" userId="S::cw567@leicester.ac.uk::95e997bb-327b-4215-992b-cf942e9d15ad" providerId="AD" clId="Web-{7C678C8B-C8AC-6EF3-E854-F5081439EBC0}" dt="2025-08-18T21:54:26.264" v="117" actId="1076"/>
          <ac:spMkLst>
            <pc:docMk/>
            <pc:sldMk cId="1622317180" sldId="275"/>
            <ac:spMk id="20" creationId="{12ACF994-2D64-432C-942F-16FC9C074D42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4:26.343" v="125" actId="1076"/>
          <ac:spMkLst>
            <pc:docMk/>
            <pc:sldMk cId="1622317180" sldId="275"/>
            <ac:spMk id="27" creationId="{7AE6C7BC-584F-83BB-AA93-CFDBDAD69209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5:33.613" v="142" actId="1076"/>
          <ac:spMkLst>
            <pc:docMk/>
            <pc:sldMk cId="1622317180" sldId="275"/>
            <ac:spMk id="29" creationId="{A4FB46F4-E0E5-57B8-5AE0-B4898A1B4A54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5:25.081" v="137" actId="1076"/>
          <ac:spMkLst>
            <pc:docMk/>
            <pc:sldMk cId="1622317180" sldId="275"/>
            <ac:spMk id="32" creationId="{2691FE0C-C79B-0CEA-BAF7-811ECDDA9ACF}"/>
          </ac:spMkLst>
        </pc:spChg>
        <pc:spChg chg="add mod">
          <ac:chgData name="Wang, Sebastian" userId="S::cw567@leicester.ac.uk::95e997bb-327b-4215-992b-cf942e9d15ad" providerId="AD" clId="Web-{7C678C8B-C8AC-6EF3-E854-F5081439EBC0}" dt="2025-08-18T21:58:40.114" v="157" actId="1076"/>
          <ac:spMkLst>
            <pc:docMk/>
            <pc:sldMk cId="1622317180" sldId="275"/>
            <ac:spMk id="35" creationId="{7E7EDEA0-14B2-B5E9-475A-874419AE18BC}"/>
          </ac:spMkLst>
        </pc:spChg>
        <pc:picChg chg="add mod modCrop">
          <ac:chgData name="Wang, Sebastian" userId="S::cw567@leicester.ac.uk::95e997bb-327b-4215-992b-cf942e9d15ad" providerId="AD" clId="Web-{7C678C8B-C8AC-6EF3-E854-F5081439EBC0}" dt="2025-08-18T21:58:27.051" v="152"/>
          <ac:picMkLst>
            <pc:docMk/>
            <pc:sldMk cId="1622317180" sldId="275"/>
            <ac:picMk id="19" creationId="{3F8DA21B-7365-9BD6-1EF2-D80430669FB7}"/>
          </ac:picMkLst>
        </pc:picChg>
        <pc:picChg chg="add mod modCrop">
          <ac:chgData name="Wang, Sebastian" userId="S::cw567@leicester.ac.uk::95e997bb-327b-4215-992b-cf942e9d15ad" providerId="AD" clId="Web-{7C678C8B-C8AC-6EF3-E854-F5081439EBC0}" dt="2025-08-18T21:57:49.610" v="148"/>
          <ac:picMkLst>
            <pc:docMk/>
            <pc:sldMk cId="1622317180" sldId="275"/>
            <ac:picMk id="25" creationId="{38597705-3862-ED67-CE65-B7663D544FC2}"/>
          </ac:picMkLst>
        </pc:picChg>
        <pc:picChg chg="add mod modCrop">
          <ac:chgData name="Wang, Sebastian" userId="S::cw567@leicester.ac.uk::95e997bb-327b-4215-992b-cf942e9d15ad" providerId="AD" clId="Web-{7C678C8B-C8AC-6EF3-E854-F5081439EBC0}" dt="2025-08-18T21:57:53.861" v="150"/>
          <ac:picMkLst>
            <pc:docMk/>
            <pc:sldMk cId="1622317180" sldId="275"/>
            <ac:picMk id="26" creationId="{CEF10CED-ACA4-46EE-748E-31CD027763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50F36-092E-6841-BBE0-121C768BDC03}" type="datetimeFigureOut">
              <a:rPr lang="en-US" smtClean="0"/>
              <a:t>9/2/25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C0FBF-4774-5C43-B0AA-715B69CB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8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Hello everyone!</a:t>
            </a:r>
            <a:r>
              <a:rPr lang="zh-TW" altLang="en-US" dirty="0">
                <a:ea typeface="新細明體"/>
              </a:rPr>
              <a:t> </a:t>
            </a:r>
            <a:r>
              <a:rPr lang="en-US" altLang="zh-TW" dirty="0">
                <a:ea typeface="新細明體"/>
              </a:rPr>
              <a:t>My</a:t>
            </a:r>
            <a:r>
              <a:rPr lang="zh-TW" altLang="en-US" dirty="0">
                <a:ea typeface="新細明體"/>
              </a:rPr>
              <a:t> </a:t>
            </a:r>
            <a:r>
              <a:rPr lang="en-US" altLang="zh-TW" dirty="0">
                <a:ea typeface="新細明體"/>
              </a:rPr>
              <a:t>name</a:t>
            </a:r>
            <a:r>
              <a:rPr lang="zh-TW" altLang="en-US" dirty="0">
                <a:ea typeface="新細明體"/>
              </a:rPr>
              <a:t> </a:t>
            </a:r>
            <a:r>
              <a:rPr lang="en-US" altLang="zh-TW" dirty="0">
                <a:ea typeface="新細明體"/>
              </a:rPr>
              <a:t>is</a:t>
            </a:r>
            <a:r>
              <a:rPr lang="zh-TW" altLang="en-US" dirty="0">
                <a:ea typeface="新細明體"/>
              </a:rPr>
              <a:t> </a:t>
            </a:r>
            <a:r>
              <a:rPr lang="en-US" altLang="zh-TW" dirty="0">
                <a:ea typeface="新細明體"/>
              </a:rPr>
              <a:t>Sebastian.</a:t>
            </a:r>
            <a:br>
              <a:rPr lang="en-GB" dirty="0">
                <a:cs typeface="+mn-lt"/>
              </a:rPr>
            </a:br>
            <a:r>
              <a:rPr lang="en-GB" dirty="0"/>
              <a:t>I’m a research</a:t>
            </a:r>
            <a:r>
              <a:rPr lang="zh-TW" altLang="en-US" dirty="0">
                <a:ea typeface="新細明體"/>
              </a:rPr>
              <a:t> </a:t>
            </a:r>
            <a:r>
              <a:rPr lang="en-US" altLang="zh-TW" dirty="0">
                <a:ea typeface="新細明體"/>
              </a:rPr>
              <a:t>associate</a:t>
            </a:r>
            <a:r>
              <a:rPr lang="en-GB" dirty="0"/>
              <a:t> for the </a:t>
            </a:r>
            <a:r>
              <a:rPr lang="en-GB" dirty="0" err="1"/>
              <a:t>Wellcome</a:t>
            </a:r>
            <a:r>
              <a:rPr lang="en-GB" dirty="0"/>
              <a:t>-funded I-REACCH project. Today, I’d love to share some early findings from our Research Culture Survey 2025</a:t>
            </a:r>
            <a:r>
              <a:rPr lang="zh-TW" altLang="en-US" dirty="0">
                <a:ea typeface="新細明體"/>
              </a:rPr>
              <a:t> </a:t>
            </a:r>
            <a:r>
              <a:rPr lang="en-US" altLang="zh-TW" dirty="0">
                <a:ea typeface="新細明體"/>
              </a:rPr>
              <a:t>and</a:t>
            </a:r>
            <a:r>
              <a:rPr lang="zh-TW" altLang="en-US" dirty="0">
                <a:ea typeface="新細明體"/>
              </a:rPr>
              <a:t> </a:t>
            </a:r>
            <a:r>
              <a:rPr lang="en-US" altLang="zh-TW" dirty="0">
                <a:ea typeface="新細明體"/>
              </a:rPr>
              <a:t>complementary</a:t>
            </a:r>
            <a:r>
              <a:rPr lang="zh-TW" altLang="en-US" dirty="0">
                <a:ea typeface="新細明體"/>
              </a:rPr>
              <a:t> </a:t>
            </a:r>
            <a:r>
              <a:rPr lang="en-US" altLang="zh-TW" dirty="0">
                <a:ea typeface="新細明體"/>
              </a:rPr>
              <a:t>research</a:t>
            </a:r>
            <a:r>
              <a:rPr lang="zh-TW" altLang="en-US" dirty="0">
                <a:ea typeface="新細明體"/>
              </a:rPr>
              <a:t> </a:t>
            </a:r>
            <a:r>
              <a:rPr lang="en-GB" dirty="0"/>
              <a:t>at the University of Leicester.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6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9521E-C0A2-B06F-F265-20EAC573F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10D8F-F990-F396-0EE5-F9C5E8DA3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0D99A2-4EF4-D255-B806-7F7EEA2C0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What</a:t>
            </a:r>
            <a:r>
              <a:rPr lang="zh-TW" altLang="en-US" dirty="0"/>
              <a:t> </a:t>
            </a:r>
            <a:r>
              <a:rPr lang="en-US" altLang="zh-TW" dirty="0"/>
              <a:t>interesting</a:t>
            </a:r>
            <a:r>
              <a:rPr lang="zh-TW" altLang="en-US" dirty="0"/>
              <a:t> </a:t>
            </a:r>
            <a:r>
              <a:rPr lang="en-US" altLang="zh-TW" dirty="0"/>
              <a:t>is,</a:t>
            </a:r>
            <a:r>
              <a:rPr lang="zh-TW" altLang="en-US" dirty="0"/>
              <a:t> </a:t>
            </a:r>
            <a:r>
              <a:rPr lang="en-GB" dirty="0"/>
              <a:t>when we </a:t>
            </a:r>
            <a:r>
              <a:rPr lang="en-US" altLang="zh-TW" dirty="0"/>
              <a:t>dive</a:t>
            </a:r>
            <a:r>
              <a:rPr lang="zh-TW" altLang="en-US" dirty="0"/>
              <a:t> </a:t>
            </a:r>
            <a:r>
              <a:rPr lang="en-US" altLang="zh-TW" dirty="0"/>
              <a:t>deep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en-GB" dirty="0"/>
              <a:t> the </a:t>
            </a:r>
            <a:r>
              <a:rPr lang="en-US" altLang="zh-TW" dirty="0"/>
              <a:t>responses</a:t>
            </a:r>
            <a:r>
              <a:rPr lang="en-GB" dirty="0"/>
              <a:t> by College, some </a:t>
            </a:r>
            <a:r>
              <a:rPr lang="en-US" altLang="zh-TW" dirty="0"/>
              <a:t>significant</a:t>
            </a:r>
            <a:r>
              <a:rPr lang="en-GB" dirty="0"/>
              <a:t> differences </a:t>
            </a:r>
            <a:r>
              <a:rPr lang="en-US" altLang="zh-TW" dirty="0"/>
              <a:t>show</a:t>
            </a:r>
            <a:r>
              <a:rPr lang="zh-TW" altLang="en-US" dirty="0"/>
              <a:t> </a:t>
            </a:r>
            <a:r>
              <a:rPr lang="en-US" altLang="zh-TW" dirty="0"/>
              <a:t>up.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Different</a:t>
            </a:r>
            <a:r>
              <a:rPr lang="zh-TW" altLang="en-US" dirty="0"/>
              <a:t> </a:t>
            </a:r>
            <a:r>
              <a:rPr lang="en-US" altLang="zh-TW" dirty="0"/>
              <a:t>colleges</a:t>
            </a:r>
            <a:r>
              <a:rPr lang="zh-TW" altLang="en-US" dirty="0"/>
              <a:t> </a:t>
            </a:r>
            <a:r>
              <a:rPr lang="en-US" altLang="zh-TW" dirty="0"/>
              <a:t>show</a:t>
            </a:r>
            <a:r>
              <a:rPr lang="zh-TW" altLang="en-US" dirty="0"/>
              <a:t> </a:t>
            </a:r>
            <a:r>
              <a:rPr lang="en-US" altLang="zh-TW" dirty="0"/>
              <a:t>obvious</a:t>
            </a:r>
            <a:r>
              <a:rPr lang="zh-TW" altLang="en-US" dirty="0"/>
              <a:t> </a:t>
            </a:r>
            <a:r>
              <a:rPr lang="en-US" altLang="zh-TW" dirty="0"/>
              <a:t>wording</a:t>
            </a:r>
            <a:r>
              <a:rPr lang="zh-TW" altLang="en-US" dirty="0"/>
              <a:t> </a:t>
            </a:r>
            <a:r>
              <a:rPr lang="en-US" altLang="zh-TW" dirty="0"/>
              <a:t>preferences</a:t>
            </a:r>
            <a:r>
              <a:rPr lang="zh-TW" altLang="en-US" dirty="0"/>
              <a:t> </a:t>
            </a:r>
            <a:r>
              <a:rPr lang="en-US" altLang="zh-TW" dirty="0"/>
              <a:t>when</a:t>
            </a:r>
            <a:r>
              <a:rPr lang="zh-TW" altLang="en-US" dirty="0"/>
              <a:t> </a:t>
            </a:r>
            <a:r>
              <a:rPr lang="en-US" altLang="zh-TW" dirty="0"/>
              <a:t>asking</a:t>
            </a:r>
            <a:r>
              <a:rPr lang="zh-TW" altLang="en-US" dirty="0"/>
              <a:t> </a:t>
            </a:r>
            <a:r>
              <a:rPr lang="en-US" altLang="zh-TW" dirty="0"/>
              <a:t>them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define</a:t>
            </a:r>
            <a:r>
              <a:rPr lang="zh-TW" altLang="en-US" dirty="0"/>
              <a:t> </a:t>
            </a:r>
            <a:r>
              <a:rPr lang="en-US" altLang="zh-TW" dirty="0"/>
              <a:t>what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culture</a:t>
            </a:r>
            <a:r>
              <a:rPr lang="zh-TW" altLang="en-US" dirty="0"/>
              <a:t> </a:t>
            </a:r>
            <a:r>
              <a:rPr lang="en-US" altLang="zh-TW" dirty="0"/>
              <a:t>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example, people from life science use the word value more often, and science and engineering mention more about respect, social science focus more on creativity, and business mentioned excellent.</a:t>
            </a:r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DC860-4AC6-B000-F976-198E43A3C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86B2D-029C-C009-440A-34C945806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F2CFE-694A-A413-A531-3ABB7E515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0A8D3-9EA9-6F35-D8BB-4E4817870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Different</a:t>
            </a:r>
            <a:r>
              <a:rPr lang="zh-TW" altLang="en-US" dirty="0"/>
              <a:t> </a:t>
            </a:r>
            <a:r>
              <a:rPr lang="en-US" altLang="zh-TW" dirty="0"/>
              <a:t>colleges</a:t>
            </a:r>
            <a:r>
              <a:rPr lang="zh-TW" altLang="en-US" dirty="0"/>
              <a:t> </a:t>
            </a:r>
            <a:r>
              <a:rPr lang="en-US" altLang="zh-TW" dirty="0"/>
              <a:t>not</a:t>
            </a:r>
            <a:r>
              <a:rPr lang="zh-TW" altLang="en-US" dirty="0"/>
              <a:t> </a:t>
            </a:r>
            <a:r>
              <a:rPr lang="en-US" altLang="zh-TW" dirty="0"/>
              <a:t>just</a:t>
            </a:r>
            <a:r>
              <a:rPr lang="zh-TW" altLang="en-US" dirty="0"/>
              <a:t> </a:t>
            </a:r>
            <a:r>
              <a:rPr lang="en-US" altLang="zh-TW" dirty="0"/>
              <a:t>have</a:t>
            </a:r>
            <a:r>
              <a:rPr lang="zh-TW" altLang="en-US" dirty="0"/>
              <a:t> </a:t>
            </a:r>
            <a:r>
              <a:rPr lang="en-US" altLang="zh-TW" dirty="0"/>
              <a:t>different</a:t>
            </a:r>
            <a:r>
              <a:rPr lang="zh-TW" altLang="en-US" dirty="0"/>
              <a:t> </a:t>
            </a:r>
            <a:r>
              <a:rPr lang="en-US" altLang="zh-TW" dirty="0"/>
              <a:t>priority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RC,</a:t>
            </a:r>
            <a:r>
              <a:rPr lang="zh-TW" altLang="en-US" dirty="0"/>
              <a:t> </a:t>
            </a:r>
            <a:r>
              <a:rPr lang="en-US" altLang="zh-TW" dirty="0"/>
              <a:t>they</a:t>
            </a:r>
            <a:r>
              <a:rPr lang="zh-TW" altLang="en-US" dirty="0"/>
              <a:t> </a:t>
            </a:r>
            <a:r>
              <a:rPr lang="en-US" altLang="zh-TW" dirty="0"/>
              <a:t>also</a:t>
            </a:r>
            <a:r>
              <a:rPr lang="zh-TW" altLang="en-US" dirty="0"/>
              <a:t> </a:t>
            </a:r>
            <a:r>
              <a:rPr lang="en-US" altLang="zh-TW" dirty="0"/>
              <a:t>have</a:t>
            </a:r>
            <a:r>
              <a:rPr lang="zh-TW" altLang="en-US" dirty="0"/>
              <a:t> </a:t>
            </a:r>
            <a:r>
              <a:rPr lang="en-US" altLang="zh-TW" dirty="0"/>
              <a:t>different</a:t>
            </a:r>
            <a:r>
              <a:rPr lang="zh-TW" altLang="en-US" dirty="0"/>
              <a:t> </a:t>
            </a:r>
            <a:r>
              <a:rPr lang="en-US" altLang="zh-TW" dirty="0"/>
              <a:t>definition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elements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RC.</a:t>
            </a:r>
            <a:r>
              <a:rPr lang="zh-TW" altLang="en-US" dirty="0"/>
              <a:t> </a:t>
            </a:r>
            <a:endParaRPr lang="en-GB" altLang="zh-TW" dirty="0"/>
          </a:p>
          <a:p>
            <a:endParaRPr lang="en-GB" altLang="zh-TW" dirty="0"/>
          </a:p>
          <a:p>
            <a:r>
              <a:rPr lang="en-US" altLang="zh-TW" dirty="0"/>
              <a:t>Take</a:t>
            </a:r>
            <a:r>
              <a:rPr lang="zh-TW" altLang="en-US" dirty="0"/>
              <a:t> </a:t>
            </a:r>
            <a:r>
              <a:rPr lang="en-US" altLang="zh-TW" dirty="0"/>
              <a:t>creativity</a:t>
            </a:r>
            <a:r>
              <a:rPr lang="zh-TW" altLang="en-US" dirty="0"/>
              <a:t> </a:t>
            </a:r>
            <a:r>
              <a:rPr lang="en-US" altLang="zh-TW" dirty="0"/>
              <a:t>as</a:t>
            </a:r>
            <a:r>
              <a:rPr lang="zh-TW" altLang="en-US" dirty="0"/>
              <a:t> </a:t>
            </a:r>
            <a:r>
              <a:rPr lang="en-US" altLang="zh-TW" dirty="0"/>
              <a:t>an</a:t>
            </a:r>
            <a:r>
              <a:rPr lang="zh-TW" altLang="en-US" dirty="0"/>
              <a:t> </a:t>
            </a:r>
            <a:r>
              <a:rPr lang="en-US" altLang="zh-TW" dirty="0"/>
              <a:t>example,</a:t>
            </a:r>
            <a:r>
              <a:rPr lang="zh-TW" altLang="en-US" dirty="0"/>
              <a:t> </a:t>
            </a:r>
            <a:r>
              <a:rPr lang="en-US" altLang="zh-TW" dirty="0"/>
              <a:t>people</a:t>
            </a:r>
            <a:r>
              <a:rPr lang="zh-TW" altLang="en-US" dirty="0"/>
              <a:t> </a:t>
            </a:r>
            <a:r>
              <a:rPr lang="en-US" altLang="zh-TW" dirty="0"/>
              <a:t>from</a:t>
            </a:r>
            <a:r>
              <a:rPr lang="zh-TW" altLang="en-US" dirty="0"/>
              <a:t> </a:t>
            </a:r>
            <a:r>
              <a:rPr lang="en-US" altLang="zh-TW" dirty="0"/>
              <a:t>social</a:t>
            </a:r>
            <a:r>
              <a:rPr lang="zh-TW" altLang="en-US" dirty="0"/>
              <a:t> </a:t>
            </a:r>
            <a:r>
              <a:rPr lang="en-US" altLang="zh-TW" dirty="0"/>
              <a:t>science</a:t>
            </a:r>
            <a:r>
              <a:rPr lang="zh-TW" altLang="en-US" dirty="0"/>
              <a:t> </a:t>
            </a:r>
            <a:r>
              <a:rPr lang="en-US" altLang="zh-TW" dirty="0"/>
              <a:t>reckon</a:t>
            </a:r>
            <a:r>
              <a:rPr lang="zh-TW" altLang="en-US" dirty="0"/>
              <a:t> </a:t>
            </a:r>
            <a:r>
              <a:rPr lang="en-US" altLang="zh-TW" dirty="0"/>
              <a:t>creativity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have</a:t>
            </a:r>
            <a:r>
              <a:rPr lang="zh-TW" altLang="en-US" dirty="0"/>
              <a:t> </a:t>
            </a:r>
            <a:r>
              <a:rPr lang="en-US" altLang="zh-TW" dirty="0"/>
              <a:t>critical</a:t>
            </a:r>
            <a:r>
              <a:rPr lang="zh-TW" altLang="en-US" dirty="0"/>
              <a:t> </a:t>
            </a:r>
            <a:r>
              <a:rPr lang="en-US" altLang="zh-TW" dirty="0"/>
              <a:t>thinkings</a:t>
            </a:r>
            <a:r>
              <a:rPr lang="zh-TW" altLang="en-US" dirty="0"/>
              <a:t> </a:t>
            </a:r>
            <a:r>
              <a:rPr lang="en-US" altLang="zh-TW" dirty="0"/>
              <a:t>on</a:t>
            </a:r>
            <a:r>
              <a:rPr lang="zh-TW" altLang="en-US" dirty="0"/>
              <a:t> </a:t>
            </a:r>
            <a:r>
              <a:rPr lang="en-US" altLang="zh-TW" dirty="0"/>
              <a:t>social</a:t>
            </a:r>
            <a:r>
              <a:rPr lang="zh-TW" altLang="en-US" dirty="0"/>
              <a:t> </a:t>
            </a:r>
            <a:r>
              <a:rPr lang="en-US" altLang="zh-TW" dirty="0"/>
              <a:t>impact,</a:t>
            </a:r>
            <a:r>
              <a:rPr lang="zh-TW" altLang="en-US" dirty="0"/>
              <a:t> </a:t>
            </a:r>
            <a:r>
              <a:rPr lang="en-US" altLang="zh-TW" dirty="0"/>
              <a:t>people</a:t>
            </a:r>
            <a:r>
              <a:rPr lang="zh-TW" altLang="en-US" dirty="0"/>
              <a:t> </a:t>
            </a:r>
            <a:r>
              <a:rPr lang="en-US" altLang="zh-TW" dirty="0"/>
              <a:t>from</a:t>
            </a:r>
            <a:r>
              <a:rPr lang="zh-TW" altLang="en-US" dirty="0"/>
              <a:t> </a:t>
            </a:r>
            <a:r>
              <a:rPr lang="en-US" altLang="zh-TW" dirty="0"/>
              <a:t>business</a:t>
            </a:r>
            <a:r>
              <a:rPr lang="zh-TW" altLang="en-US" dirty="0"/>
              <a:t> </a:t>
            </a:r>
            <a:r>
              <a:rPr lang="en-US" altLang="zh-TW" dirty="0"/>
              <a:t>feel</a:t>
            </a:r>
            <a:r>
              <a:rPr lang="zh-TW" altLang="en-US" dirty="0"/>
              <a:t> </a:t>
            </a:r>
            <a:r>
              <a:rPr lang="en-US" altLang="zh-TW" dirty="0"/>
              <a:t>creativity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innovate</a:t>
            </a:r>
            <a:r>
              <a:rPr lang="zh-TW" altLang="en-US" dirty="0"/>
              <a:t> </a:t>
            </a:r>
            <a:r>
              <a:rPr lang="en-US" altLang="zh-TW" dirty="0"/>
              <a:t>with</a:t>
            </a:r>
            <a:r>
              <a:rPr lang="zh-TW" altLang="en-US" dirty="0"/>
              <a:t> </a:t>
            </a:r>
            <a:r>
              <a:rPr lang="en-US" altLang="zh-TW" dirty="0"/>
              <a:t>industrial</a:t>
            </a:r>
            <a:r>
              <a:rPr lang="zh-TW" altLang="en-US" dirty="0"/>
              <a:t> </a:t>
            </a:r>
            <a:r>
              <a:rPr lang="en-US" altLang="zh-TW" dirty="0"/>
              <a:t>partners.</a:t>
            </a:r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/>
              <a:t>So</a:t>
            </a:r>
            <a:r>
              <a:rPr lang="zh-TW" altLang="en-US" b="1" dirty="0"/>
              <a:t> </a:t>
            </a:r>
            <a:r>
              <a:rPr lang="en-US" altLang="zh-TW" b="1" dirty="0"/>
              <a:t>here</a:t>
            </a:r>
            <a:r>
              <a:rPr lang="zh-TW" altLang="en-US" b="1" dirty="0"/>
              <a:t> </a:t>
            </a:r>
            <a:r>
              <a:rPr lang="en-US" altLang="zh-TW" b="1" dirty="0"/>
              <a:t>we</a:t>
            </a:r>
            <a:r>
              <a:rPr lang="zh-TW" altLang="en-US" b="1" dirty="0"/>
              <a:t> </a:t>
            </a:r>
            <a:r>
              <a:rPr lang="en-US" altLang="zh-TW" b="1" dirty="0"/>
              <a:t>can</a:t>
            </a:r>
            <a:r>
              <a:rPr lang="zh-TW" altLang="en-US" b="1" dirty="0"/>
              <a:t> </a:t>
            </a:r>
            <a:r>
              <a:rPr lang="en-US" altLang="zh-TW" b="1" dirty="0"/>
              <a:t>see</a:t>
            </a:r>
            <a:r>
              <a:rPr lang="zh-TW" altLang="en-US" b="1" dirty="0"/>
              <a:t> </a:t>
            </a:r>
            <a:r>
              <a:rPr lang="en-US" altLang="zh-TW" b="1" dirty="0"/>
              <a:t>t</a:t>
            </a:r>
            <a:r>
              <a:rPr lang="en-GB" b="1" dirty="0"/>
              <a:t>he nature of the discipline</a:t>
            </a:r>
            <a:r>
              <a:rPr lang="en-GB" dirty="0"/>
              <a:t> </a:t>
            </a:r>
            <a:r>
              <a:rPr lang="en-US" altLang="zh-TW" dirty="0"/>
              <a:t>affect</a:t>
            </a:r>
            <a:r>
              <a:rPr lang="en-GB" dirty="0"/>
              <a:t> how people understand research culture.</a:t>
            </a:r>
          </a:p>
          <a:p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000B6-1C81-241B-0689-97D1AAAB1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74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5F976-AA30-9582-4EB6-7B12B92F2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B4656-2199-8E47-968C-A0D19DD84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9D887-E029-492F-4E00-81C3D925A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Disciplin</a:t>
            </a:r>
            <a:r>
              <a:rPr lang="en-US" altLang="zh-TW" dirty="0"/>
              <a:t>e</a:t>
            </a:r>
            <a:r>
              <a:rPr lang="en-GB" dirty="0"/>
              <a:t> not only shapes what individuals </a:t>
            </a:r>
            <a:r>
              <a:rPr lang="en-US" altLang="zh-TW" dirty="0"/>
              <a:t>perceive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 err="1"/>
              <a:t>prioitise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culture.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US" altLang="zh-TW" dirty="0"/>
              <a:t>T</a:t>
            </a:r>
            <a:r>
              <a:rPr lang="en-GB" dirty="0"/>
              <a:t>heir </a:t>
            </a:r>
            <a:r>
              <a:rPr lang="en-US" altLang="zh-TW" dirty="0"/>
              <a:t>different</a:t>
            </a:r>
            <a:r>
              <a:rPr lang="zh-TW" altLang="en-US" dirty="0"/>
              <a:t> </a:t>
            </a:r>
            <a:r>
              <a:rPr lang="en-GB" dirty="0"/>
              <a:t>working styles</a:t>
            </a:r>
            <a:r>
              <a:rPr lang="zh-TW" altLang="en-US" dirty="0"/>
              <a:t> </a:t>
            </a:r>
            <a:r>
              <a:rPr lang="en-US" altLang="zh-TW" dirty="0"/>
              <a:t>also</a:t>
            </a:r>
            <a:r>
              <a:rPr lang="zh-TW" altLang="en-US" dirty="0"/>
              <a:t> </a:t>
            </a:r>
            <a:r>
              <a:rPr lang="en-US" altLang="zh-TW" dirty="0"/>
              <a:t>affect</a:t>
            </a:r>
            <a:r>
              <a:rPr lang="en-GB" dirty="0"/>
              <a:t> </a:t>
            </a:r>
            <a:r>
              <a:rPr lang="en-US" altLang="zh-TW" dirty="0"/>
              <a:t>their</a:t>
            </a:r>
            <a:r>
              <a:rPr lang="en-GB" dirty="0"/>
              <a:t> sense of belonging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GB" dirty="0" err="1"/>
              <a:t>perce</a:t>
            </a:r>
            <a:r>
              <a:rPr lang="en-US" altLang="zh-TW" dirty="0" err="1"/>
              <a:t>ption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en-GB" dirty="0"/>
              <a:t> research culture.</a:t>
            </a:r>
          </a:p>
          <a:p>
            <a:endParaRPr lang="en-GB" dirty="0"/>
          </a:p>
          <a:p>
            <a:r>
              <a:rPr lang="en-GB" dirty="0"/>
              <a:t>For example, we found that some engineering respondents—often working alone—expressed uncertainty about what research culture </a:t>
            </a:r>
            <a:r>
              <a:rPr lang="en-US" altLang="zh-TW" dirty="0"/>
              <a:t>is</a:t>
            </a:r>
            <a:r>
              <a:rPr lang="en-GB" dirty="0"/>
              <a:t>, or reported a lower sense of connection.</a:t>
            </a:r>
          </a:p>
          <a:p>
            <a:r>
              <a:rPr lang="en-GB" dirty="0"/>
              <a:t>By contrast, respondents from lab-based</a:t>
            </a:r>
            <a:r>
              <a:rPr lang="zh-TW" altLang="en-US" dirty="0"/>
              <a:t> </a:t>
            </a:r>
            <a:r>
              <a:rPr lang="en-US" altLang="zh-TW" dirty="0"/>
              <a:t>like</a:t>
            </a:r>
            <a:r>
              <a:rPr lang="en-GB" dirty="0"/>
              <a:t> life sciences</a:t>
            </a:r>
            <a:r>
              <a:rPr lang="en-US" altLang="zh-TW" dirty="0"/>
              <a:t>,</a:t>
            </a:r>
            <a:r>
              <a:rPr lang="zh-TW" altLang="en-US" dirty="0"/>
              <a:t> </a:t>
            </a:r>
            <a:r>
              <a:rPr lang="en-GB" dirty="0"/>
              <a:t>more frequently described supportive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positive</a:t>
            </a:r>
            <a:r>
              <a:rPr lang="zh-TW" altLang="en-US" dirty="0"/>
              <a:t> </a:t>
            </a:r>
            <a:r>
              <a:rPr lang="en-GB" dirty="0"/>
              <a:t>environments.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587B8-BEAB-0391-6FA0-FB64926E2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45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So</a:t>
            </a:r>
            <a:r>
              <a:rPr lang="zh-TW" altLang="en-US" dirty="0"/>
              <a:t> </a:t>
            </a:r>
            <a:r>
              <a:rPr lang="en-US" altLang="zh-TW" dirty="0"/>
              <a:t>what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culture,</a:t>
            </a:r>
            <a:r>
              <a:rPr lang="zh-TW" altLang="en-US" dirty="0"/>
              <a:t> </a:t>
            </a:r>
            <a:r>
              <a:rPr lang="en-US" altLang="zh-TW" dirty="0"/>
              <a:t>it</a:t>
            </a:r>
            <a:r>
              <a:rPr lang="zh-TW" altLang="en-US" dirty="0"/>
              <a:t> </a:t>
            </a:r>
            <a:r>
              <a:rPr lang="en-US" altLang="zh-TW" dirty="0"/>
              <a:t>really</a:t>
            </a:r>
            <a:r>
              <a:rPr lang="zh-TW" altLang="en-US" dirty="0"/>
              <a:t> </a:t>
            </a:r>
            <a:r>
              <a:rPr lang="en-US" altLang="zh-TW" dirty="0"/>
              <a:t>depends</a:t>
            </a:r>
            <a:r>
              <a:rPr lang="zh-TW" altLang="en-US" dirty="0"/>
              <a:t> </a:t>
            </a:r>
            <a:r>
              <a:rPr lang="en-US" altLang="zh-TW" dirty="0"/>
              <a:t>on</a:t>
            </a:r>
            <a:r>
              <a:rPr lang="zh-TW" altLang="en-US" dirty="0"/>
              <a:t> </a:t>
            </a:r>
            <a:r>
              <a:rPr lang="en-US" altLang="zh-TW" dirty="0"/>
              <a:t>what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person’s</a:t>
            </a:r>
            <a:r>
              <a:rPr lang="zh-TW" altLang="en-US" dirty="0"/>
              <a:t> </a:t>
            </a:r>
            <a:r>
              <a:rPr lang="en-US" altLang="zh-TW" dirty="0"/>
              <a:t>discipline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their</a:t>
            </a:r>
            <a:r>
              <a:rPr lang="zh-TW" altLang="en-US" dirty="0"/>
              <a:t> </a:t>
            </a:r>
            <a:r>
              <a:rPr lang="en-US" altLang="zh-TW" dirty="0"/>
              <a:t>nature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working</a:t>
            </a:r>
            <a:r>
              <a:rPr lang="zh-TW" altLang="en-US" dirty="0"/>
              <a:t> </a:t>
            </a:r>
            <a:r>
              <a:rPr lang="en-US" altLang="zh-TW" dirty="0"/>
              <a:t>style.</a:t>
            </a:r>
          </a:p>
          <a:p>
            <a:endParaRPr lang="en-US" dirty="0"/>
          </a:p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why</a:t>
            </a:r>
            <a:r>
              <a:rPr lang="zh-TW" altLang="en-US" dirty="0"/>
              <a:t> </a:t>
            </a:r>
            <a:r>
              <a:rPr lang="en-US" altLang="zh-TW" dirty="0"/>
              <a:t>I-REACCH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frequently</a:t>
            </a:r>
            <a:r>
              <a:rPr lang="zh-TW" altLang="en-US" dirty="0"/>
              <a:t> </a:t>
            </a:r>
            <a:r>
              <a:rPr lang="en-US" altLang="zh-TW" dirty="0"/>
              <a:t>involving</a:t>
            </a:r>
            <a:r>
              <a:rPr lang="zh-TW" altLang="en-US" dirty="0"/>
              <a:t> </a:t>
            </a:r>
            <a:r>
              <a:rPr lang="en-US" altLang="zh-TW" dirty="0"/>
              <a:t>people</a:t>
            </a:r>
            <a:r>
              <a:rPr lang="zh-TW" altLang="en-US" dirty="0"/>
              <a:t> </a:t>
            </a:r>
            <a:r>
              <a:rPr lang="en-US" altLang="zh-TW" dirty="0"/>
              <a:t>by</a:t>
            </a:r>
            <a:r>
              <a:rPr lang="zh-TW" altLang="en-US" dirty="0"/>
              <a:t> </a:t>
            </a:r>
            <a:r>
              <a:rPr lang="en-US" altLang="zh-TW" dirty="0"/>
              <a:t>workshops,</a:t>
            </a:r>
            <a:r>
              <a:rPr lang="zh-TW" altLang="en-US" dirty="0"/>
              <a:t> </a:t>
            </a:r>
            <a:r>
              <a:rPr lang="en-US" altLang="zh-TW" dirty="0"/>
              <a:t>interviews,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several</a:t>
            </a:r>
            <a:r>
              <a:rPr lang="zh-TW" altLang="en-US" dirty="0"/>
              <a:t> </a:t>
            </a:r>
            <a:r>
              <a:rPr lang="en-US" altLang="zh-TW" dirty="0"/>
              <a:t>events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GB" altLang="zh-TW" dirty="0"/>
              <a:t>co-</a:t>
            </a:r>
            <a:r>
              <a:rPr lang="en-US" altLang="zh-TW" dirty="0"/>
              <a:t>develop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pilot</a:t>
            </a:r>
            <a:r>
              <a:rPr lang="zh-TW" altLang="en-US" dirty="0"/>
              <a:t> </a:t>
            </a:r>
            <a:r>
              <a:rPr lang="en-US" altLang="zh-TW" dirty="0"/>
              <a:t>our</a:t>
            </a:r>
            <a:r>
              <a:rPr lang="zh-TW" altLang="en-US" dirty="0"/>
              <a:t> </a:t>
            </a:r>
            <a:r>
              <a:rPr lang="en-US" altLang="zh-TW" dirty="0"/>
              <a:t>interventions.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68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36635-3062-94FA-32C1-F164D33A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6D9832-2915-DEA5-0303-882CF5B35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240249-6B59-BD9C-F61E-C88A0FCD2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Besides</a:t>
            </a:r>
            <a:r>
              <a:rPr lang="en-GB" dirty="0"/>
              <a:t> disciplines, </a:t>
            </a:r>
            <a:r>
              <a:rPr lang="en-GB" b="1" dirty="0"/>
              <a:t>locality</a:t>
            </a:r>
            <a:r>
              <a:rPr lang="en-GB" dirty="0"/>
              <a:t> also matters.</a:t>
            </a:r>
          </a:p>
          <a:p>
            <a:r>
              <a:rPr lang="en-GB" dirty="0"/>
              <a:t>When we asked how much consideration is given to creating a positive research culture—people gave more credit to their</a:t>
            </a:r>
            <a:r>
              <a:rPr lang="zh-TW" altLang="en-US" dirty="0"/>
              <a:t> </a:t>
            </a:r>
            <a:r>
              <a:rPr lang="en-US" altLang="zh-TW" dirty="0"/>
              <a:t>school/department</a:t>
            </a:r>
            <a:r>
              <a:rPr lang="en-GB" dirty="0"/>
              <a:t> than to the University.</a:t>
            </a:r>
          </a:p>
          <a:p>
            <a:br>
              <a:rPr lang="en-GB" altLang="zh-TW" dirty="0"/>
            </a:br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was</a:t>
            </a:r>
            <a:r>
              <a:rPr lang="zh-TW" altLang="en-US" dirty="0"/>
              <a:t> </a:t>
            </a:r>
            <a:r>
              <a:rPr lang="en-US" altLang="zh-TW" dirty="0"/>
              <a:t>also</a:t>
            </a:r>
            <a:r>
              <a:rPr lang="zh-TW" altLang="en-US" dirty="0"/>
              <a:t> </a:t>
            </a:r>
            <a:r>
              <a:rPr lang="en-US" altLang="zh-TW" dirty="0"/>
              <a:t>demonstrated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complementary</a:t>
            </a:r>
            <a:r>
              <a:rPr lang="zh-TW" altLang="en-US" dirty="0"/>
              <a:t> </a:t>
            </a:r>
            <a:r>
              <a:rPr lang="en-US" altLang="zh-TW" dirty="0"/>
              <a:t>LEGO</a:t>
            </a:r>
            <a:r>
              <a:rPr lang="zh-TW" altLang="en-US" dirty="0"/>
              <a:t> </a:t>
            </a:r>
            <a:r>
              <a:rPr lang="en-US" altLang="zh-TW" dirty="0"/>
              <a:t>workshop.</a:t>
            </a:r>
          </a:p>
          <a:p>
            <a:endParaRPr lang="en-US" altLang="zh-TW" dirty="0"/>
          </a:p>
          <a:p>
            <a:r>
              <a:rPr lang="en-GB" dirty="0"/>
              <a:t>One participant likened their </a:t>
            </a:r>
            <a:r>
              <a:rPr lang="en-US" altLang="zh-TW" dirty="0"/>
              <a:t>research</a:t>
            </a:r>
            <a:r>
              <a:rPr lang="en-GB" dirty="0"/>
              <a:t> experience to a </a:t>
            </a:r>
            <a:r>
              <a:rPr lang="en-GB" b="1" dirty="0"/>
              <a:t>tower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closer relationships were formed at the level of the </a:t>
            </a:r>
            <a:r>
              <a:rPr lang="en-GB" b="1" dirty="0"/>
              <a:t>school</a:t>
            </a:r>
            <a:r>
              <a:rPr lang="en-GB" dirty="0"/>
              <a:t>, while the </a:t>
            </a:r>
            <a:r>
              <a:rPr lang="en-GB" b="1" dirty="0"/>
              <a:t>University leadership</a:t>
            </a:r>
            <a:r>
              <a:rPr lang="en-GB" dirty="0"/>
              <a:t> felt far more distant.</a:t>
            </a:r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AED81-27B5-BB0D-AAF6-0A6D3CDE6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03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19F82-E1FC-D18E-0953-418338F65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0647D8-AA04-A1D9-0DE4-DCDE3C7E9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3D3CF-BDF9-B9A6-B092-9341C9438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As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open-text</a:t>
            </a:r>
            <a:r>
              <a:rPr lang="zh-TW" altLang="en-US" dirty="0"/>
              <a:t> </a:t>
            </a:r>
            <a:r>
              <a:rPr lang="en-US" altLang="zh-TW" dirty="0"/>
              <a:t>comments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survey,</a:t>
            </a:r>
            <a:r>
              <a:rPr lang="zh-TW" altLang="en-US" dirty="0"/>
              <a:t> </a:t>
            </a:r>
            <a:r>
              <a:rPr lang="en-US" altLang="zh-TW" dirty="0"/>
              <a:t>we</a:t>
            </a:r>
            <a:r>
              <a:rPr lang="zh-TW" altLang="en-US" dirty="0"/>
              <a:t> </a:t>
            </a:r>
            <a:r>
              <a:rPr lang="en-US" altLang="zh-TW" dirty="0"/>
              <a:t>can</a:t>
            </a:r>
            <a:r>
              <a:rPr lang="zh-TW" altLang="en-US" dirty="0"/>
              <a:t> </a:t>
            </a:r>
            <a:r>
              <a:rPr lang="en-US" altLang="zh-TW" dirty="0"/>
              <a:t>also</a:t>
            </a:r>
            <a:r>
              <a:rPr lang="zh-TW" altLang="en-US" dirty="0"/>
              <a:t> </a:t>
            </a:r>
            <a:r>
              <a:rPr lang="en-US" altLang="zh-TW" dirty="0"/>
              <a:t>see</a:t>
            </a:r>
            <a:r>
              <a:rPr lang="zh-TW" altLang="en-US" dirty="0"/>
              <a:t> </a:t>
            </a:r>
            <a:r>
              <a:rPr lang="en-US" altLang="zh-TW" dirty="0"/>
              <a:t>some</a:t>
            </a:r>
            <a:r>
              <a:rPr lang="zh-TW" altLang="en-US" dirty="0"/>
              <a:t> </a:t>
            </a:r>
            <a:r>
              <a:rPr lang="en-GB" dirty="0"/>
              <a:t>recurring concerns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suggestion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 err="1"/>
              <a:t>uni</a:t>
            </a:r>
            <a:r>
              <a:rPr lang="en-US" altLang="zh-TW" dirty="0"/>
              <a:t>-level.</a:t>
            </a:r>
            <a:endParaRPr lang="en-GB" dirty="0"/>
          </a:p>
          <a:p>
            <a:endParaRPr lang="en-GB" altLang="zh-TW" dirty="0"/>
          </a:p>
          <a:p>
            <a:r>
              <a:rPr lang="en-US" altLang="zh-TW" dirty="0"/>
              <a:t>Such</a:t>
            </a:r>
            <a:r>
              <a:rPr lang="zh-TW" altLang="en-US" dirty="0"/>
              <a:t> </a:t>
            </a:r>
            <a:r>
              <a:rPr lang="en-US" altLang="zh-TW" dirty="0"/>
              <a:t>as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lack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incentives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culture,</a:t>
            </a:r>
            <a:r>
              <a:rPr lang="zh-TW" altLang="en-US" dirty="0"/>
              <a:t> </a:t>
            </a:r>
            <a:r>
              <a:rPr lang="en-US" altLang="zh-TW" dirty="0"/>
              <a:t>people</a:t>
            </a:r>
            <a:r>
              <a:rPr lang="zh-TW" altLang="en-US" dirty="0"/>
              <a:t> </a:t>
            </a:r>
            <a:r>
              <a:rPr lang="en-US" altLang="zh-TW" dirty="0"/>
              <a:t>feel</a:t>
            </a:r>
            <a:r>
              <a:rPr lang="zh-TW" altLang="en-US" dirty="0"/>
              <a:t> </a:t>
            </a:r>
            <a:r>
              <a:rPr lang="en-US" altLang="zh-TW" dirty="0"/>
              <a:t>there's</a:t>
            </a:r>
            <a:r>
              <a:rPr lang="zh-TW" altLang="en-US" dirty="0"/>
              <a:t> </a:t>
            </a:r>
            <a:r>
              <a:rPr lang="en-US" altLang="zh-TW" dirty="0"/>
              <a:t>no</a:t>
            </a:r>
            <a:r>
              <a:rPr lang="zh-TW" altLang="en-US" dirty="0"/>
              <a:t> </a:t>
            </a:r>
            <a:r>
              <a:rPr lang="en-US" altLang="zh-TW" dirty="0"/>
              <a:t>reward</a:t>
            </a:r>
            <a:r>
              <a:rPr lang="zh-TW" altLang="en-US" dirty="0"/>
              <a:t> </a:t>
            </a:r>
            <a:r>
              <a:rPr lang="en-US" altLang="zh-TW" dirty="0"/>
              <a:t>systems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staff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engage</a:t>
            </a:r>
            <a:r>
              <a:rPr lang="zh-TW" altLang="en-US" dirty="0"/>
              <a:t> </a:t>
            </a:r>
            <a:r>
              <a:rPr lang="en-US" altLang="zh-TW" dirty="0"/>
              <a:t>with</a:t>
            </a:r>
            <a:r>
              <a:rPr lang="zh-TW" altLang="en-US" dirty="0"/>
              <a:t> </a:t>
            </a:r>
            <a:r>
              <a:rPr lang="en-US" altLang="zh-TW" dirty="0"/>
              <a:t>research-culture</a:t>
            </a:r>
            <a:r>
              <a:rPr lang="zh-TW" altLang="en-US" dirty="0"/>
              <a:t> </a:t>
            </a:r>
            <a:r>
              <a:rPr lang="en-US" altLang="zh-TW" dirty="0"/>
              <a:t>activities,</a:t>
            </a:r>
            <a:r>
              <a:rPr lang="zh-TW" altLang="en-US" dirty="0"/>
              <a:t> </a:t>
            </a:r>
            <a:r>
              <a:rPr lang="en-US" altLang="zh-TW" dirty="0"/>
              <a:t>teaching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duties</a:t>
            </a:r>
            <a:r>
              <a:rPr lang="zh-TW" altLang="en-US" dirty="0"/>
              <a:t> </a:t>
            </a:r>
            <a:r>
              <a:rPr lang="en-US" altLang="zh-TW" dirty="0"/>
              <a:t>are</a:t>
            </a:r>
            <a:r>
              <a:rPr lang="zh-TW" altLang="en-US" dirty="0"/>
              <a:t> </a:t>
            </a:r>
            <a:r>
              <a:rPr lang="en-US" altLang="zh-TW" dirty="0"/>
              <a:t>heavy,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no</a:t>
            </a:r>
            <a:r>
              <a:rPr lang="zh-TW" altLang="en-US" dirty="0"/>
              <a:t> </a:t>
            </a:r>
            <a:r>
              <a:rPr lang="en-US" altLang="zh-TW" dirty="0"/>
              <a:t>time,</a:t>
            </a:r>
            <a:r>
              <a:rPr lang="zh-TW" altLang="en-US" dirty="0"/>
              <a:t> </a:t>
            </a:r>
            <a:r>
              <a:rPr lang="en-US" altLang="zh-TW" dirty="0"/>
              <a:t>no</a:t>
            </a:r>
            <a:r>
              <a:rPr lang="zh-TW" altLang="en-US" dirty="0"/>
              <a:t> </a:t>
            </a:r>
            <a:r>
              <a:rPr lang="en-US" altLang="zh-TW" dirty="0"/>
              <a:t>value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participate</a:t>
            </a:r>
            <a:r>
              <a:rPr lang="zh-TW" altLang="en-US" dirty="0"/>
              <a:t> </a:t>
            </a:r>
            <a:r>
              <a:rPr lang="en-US" altLang="zh-TW" dirty="0"/>
              <a:t>in.</a:t>
            </a:r>
          </a:p>
          <a:p>
            <a:endParaRPr lang="en-US" altLang="zh-TW" dirty="0"/>
          </a:p>
          <a:p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also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evaluation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culture</a:t>
            </a:r>
            <a:r>
              <a:rPr lang="zh-TW" altLang="en-US" dirty="0"/>
              <a:t> </a:t>
            </a:r>
            <a:r>
              <a:rPr lang="en-US" altLang="zh-TW" dirty="0"/>
              <a:t>overly</a:t>
            </a:r>
            <a:r>
              <a:rPr lang="zh-TW" altLang="en-US" dirty="0"/>
              <a:t> </a:t>
            </a:r>
            <a:r>
              <a:rPr lang="en-US" altLang="zh-TW" dirty="0"/>
              <a:t>focus</a:t>
            </a:r>
            <a:r>
              <a:rPr lang="zh-TW" altLang="en-US" dirty="0"/>
              <a:t> </a:t>
            </a:r>
            <a:r>
              <a:rPr lang="en-US" altLang="zh-TW" dirty="0"/>
              <a:t>on</a:t>
            </a:r>
            <a:r>
              <a:rPr lang="zh-TW" altLang="en-US" dirty="0"/>
              <a:t> </a:t>
            </a:r>
            <a:r>
              <a:rPr lang="en-US" altLang="zh-TW" dirty="0"/>
              <a:t>numbers,</a:t>
            </a:r>
            <a:r>
              <a:rPr lang="zh-TW" altLang="en-US" dirty="0"/>
              <a:t> </a:t>
            </a:r>
            <a:r>
              <a:rPr lang="en-US" altLang="zh-TW" dirty="0"/>
              <a:t>agree</a:t>
            </a:r>
            <a:r>
              <a:rPr lang="zh-TW" altLang="en-US" dirty="0"/>
              <a:t> </a:t>
            </a:r>
            <a:r>
              <a:rPr lang="en-US" altLang="zh-TW" dirty="0"/>
              <a:t>or</a:t>
            </a:r>
            <a:r>
              <a:rPr lang="zh-TW" altLang="en-US" dirty="0"/>
              <a:t> </a:t>
            </a:r>
            <a:r>
              <a:rPr lang="en-US" altLang="zh-TW" dirty="0"/>
              <a:t>disagree.</a:t>
            </a:r>
            <a:r>
              <a:rPr lang="zh-TW" altLang="en-US" dirty="0"/>
              <a:t> </a:t>
            </a:r>
            <a:r>
              <a:rPr lang="en-US" altLang="zh-TW" dirty="0"/>
              <a:t>More</a:t>
            </a:r>
            <a:r>
              <a:rPr lang="zh-TW" altLang="en-US" dirty="0"/>
              <a:t> </a:t>
            </a:r>
            <a:r>
              <a:rPr lang="en-US" altLang="zh-TW" dirty="0"/>
              <a:t>real</a:t>
            </a:r>
            <a:r>
              <a:rPr lang="zh-TW" altLang="en-US" dirty="0"/>
              <a:t> </a:t>
            </a:r>
            <a:r>
              <a:rPr lang="en-US" altLang="zh-TW" dirty="0"/>
              <a:t>voices</a:t>
            </a:r>
            <a:r>
              <a:rPr lang="zh-TW" altLang="en-US" dirty="0"/>
              <a:t> </a:t>
            </a:r>
            <a:r>
              <a:rPr lang="en-US" altLang="zh-TW" dirty="0"/>
              <a:t>should</a:t>
            </a:r>
            <a:r>
              <a:rPr lang="zh-TW" altLang="en-US" dirty="0"/>
              <a:t> </a:t>
            </a:r>
            <a:r>
              <a:rPr lang="en-US" altLang="zh-TW" dirty="0"/>
              <a:t>be</a:t>
            </a:r>
            <a:r>
              <a:rPr lang="zh-TW" altLang="en-US" dirty="0"/>
              <a:t> </a:t>
            </a:r>
            <a:r>
              <a:rPr lang="en-US" altLang="zh-TW" dirty="0"/>
              <a:t>considered.</a:t>
            </a:r>
            <a:endParaRPr lang="en-GB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200CD-5685-47E3-8844-0EA24FB44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26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So,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culture strategy,</a:t>
            </a:r>
            <a:r>
              <a:rPr lang="en-GB" dirty="0"/>
              <a:t> the Uni level</a:t>
            </a:r>
            <a:r>
              <a:rPr lang="zh-TW" altLang="en-US" dirty="0"/>
              <a:t> </a:t>
            </a:r>
            <a:r>
              <a:rPr lang="en-US" altLang="zh-TW" dirty="0"/>
              <a:t>must</a:t>
            </a:r>
            <a:r>
              <a:rPr lang="zh-TW" altLang="en-US" dirty="0"/>
              <a:t> </a:t>
            </a:r>
            <a:r>
              <a:rPr lang="en-GB" dirty="0"/>
              <a:t>establish more mechanisms of support and recognition, and incorporating qualitative voices into evaluation, </a:t>
            </a:r>
            <a:r>
              <a:rPr lang="en-US" altLang="zh-TW" dirty="0"/>
              <a:t>then</a:t>
            </a:r>
            <a:r>
              <a:rPr lang="zh-TW" altLang="en-US" dirty="0"/>
              <a:t> </a:t>
            </a:r>
            <a:r>
              <a:rPr lang="en-US" altLang="zh-TW" dirty="0"/>
              <a:t>perhaps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tower</a:t>
            </a:r>
            <a:r>
              <a:rPr lang="zh-TW" altLang="en-US" dirty="0"/>
              <a:t> </a:t>
            </a:r>
            <a:r>
              <a:rPr lang="en-US" altLang="zh-TW" dirty="0"/>
              <a:t>gap</a:t>
            </a:r>
            <a:r>
              <a:rPr lang="zh-TW" altLang="en-US" dirty="0"/>
              <a:t> </a:t>
            </a:r>
            <a:r>
              <a:rPr lang="en-US" altLang="zh-TW" dirty="0"/>
              <a:t>can</a:t>
            </a:r>
            <a:r>
              <a:rPr lang="zh-TW" altLang="en-US" dirty="0"/>
              <a:t> </a:t>
            </a:r>
            <a:r>
              <a:rPr lang="en-US" altLang="zh-TW" dirty="0"/>
              <a:t>be</a:t>
            </a:r>
            <a:r>
              <a:rPr lang="zh-TW" altLang="en-US" dirty="0"/>
              <a:t> </a:t>
            </a:r>
            <a:r>
              <a:rPr lang="en-US" altLang="zh-TW" dirty="0"/>
              <a:t>reduced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positive</a:t>
            </a:r>
            <a:r>
              <a:rPr lang="zh-TW" altLang="en-US" dirty="0"/>
              <a:t> </a:t>
            </a:r>
            <a:r>
              <a:rPr lang="en-US" altLang="zh-TW" dirty="0"/>
              <a:t>experiences</a:t>
            </a:r>
            <a:r>
              <a:rPr lang="zh-TW" altLang="en-US" dirty="0"/>
              <a:t> </a:t>
            </a:r>
            <a:r>
              <a:rPr lang="en-US" altLang="zh-TW" dirty="0"/>
              <a:t>can</a:t>
            </a:r>
            <a:r>
              <a:rPr lang="zh-TW" altLang="en-US" dirty="0"/>
              <a:t> </a:t>
            </a:r>
            <a:r>
              <a:rPr lang="en-US" altLang="zh-TW" dirty="0"/>
              <a:t>be</a:t>
            </a:r>
            <a:r>
              <a:rPr lang="zh-TW" altLang="en-US" dirty="0"/>
              <a:t> </a:t>
            </a:r>
            <a:r>
              <a:rPr lang="en-US" altLang="zh-TW" dirty="0"/>
              <a:t>extended.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41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0C0DA-A3AB-BD32-CEBB-58A7656DE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ED4CFA-C0AD-D2ED-0966-EC287DF29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318D9-F7B6-4CCD-5857-631F03E6F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Overall,</a:t>
            </a:r>
            <a:r>
              <a:rPr lang="zh-TW" altLang="en-US" dirty="0"/>
              <a:t> </a:t>
            </a:r>
            <a:r>
              <a:rPr lang="en-US" altLang="zh-TW" dirty="0"/>
              <a:t>here</a:t>
            </a:r>
            <a:r>
              <a:rPr lang="zh-TW" altLang="en-US" dirty="0"/>
              <a:t> </a:t>
            </a:r>
            <a:r>
              <a:rPr lang="en-US" altLang="zh-TW" dirty="0"/>
              <a:t>are</a:t>
            </a:r>
            <a:r>
              <a:rPr lang="zh-TW" altLang="en-US" dirty="0"/>
              <a:t> </a:t>
            </a:r>
            <a:r>
              <a:rPr lang="en-US" altLang="zh-TW" dirty="0"/>
              <a:t>4</a:t>
            </a:r>
            <a:r>
              <a:rPr lang="zh-TW" altLang="en-US" dirty="0"/>
              <a:t> </a:t>
            </a:r>
            <a:r>
              <a:rPr lang="en-US" altLang="zh-TW" dirty="0"/>
              <a:t>takeaway</a:t>
            </a:r>
            <a:r>
              <a:rPr lang="zh-TW" altLang="en-US" dirty="0"/>
              <a:t> </a:t>
            </a:r>
            <a:r>
              <a:rPr lang="en-US" altLang="zh-TW" dirty="0"/>
              <a:t>insights.</a:t>
            </a:r>
          </a:p>
          <a:p>
            <a:endParaRPr lang="en-GB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 </a:t>
            </a:r>
            <a:endParaRPr lang="en-GB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locality matters. Central leaders have to consider how the strategy influence can reach to different local environments.</a:t>
            </a:r>
            <a:endParaRPr lang="en-GB" altLang="zh-TW" dirty="0"/>
          </a:p>
          <a:p>
            <a:r>
              <a:rPr lang="en-US" altLang="zh-TW" dirty="0"/>
              <a:t>3. Research culture needs to be incentivized. How to provide opportunities, and to ensure people have time and energy for RC, are important.</a:t>
            </a:r>
          </a:p>
          <a:p>
            <a:endParaRPr lang="en-US" altLang="zh-TW" dirty="0"/>
          </a:p>
          <a:p>
            <a:r>
              <a:rPr lang="en-US" altLang="zh-TW" dirty="0"/>
              <a:t>T</a:t>
            </a:r>
            <a:r>
              <a:rPr lang="en-GB" dirty="0"/>
              <a:t>here isn‘t always a clear cut definition between teaching and research.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awareness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culture</a:t>
            </a:r>
            <a:r>
              <a:rPr lang="zh-TW" altLang="en-US" dirty="0"/>
              <a:t> </a:t>
            </a:r>
            <a:r>
              <a:rPr lang="en-US" altLang="zh-TW" dirty="0"/>
              <a:t>should</a:t>
            </a:r>
            <a:r>
              <a:rPr lang="zh-TW" altLang="en-US" dirty="0"/>
              <a:t> </a:t>
            </a:r>
            <a:r>
              <a:rPr lang="en-US" altLang="zh-TW" dirty="0"/>
              <a:t>be</a:t>
            </a:r>
            <a:r>
              <a:rPr lang="zh-TW" altLang="en-US" dirty="0"/>
              <a:t> </a:t>
            </a:r>
            <a:r>
              <a:rPr lang="en-US" altLang="zh-TW" dirty="0"/>
              <a:t>embedded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teaching.</a:t>
            </a:r>
            <a:r>
              <a:rPr lang="zh-TW" altLang="en-US" dirty="0"/>
              <a:t> </a:t>
            </a:r>
            <a:r>
              <a:rPr lang="en-US" altLang="zh-TW" dirty="0"/>
              <a:t>So</a:t>
            </a:r>
            <a:r>
              <a:rPr lang="zh-TW" altLang="en-US" dirty="0"/>
              <a:t> </a:t>
            </a:r>
            <a:r>
              <a:rPr lang="en-US" altLang="zh-TW" dirty="0"/>
              <a:t>one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university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Leicester’s</a:t>
            </a:r>
            <a:r>
              <a:rPr lang="zh-TW" altLang="en-US" dirty="0"/>
              <a:t> </a:t>
            </a:r>
            <a:r>
              <a:rPr lang="en-US" altLang="zh-TW" dirty="0"/>
              <a:t>strategy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research-inspired</a:t>
            </a:r>
            <a:r>
              <a:rPr lang="zh-TW" altLang="en-US" dirty="0"/>
              <a:t> </a:t>
            </a:r>
            <a:r>
              <a:rPr lang="en-US" altLang="zh-TW" dirty="0"/>
              <a:t>education,</a:t>
            </a:r>
            <a:r>
              <a:rPr lang="zh-TW" altLang="en-US" dirty="0"/>
              <a:t> </a:t>
            </a:r>
            <a:r>
              <a:rPr lang="en-US" altLang="zh-TW" dirty="0"/>
              <a:t>we</a:t>
            </a:r>
            <a:r>
              <a:rPr lang="zh-TW" altLang="en-US" dirty="0"/>
              <a:t> </a:t>
            </a:r>
            <a:r>
              <a:rPr lang="en-US" altLang="zh-TW" dirty="0"/>
              <a:t>are</a:t>
            </a:r>
            <a:r>
              <a:rPr lang="zh-TW" altLang="en-US" dirty="0"/>
              <a:t> </a:t>
            </a:r>
            <a:r>
              <a:rPr lang="en-GB" dirty="0" err="1"/>
              <a:t>creat</a:t>
            </a:r>
            <a:r>
              <a:rPr lang="en-US" altLang="zh-TW" dirty="0" err="1"/>
              <a:t>ing</a:t>
            </a:r>
            <a:r>
              <a:rPr lang="zh-TW" altLang="en-US" dirty="0"/>
              <a:t> </a:t>
            </a:r>
            <a:r>
              <a:rPr lang="en-GB" dirty="0"/>
              <a:t>opportunities in programmes for students to take part in research culture activities</a:t>
            </a:r>
            <a:r>
              <a:rPr lang="en-US" altLang="zh-TW" dirty="0"/>
              <a:t>.</a:t>
            </a:r>
          </a:p>
          <a:p>
            <a:endParaRPr lang="en-US" altLang="zh-TW" dirty="0"/>
          </a:p>
          <a:p>
            <a:r>
              <a:rPr lang="en-GB" dirty="0"/>
              <a:t>In the sciences, teaching can take place in research labs; all students do dissertations which are small research projects. But traditionally there's a distinction, so how can universities ensure that positive and inclusive research cultures are also embedded in teaching</a:t>
            </a:r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FD1D5-AF97-1632-DC57-E50AACAAB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42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culture is undoubtedly a vast and multi-layered concept</a:t>
            </a:r>
            <a:r>
              <a:rPr lang="en-US" altLang="zh-TW" dirty="0"/>
              <a:t>.</a:t>
            </a:r>
            <a:r>
              <a:rPr lang="zh-TW" altLang="en-US" dirty="0"/>
              <a:t> </a:t>
            </a:r>
            <a:r>
              <a:rPr lang="en-US" altLang="zh-TW" dirty="0"/>
              <a:t>But</a:t>
            </a:r>
            <a:r>
              <a:rPr lang="zh-TW" altLang="en-US" dirty="0"/>
              <a:t> </a:t>
            </a:r>
            <a:r>
              <a:rPr lang="en-US" altLang="zh-TW" dirty="0"/>
              <a:t>culture</a:t>
            </a:r>
            <a:r>
              <a:rPr lang="zh-TW" altLang="en-US" dirty="0"/>
              <a:t> </a:t>
            </a:r>
            <a:r>
              <a:rPr lang="en-US" altLang="zh-TW" dirty="0"/>
              <a:t>drives</a:t>
            </a:r>
            <a:r>
              <a:rPr lang="zh-TW" altLang="en-US" dirty="0"/>
              <a:t> </a:t>
            </a:r>
            <a:r>
              <a:rPr lang="en-US" altLang="zh-TW" dirty="0"/>
              <a:t>strategy.</a:t>
            </a:r>
            <a:r>
              <a:rPr lang="zh-TW" altLang="en-US" dirty="0"/>
              <a:t> </a:t>
            </a:r>
            <a:r>
              <a:rPr lang="en-US" altLang="zh-TW" dirty="0"/>
              <a:t>B</a:t>
            </a:r>
            <a:r>
              <a:rPr lang="en-GB" dirty="0"/>
              <a:t>y using this survey and other complementary research to engage with staff and research students, we</a:t>
            </a:r>
            <a:r>
              <a:rPr lang="zh-TW" altLang="en-US" dirty="0"/>
              <a:t> </a:t>
            </a:r>
            <a:r>
              <a:rPr lang="en-US" altLang="zh-TW" dirty="0"/>
              <a:t>can</a:t>
            </a:r>
            <a:r>
              <a:rPr lang="zh-TW" altLang="en-US" dirty="0"/>
              <a:t> </a:t>
            </a:r>
            <a:r>
              <a:rPr lang="en-US" altLang="zh-TW" dirty="0"/>
              <a:t>have</a:t>
            </a:r>
            <a:r>
              <a:rPr lang="zh-TW" altLang="en-US" dirty="0"/>
              <a:t> </a:t>
            </a:r>
            <a:r>
              <a:rPr lang="en-GB" dirty="0"/>
              <a:t>a more grounded understanding of how current strategies shape lived experiences, and what kinds of </a:t>
            </a:r>
            <a:r>
              <a:rPr lang="en-US" altLang="zh-TW" dirty="0"/>
              <a:t>strategy</a:t>
            </a:r>
            <a:r>
              <a:rPr lang="en-GB" dirty="0"/>
              <a:t> shifts might be needed to drive cultural change</a:t>
            </a:r>
            <a:r>
              <a:rPr lang="en-US" altLang="zh-TW" dirty="0"/>
              <a:t>,</a:t>
            </a:r>
            <a:r>
              <a:rPr lang="zh-TW" altLang="en-US" dirty="0"/>
              <a:t> </a:t>
            </a:r>
            <a:r>
              <a:rPr lang="en-US" altLang="zh-TW" dirty="0"/>
              <a:t>so</a:t>
            </a:r>
            <a:r>
              <a:rPr lang="zh-TW" altLang="en-US" dirty="0"/>
              <a:t> </a:t>
            </a:r>
            <a:r>
              <a:rPr lang="en-US" altLang="zh-TW" dirty="0"/>
              <a:t>we’ll</a:t>
            </a:r>
            <a:r>
              <a:rPr lang="zh-TW" altLang="en-US" dirty="0"/>
              <a:t> </a:t>
            </a:r>
            <a:r>
              <a:rPr lang="en-US" altLang="zh-TW" dirty="0"/>
              <a:t>be</a:t>
            </a:r>
            <a:r>
              <a:rPr lang="zh-TW" altLang="en-US" dirty="0"/>
              <a:t> </a:t>
            </a:r>
            <a:r>
              <a:rPr lang="en-US" altLang="zh-TW" dirty="0"/>
              <a:t>served</a:t>
            </a:r>
            <a:r>
              <a:rPr lang="zh-TW" altLang="en-US" dirty="0"/>
              <a:t> </a:t>
            </a:r>
            <a:r>
              <a:rPr lang="en-US" altLang="zh-TW" dirty="0"/>
              <a:t>up</a:t>
            </a:r>
            <a:r>
              <a:rPr lang="zh-TW" altLang="en-US" dirty="0"/>
              <a:t> </a:t>
            </a:r>
            <a:r>
              <a:rPr lang="en-US" altLang="zh-TW" dirty="0"/>
              <a:t>some</a:t>
            </a:r>
            <a:r>
              <a:rPr lang="zh-TW" altLang="en-US" dirty="0"/>
              <a:t> </a:t>
            </a:r>
            <a:r>
              <a:rPr lang="en-US" altLang="zh-TW" dirty="0"/>
              <a:t>different</a:t>
            </a:r>
            <a:r>
              <a:rPr lang="zh-TW" altLang="en-US" dirty="0"/>
              <a:t> </a:t>
            </a:r>
            <a:r>
              <a:rPr lang="en-US" altLang="zh-TW" dirty="0"/>
              <a:t>meal.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03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A944E-A548-E00B-497D-CB07BA058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3FE4A-A801-6D05-0147-AF61CC943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8F3DD-93A7-0EDF-5A5E-086F45E6F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listening, this is the link to I-REACCH project website. Is there any question?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984F3-3207-45BF-ABC1-83EC025DD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5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give more context about my </a:t>
            </a:r>
            <a:r>
              <a:rPr lang="en-GB" dirty="0" err="1"/>
              <a:t>uni</a:t>
            </a:r>
            <a:r>
              <a:rPr lang="en-GB" dirty="0"/>
              <a:t> and the I-REACCH project, university of Leicester have 4 college.</a:t>
            </a:r>
          </a:p>
          <a:p>
            <a:endParaRPr lang="en-GB" dirty="0"/>
          </a:p>
          <a:p>
            <a:pPr>
              <a:defRPr/>
            </a:pPr>
            <a:r>
              <a:rPr lang="en-GB" dirty="0"/>
              <a:t>Leicester as a diverse city, our </a:t>
            </a:r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staff population does not reflect the diversity of the city. At each stage in researchers’ career progression, we see a reduction in diversity. This is the mission I-REACCH want to address. I-REACCH stand for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1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I-REACCH stand for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We are 1 of the 23 projects funded by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WordVisi_MSFontService"/>
              </a:rPr>
              <a:t>Wellcome</a:t>
            </a:r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 Trust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WordVisi_MSFontService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36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Divided</a:t>
            </a:r>
            <a:r>
              <a:rPr lang="zh-TW" altLang="en-US" dirty="0"/>
              <a:t> </a:t>
            </a:r>
            <a:r>
              <a:rPr lang="en-US" altLang="zh-TW" dirty="0"/>
              <a:t>researcher’s</a:t>
            </a:r>
            <a:r>
              <a:rPr lang="zh-TW" altLang="en-US" dirty="0"/>
              <a:t> </a:t>
            </a:r>
            <a:r>
              <a:rPr lang="en-US" altLang="zh-TW" dirty="0"/>
              <a:t>journey</a:t>
            </a:r>
            <a:r>
              <a:rPr lang="zh-TW" altLang="en-US" dirty="0"/>
              <a:t> </a:t>
            </a:r>
            <a:r>
              <a:rPr lang="en-US" altLang="zh-TW" dirty="0"/>
              <a:t>into</a:t>
            </a:r>
            <a:r>
              <a:rPr lang="zh-TW" altLang="en-US" dirty="0"/>
              <a:t> </a:t>
            </a:r>
            <a:r>
              <a:rPr lang="en-US" altLang="zh-TW" dirty="0"/>
              <a:t>5</a:t>
            </a:r>
            <a:r>
              <a:rPr lang="zh-TW" altLang="en-US" dirty="0"/>
              <a:t> </a:t>
            </a:r>
            <a:r>
              <a:rPr lang="en-US" altLang="zh-TW" dirty="0"/>
              <a:t>workstream,</a:t>
            </a:r>
            <a:r>
              <a:rPr lang="zh-TW" altLang="en-US" dirty="0"/>
              <a:t> </a:t>
            </a:r>
            <a:r>
              <a:rPr lang="en-GB" b="0" dirty="0"/>
              <a:t>recruitment, career </a:t>
            </a:r>
            <a:r>
              <a:rPr lang="en-US" altLang="zh-TW" b="0" dirty="0"/>
              <a:t>progression</a:t>
            </a:r>
            <a:r>
              <a:rPr lang="en-GB" b="0" dirty="0"/>
              <a:t>, local environment</a:t>
            </a:r>
            <a:r>
              <a:rPr lang="zh-TW" altLang="en-US" b="0" dirty="0"/>
              <a:t> </a:t>
            </a:r>
            <a:r>
              <a:rPr lang="en-US" altLang="zh-TW" b="0" dirty="0"/>
              <a:t>engagement</a:t>
            </a:r>
            <a:r>
              <a:rPr lang="en-GB" b="0" dirty="0"/>
              <a:t>, leadership</a:t>
            </a:r>
            <a:r>
              <a:rPr lang="en-US" altLang="zh-TW" b="0" dirty="0"/>
              <a:t>,</a:t>
            </a:r>
            <a:r>
              <a:rPr lang="zh-TW" altLang="en-US" b="0" dirty="0"/>
              <a:t> </a:t>
            </a:r>
            <a:r>
              <a:rPr lang="en-US" altLang="zh-TW" b="0" dirty="0"/>
              <a:t>and</a:t>
            </a:r>
            <a:r>
              <a:rPr lang="zh-TW" altLang="en-US" b="0" dirty="0"/>
              <a:t> </a:t>
            </a:r>
            <a:r>
              <a:rPr lang="en-US" altLang="zh-TW" b="0" dirty="0"/>
              <a:t>the</a:t>
            </a:r>
            <a:r>
              <a:rPr lang="zh-TW" altLang="en-US" b="0" dirty="0"/>
              <a:t> </a:t>
            </a:r>
            <a:r>
              <a:rPr lang="en-US" altLang="zh-TW" b="0" dirty="0"/>
              <a:t>evaluation.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70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survey was launched in February and remained open for a month for all teaching and researching staff, professional services and PGR.</a:t>
            </a:r>
            <a:br>
              <a:rPr lang="en-GB" dirty="0"/>
            </a:br>
            <a:r>
              <a:rPr lang="en-GB" dirty="0"/>
              <a:t>We received around 300 responses from across all four Colleges at the University.</a:t>
            </a:r>
          </a:p>
          <a:p>
            <a:r>
              <a:rPr lang="en-GB" dirty="0"/>
              <a:t>We also ran some interview and focus groups to understand more context about the survey findings, and there are more interviews upcoming.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92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First,</a:t>
            </a:r>
            <a:r>
              <a:rPr lang="zh-TW" altLang="en-US" dirty="0"/>
              <a:t> </a:t>
            </a:r>
            <a:r>
              <a:rPr lang="en-US" altLang="zh-TW" dirty="0"/>
              <a:t>what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culture?</a:t>
            </a:r>
          </a:p>
          <a:p>
            <a:r>
              <a:rPr lang="en-US" altLang="zh-TW" dirty="0"/>
              <a:t>If</a:t>
            </a:r>
            <a:r>
              <a:rPr lang="zh-TW" altLang="en-US" dirty="0"/>
              <a:t> </a:t>
            </a:r>
            <a:r>
              <a:rPr lang="en-US" altLang="zh-TW" dirty="0"/>
              <a:t>we</a:t>
            </a:r>
            <a:r>
              <a:rPr lang="zh-TW" altLang="en-US" dirty="0"/>
              <a:t> </a:t>
            </a:r>
            <a:r>
              <a:rPr lang="en-GB" dirty="0"/>
              <a:t>ask ten people, </a:t>
            </a:r>
            <a:r>
              <a:rPr lang="en-US" altLang="zh-TW" dirty="0"/>
              <a:t>we</a:t>
            </a:r>
            <a:r>
              <a:rPr lang="en-GB" dirty="0"/>
              <a:t> </a:t>
            </a:r>
            <a:r>
              <a:rPr lang="en-US" altLang="zh-TW" dirty="0"/>
              <a:t>may</a:t>
            </a:r>
            <a:r>
              <a:rPr lang="en-GB" dirty="0"/>
              <a:t> get a hundred different answers.</a:t>
            </a:r>
            <a:endParaRPr lang="zh-TW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6204-E6A3-3FB0-C287-38E10E442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F7ACF-ABA1-BDD8-CA58-94D90FED8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8E8E41-D02B-6E4C-124C-8C50D65DB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I-REACCH </a:t>
            </a:r>
            <a:r>
              <a:rPr lang="en-US" altLang="zh-TW" dirty="0"/>
              <a:t>refer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en-GB" dirty="0"/>
              <a:t> </a:t>
            </a:r>
            <a:r>
              <a:rPr lang="en-US" altLang="zh-TW" dirty="0"/>
              <a:t>the</a:t>
            </a:r>
            <a:r>
              <a:rPr lang="en-GB" dirty="0"/>
              <a:t> Royal Society</a:t>
            </a:r>
            <a:r>
              <a:rPr lang="zh-TW" altLang="en-US" dirty="0"/>
              <a:t> </a:t>
            </a:r>
            <a:r>
              <a:rPr lang="en-US" altLang="zh-TW" dirty="0"/>
              <a:t>definition</a:t>
            </a:r>
            <a:r>
              <a:rPr lang="en-GB" dirty="0"/>
              <a:t>, which describe research culture as a shared set of behaviours, values, expectations</a:t>
            </a:r>
            <a:r>
              <a:rPr lang="en-US" altLang="zh-TW" dirty="0"/>
              <a:t>.</a:t>
            </a:r>
            <a:r>
              <a:rPr lang="zh-TW" altLang="en-US" dirty="0"/>
              <a:t> </a:t>
            </a:r>
            <a:r>
              <a:rPr lang="en-GB" altLang="zh-TW" dirty="0"/>
              <a:t>We want to know how’s people’s perception and experience of RC.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DE75B-8761-E0B1-498C-48FBDCA5F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3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So, how important is research culture to our community?</a:t>
            </a:r>
            <a:r>
              <a:rPr lang="zh-TW" altLang="en-US" dirty="0"/>
              <a:t> </a:t>
            </a:r>
            <a:r>
              <a:rPr lang="en-US" altLang="zh-TW" dirty="0"/>
              <a:t>83</a:t>
            </a:r>
            <a:r>
              <a:rPr lang="en-GB" dirty="0"/>
              <a:t>%</a:t>
            </a:r>
            <a:r>
              <a:rPr lang="zh-TW" altLang="en-US" dirty="0"/>
              <a:t> </a:t>
            </a:r>
            <a:r>
              <a:rPr lang="en-US" altLang="zh-TW" dirty="0"/>
              <a:t>(226/272)</a:t>
            </a:r>
            <a:r>
              <a:rPr lang="en-GB" dirty="0"/>
              <a:t> of respondents told us it is </a:t>
            </a:r>
            <a:r>
              <a:rPr lang="en-GB" i="1" dirty="0"/>
              <a:t>very</a:t>
            </a:r>
            <a:r>
              <a:rPr lang="en-GB" dirty="0"/>
              <a:t> or </a:t>
            </a:r>
            <a:r>
              <a:rPr lang="en-GB" i="1" dirty="0"/>
              <a:t>extremely</a:t>
            </a:r>
            <a:r>
              <a:rPr lang="en-GB" dirty="0"/>
              <a:t> important</a:t>
            </a:r>
            <a:endParaRPr lang="en-GB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However,</a:t>
            </a:r>
            <a:r>
              <a:rPr lang="zh-TW" altLang="en-US" dirty="0"/>
              <a:t> </a:t>
            </a:r>
            <a:r>
              <a:rPr lang="en-US" altLang="zh-TW" dirty="0"/>
              <a:t>people</a:t>
            </a:r>
            <a:r>
              <a:rPr lang="zh-TW" altLang="en-US" dirty="0"/>
              <a:t> </a:t>
            </a:r>
            <a:r>
              <a:rPr lang="en-US" altLang="zh-TW" dirty="0"/>
              <a:t>felt</a:t>
            </a:r>
            <a:r>
              <a:rPr lang="zh-TW" altLang="en-US" dirty="0"/>
              <a:t> </a:t>
            </a:r>
            <a:r>
              <a:rPr lang="en-US" altLang="zh-TW" dirty="0"/>
              <a:t>less</a:t>
            </a:r>
            <a:r>
              <a:rPr lang="zh-TW" altLang="en-US" dirty="0"/>
              <a:t> </a:t>
            </a:r>
            <a:r>
              <a:rPr lang="en-US" altLang="zh-TW" dirty="0"/>
              <a:t>positive</a:t>
            </a:r>
            <a:r>
              <a:rPr lang="zh-TW" altLang="en-US" dirty="0"/>
              <a:t> </a:t>
            </a:r>
            <a:r>
              <a:rPr lang="en-US" altLang="zh-TW" dirty="0"/>
              <a:t>on the</a:t>
            </a:r>
            <a:r>
              <a:rPr lang="zh-TW" altLang="en-US" dirty="0"/>
              <a:t> </a:t>
            </a:r>
            <a:r>
              <a:rPr lang="en-US" altLang="zh-TW" dirty="0"/>
              <a:t>current</a:t>
            </a:r>
            <a:r>
              <a:rPr lang="zh-TW" altLang="en-US" dirty="0"/>
              <a:t> </a:t>
            </a:r>
            <a:r>
              <a:rPr lang="en-US" altLang="zh-TW" dirty="0"/>
              <a:t>situation.</a:t>
            </a:r>
            <a:r>
              <a:rPr lang="zh-TW" altLang="en-US" dirty="0"/>
              <a:t> </a:t>
            </a:r>
            <a:r>
              <a:rPr lang="en-US" altLang="zh-TW" dirty="0"/>
              <a:t>Only</a:t>
            </a:r>
            <a:r>
              <a:rPr lang="zh-TW" altLang="en-US" dirty="0"/>
              <a:t> </a:t>
            </a:r>
            <a:r>
              <a:rPr lang="en-US" altLang="zh-TW" dirty="0"/>
              <a:t>35%</a:t>
            </a:r>
            <a:r>
              <a:rPr lang="zh-TW" altLang="en-US" dirty="0"/>
              <a:t> </a:t>
            </a:r>
            <a:r>
              <a:rPr lang="en-US" altLang="zh-TW" dirty="0"/>
              <a:t>(95/271)</a:t>
            </a:r>
            <a:r>
              <a:rPr lang="zh-TW" altLang="en-US" dirty="0"/>
              <a:t> </a:t>
            </a:r>
            <a:r>
              <a:rPr lang="en-US" altLang="zh-TW" dirty="0"/>
              <a:t>response</a:t>
            </a:r>
            <a:r>
              <a:rPr lang="zh-TW" altLang="en-US" dirty="0"/>
              <a:t> </a:t>
            </a:r>
            <a:r>
              <a:rPr lang="en-US" altLang="zh-TW" dirty="0"/>
              <a:t>extremely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very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So</a:t>
            </a:r>
            <a:r>
              <a:rPr lang="zh-TW" altLang="en-US" dirty="0"/>
              <a:t> </a:t>
            </a:r>
            <a:r>
              <a:rPr lang="en-US" altLang="zh-TW" dirty="0"/>
              <a:t>what</a:t>
            </a:r>
            <a:r>
              <a:rPr lang="zh-TW" altLang="en-US" dirty="0"/>
              <a:t> </a:t>
            </a:r>
            <a:r>
              <a:rPr lang="en-US" altLang="zh-TW" dirty="0"/>
              <a:t>exactly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gap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between</a:t>
            </a:r>
            <a:r>
              <a:rPr lang="zh-TW" altLang="en-US" dirty="0"/>
              <a:t> </a:t>
            </a:r>
            <a:r>
              <a:rPr lang="en-US" altLang="zh-TW" dirty="0"/>
              <a:t>these?</a:t>
            </a:r>
            <a:r>
              <a:rPr lang="zh-TW" alt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70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A0A82-96EF-E392-0FAD-A2A1257B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9DC39-6339-6DEC-6ADB-57CEACC8D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6A4F6-CCDC-9993-42A0-D1D6BC321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Generally</a:t>
            </a:r>
            <a:r>
              <a:rPr lang="en-GB" dirty="0"/>
              <a:t> speaking, respondents want a research culture that is more</a:t>
            </a:r>
            <a:r>
              <a:rPr lang="zh-TW" altLang="en-US" dirty="0"/>
              <a:t> </a:t>
            </a:r>
            <a:r>
              <a:rPr lang="en-GB" b="1" dirty="0"/>
              <a:t>collaborative</a:t>
            </a:r>
            <a:r>
              <a:rPr lang="en-US" altLang="zh-TW" b="1" dirty="0"/>
              <a:t>,</a:t>
            </a:r>
            <a:r>
              <a:rPr lang="zh-TW" altLang="en-US" b="1" dirty="0"/>
              <a:t> </a:t>
            </a:r>
            <a:r>
              <a:rPr lang="en-US" altLang="zh-TW" b="1" dirty="0"/>
              <a:t>fair,</a:t>
            </a:r>
            <a:r>
              <a:rPr lang="zh-TW" altLang="en-US" b="1" dirty="0"/>
              <a:t> </a:t>
            </a:r>
            <a:r>
              <a:rPr lang="en-US" altLang="zh-TW" b="1" dirty="0"/>
              <a:t>open,</a:t>
            </a:r>
            <a:r>
              <a:rPr lang="en-GB" dirty="0"/>
              <a:t> </a:t>
            </a:r>
            <a:r>
              <a:rPr lang="en-GB" b="1" dirty="0"/>
              <a:t>inclusive</a:t>
            </a:r>
            <a:r>
              <a:rPr lang="en-GB" dirty="0"/>
              <a:t>,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GB" b="1" dirty="0"/>
              <a:t>supportive</a:t>
            </a:r>
            <a:r>
              <a:rPr lang="en-US" altLang="zh-TW" dirty="0"/>
              <a:t>.</a:t>
            </a:r>
            <a:r>
              <a:rPr lang="zh-TW" altLang="en-US" dirty="0"/>
              <a:t> </a:t>
            </a:r>
            <a:r>
              <a:rPr lang="en-US" altLang="zh-TW" dirty="0"/>
              <a:t>which</a:t>
            </a:r>
            <a:r>
              <a:rPr lang="zh-TW" altLang="en-US" dirty="0"/>
              <a:t> </a:t>
            </a:r>
            <a:r>
              <a:rPr lang="en-US" altLang="zh-TW" dirty="0"/>
              <a:t>are</a:t>
            </a:r>
            <a:r>
              <a:rPr lang="zh-TW" altLang="en-US" dirty="0"/>
              <a:t> </a:t>
            </a:r>
            <a:r>
              <a:rPr lang="en-US" altLang="zh-TW" dirty="0"/>
              <a:t>all</a:t>
            </a:r>
            <a:r>
              <a:rPr lang="zh-TW" altLang="en-US" dirty="0"/>
              <a:t> </a:t>
            </a:r>
            <a:r>
              <a:rPr lang="en-US" altLang="zh-TW" dirty="0"/>
              <a:t>understandable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expected</a:t>
            </a:r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8AA31-1B05-60EC-504E-BB3A7D5BA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C0FBF-4774-5C43-B0AA-715B69CB84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1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9C37-A65A-5DD8-C2E3-978565C60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25F8E-9685-4E94-0A29-C251072EA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E3173-D4D5-86F0-D81F-BE70FA63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2A735-7DE1-2651-03CE-18988149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2CF46-32E1-3CF4-7074-88D17094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5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DB80B-6274-41AA-712C-4528D410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60259-4FBD-6D12-4596-AD374E59B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FE237-BA18-B8CD-2DBB-290742583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204ED-F854-477C-BBF2-3B097EED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CA2FD-DD42-DC76-03F2-B39CA66B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2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93EC35-B283-A9E2-38DC-86BECB008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2B1E4-38E0-9333-15FA-D75E0C5C5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3840C-18DB-D2E8-1906-99961F0D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2B5FB-76E3-AF99-3621-9404D9C86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C25B1-736E-5E79-E65C-1752BDC2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03F5-BC48-3F4E-CEB2-AF4918C59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8272D-771E-34AD-C6DC-76E0214EB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5EAC6-7A01-BD25-2BA2-280DAA23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9AEC8-0E78-E4B1-75E7-029B67D7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881C6-BDBC-B087-C9EC-8745B707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85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A1BC0-C6A0-5C0B-EEA6-DFC65FE17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ED8CD-54E0-DD55-2C4F-6942CE064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AD9D1-F5AE-E385-568F-D2A2558C2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DBEDA-23CB-F904-C921-64BE3EE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6586F-7B6E-CB3D-523B-5542DCDD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2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F0C4-E780-4B77-44DC-8E302F410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FCDAE-D22A-491D-1FB2-CED12890E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1356D-0231-D766-8068-A0E70FBD2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57A31-E66E-9BE6-ABBC-C2EDD83B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BA1FC-6A26-A594-9938-09A0822AB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C39C5-CEDF-7B9B-7255-FC41388A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3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12D8E-B6FD-E8A8-BC87-FD3C1728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1F435-C03A-3394-F90A-A44B02134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44206-BCF4-D671-F1A5-16E350A35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AF22E-3886-0BD7-19EB-E5F3CB856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C40BD6-CA29-66FA-7417-E868E1C4E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A0880-2F33-B2FC-7885-61CF4B4B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49EE5A-2292-275E-6716-A518CD275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9CE55B-AADD-03E5-FFB5-7282BE81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5A10-F59C-CBEB-120C-EEC596EC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01886-FE5F-9547-12D5-DEE339FEA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535009-481F-CA7D-DC41-CEB543B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01733-5B5D-583C-FF2F-044C309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9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465CC0-7E7F-813E-4ECB-4B628B68AFDF}"/>
              </a:ext>
            </a:extLst>
          </p:cNvPr>
          <p:cNvSpPr/>
          <p:nvPr userDrawn="1"/>
        </p:nvSpPr>
        <p:spPr>
          <a:xfrm flipV="1">
            <a:off x="-81023" y="-255494"/>
            <a:ext cx="12454360" cy="1632881"/>
          </a:xfrm>
          <a:prstGeom prst="rect">
            <a:avLst/>
          </a:prstGeom>
          <a:solidFill>
            <a:schemeClr val="accent2">
              <a:lumMod val="20000"/>
              <a:lumOff val="80000"/>
              <a:alpha val="338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圖片 2" descr="一張含有 文字, 字型, 標誌, 圖形 的圖片&#10;&#10;AI 產生的內容可能不正確。">
            <a:extLst>
              <a:ext uri="{FF2B5EF4-FFF2-40B4-BE49-F238E27FC236}">
                <a16:creationId xmlns:a16="http://schemas.microsoft.com/office/drawing/2014/main" id="{9EF5148C-48E3-2949-9718-0CA1C4857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767" y="358169"/>
            <a:ext cx="1844233" cy="656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F8DFC-589E-1E09-E176-2B9517EFB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04" y="6238755"/>
            <a:ext cx="374462" cy="374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79106-60CA-D636-8CCC-7C9932CA73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290" y="6238753"/>
            <a:ext cx="427204" cy="3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7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F6F61-0F2B-4518-B770-3A771FDE6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DD17E-C5B2-8F99-F82F-3A764FF1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E95F8-DC06-0BBE-8B49-2AA9BAFF1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F92FF-A812-4662-4B21-6915B4ED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47D3E-F69A-4249-F423-8BB5F3A27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C840F-D315-EBB0-11CD-076819F2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6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D95C-D48D-126B-2FEA-04ABB565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5FECD-EA75-A2A8-F436-DB9F79477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4997-E9B0-89EB-87E1-036964E00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C4636-50EF-602E-2F2B-4A3B75DE5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C71BD-10F2-26EA-6166-B5F93EF4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D387F-407B-5544-2A7C-852A6253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4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663DB4-0856-3A10-10FD-244E8432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C9A40-4378-716A-694D-6A7277B7A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5CBE1-4CB7-6F8C-E867-4C383F8F2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03C71C-ADFB-0249-BA36-26685ACFA4FC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46975-FE97-6039-AD9D-88376AD07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0F244-C615-B580-8027-3C6D67479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0793A1-464A-0F4F-811A-47DAB3B6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4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microsoft.com/office/2007/relationships/hdphoto" Target="../media/hdphoto6.wdp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microsoft.com/office/2007/relationships/hdphoto" Target="../media/hdphoto1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microsoft.com/office/2007/relationships/hdphoto" Target="../media/hdphoto9.wdp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007/s10798-025-09944-y" TargetMode="External"/><Relationship Id="rId4" Type="http://schemas.openxmlformats.org/officeDocument/2006/relationships/hyperlink" Target="https://doi.org/10.1057/s41599-025-03125-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.2044-8325.2012.02065.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hyperlink" Target="https://doi.org/10.1007/s10734-022-00890-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4.wdp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建築, 街道, 樹狀, 戶外 的圖片&#10;&#10;AI 產生的內容可能不正確。">
            <a:extLst>
              <a:ext uri="{FF2B5EF4-FFF2-40B4-BE49-F238E27FC236}">
                <a16:creationId xmlns:a16="http://schemas.microsoft.com/office/drawing/2014/main" id="{5B8C27B6-DC2E-87FF-379D-4A2F85C94B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  <a14:imgEffect>
                      <a14:colorTemperature colorTemp="88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-227" y="0"/>
            <a:ext cx="12270068" cy="686386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78D40-BC09-33E8-52C8-CAEDDAA026A6}"/>
              </a:ext>
            </a:extLst>
          </p:cNvPr>
          <p:cNvSpPr/>
          <p:nvPr/>
        </p:nvSpPr>
        <p:spPr>
          <a:xfrm>
            <a:off x="-227" y="5944743"/>
            <a:ext cx="12270068" cy="91325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圖片 2" descr="一張含有 文字, 字型, 標誌, 圖形 的圖片&#10;&#10;AI 產生的內容可能不正確。">
            <a:extLst>
              <a:ext uri="{FF2B5EF4-FFF2-40B4-BE49-F238E27FC236}">
                <a16:creationId xmlns:a16="http://schemas.microsoft.com/office/drawing/2014/main" id="{E2AAC0C0-9D9E-0D78-9567-9467DB545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246"/>
            <a:ext cx="2565043" cy="913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DD621-4D64-6006-DD65-5C74BC387E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409" y="3418775"/>
            <a:ext cx="3233258" cy="608319"/>
          </a:xfrm>
          <a:prstGeom prst="rect">
            <a:avLst/>
          </a:prstGeom>
          <a:effectLst>
            <a:outerShdw blurRad="261866" dist="50800" dir="5400000" sx="99786" sy="99786" algn="ctr" rotWithShape="0">
              <a:srgbClr val="000000">
                <a:alpha val="73326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F5ACF-5526-CA4E-9891-E7B10A8E14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994" y="3327084"/>
            <a:ext cx="776270" cy="810994"/>
          </a:xfrm>
          <a:prstGeom prst="rect">
            <a:avLst/>
          </a:prstGeom>
          <a:effectLst>
            <a:outerShdw blurRad="261866" dist="50800" dir="5400000" sx="99786" sy="99786" algn="ctr" rotWithShape="0">
              <a:srgbClr val="000000">
                <a:alpha val="73326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AF57FE-159E-8B10-CBC7-FF1483FED2F7}"/>
              </a:ext>
            </a:extLst>
          </p:cNvPr>
          <p:cNvSpPr txBox="1"/>
          <p:nvPr/>
        </p:nvSpPr>
        <p:spPr>
          <a:xfrm>
            <a:off x="845549" y="2332006"/>
            <a:ext cx="10855857" cy="830997"/>
          </a:xfrm>
          <a:prstGeom prst="rect">
            <a:avLst/>
          </a:prstGeom>
          <a:noFill/>
          <a:effectLst>
            <a:outerShdw blurRad="77275" dist="38100" dir="2700000" algn="tl" rotWithShape="0">
              <a:prstClr val="black">
                <a:alpha val="74086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Bahnschrift" panose="020B0502040204020203" pitchFamily="34" charset="0"/>
              </a:rPr>
              <a:t>Research Culture Insights from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09E249-EE52-4ECC-ABE2-4B287C5E7F9C}"/>
              </a:ext>
            </a:extLst>
          </p:cNvPr>
          <p:cNvSpPr txBox="1"/>
          <p:nvPr/>
        </p:nvSpPr>
        <p:spPr>
          <a:xfrm>
            <a:off x="1562583" y="4689328"/>
            <a:ext cx="9421792" cy="461665"/>
          </a:xfrm>
          <a:prstGeom prst="rect">
            <a:avLst/>
          </a:prstGeom>
          <a:noFill/>
          <a:effectLst>
            <a:outerShdw blurRad="70779" dist="38100" dir="2700000" algn="tl" rotWithShape="0">
              <a:prstClr val="black">
                <a:alpha val="75539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Differing Perceptions and Expectations at the University of Leicester</a:t>
            </a:r>
            <a:endParaRPr lang="en-US" sz="3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92A5FB-81D7-D821-80B0-7ED0E3499C85}"/>
              </a:ext>
            </a:extLst>
          </p:cNvPr>
          <p:cNvSpPr txBox="1"/>
          <p:nvPr/>
        </p:nvSpPr>
        <p:spPr>
          <a:xfrm>
            <a:off x="2606365" y="6160595"/>
            <a:ext cx="3627881" cy="400110"/>
          </a:xfrm>
          <a:prstGeom prst="rect">
            <a:avLst/>
          </a:prstGeom>
          <a:noFill/>
          <a:effectLst>
            <a:outerShdw blurRad="95347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</a:rPr>
              <a:t>(Speaker) Chun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Hao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Wang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1D296F-7E16-21D3-B6F5-EB87E2AC49B8}"/>
              </a:ext>
            </a:extLst>
          </p:cNvPr>
          <p:cNvSpPr/>
          <p:nvPr/>
        </p:nvSpPr>
        <p:spPr>
          <a:xfrm>
            <a:off x="1562582" y="2077170"/>
            <a:ext cx="9421793" cy="249982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AD41C-8B54-06B6-8DA8-9EFCD96048C1}"/>
              </a:ext>
            </a:extLst>
          </p:cNvPr>
          <p:cNvSpPr txBox="1"/>
          <p:nvPr/>
        </p:nvSpPr>
        <p:spPr>
          <a:xfrm>
            <a:off x="6700231" y="6167990"/>
            <a:ext cx="2329227" cy="400110"/>
          </a:xfrm>
          <a:prstGeom prst="rect">
            <a:avLst/>
          </a:prstGeom>
          <a:noFill/>
          <a:effectLst>
            <a:outerShdw blurRad="95347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</a:rPr>
              <a:t>Genovefa Kefalidou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C5060-135C-4C0B-B207-376DECFE7E2D}"/>
              </a:ext>
            </a:extLst>
          </p:cNvPr>
          <p:cNvSpPr/>
          <p:nvPr/>
        </p:nvSpPr>
        <p:spPr>
          <a:xfrm>
            <a:off x="6172007" y="6331962"/>
            <a:ext cx="124479" cy="138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46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6FC60-8C26-070F-7328-DD037F5A6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22BAA2-3AD1-60D5-142A-E1B48DED3F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593" y="2068356"/>
            <a:ext cx="2395481" cy="1263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686148-C0DE-A32B-EE9F-F046F0B19D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202">
            <a:off x="5887724" y="2055002"/>
            <a:ext cx="2437803" cy="1405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28029B-5D0E-E546-52FE-D5F4800DB7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0826" flipH="1">
            <a:off x="566545" y="2116639"/>
            <a:ext cx="2113597" cy="1178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8DB008-727E-1BC9-3621-CF7C027CCB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394" y="2506639"/>
            <a:ext cx="3759453" cy="3227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9CD3FA-DF44-5151-578A-AC78120F62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770" y="2549682"/>
            <a:ext cx="3709318" cy="3184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37A87-3076-6E9D-194B-A50AF1E65299}"/>
              </a:ext>
            </a:extLst>
          </p:cNvPr>
          <p:cNvSpPr txBox="1"/>
          <p:nvPr/>
        </p:nvSpPr>
        <p:spPr>
          <a:xfrm>
            <a:off x="525849" y="415474"/>
            <a:ext cx="6728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Different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keywords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among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colleges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4444EA-8A07-202D-EC25-93B7C45AA5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1479" flipH="1">
            <a:off x="3146141" y="2045889"/>
            <a:ext cx="2232180" cy="1195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826F22-FAC9-1C9C-10A7-5A595399F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266" y="2522783"/>
            <a:ext cx="3759453" cy="3227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CB79CD-5B93-EF76-AB16-AB29D053F0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4028" y="2807099"/>
            <a:ext cx="2350544" cy="28524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505358-7D58-B5D7-1DF9-B6B4CFE834A5}"/>
              </a:ext>
            </a:extLst>
          </p:cNvPr>
          <p:cNvSpPr txBox="1"/>
          <p:nvPr/>
        </p:nvSpPr>
        <p:spPr>
          <a:xfrm>
            <a:off x="964383" y="2222324"/>
            <a:ext cx="1369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accent3"/>
                </a:solidFill>
              </a:rPr>
              <a:t>Value-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2CBD3-85DD-2202-A467-159892D43E74}"/>
              </a:ext>
            </a:extLst>
          </p:cNvPr>
          <p:cNvSpPr txBox="1"/>
          <p:nvPr/>
        </p:nvSpPr>
        <p:spPr>
          <a:xfrm>
            <a:off x="3350827" y="2222324"/>
            <a:ext cx="1861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accent1"/>
                </a:solidFill>
              </a:rPr>
              <a:t>Respect-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296542-A925-9FAD-633B-0101BA8DFEAF}"/>
              </a:ext>
            </a:extLst>
          </p:cNvPr>
          <p:cNvSpPr txBox="1"/>
          <p:nvPr/>
        </p:nvSpPr>
        <p:spPr>
          <a:xfrm>
            <a:off x="6270915" y="2222324"/>
            <a:ext cx="1671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err="1">
                <a:solidFill>
                  <a:schemeClr val="accent5"/>
                </a:solidFill>
              </a:rPr>
              <a:t>Creativ</a:t>
            </a:r>
            <a:r>
              <a:rPr lang="en-US" altLang="zh-TW" sz="3200" b="1" dirty="0">
                <a:solidFill>
                  <a:schemeClr val="accent5"/>
                </a:solidFill>
              </a:rPr>
              <a:t>-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1C9138-FCBA-AFA1-1438-F42D0F8067F4}"/>
              </a:ext>
            </a:extLst>
          </p:cNvPr>
          <p:cNvSpPr txBox="1"/>
          <p:nvPr/>
        </p:nvSpPr>
        <p:spPr>
          <a:xfrm>
            <a:off x="9350183" y="2222324"/>
            <a:ext cx="1917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err="1">
                <a:solidFill>
                  <a:schemeClr val="accent2"/>
                </a:solidFill>
              </a:rPr>
              <a:t>Excellen</a:t>
            </a:r>
            <a:r>
              <a:rPr lang="en-US" altLang="zh-TW" sz="3200" b="1" dirty="0">
                <a:solidFill>
                  <a:schemeClr val="accent2"/>
                </a:solidFill>
              </a:rPr>
              <a:t>-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3B20EF-15DD-9A93-1446-08050762EEF2}"/>
              </a:ext>
            </a:extLst>
          </p:cNvPr>
          <p:cNvSpPr txBox="1"/>
          <p:nvPr/>
        </p:nvSpPr>
        <p:spPr>
          <a:xfrm>
            <a:off x="883743" y="1593851"/>
            <a:ext cx="1521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accent3"/>
                </a:solidFill>
              </a:rPr>
              <a:t>Life</a:t>
            </a:r>
            <a:r>
              <a:rPr lang="zh-TW" altLang="en-US" sz="2000" dirty="0">
                <a:solidFill>
                  <a:schemeClr val="accent3"/>
                </a:solidFill>
              </a:rPr>
              <a:t> </a:t>
            </a:r>
            <a:r>
              <a:rPr lang="en-US" altLang="zh-TW" sz="2000" dirty="0">
                <a:solidFill>
                  <a:schemeClr val="accent3"/>
                </a:solidFill>
              </a:rPr>
              <a:t>Science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E6463F-06A9-BA66-9021-BCA88C57C8C7}"/>
              </a:ext>
            </a:extLst>
          </p:cNvPr>
          <p:cNvSpPr txBox="1"/>
          <p:nvPr/>
        </p:nvSpPr>
        <p:spPr>
          <a:xfrm>
            <a:off x="2963894" y="1593851"/>
            <a:ext cx="2635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accent1"/>
                </a:solidFill>
              </a:rPr>
              <a:t>Science</a:t>
            </a:r>
            <a:r>
              <a:rPr lang="zh-TW" altLang="en-US" sz="2000" dirty="0">
                <a:solidFill>
                  <a:schemeClr val="accent1"/>
                </a:solidFill>
              </a:rPr>
              <a:t> </a:t>
            </a:r>
            <a:r>
              <a:rPr lang="en-US" altLang="zh-TW" sz="2000" dirty="0">
                <a:solidFill>
                  <a:schemeClr val="accent1"/>
                </a:solidFill>
              </a:rPr>
              <a:t>&amp;</a:t>
            </a:r>
            <a:r>
              <a:rPr lang="zh-TW" altLang="en-US" sz="2000" dirty="0">
                <a:solidFill>
                  <a:schemeClr val="accent1"/>
                </a:solidFill>
              </a:rPr>
              <a:t> </a:t>
            </a:r>
            <a:r>
              <a:rPr lang="en-US" altLang="zh-TW" sz="2000" dirty="0">
                <a:solidFill>
                  <a:schemeClr val="accent1"/>
                </a:solidFill>
              </a:rPr>
              <a:t>Engineering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C2973B-A5E4-3256-23B4-3EA4EA88D5AF}"/>
              </a:ext>
            </a:extLst>
          </p:cNvPr>
          <p:cNvSpPr txBox="1"/>
          <p:nvPr/>
        </p:nvSpPr>
        <p:spPr>
          <a:xfrm>
            <a:off x="5724689" y="1593851"/>
            <a:ext cx="376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accent5"/>
                </a:solidFill>
              </a:rPr>
              <a:t>Social</a:t>
            </a:r>
            <a:r>
              <a:rPr lang="zh-TW" altLang="en-US" sz="2000" dirty="0">
                <a:solidFill>
                  <a:schemeClr val="accent5"/>
                </a:solidFill>
              </a:rPr>
              <a:t> </a:t>
            </a:r>
            <a:r>
              <a:rPr lang="en-US" altLang="zh-TW" sz="2000" dirty="0">
                <a:solidFill>
                  <a:schemeClr val="accent5"/>
                </a:solidFill>
              </a:rPr>
              <a:t>Science,</a:t>
            </a:r>
            <a:r>
              <a:rPr lang="zh-TW" altLang="en-US" sz="2000" dirty="0">
                <a:solidFill>
                  <a:schemeClr val="accent5"/>
                </a:solidFill>
              </a:rPr>
              <a:t> </a:t>
            </a:r>
            <a:r>
              <a:rPr lang="en-US" altLang="zh-TW" sz="2000" dirty="0">
                <a:solidFill>
                  <a:schemeClr val="accent5"/>
                </a:solidFill>
              </a:rPr>
              <a:t>Arts,</a:t>
            </a:r>
            <a:r>
              <a:rPr lang="zh-TW" altLang="en-US" sz="2000" dirty="0">
                <a:solidFill>
                  <a:schemeClr val="accent5"/>
                </a:solidFill>
              </a:rPr>
              <a:t> </a:t>
            </a:r>
            <a:r>
              <a:rPr lang="en-US" altLang="zh-TW" sz="2000" dirty="0">
                <a:solidFill>
                  <a:schemeClr val="accent5"/>
                </a:solidFill>
              </a:rPr>
              <a:t>and</a:t>
            </a:r>
            <a:r>
              <a:rPr lang="zh-TW" altLang="en-US" sz="2000" dirty="0">
                <a:solidFill>
                  <a:schemeClr val="accent5"/>
                </a:solidFill>
              </a:rPr>
              <a:t> </a:t>
            </a:r>
            <a:r>
              <a:rPr lang="en-US" altLang="zh-TW" sz="2000" dirty="0">
                <a:solidFill>
                  <a:schemeClr val="accent5"/>
                </a:solidFill>
              </a:rPr>
              <a:t>History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591464-E011-F977-239A-C1AF7A58A976}"/>
              </a:ext>
            </a:extLst>
          </p:cNvPr>
          <p:cNvSpPr txBox="1"/>
          <p:nvPr/>
        </p:nvSpPr>
        <p:spPr>
          <a:xfrm>
            <a:off x="9659155" y="1593851"/>
            <a:ext cx="376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accent2"/>
                </a:solidFill>
              </a:rPr>
              <a:t>Business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FC3E95-04C7-8899-1F5E-4F8953710E89}"/>
              </a:ext>
            </a:extLst>
          </p:cNvPr>
          <p:cNvSpPr/>
          <p:nvPr/>
        </p:nvSpPr>
        <p:spPr>
          <a:xfrm>
            <a:off x="10795000" y="6105807"/>
            <a:ext cx="1219200" cy="69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E133EF-D5BA-7CD8-00E6-4101599262BA}"/>
              </a:ext>
            </a:extLst>
          </p:cNvPr>
          <p:cNvSpPr txBox="1"/>
          <p:nvPr/>
        </p:nvSpPr>
        <p:spPr>
          <a:xfrm>
            <a:off x="901042" y="5543038"/>
            <a:ext cx="14829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/>
              <a:t>Compared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to:</a:t>
            </a:r>
          </a:p>
          <a:p>
            <a:r>
              <a:rPr lang="en-US" altLang="zh-TW" sz="1600" dirty="0"/>
              <a:t>CSE</a:t>
            </a:r>
            <a:r>
              <a:rPr lang="zh-TW" altLang="en-US" sz="1600" dirty="0"/>
              <a:t> </a:t>
            </a:r>
            <a:r>
              <a:rPr lang="en-US" altLang="zh-TW" sz="1600" dirty="0"/>
              <a:t>(0.055)</a:t>
            </a:r>
          </a:p>
          <a:p>
            <a:r>
              <a:rPr lang="en-US" altLang="zh-TW" sz="1600" dirty="0"/>
              <a:t>CSSAH</a:t>
            </a:r>
            <a:r>
              <a:rPr lang="zh-TW" altLang="en-US" sz="1600" dirty="0"/>
              <a:t> </a:t>
            </a:r>
            <a:r>
              <a:rPr lang="en-US" altLang="zh-TW" sz="1600" dirty="0"/>
              <a:t>(0.059)</a:t>
            </a:r>
          </a:p>
          <a:p>
            <a:r>
              <a:rPr lang="en-US" altLang="zh-TW" sz="1600" dirty="0" err="1"/>
              <a:t>CoB</a:t>
            </a:r>
            <a:r>
              <a:rPr lang="zh-TW" altLang="en-US" sz="1600" dirty="0"/>
              <a:t> </a:t>
            </a:r>
            <a:r>
              <a:rPr lang="en-US" altLang="zh-TW" sz="1600" dirty="0"/>
              <a:t>(0.106)</a:t>
            </a:r>
            <a:endParaRPr lang="en-US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9A8AB9-3009-B5F1-E60E-666C11B54665}"/>
              </a:ext>
            </a:extLst>
          </p:cNvPr>
          <p:cNvSpPr txBox="1"/>
          <p:nvPr/>
        </p:nvSpPr>
        <p:spPr>
          <a:xfrm>
            <a:off x="3871118" y="5573816"/>
            <a:ext cx="14829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/>
              <a:t>Compared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to:</a:t>
            </a:r>
          </a:p>
          <a:p>
            <a:r>
              <a:rPr lang="en-US" altLang="zh-TW" sz="1600" dirty="0"/>
              <a:t>CLS (0.068)</a:t>
            </a:r>
          </a:p>
          <a:p>
            <a:r>
              <a:rPr lang="en-US" altLang="zh-TW" sz="1600" dirty="0"/>
              <a:t>CSSAH (0.439)</a:t>
            </a:r>
          </a:p>
          <a:p>
            <a:r>
              <a:rPr lang="en-US" altLang="zh-TW" sz="1600" dirty="0" err="1"/>
              <a:t>CoB</a:t>
            </a:r>
            <a:r>
              <a:rPr lang="en-US" altLang="zh-TW" sz="1600" dirty="0"/>
              <a:t> (0.674)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60BE7A-8F74-59BC-DA6C-DC59FF35CFEF}"/>
              </a:ext>
            </a:extLst>
          </p:cNvPr>
          <p:cNvSpPr txBox="1"/>
          <p:nvPr/>
        </p:nvSpPr>
        <p:spPr>
          <a:xfrm>
            <a:off x="7073998" y="5572069"/>
            <a:ext cx="14621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/>
              <a:t>Compared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to:</a:t>
            </a:r>
          </a:p>
          <a:p>
            <a:r>
              <a:rPr lang="en-US" altLang="zh-TW" sz="1600" dirty="0"/>
              <a:t>CLS (0.001)</a:t>
            </a:r>
          </a:p>
          <a:p>
            <a:r>
              <a:rPr lang="en-US" altLang="zh-TW" sz="1600" dirty="0"/>
              <a:t>CSE (0.025)</a:t>
            </a:r>
          </a:p>
          <a:p>
            <a:r>
              <a:rPr lang="en-US" altLang="zh-TW" sz="1600" dirty="0" err="1"/>
              <a:t>CoB</a:t>
            </a:r>
            <a:r>
              <a:rPr lang="en-US" altLang="zh-TW" sz="1600" dirty="0"/>
              <a:t> (0.052)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488822-B45E-7C9A-9595-9DAB4F940FFB}"/>
              </a:ext>
            </a:extLst>
          </p:cNvPr>
          <p:cNvSpPr txBox="1"/>
          <p:nvPr/>
        </p:nvSpPr>
        <p:spPr>
          <a:xfrm>
            <a:off x="10008692" y="5572069"/>
            <a:ext cx="14621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/>
              <a:t>Compared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to:</a:t>
            </a:r>
          </a:p>
          <a:p>
            <a:r>
              <a:rPr lang="en-US" altLang="zh-TW" sz="1600" dirty="0"/>
              <a:t>CLS (0.001)</a:t>
            </a:r>
          </a:p>
          <a:p>
            <a:r>
              <a:rPr lang="en-US" altLang="zh-TW" sz="1600" dirty="0"/>
              <a:t>CSE (0.025)</a:t>
            </a:r>
          </a:p>
          <a:p>
            <a:r>
              <a:rPr lang="en-US" altLang="zh-TW" sz="1600" dirty="0" err="1"/>
              <a:t>CoB</a:t>
            </a:r>
            <a:r>
              <a:rPr lang="en-US" altLang="zh-TW" sz="1600" dirty="0"/>
              <a:t> (0.052)</a:t>
            </a:r>
          </a:p>
        </p:txBody>
      </p:sp>
    </p:spTree>
    <p:extLst>
      <p:ext uri="{BB962C8B-B14F-4D97-AF65-F5344CB8AC3E}">
        <p14:creationId xmlns:p14="http://schemas.microsoft.com/office/powerpoint/2010/main" val="116365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0E13F-ADED-F6FB-1FCC-2D5604B3E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F4E5FE-09E0-C469-1B00-F6A547CB2A8E}"/>
              </a:ext>
            </a:extLst>
          </p:cNvPr>
          <p:cNvSpPr txBox="1"/>
          <p:nvPr/>
        </p:nvSpPr>
        <p:spPr>
          <a:xfrm>
            <a:off x="525849" y="422278"/>
            <a:ext cx="8325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The discipline determines the RC definition.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4F1484-8BAB-C222-16C2-DA62E80F4239}"/>
              </a:ext>
            </a:extLst>
          </p:cNvPr>
          <p:cNvSpPr txBox="1"/>
          <p:nvPr/>
        </p:nvSpPr>
        <p:spPr>
          <a:xfrm>
            <a:off x="525849" y="1584831"/>
            <a:ext cx="529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Different Definitions</a:t>
            </a:r>
            <a:r>
              <a:rPr lang="zh-TW" altLang="en-US" b="1" dirty="0"/>
              <a:t> </a:t>
            </a:r>
            <a:r>
              <a:rPr lang="en-US" altLang="zh-TW" b="1" dirty="0"/>
              <a:t>(“Creativity”</a:t>
            </a:r>
            <a:r>
              <a:rPr lang="zh-TW" altLang="en-US" b="1" dirty="0"/>
              <a:t> </a:t>
            </a:r>
            <a:r>
              <a:rPr lang="en-US" altLang="zh-TW" b="1" dirty="0"/>
              <a:t>as</a:t>
            </a:r>
            <a:r>
              <a:rPr lang="zh-TW" altLang="en-US" b="1" dirty="0"/>
              <a:t> </a:t>
            </a:r>
            <a:r>
              <a:rPr lang="en-US" altLang="zh-TW" b="1" dirty="0"/>
              <a:t>an</a:t>
            </a:r>
            <a:r>
              <a:rPr lang="zh-TW" altLang="en-US" b="1" dirty="0"/>
              <a:t> </a:t>
            </a:r>
            <a:r>
              <a:rPr lang="en-US" altLang="zh-TW" b="1" dirty="0"/>
              <a:t>example)</a:t>
            </a:r>
            <a:endParaRPr lang="en-GB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E449F6-F8D7-C818-F7A0-B22468306AA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622" y="1819889"/>
            <a:ext cx="5542896" cy="2302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E020E-787C-DE0C-0C02-2A952EF7444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28699">
            <a:off x="3224099" y="4188835"/>
            <a:ext cx="7089230" cy="2612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1E2105-926A-8B09-9A8C-FB0C82C0A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3415" y="2075153"/>
            <a:ext cx="5710276" cy="19618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32F01-0F22-7518-DCC1-66E4C3313CB6}"/>
              </a:ext>
            </a:extLst>
          </p:cNvPr>
          <p:cNvSpPr txBox="1"/>
          <p:nvPr/>
        </p:nvSpPr>
        <p:spPr>
          <a:xfrm>
            <a:off x="6674485" y="2185890"/>
            <a:ext cx="480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“I think creativity is about what </a:t>
            </a:r>
            <a:r>
              <a:rPr lang="en-GB" sz="2000" b="1" dirty="0">
                <a:solidFill>
                  <a:schemeClr val="accent2"/>
                </a:solidFill>
              </a:rPr>
              <a:t>innovation</a:t>
            </a:r>
            <a:r>
              <a:rPr lang="en-GB" sz="2000" dirty="0"/>
              <a:t> we can develop </a:t>
            </a:r>
            <a:r>
              <a:rPr lang="en-GB" sz="2000" b="1" dirty="0">
                <a:solidFill>
                  <a:schemeClr val="accent2"/>
                </a:solidFill>
              </a:rPr>
              <a:t>with industrial partners</a:t>
            </a:r>
            <a:r>
              <a:rPr lang="en-GB" sz="2000" dirty="0"/>
              <a:t>.”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8065E-E487-4274-5D7B-0BF2C2C10306}"/>
              </a:ext>
            </a:extLst>
          </p:cNvPr>
          <p:cNvSpPr txBox="1"/>
          <p:nvPr/>
        </p:nvSpPr>
        <p:spPr>
          <a:xfrm>
            <a:off x="6998968" y="2904932"/>
            <a:ext cx="459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- </a:t>
            </a:r>
            <a:r>
              <a:rPr lang="en-US" altLang="zh-TW" sz="1600" dirty="0"/>
              <a:t>Participant</a:t>
            </a:r>
            <a:r>
              <a:rPr lang="zh-TW" altLang="en-US" sz="1600" dirty="0"/>
              <a:t> </a:t>
            </a:r>
            <a:r>
              <a:rPr lang="en-US" altLang="zh-TW" sz="1600" dirty="0"/>
              <a:t>C</a:t>
            </a:r>
            <a:r>
              <a:rPr lang="en-GB" sz="1600" dirty="0"/>
              <a:t>, Business College</a:t>
            </a:r>
            <a:r>
              <a:rPr lang="en-US" altLang="zh-TW" sz="1600" dirty="0"/>
              <a:t>,</a:t>
            </a:r>
            <a:r>
              <a:rPr lang="zh-TW" altLang="en-US" sz="1600" dirty="0"/>
              <a:t> </a:t>
            </a:r>
            <a:r>
              <a:rPr lang="en-US" altLang="zh-TW" sz="1600" dirty="0"/>
              <a:t>Interview</a:t>
            </a: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7CC7D4-2A8C-9E81-F04E-B777309A0001}"/>
              </a:ext>
            </a:extLst>
          </p:cNvPr>
          <p:cNvSpPr txBox="1"/>
          <p:nvPr/>
        </p:nvSpPr>
        <p:spPr>
          <a:xfrm>
            <a:off x="844949" y="2345706"/>
            <a:ext cx="523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“For engineering, I feel it’s about </a:t>
            </a:r>
            <a:r>
              <a:rPr lang="en-GB" sz="2000" b="1" dirty="0">
                <a:solidFill>
                  <a:schemeClr val="accent4"/>
                </a:solidFill>
              </a:rPr>
              <a:t>having input from other discipline</a:t>
            </a:r>
            <a:r>
              <a:rPr lang="en-GB" sz="2000" dirty="0"/>
              <a:t>, like psychologist.”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8435A3-783F-E7BC-44E5-264A08EE7B00}"/>
              </a:ext>
            </a:extLst>
          </p:cNvPr>
          <p:cNvSpPr txBox="1"/>
          <p:nvPr/>
        </p:nvSpPr>
        <p:spPr>
          <a:xfrm>
            <a:off x="742950" y="3086379"/>
            <a:ext cx="5340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- </a:t>
            </a:r>
            <a:r>
              <a:rPr lang="en-US" altLang="zh-TW" sz="1600" dirty="0"/>
              <a:t>Participant</a:t>
            </a:r>
            <a:r>
              <a:rPr lang="zh-TW" altLang="en-US" sz="1600" dirty="0"/>
              <a:t> </a:t>
            </a:r>
            <a:r>
              <a:rPr lang="en-US" altLang="zh-TW" sz="1600" dirty="0"/>
              <a:t>A</a:t>
            </a:r>
            <a:r>
              <a:rPr lang="en-GB" sz="1600" dirty="0"/>
              <a:t>, Engineering and Science College</a:t>
            </a:r>
            <a:r>
              <a:rPr lang="en-US" altLang="zh-TW" sz="1600" dirty="0"/>
              <a:t>,</a:t>
            </a:r>
            <a:r>
              <a:rPr lang="zh-TW" altLang="en-US" sz="1600" dirty="0"/>
              <a:t> </a:t>
            </a:r>
            <a:r>
              <a:rPr lang="en-US" altLang="zh-TW" sz="1600" dirty="0"/>
              <a:t>Interview</a:t>
            </a:r>
            <a:endParaRPr lang="en-GB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184309-BE22-D26A-6CA3-7667308DF1CF}"/>
              </a:ext>
            </a:extLst>
          </p:cNvPr>
          <p:cNvSpPr txBox="1"/>
          <p:nvPr/>
        </p:nvSpPr>
        <p:spPr>
          <a:xfrm>
            <a:off x="3569244" y="4568161"/>
            <a:ext cx="521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“I think creativity is about how to apply </a:t>
            </a:r>
            <a:r>
              <a:rPr lang="en-GB" sz="2000" b="1" dirty="0">
                <a:solidFill>
                  <a:schemeClr val="accent5"/>
                </a:solidFill>
              </a:rPr>
              <a:t>critical thinking </a:t>
            </a:r>
            <a:r>
              <a:rPr lang="en-GB" sz="2000" dirty="0"/>
              <a:t>to generate </a:t>
            </a:r>
            <a:r>
              <a:rPr lang="en-GB" sz="2000" b="1" dirty="0">
                <a:solidFill>
                  <a:schemeClr val="accent5"/>
                </a:solidFill>
              </a:rPr>
              <a:t>social impact</a:t>
            </a:r>
            <a:r>
              <a:rPr lang="en-GB" sz="2000" dirty="0"/>
              <a:t>…”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950CB8-C921-76E5-5D22-20134138679B}"/>
              </a:ext>
            </a:extLst>
          </p:cNvPr>
          <p:cNvSpPr txBox="1"/>
          <p:nvPr/>
        </p:nvSpPr>
        <p:spPr>
          <a:xfrm>
            <a:off x="3374197" y="5431933"/>
            <a:ext cx="6789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- </a:t>
            </a:r>
            <a:r>
              <a:rPr lang="en-US" altLang="zh-TW" sz="1600" dirty="0"/>
              <a:t>Participant</a:t>
            </a:r>
            <a:r>
              <a:rPr lang="zh-TW" altLang="en-US" sz="1600" dirty="0"/>
              <a:t> </a:t>
            </a:r>
            <a:r>
              <a:rPr lang="en-US" altLang="zh-TW" sz="1600" dirty="0"/>
              <a:t>B</a:t>
            </a:r>
            <a:r>
              <a:rPr lang="en-GB" sz="1600" dirty="0"/>
              <a:t>, Social Science, Arts, and History College</a:t>
            </a:r>
            <a:r>
              <a:rPr lang="en-US" altLang="zh-TW" sz="1600" dirty="0"/>
              <a:t>,</a:t>
            </a:r>
            <a:r>
              <a:rPr lang="zh-TW" altLang="en-US" sz="1600" dirty="0"/>
              <a:t> </a:t>
            </a:r>
            <a:r>
              <a:rPr lang="en-US" altLang="zh-TW" sz="1600" dirty="0"/>
              <a:t>Interview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80425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ECBB8-FFB6-1ED6-B23F-9B8E4ACED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BDB3376-673B-4AE3-6C56-7490BA5497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54"/>
                    </a14:imgEffect>
                    <a14:imgEffect>
                      <a14:saturation sat="76000"/>
                    </a14:imgEffect>
                    <a14:imgEffect>
                      <a14:brightnessContrast bright="100000" contras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7426" y="1723986"/>
            <a:ext cx="4834138" cy="14871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5882D3-7C37-017E-4F3B-605CC627D7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54"/>
                    </a14:imgEffect>
                    <a14:imgEffect>
                      <a14:saturation sat="76000"/>
                    </a14:imgEffect>
                    <a14:imgEffect>
                      <a14:brightnessContrast bright="100000" contras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9869" flipH="1">
            <a:off x="6976535" y="3381032"/>
            <a:ext cx="4367139" cy="1237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32B099-8FB7-31EE-6A26-FADFE2163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54"/>
                    </a14:imgEffect>
                    <a14:imgEffect>
                      <a14:saturation sat="76000"/>
                    </a14:imgEffect>
                    <a14:imgEffect>
                      <a14:brightnessContrast bright="100000" contras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29767" y="4738435"/>
            <a:ext cx="4834138" cy="1237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93C5D-112E-20EB-881B-21665071EE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32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454"/>
                    </a14:imgEffect>
                    <a14:imgEffect>
                      <a14:saturation sat="76000"/>
                    </a14:imgEffect>
                    <a14:imgEffect>
                      <a14:brightnessContrast bright="100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9869" flipH="1">
            <a:off x="590825" y="4236040"/>
            <a:ext cx="3617417" cy="1237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D44923-6F7D-8382-DC00-022CC41D2E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454"/>
                    </a14:imgEffect>
                    <a14:imgEffect>
                      <a14:saturation sat="76000"/>
                    </a14:imgEffect>
                    <a14:imgEffect>
                      <a14:brightnessContrast bright="100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9869" flipH="1">
            <a:off x="2993462" y="3028068"/>
            <a:ext cx="3617417" cy="1237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47D096-E9E4-90B4-5D87-4EEADD609AE0}"/>
              </a:ext>
            </a:extLst>
          </p:cNvPr>
          <p:cNvSpPr txBox="1"/>
          <p:nvPr/>
        </p:nvSpPr>
        <p:spPr>
          <a:xfrm>
            <a:off x="525849" y="460798"/>
            <a:ext cx="8570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The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discipline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determines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the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RC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perception.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AAE2FE-E4BF-CE98-F069-E66A59317A75}"/>
              </a:ext>
            </a:extLst>
          </p:cNvPr>
          <p:cNvSpPr txBox="1"/>
          <p:nvPr/>
        </p:nvSpPr>
        <p:spPr>
          <a:xfrm>
            <a:off x="525849" y="1603482"/>
            <a:ext cx="2891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Different</a:t>
            </a:r>
            <a:r>
              <a:rPr lang="zh-TW" altLang="en-US" b="1" dirty="0"/>
              <a:t> </a:t>
            </a:r>
            <a:r>
              <a:rPr lang="en-US" altLang="zh-TW" b="1" dirty="0"/>
              <a:t>Ways</a:t>
            </a:r>
            <a:r>
              <a:rPr lang="zh-TW" altLang="en-US" b="1" dirty="0"/>
              <a:t> </a:t>
            </a:r>
            <a:r>
              <a:rPr lang="en-US" altLang="zh-TW" b="1" dirty="0"/>
              <a:t>of</a:t>
            </a:r>
            <a:r>
              <a:rPr lang="zh-TW" altLang="en-US" b="1" dirty="0"/>
              <a:t> </a:t>
            </a:r>
            <a:r>
              <a:rPr lang="en-US" altLang="zh-TW" b="1" dirty="0"/>
              <a:t>Working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A3962-9655-F912-9CA6-5E9F97D5DA90}"/>
              </a:ext>
            </a:extLst>
          </p:cNvPr>
          <p:cNvSpPr txBox="1"/>
          <p:nvPr/>
        </p:nvSpPr>
        <p:spPr>
          <a:xfrm>
            <a:off x="6251388" y="1723986"/>
            <a:ext cx="451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am at a very </a:t>
            </a:r>
            <a:r>
              <a:rPr lang="en-US" b="1" dirty="0">
                <a:solidFill>
                  <a:srgbClr val="C00000"/>
                </a:solidFill>
              </a:rPr>
              <a:t>supportive</a:t>
            </a:r>
            <a:r>
              <a:rPr lang="en-US" dirty="0"/>
              <a:t> environment where people are willing to </a:t>
            </a:r>
            <a:r>
              <a:rPr lang="en-US" b="1" dirty="0">
                <a:solidFill>
                  <a:schemeClr val="accent4"/>
                </a:solidFill>
              </a:rPr>
              <a:t>work together </a:t>
            </a:r>
            <a:r>
              <a:rPr lang="en-US" dirty="0"/>
              <a:t>towards common goals and to support each other</a:t>
            </a:r>
            <a:r>
              <a:rPr lang="en-US" altLang="zh-TW" dirty="0"/>
              <a:t>…”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681961-6686-D8B4-B28C-74FA7662035D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2257560" y="6183478"/>
            <a:ext cx="655331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E5A5B3E-AD7A-1BE9-8821-34A7E0F61967}"/>
              </a:ext>
            </a:extLst>
          </p:cNvPr>
          <p:cNvSpPr txBox="1"/>
          <p:nvPr/>
        </p:nvSpPr>
        <p:spPr>
          <a:xfrm>
            <a:off x="1103077" y="5860312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Remote/</a:t>
            </a:r>
          </a:p>
          <a:p>
            <a:r>
              <a:rPr lang="en-US" altLang="zh-TW" dirty="0"/>
              <a:t>Individual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1FB4E1-3A58-40E0-22CA-A96085EFE914}"/>
              </a:ext>
            </a:extLst>
          </p:cNvPr>
          <p:cNvSpPr txBox="1"/>
          <p:nvPr/>
        </p:nvSpPr>
        <p:spPr>
          <a:xfrm>
            <a:off x="3011029" y="3206031"/>
            <a:ext cx="428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“We’re a bit </a:t>
            </a:r>
            <a:r>
              <a:rPr lang="en-GB" b="1" dirty="0">
                <a:solidFill>
                  <a:schemeClr val="accent6"/>
                </a:solidFill>
              </a:rPr>
              <a:t>out on our own</a:t>
            </a:r>
            <a:r>
              <a:rPr lang="en-GB" dirty="0"/>
              <a:t>. I have to actively seek involvement.”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F0068-BFDD-40CE-C718-ED7E0F8FB590}"/>
              </a:ext>
            </a:extLst>
          </p:cNvPr>
          <p:cNvSpPr txBox="1"/>
          <p:nvPr/>
        </p:nvSpPr>
        <p:spPr>
          <a:xfrm>
            <a:off x="432018" y="4052550"/>
            <a:ext cx="4289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“What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research</a:t>
            </a:r>
            <a:r>
              <a:rPr lang="zh-TW" altLang="en-US" dirty="0"/>
              <a:t> </a:t>
            </a:r>
            <a:r>
              <a:rPr lang="en-US" altLang="zh-TW" dirty="0"/>
              <a:t>culture?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usually</a:t>
            </a:r>
            <a:r>
              <a:rPr lang="zh-TW" altLang="en-US" dirty="0"/>
              <a:t> </a:t>
            </a:r>
            <a:r>
              <a:rPr lang="en-US" altLang="zh-TW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worked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my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line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manager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only</a:t>
            </a:r>
            <a:r>
              <a:rPr lang="en-US" altLang="zh-TW" dirty="0"/>
              <a:t>.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don’t</a:t>
            </a:r>
            <a:r>
              <a:rPr lang="zh-TW" altLang="en-US" dirty="0"/>
              <a:t> </a:t>
            </a:r>
            <a:r>
              <a:rPr lang="en-US" altLang="zh-TW" dirty="0"/>
              <a:t>think</a:t>
            </a:r>
            <a:r>
              <a:rPr lang="zh-TW" altLang="en-US" dirty="0"/>
              <a:t> </a:t>
            </a:r>
            <a:r>
              <a:rPr lang="en-US" altLang="zh-TW" dirty="0"/>
              <a:t>it’s</a:t>
            </a:r>
            <a:r>
              <a:rPr lang="zh-TW" altLang="en-US" dirty="0"/>
              <a:t> </a:t>
            </a:r>
            <a:r>
              <a:rPr lang="en-US" altLang="zh-TW" dirty="0"/>
              <a:t>necessary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engage</a:t>
            </a:r>
            <a:r>
              <a:rPr lang="zh-TW" altLang="en-US" dirty="0"/>
              <a:t> </a:t>
            </a:r>
            <a:r>
              <a:rPr lang="en-US" altLang="zh-TW" dirty="0"/>
              <a:t>with</a:t>
            </a:r>
            <a:r>
              <a:rPr lang="zh-TW" altLang="en-US" dirty="0"/>
              <a:t> </a:t>
            </a:r>
            <a:r>
              <a:rPr lang="en-US" altLang="zh-TW" dirty="0"/>
              <a:t>others</a:t>
            </a:r>
            <a:r>
              <a:rPr lang="zh-TW" altLang="en-US" dirty="0"/>
              <a:t> </a:t>
            </a:r>
            <a:r>
              <a:rPr lang="en-US" altLang="zh-TW" dirty="0"/>
              <a:t>(in</a:t>
            </a:r>
            <a:r>
              <a:rPr lang="zh-TW" altLang="en-US" dirty="0"/>
              <a:t> </a:t>
            </a:r>
            <a:r>
              <a:rPr lang="en-US" altLang="zh-TW" dirty="0"/>
              <a:t>other</a:t>
            </a:r>
            <a:r>
              <a:rPr lang="zh-TW" altLang="en-US" dirty="0"/>
              <a:t> </a:t>
            </a:r>
            <a:r>
              <a:rPr lang="en-US" altLang="zh-TW" dirty="0"/>
              <a:t>colleges)”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908E2-6A8B-3132-F0AC-DB8349A15DE5}"/>
              </a:ext>
            </a:extLst>
          </p:cNvPr>
          <p:cNvSpPr txBox="1"/>
          <p:nvPr/>
        </p:nvSpPr>
        <p:spPr>
          <a:xfrm>
            <a:off x="7304523" y="3391228"/>
            <a:ext cx="4289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“I </a:t>
            </a:r>
            <a:r>
              <a:rPr lang="en-US" altLang="zh-TW" b="1" dirty="0">
                <a:solidFill>
                  <a:srgbClr val="C00000"/>
                </a:solidFill>
              </a:rPr>
              <a:t>love</a:t>
            </a:r>
            <a:r>
              <a:rPr lang="en-US" altLang="zh-TW" dirty="0"/>
              <a:t> working here, it has the best atmosphere and </a:t>
            </a:r>
            <a:r>
              <a:rPr lang="en-US" altLang="zh-TW" b="1" dirty="0">
                <a:solidFill>
                  <a:schemeClr val="accent4"/>
                </a:solidFill>
              </a:rPr>
              <a:t>lab</a:t>
            </a:r>
            <a:r>
              <a:rPr lang="zh-TW" altLang="en-US" b="1" dirty="0">
                <a:solidFill>
                  <a:schemeClr val="accent4"/>
                </a:solidFill>
              </a:rPr>
              <a:t> </a:t>
            </a:r>
            <a:r>
              <a:rPr lang="en-US" altLang="zh-TW" b="1" dirty="0">
                <a:solidFill>
                  <a:schemeClr val="accent4"/>
                </a:solidFill>
              </a:rPr>
              <a:t>environment</a:t>
            </a:r>
            <a:r>
              <a:rPr lang="en-US" altLang="zh-TW" dirty="0"/>
              <a:t> I have come across in many years.”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E23350-31C3-6DEB-9255-5530821A31C9}"/>
              </a:ext>
            </a:extLst>
          </p:cNvPr>
          <p:cNvSpPr txBox="1"/>
          <p:nvPr/>
        </p:nvSpPr>
        <p:spPr>
          <a:xfrm>
            <a:off x="4430461" y="4742062"/>
            <a:ext cx="496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“As a </a:t>
            </a:r>
            <a:r>
              <a:rPr lang="en-US" b="1" dirty="0">
                <a:solidFill>
                  <a:schemeClr val="accent2"/>
                </a:solidFill>
              </a:rPr>
              <a:t>part‑time</a:t>
            </a:r>
            <a:r>
              <a:rPr lang="en-US" altLang="zh-TW" dirty="0"/>
              <a:t>,</a:t>
            </a:r>
            <a:r>
              <a:rPr lang="zh-TW" altLang="en-US" dirty="0"/>
              <a:t> </a:t>
            </a:r>
            <a:r>
              <a:rPr lang="en-US" dirty="0"/>
              <a:t>I have very little contact with the opportunities… My supervisors are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my only real contact</a:t>
            </a:r>
            <a:r>
              <a:rPr lang="en-US" b="1" dirty="0">
                <a:solidFill>
                  <a:schemeClr val="accent6"/>
                </a:solidFill>
              </a:rPr>
              <a:t>,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and they are </a:t>
            </a:r>
            <a:r>
              <a:rPr lang="en-US" b="1" dirty="0">
                <a:solidFill>
                  <a:srgbClr val="C00000"/>
                </a:solidFill>
              </a:rPr>
              <a:t>great</a:t>
            </a:r>
            <a:r>
              <a:rPr lang="en-US" dirty="0"/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08B34-20F2-B413-F867-BB60D7B6609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rgbClr val="D9C3A5">
                <a:tint val="50000"/>
                <a:satMod val="180000"/>
              </a:srgbClr>
            </a:duotone>
            <a:alphaModFix amt="5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454"/>
                    </a14:imgEffect>
                    <a14:imgEffect>
                      <a14:saturation sat="76000"/>
                    </a14:imgEffect>
                    <a14:imgEffect>
                      <a14:brightnessContrast bright="100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29" y="2036338"/>
            <a:ext cx="3521245" cy="1487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693320-7A00-A665-A718-FCFFCE817831}"/>
              </a:ext>
            </a:extLst>
          </p:cNvPr>
          <p:cNvSpPr txBox="1"/>
          <p:nvPr/>
        </p:nvSpPr>
        <p:spPr>
          <a:xfrm>
            <a:off x="744571" y="2163376"/>
            <a:ext cx="3437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“Because I am </a:t>
            </a:r>
            <a:r>
              <a:rPr lang="en-US" b="1" dirty="0">
                <a:solidFill>
                  <a:schemeClr val="accent2"/>
                </a:solidFill>
              </a:rPr>
              <a:t>at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a distance </a:t>
            </a:r>
            <a:r>
              <a:rPr lang="en-US" dirty="0"/>
              <a:t>I have </a:t>
            </a:r>
            <a:r>
              <a:rPr lang="en-US" b="1" dirty="0">
                <a:solidFill>
                  <a:schemeClr val="accent6"/>
                </a:solidFill>
              </a:rPr>
              <a:t>struggled</a:t>
            </a:r>
            <a:r>
              <a:rPr lang="en-US" dirty="0"/>
              <a:t> since the start to feel meaningfully</a:t>
            </a:r>
            <a:r>
              <a:rPr lang="zh-TW" altLang="en-US" dirty="0"/>
              <a:t> </a:t>
            </a:r>
            <a:r>
              <a:rPr lang="en-US" dirty="0"/>
              <a:t>included.”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0A9711-62EA-33B7-1DCE-7D4DFC545DCE}"/>
              </a:ext>
            </a:extLst>
          </p:cNvPr>
          <p:cNvSpPr txBox="1"/>
          <p:nvPr/>
        </p:nvSpPr>
        <p:spPr>
          <a:xfrm>
            <a:off x="10553081" y="5101154"/>
            <a:ext cx="981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accent2"/>
                </a:solidFill>
              </a:rPr>
              <a:t>Work</a:t>
            </a:r>
            <a:r>
              <a:rPr lang="zh-TW" altLang="en-US" sz="1400" dirty="0">
                <a:solidFill>
                  <a:schemeClr val="accent2"/>
                </a:solidFill>
              </a:rPr>
              <a:t> </a:t>
            </a:r>
            <a:r>
              <a:rPr lang="en-US" altLang="zh-TW" sz="1400" dirty="0">
                <a:solidFill>
                  <a:schemeClr val="accent2"/>
                </a:solidFill>
              </a:rPr>
              <a:t>Type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72228-9409-B00C-FDB5-90E22E93C55D}"/>
              </a:ext>
            </a:extLst>
          </p:cNvPr>
          <p:cNvSpPr txBox="1"/>
          <p:nvPr/>
        </p:nvSpPr>
        <p:spPr>
          <a:xfrm>
            <a:off x="10553081" y="5425024"/>
            <a:ext cx="138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Individual</a:t>
            </a:r>
            <a:r>
              <a:rPr lang="zh-TW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Work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3C81F0-11A3-C68D-244A-2C8D57E0F059}"/>
              </a:ext>
            </a:extLst>
          </p:cNvPr>
          <p:cNvSpPr txBox="1"/>
          <p:nvPr/>
        </p:nvSpPr>
        <p:spPr>
          <a:xfrm>
            <a:off x="10556159" y="4453414"/>
            <a:ext cx="1380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rgbClr val="C00000"/>
                </a:solidFill>
              </a:rPr>
              <a:t>Positive</a:t>
            </a:r>
            <a:r>
              <a:rPr lang="zh-TW" altLang="en-US" sz="1400" dirty="0">
                <a:solidFill>
                  <a:srgbClr val="C00000"/>
                </a:solidFill>
              </a:rPr>
              <a:t> </a:t>
            </a:r>
            <a:r>
              <a:rPr lang="en-US" altLang="zh-TW" sz="1400" dirty="0">
                <a:solidFill>
                  <a:srgbClr val="C00000"/>
                </a:solidFill>
              </a:rPr>
              <a:t>Feeling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FEC176-5AA0-133F-0CF8-83CA242271AF}"/>
              </a:ext>
            </a:extLst>
          </p:cNvPr>
          <p:cNvSpPr txBox="1"/>
          <p:nvPr/>
        </p:nvSpPr>
        <p:spPr>
          <a:xfrm>
            <a:off x="10553081" y="4777284"/>
            <a:ext cx="1455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accent6"/>
                </a:solidFill>
              </a:rPr>
              <a:t>Negative</a:t>
            </a:r>
            <a:r>
              <a:rPr lang="zh-TW" altLang="en-US" sz="1400" dirty="0">
                <a:solidFill>
                  <a:schemeClr val="accent6"/>
                </a:solidFill>
              </a:rPr>
              <a:t> </a:t>
            </a:r>
            <a:r>
              <a:rPr lang="en-US" altLang="zh-TW" sz="1400" dirty="0">
                <a:solidFill>
                  <a:schemeClr val="accent6"/>
                </a:solidFill>
              </a:rPr>
              <a:t>Feeling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5D9362-2B79-0C17-2632-B861B21A85BC}"/>
              </a:ext>
            </a:extLst>
          </p:cNvPr>
          <p:cNvSpPr txBox="1"/>
          <p:nvPr/>
        </p:nvSpPr>
        <p:spPr>
          <a:xfrm>
            <a:off x="10553081" y="5755257"/>
            <a:ext cx="1041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accent4"/>
                </a:solidFill>
              </a:rPr>
              <a:t>Team</a:t>
            </a:r>
            <a:r>
              <a:rPr lang="zh-TW" altLang="en-US" sz="1400" dirty="0">
                <a:solidFill>
                  <a:schemeClr val="accent4"/>
                </a:solidFill>
              </a:rPr>
              <a:t> </a:t>
            </a:r>
            <a:r>
              <a:rPr lang="en-US" altLang="zh-TW" sz="1400" dirty="0">
                <a:solidFill>
                  <a:schemeClr val="accent4"/>
                </a:solidFill>
              </a:rPr>
              <a:t>Work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1BCFEB-CD03-94B4-9150-BC70235A1121}"/>
              </a:ext>
            </a:extLst>
          </p:cNvPr>
          <p:cNvSpPr/>
          <p:nvPr/>
        </p:nvSpPr>
        <p:spPr>
          <a:xfrm>
            <a:off x="10769600" y="6063034"/>
            <a:ext cx="1422400" cy="79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CAB94-D3D4-41BD-C6F7-1E706A11A550}"/>
              </a:ext>
            </a:extLst>
          </p:cNvPr>
          <p:cNvSpPr txBox="1"/>
          <p:nvPr/>
        </p:nvSpPr>
        <p:spPr>
          <a:xfrm>
            <a:off x="8810875" y="5860313"/>
            <a:ext cx="1330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Lab-based/</a:t>
            </a:r>
          </a:p>
          <a:p>
            <a:r>
              <a:rPr lang="en-US" altLang="zh-TW" dirty="0"/>
              <a:t>Teamwork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FF01B1-986F-BA72-5AA5-98E51CFB4D5F}"/>
              </a:ext>
            </a:extLst>
          </p:cNvPr>
          <p:cNvSpPr/>
          <p:nvPr/>
        </p:nvSpPr>
        <p:spPr>
          <a:xfrm>
            <a:off x="10372160" y="5814051"/>
            <a:ext cx="152400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D6B32F-DCDF-F1E0-CA62-3F45BC7AEA30}"/>
              </a:ext>
            </a:extLst>
          </p:cNvPr>
          <p:cNvSpPr/>
          <p:nvPr/>
        </p:nvSpPr>
        <p:spPr>
          <a:xfrm>
            <a:off x="10372160" y="5515340"/>
            <a:ext cx="152400" cy="152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AB4E4A-467F-8553-CEBC-84089387E7CA}"/>
              </a:ext>
            </a:extLst>
          </p:cNvPr>
          <p:cNvSpPr/>
          <p:nvPr/>
        </p:nvSpPr>
        <p:spPr>
          <a:xfrm>
            <a:off x="10372160" y="5178842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53C656-7B90-F8E5-CAC8-2CAF2C386191}"/>
              </a:ext>
            </a:extLst>
          </p:cNvPr>
          <p:cNvSpPr/>
          <p:nvPr/>
        </p:nvSpPr>
        <p:spPr>
          <a:xfrm>
            <a:off x="10372160" y="4862080"/>
            <a:ext cx="152400" cy="15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A3A6B9-917C-2BF1-FD47-C2B3FE271A09}"/>
              </a:ext>
            </a:extLst>
          </p:cNvPr>
          <p:cNvSpPr/>
          <p:nvPr/>
        </p:nvSpPr>
        <p:spPr>
          <a:xfrm>
            <a:off x="10372160" y="4506205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6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47744C-6A2B-4B53-7E7F-850F84B6DE1F}"/>
              </a:ext>
            </a:extLst>
          </p:cNvPr>
          <p:cNvSpPr txBox="1"/>
          <p:nvPr/>
        </p:nvSpPr>
        <p:spPr>
          <a:xfrm>
            <a:off x="591089" y="671288"/>
            <a:ext cx="5783529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C00000"/>
                </a:solidFill>
              </a:rPr>
              <a:t>Culture has no single definition.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CF6F2-E8F2-646B-31EA-41EB56D530CA}"/>
              </a:ext>
            </a:extLst>
          </p:cNvPr>
          <p:cNvSpPr txBox="1"/>
          <p:nvPr/>
        </p:nvSpPr>
        <p:spPr>
          <a:xfrm>
            <a:off x="591089" y="2505670"/>
            <a:ext cx="46355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People and disciplines imagine an ‘ideal </a:t>
            </a:r>
            <a:r>
              <a:rPr lang="en-US" altLang="zh-TW" dirty="0"/>
              <a:t>research</a:t>
            </a:r>
            <a:r>
              <a:rPr lang="en-GB" dirty="0"/>
              <a:t> environment’ differently</a:t>
            </a:r>
            <a:r>
              <a:rPr lang="en-US" altLang="zh-TW" dirty="0"/>
              <a:t>.</a:t>
            </a:r>
            <a:r>
              <a:rPr lang="en-GB" dirty="0"/>
              <a:t> </a:t>
            </a:r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GB" dirty="0"/>
              <a:t>is why a </a:t>
            </a:r>
            <a:r>
              <a:rPr lang="en-GB" b="1" dirty="0"/>
              <a:t>participatory approach</a:t>
            </a:r>
            <a:r>
              <a:rPr lang="en-GB" dirty="0"/>
              <a:t> is essential.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A5B44C-139E-A656-523D-FE8436F60B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6310" y="-88900"/>
            <a:ext cx="6344190" cy="7102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431622-BA73-8755-C629-3E107497D35F}"/>
              </a:ext>
            </a:extLst>
          </p:cNvPr>
          <p:cNvSpPr txBox="1"/>
          <p:nvPr/>
        </p:nvSpPr>
        <p:spPr>
          <a:xfrm>
            <a:off x="578388" y="4674205"/>
            <a:ext cx="1114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References</a:t>
            </a:r>
            <a:endParaRPr lang="en-US" sz="1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A3D8F8-3AC3-3C8D-7A5A-45E07548FD87}"/>
              </a:ext>
            </a:extLst>
          </p:cNvPr>
          <p:cNvSpPr txBox="1"/>
          <p:nvPr/>
        </p:nvSpPr>
        <p:spPr>
          <a:xfrm>
            <a:off x="591088" y="5089930"/>
            <a:ext cx="550491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Newman, J. (2025). Cultural barriers to interdisciplinary research collaboration: Evidence from Australia. </a:t>
            </a:r>
            <a:r>
              <a:rPr lang="en-GB" sz="1050" i="1" dirty="0"/>
              <a:t>Humanities and Social Sciences Communications, 12</a:t>
            </a:r>
            <a:r>
              <a:rPr lang="en-GB" sz="1050" dirty="0"/>
              <a:t>, Article 795. </a:t>
            </a:r>
            <a:r>
              <a:rPr lang="en-GB" sz="1050" dirty="0">
                <a:hlinkClick r:id="rId4"/>
              </a:rPr>
              <a:t>https://doi.org/10.1057/s41599-025-03125-3</a:t>
            </a:r>
            <a:endParaRPr lang="en-GB" sz="1050" dirty="0"/>
          </a:p>
          <a:p>
            <a:endParaRPr lang="en-GB" sz="1050" dirty="0"/>
          </a:p>
          <a:p>
            <a:r>
              <a:rPr lang="en-GB" sz="1050" dirty="0"/>
              <a:t>Cuesta-</a:t>
            </a:r>
            <a:r>
              <a:rPr lang="en-GB" sz="1050" dirty="0" err="1"/>
              <a:t>Hincapié</a:t>
            </a:r>
            <a:r>
              <a:rPr lang="en-GB" sz="1050" dirty="0"/>
              <a:t>, C. (2025). Discovering the meaning of creativity in instructional design: A co-creation and concept mapping approach. </a:t>
            </a:r>
            <a:r>
              <a:rPr lang="en-GB" sz="1050" i="1" dirty="0"/>
              <a:t>International Journal of Technology and Design Education.</a:t>
            </a:r>
            <a:r>
              <a:rPr lang="en-GB" sz="1050" dirty="0"/>
              <a:t> Advance online publication. </a:t>
            </a:r>
            <a:r>
              <a:rPr lang="en-GB" sz="1050" dirty="0">
                <a:hlinkClick r:id="rId5"/>
              </a:rPr>
              <a:t>https://doi.org/10.1007/s10798-025-09944-y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216423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8F1F5-363A-5EBB-F82E-4BDD43F3F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44A6B-D387-E5CC-EB33-183DD870C5AE}"/>
              </a:ext>
            </a:extLst>
          </p:cNvPr>
          <p:cNvSpPr txBox="1"/>
          <p:nvPr/>
        </p:nvSpPr>
        <p:spPr>
          <a:xfrm>
            <a:off x="525849" y="460798"/>
            <a:ext cx="640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C00000"/>
                </a:solidFill>
              </a:rPr>
              <a:t>The</a:t>
            </a:r>
            <a:r>
              <a:rPr lang="zh-TW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TW" sz="2800" b="1" dirty="0">
                <a:solidFill>
                  <a:srgbClr val="C00000"/>
                </a:solidFill>
              </a:rPr>
              <a:t>locality</a:t>
            </a:r>
            <a:r>
              <a:rPr lang="zh-TW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TW" sz="2800" b="1" dirty="0">
                <a:solidFill>
                  <a:srgbClr val="C00000"/>
                </a:solidFill>
              </a:rPr>
              <a:t>affects</a:t>
            </a:r>
            <a:r>
              <a:rPr lang="zh-TW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TW" sz="2800" b="1" dirty="0">
                <a:solidFill>
                  <a:srgbClr val="C00000"/>
                </a:solidFill>
              </a:rPr>
              <a:t>the</a:t>
            </a:r>
            <a:r>
              <a:rPr lang="zh-TW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TW" sz="2800" b="1" dirty="0">
                <a:solidFill>
                  <a:srgbClr val="C00000"/>
                </a:solidFill>
              </a:rPr>
              <a:t>RC</a:t>
            </a:r>
            <a:r>
              <a:rPr lang="zh-TW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TW" sz="2800" b="1" dirty="0">
                <a:solidFill>
                  <a:srgbClr val="C00000"/>
                </a:solidFill>
              </a:rPr>
              <a:t>perception.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54B6C-7601-D870-3253-D93FF8FA9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49" y="2692400"/>
            <a:ext cx="5980555" cy="379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DAF1B-89F1-EC08-6B64-4C5B3E85124D}"/>
              </a:ext>
            </a:extLst>
          </p:cNvPr>
          <p:cNvSpPr txBox="1"/>
          <p:nvPr/>
        </p:nvSpPr>
        <p:spPr>
          <a:xfrm>
            <a:off x="676224" y="1831499"/>
            <a:ext cx="566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much consideration of Research Culture given by ... in your opinion?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51338C-AB22-5954-9E61-7421B39FB19A}"/>
              </a:ext>
            </a:extLst>
          </p:cNvPr>
          <p:cNvGrpSpPr/>
          <p:nvPr/>
        </p:nvGrpSpPr>
        <p:grpSpPr>
          <a:xfrm>
            <a:off x="7381765" y="-181536"/>
            <a:ext cx="5070211" cy="7221071"/>
            <a:chOff x="7381765" y="-181536"/>
            <a:chExt cx="5070211" cy="72210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DA4D1F-A951-C680-5999-C1FE89D38EFA}"/>
                </a:ext>
              </a:extLst>
            </p:cNvPr>
            <p:cNvSpPr/>
            <p:nvPr/>
          </p:nvSpPr>
          <p:spPr>
            <a:xfrm>
              <a:off x="7381765" y="-181536"/>
              <a:ext cx="5070211" cy="7221071"/>
            </a:xfrm>
            <a:prstGeom prst="rect">
              <a:avLst/>
            </a:prstGeom>
            <a:solidFill>
              <a:srgbClr val="9C00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F3ADBE-FF72-F5F6-AD9D-311F209AB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77603" y="458099"/>
              <a:ext cx="3487549" cy="594180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7B261D-AC2E-DD18-6D5C-09052042451A}"/>
              </a:ext>
            </a:extLst>
          </p:cNvPr>
          <p:cNvGrpSpPr/>
          <p:nvPr/>
        </p:nvGrpSpPr>
        <p:grpSpPr>
          <a:xfrm>
            <a:off x="6746378" y="1845846"/>
            <a:ext cx="4812903" cy="4098111"/>
            <a:chOff x="6750860" y="1779738"/>
            <a:chExt cx="4812903" cy="40981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DAEAAB-A283-770D-5055-580D2EB94602}"/>
                </a:ext>
              </a:extLst>
            </p:cNvPr>
            <p:cNvSpPr txBox="1"/>
            <p:nvPr/>
          </p:nvSpPr>
          <p:spPr>
            <a:xfrm>
              <a:off x="6817739" y="1779738"/>
              <a:ext cx="399236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</a:t>
              </a:r>
              <a:r>
                <a:rPr lang="en-US" b="1" dirty="0">
                  <a:solidFill>
                    <a:srgbClr val="C00000"/>
                  </a:solidFill>
                </a:rPr>
                <a:t>My department </a:t>
              </a:r>
              <a:r>
                <a:rPr lang="en-US" dirty="0"/>
                <a:t>is a great place to work, very supportive with strong EDI.”</a:t>
              </a:r>
            </a:p>
            <a:p>
              <a:r>
                <a:rPr lang="en-US" altLang="zh-TW" sz="1400" dirty="0"/>
                <a:t>-</a:t>
              </a:r>
              <a:r>
                <a:rPr lang="zh-TW" altLang="en-US" sz="1400" dirty="0"/>
                <a:t> </a:t>
              </a:r>
              <a:r>
                <a:rPr lang="en-US" altLang="zh-TW" sz="1400" dirty="0"/>
                <a:t>Participant</a:t>
              </a:r>
              <a:r>
                <a:rPr lang="zh-TW" altLang="en-US" sz="1400" dirty="0"/>
                <a:t> </a:t>
              </a:r>
              <a:r>
                <a:rPr lang="en-US" altLang="zh-TW" sz="1400" dirty="0"/>
                <a:t>A,</a:t>
              </a:r>
              <a:r>
                <a:rPr lang="zh-TW" altLang="en-US" sz="1400" dirty="0"/>
                <a:t> </a:t>
              </a:r>
              <a:r>
                <a:rPr lang="en-US" altLang="zh-TW" sz="1400" dirty="0"/>
                <a:t>Survey</a:t>
              </a:r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C22BA0-9F85-D92A-93E1-E5EEDC9114D8}"/>
                </a:ext>
              </a:extLst>
            </p:cNvPr>
            <p:cNvSpPr txBox="1"/>
            <p:nvPr/>
          </p:nvSpPr>
          <p:spPr>
            <a:xfrm>
              <a:off x="6750860" y="2866688"/>
              <a:ext cx="4812903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“Despite not having the same academic background as my peers, I feel I have been accepted and am able to make a contribution to the research culture</a:t>
              </a:r>
              <a:r>
                <a:rPr lang="zh-TW" altLang="en-US" dirty="0"/>
                <a:t> </a:t>
              </a:r>
              <a:r>
                <a:rPr lang="en-US" altLang="zh-TW" dirty="0"/>
                <a:t>in</a:t>
              </a:r>
              <a:r>
                <a:rPr lang="zh-TW" altLang="en-US" dirty="0"/>
                <a:t> </a:t>
              </a:r>
              <a:r>
                <a:rPr lang="en-US" altLang="zh-TW" b="1" dirty="0">
                  <a:solidFill>
                    <a:srgbClr val="C00000"/>
                  </a:solidFill>
                </a:rPr>
                <a:t>my</a:t>
              </a:r>
              <a:r>
                <a:rPr lang="zh-TW" altLang="en-US" b="1" dirty="0">
                  <a:solidFill>
                    <a:srgbClr val="C00000"/>
                  </a:solidFill>
                </a:rPr>
                <a:t> </a:t>
              </a:r>
              <a:r>
                <a:rPr lang="en-US" altLang="zh-TW" b="1" dirty="0">
                  <a:solidFill>
                    <a:srgbClr val="C00000"/>
                  </a:solidFill>
                </a:rPr>
                <a:t>school</a:t>
              </a:r>
              <a:r>
                <a:rPr lang="en-US" dirty="0"/>
                <a:t>.” </a:t>
              </a:r>
            </a:p>
            <a:p>
              <a:r>
                <a:rPr lang="en-US" altLang="zh-TW" sz="1400" dirty="0"/>
                <a:t>-</a:t>
              </a:r>
              <a:r>
                <a:rPr lang="zh-TW" altLang="en-US" sz="1400" dirty="0"/>
                <a:t> </a:t>
              </a:r>
              <a:r>
                <a:rPr lang="en-US" altLang="zh-TW" sz="1400" dirty="0"/>
                <a:t>Participant</a:t>
              </a:r>
              <a:r>
                <a:rPr lang="zh-TW" altLang="en-US" sz="1400" dirty="0"/>
                <a:t> </a:t>
              </a:r>
              <a:r>
                <a:rPr lang="en-US" altLang="zh-TW" sz="1400" dirty="0"/>
                <a:t>B,</a:t>
              </a:r>
              <a:r>
                <a:rPr lang="zh-TW" altLang="en-US" sz="1400" dirty="0"/>
                <a:t> </a:t>
              </a:r>
              <a:r>
                <a:rPr lang="en-US" altLang="zh-TW" sz="1400" dirty="0"/>
                <a:t>Survey</a:t>
              </a:r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A4B25E-FBE5-9DA0-8531-4473D8163A31}"/>
                </a:ext>
              </a:extLst>
            </p:cNvPr>
            <p:cNvSpPr txBox="1"/>
            <p:nvPr/>
          </p:nvSpPr>
          <p:spPr>
            <a:xfrm>
              <a:off x="6777888" y="4739076"/>
              <a:ext cx="475884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</a:t>
              </a:r>
              <a:r>
                <a:rPr lang="en-US" b="1" dirty="0">
                  <a:solidFill>
                    <a:srgbClr val="C00000"/>
                  </a:solidFill>
                </a:rPr>
                <a:t>My school </a:t>
              </a:r>
              <a:r>
                <a:rPr lang="en-US" dirty="0"/>
                <a:t>is very collegiate, intellectually interesting, and positive. I have a genuine sense that we all cheer for one another.”</a:t>
              </a:r>
            </a:p>
            <a:p>
              <a:r>
                <a:rPr lang="en-US" altLang="zh-TW" sz="1400" dirty="0"/>
                <a:t>-</a:t>
              </a:r>
              <a:r>
                <a:rPr lang="zh-TW" altLang="en-US" sz="1400" dirty="0"/>
                <a:t> </a:t>
              </a:r>
              <a:r>
                <a:rPr lang="en-US" altLang="zh-TW" sz="1400" dirty="0"/>
                <a:t>Participant</a:t>
              </a:r>
              <a:r>
                <a:rPr lang="zh-TW" altLang="en-US" sz="1400" dirty="0"/>
                <a:t> </a:t>
              </a:r>
              <a:r>
                <a:rPr lang="en-US" altLang="zh-TW" sz="1400" dirty="0"/>
                <a:t>C,</a:t>
              </a:r>
              <a:r>
                <a:rPr lang="zh-TW" altLang="en-US" sz="1400" dirty="0"/>
                <a:t> </a:t>
              </a:r>
              <a:r>
                <a:rPr lang="en-US" altLang="zh-TW" sz="1400" dirty="0"/>
                <a:t>Survey</a:t>
              </a:r>
              <a:endParaRPr lang="en-US" sz="14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8A1AAD-D4B4-6B3A-0E7D-D7BBA0496776}"/>
              </a:ext>
            </a:extLst>
          </p:cNvPr>
          <p:cNvGrpSpPr/>
          <p:nvPr/>
        </p:nvGrpSpPr>
        <p:grpSpPr>
          <a:xfrm>
            <a:off x="7550733" y="1156448"/>
            <a:ext cx="1886591" cy="4838713"/>
            <a:chOff x="7550733" y="1156448"/>
            <a:chExt cx="1886591" cy="483871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8EC9BF-120D-230B-201A-B7F1F3232BF6}"/>
                </a:ext>
              </a:extLst>
            </p:cNvPr>
            <p:cNvGrpSpPr/>
            <p:nvPr/>
          </p:nvGrpSpPr>
          <p:grpSpPr>
            <a:xfrm>
              <a:off x="7609659" y="1156448"/>
              <a:ext cx="1827665" cy="3530752"/>
              <a:chOff x="7609659" y="1156448"/>
              <a:chExt cx="1827665" cy="3530752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586F5043-5483-B286-6CEF-76CDA846F01C}"/>
                  </a:ext>
                </a:extLst>
              </p:cNvPr>
              <p:cNvSpPr/>
              <p:nvPr/>
            </p:nvSpPr>
            <p:spPr>
              <a:xfrm>
                <a:off x="7703788" y="1156448"/>
                <a:ext cx="1733536" cy="1438835"/>
              </a:xfrm>
              <a:custGeom>
                <a:avLst/>
                <a:gdLst>
                  <a:gd name="connsiteX0" fmla="*/ 833718 w 1344706"/>
                  <a:gd name="connsiteY0" fmla="*/ 753036 h 1116106"/>
                  <a:gd name="connsiteX1" fmla="*/ 860612 w 1344706"/>
                  <a:gd name="connsiteY1" fmla="*/ 968189 h 1116106"/>
                  <a:gd name="connsiteX2" fmla="*/ 968189 w 1344706"/>
                  <a:gd name="connsiteY2" fmla="*/ 1116106 h 1116106"/>
                  <a:gd name="connsiteX3" fmla="*/ 753036 w 1344706"/>
                  <a:gd name="connsiteY3" fmla="*/ 1021977 h 1116106"/>
                  <a:gd name="connsiteX4" fmla="*/ 632012 w 1344706"/>
                  <a:gd name="connsiteY4" fmla="*/ 793377 h 1116106"/>
                  <a:gd name="connsiteX5" fmla="*/ 188259 w 1344706"/>
                  <a:gd name="connsiteY5" fmla="*/ 712695 h 1116106"/>
                  <a:gd name="connsiteX6" fmla="*/ 0 w 1344706"/>
                  <a:gd name="connsiteY6" fmla="*/ 242048 h 1116106"/>
                  <a:gd name="connsiteX7" fmla="*/ 457200 w 1344706"/>
                  <a:gd name="connsiteY7" fmla="*/ 0 h 1116106"/>
                  <a:gd name="connsiteX8" fmla="*/ 1169895 w 1344706"/>
                  <a:gd name="connsiteY8" fmla="*/ 40342 h 1116106"/>
                  <a:gd name="connsiteX9" fmla="*/ 1344706 w 1344706"/>
                  <a:gd name="connsiteY9" fmla="*/ 632012 h 1116106"/>
                  <a:gd name="connsiteX10" fmla="*/ 833718 w 1344706"/>
                  <a:gd name="connsiteY10" fmla="*/ 753036 h 111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4706" h="1116106">
                    <a:moveTo>
                      <a:pt x="833718" y="753036"/>
                    </a:moveTo>
                    <a:lnTo>
                      <a:pt x="860612" y="968189"/>
                    </a:lnTo>
                    <a:lnTo>
                      <a:pt x="968189" y="1116106"/>
                    </a:lnTo>
                    <a:lnTo>
                      <a:pt x="753036" y="1021977"/>
                    </a:lnTo>
                    <a:lnTo>
                      <a:pt x="632012" y="793377"/>
                    </a:lnTo>
                    <a:lnTo>
                      <a:pt x="188259" y="712695"/>
                    </a:lnTo>
                    <a:lnTo>
                      <a:pt x="0" y="242048"/>
                    </a:lnTo>
                    <a:lnTo>
                      <a:pt x="457200" y="0"/>
                    </a:lnTo>
                    <a:lnTo>
                      <a:pt x="1169895" y="40342"/>
                    </a:lnTo>
                    <a:lnTo>
                      <a:pt x="1344706" y="632012"/>
                    </a:lnTo>
                    <a:lnTo>
                      <a:pt x="833718" y="753036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2225">
                <a:solidFill>
                  <a:schemeClr val="bg1"/>
                </a:solidFill>
              </a:ln>
              <a:effectLst>
                <a:outerShdw blurRad="50800" dist="50800" dir="5400000" sx="20902" sy="20902" algn="ctr" rotWithShape="0">
                  <a:srgbClr val="000000">
                    <a:alpha val="70077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1256C2E-4113-7E25-651F-6807E8896CAD}"/>
                  </a:ext>
                </a:extLst>
              </p:cNvPr>
              <p:cNvSpPr/>
              <p:nvPr/>
            </p:nvSpPr>
            <p:spPr>
              <a:xfrm>
                <a:off x="7609659" y="3544200"/>
                <a:ext cx="1532965" cy="1143000"/>
              </a:xfrm>
              <a:custGeom>
                <a:avLst/>
                <a:gdLst>
                  <a:gd name="connsiteX0" fmla="*/ 1102659 w 1532965"/>
                  <a:gd name="connsiteY0" fmla="*/ 833718 h 1143000"/>
                  <a:gd name="connsiteX1" fmla="*/ 1317812 w 1532965"/>
                  <a:gd name="connsiteY1" fmla="*/ 1143000 h 1143000"/>
                  <a:gd name="connsiteX2" fmla="*/ 968188 w 1532965"/>
                  <a:gd name="connsiteY2" fmla="*/ 874059 h 1143000"/>
                  <a:gd name="connsiteX3" fmla="*/ 349623 w 1532965"/>
                  <a:gd name="connsiteY3" fmla="*/ 981636 h 1143000"/>
                  <a:gd name="connsiteX4" fmla="*/ 0 w 1532965"/>
                  <a:gd name="connsiteY4" fmla="*/ 497541 h 1143000"/>
                  <a:gd name="connsiteX5" fmla="*/ 0 w 1532965"/>
                  <a:gd name="connsiteY5" fmla="*/ 174812 h 1143000"/>
                  <a:gd name="connsiteX6" fmla="*/ 1223682 w 1532965"/>
                  <a:gd name="connsiteY6" fmla="*/ 0 h 1143000"/>
                  <a:gd name="connsiteX7" fmla="*/ 1532965 w 1532965"/>
                  <a:gd name="connsiteY7" fmla="*/ 578224 h 1143000"/>
                  <a:gd name="connsiteX8" fmla="*/ 1102659 w 1532965"/>
                  <a:gd name="connsiteY8" fmla="*/ 833718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2965" h="1143000">
                    <a:moveTo>
                      <a:pt x="1102659" y="833718"/>
                    </a:moveTo>
                    <a:lnTo>
                      <a:pt x="1317812" y="1143000"/>
                    </a:lnTo>
                    <a:lnTo>
                      <a:pt x="968188" y="874059"/>
                    </a:lnTo>
                    <a:lnTo>
                      <a:pt x="349623" y="981636"/>
                    </a:lnTo>
                    <a:lnTo>
                      <a:pt x="0" y="497541"/>
                    </a:lnTo>
                    <a:lnTo>
                      <a:pt x="0" y="174812"/>
                    </a:lnTo>
                    <a:lnTo>
                      <a:pt x="1223682" y="0"/>
                    </a:lnTo>
                    <a:lnTo>
                      <a:pt x="1532965" y="578224"/>
                    </a:lnTo>
                    <a:lnTo>
                      <a:pt x="1102659" y="833718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22225">
                <a:solidFill>
                  <a:schemeClr val="bg1"/>
                </a:solidFill>
              </a:ln>
              <a:effectLst>
                <a:outerShdw blurRad="282955" dist="50800" dir="5400000" sx="75490" sy="75490" algn="ctr" rotWithShape="0">
                  <a:srgbClr val="000000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2CA909-DF96-61B9-6653-628474919EEC}"/>
                </a:ext>
              </a:extLst>
            </p:cNvPr>
            <p:cNvSpPr txBox="1"/>
            <p:nvPr/>
          </p:nvSpPr>
          <p:spPr>
            <a:xfrm>
              <a:off x="7974997" y="1462167"/>
              <a:ext cx="116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University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3D72DB-BBE5-9263-9180-4F76AA093C99}"/>
                </a:ext>
              </a:extLst>
            </p:cNvPr>
            <p:cNvSpPr txBox="1"/>
            <p:nvPr/>
          </p:nvSpPr>
          <p:spPr>
            <a:xfrm>
              <a:off x="7938360" y="3845509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School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B02D33F-59A6-4FEB-6F13-E77D0F4EC2A0}"/>
                </a:ext>
              </a:extLst>
            </p:cNvPr>
            <p:cNvSpPr/>
            <p:nvPr/>
          </p:nvSpPr>
          <p:spPr>
            <a:xfrm>
              <a:off x="7550733" y="4960504"/>
              <a:ext cx="1609955" cy="1034657"/>
            </a:xfrm>
            <a:custGeom>
              <a:avLst/>
              <a:gdLst>
                <a:gd name="connsiteX0" fmla="*/ 833718 w 1344706"/>
                <a:gd name="connsiteY0" fmla="*/ 753036 h 1116106"/>
                <a:gd name="connsiteX1" fmla="*/ 860612 w 1344706"/>
                <a:gd name="connsiteY1" fmla="*/ 968189 h 1116106"/>
                <a:gd name="connsiteX2" fmla="*/ 968189 w 1344706"/>
                <a:gd name="connsiteY2" fmla="*/ 1116106 h 1116106"/>
                <a:gd name="connsiteX3" fmla="*/ 753036 w 1344706"/>
                <a:gd name="connsiteY3" fmla="*/ 1021977 h 1116106"/>
                <a:gd name="connsiteX4" fmla="*/ 632012 w 1344706"/>
                <a:gd name="connsiteY4" fmla="*/ 793377 h 1116106"/>
                <a:gd name="connsiteX5" fmla="*/ 188259 w 1344706"/>
                <a:gd name="connsiteY5" fmla="*/ 712695 h 1116106"/>
                <a:gd name="connsiteX6" fmla="*/ 0 w 1344706"/>
                <a:gd name="connsiteY6" fmla="*/ 242048 h 1116106"/>
                <a:gd name="connsiteX7" fmla="*/ 457200 w 1344706"/>
                <a:gd name="connsiteY7" fmla="*/ 0 h 1116106"/>
                <a:gd name="connsiteX8" fmla="*/ 1169895 w 1344706"/>
                <a:gd name="connsiteY8" fmla="*/ 40342 h 1116106"/>
                <a:gd name="connsiteX9" fmla="*/ 1344706 w 1344706"/>
                <a:gd name="connsiteY9" fmla="*/ 632012 h 1116106"/>
                <a:gd name="connsiteX10" fmla="*/ 833718 w 1344706"/>
                <a:gd name="connsiteY10" fmla="*/ 753036 h 111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4706" h="1116106">
                  <a:moveTo>
                    <a:pt x="833718" y="753036"/>
                  </a:moveTo>
                  <a:lnTo>
                    <a:pt x="860612" y="968189"/>
                  </a:lnTo>
                  <a:lnTo>
                    <a:pt x="968189" y="1116106"/>
                  </a:lnTo>
                  <a:lnTo>
                    <a:pt x="753036" y="1021977"/>
                  </a:lnTo>
                  <a:lnTo>
                    <a:pt x="632012" y="793377"/>
                  </a:lnTo>
                  <a:lnTo>
                    <a:pt x="188259" y="712695"/>
                  </a:lnTo>
                  <a:lnTo>
                    <a:pt x="0" y="242048"/>
                  </a:lnTo>
                  <a:lnTo>
                    <a:pt x="457200" y="0"/>
                  </a:lnTo>
                  <a:lnTo>
                    <a:pt x="1169895" y="40342"/>
                  </a:lnTo>
                  <a:lnTo>
                    <a:pt x="1344706" y="632012"/>
                  </a:lnTo>
                  <a:lnTo>
                    <a:pt x="833718" y="75303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2225">
              <a:solidFill>
                <a:schemeClr val="bg1"/>
              </a:solidFill>
            </a:ln>
            <a:effectLst>
              <a:outerShdw blurRad="50800" dist="50800" dir="5400000" sx="20902" sy="20902" algn="ctr" rotWithShape="0">
                <a:srgbClr val="000000">
                  <a:alpha val="7007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3B9604-A1A0-A511-37FD-9F12BB8C5AFA}"/>
                </a:ext>
              </a:extLst>
            </p:cNvPr>
            <p:cNvSpPr txBox="1"/>
            <p:nvPr/>
          </p:nvSpPr>
          <p:spPr>
            <a:xfrm>
              <a:off x="7669666" y="5143557"/>
              <a:ext cx="1371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Themselves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85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667F2-D4FD-46A5-2897-24FA76ABD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620EDA-5F78-AF5E-FE48-6E1C864BF916}"/>
              </a:ext>
            </a:extLst>
          </p:cNvPr>
          <p:cNvSpPr txBox="1"/>
          <p:nvPr/>
        </p:nvSpPr>
        <p:spPr>
          <a:xfrm>
            <a:off x="525849" y="460798"/>
            <a:ext cx="6261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Insights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for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the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 err="1">
                <a:solidFill>
                  <a:srgbClr val="C00000"/>
                </a:solidFill>
              </a:rPr>
              <a:t>uni</a:t>
            </a:r>
            <a:r>
              <a:rPr lang="en-US" altLang="zh-TW" sz="3200" b="1" dirty="0">
                <a:solidFill>
                  <a:srgbClr val="C00000"/>
                </a:solidFill>
              </a:rPr>
              <a:t>-level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strategy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2F888F-8582-BF28-AA6F-88C80CDA423E}"/>
              </a:ext>
            </a:extLst>
          </p:cNvPr>
          <p:cNvSpPr txBox="1"/>
          <p:nvPr/>
        </p:nvSpPr>
        <p:spPr>
          <a:xfrm>
            <a:off x="524435" y="4554959"/>
            <a:ext cx="1146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“Not everything has to be measurable… you need to </a:t>
            </a:r>
            <a:r>
              <a:rPr lang="en-GB" b="1" dirty="0">
                <a:solidFill>
                  <a:srgbClr val="C00000"/>
                </a:solidFill>
              </a:rPr>
              <a:t>qualitatively ask everyone to reflect</a:t>
            </a:r>
            <a:r>
              <a:rPr lang="en-GB" dirty="0"/>
              <a:t>.”</a:t>
            </a:r>
            <a:r>
              <a:rPr lang="zh-TW" altLang="en-US" dirty="0"/>
              <a:t> </a:t>
            </a:r>
            <a:r>
              <a:rPr lang="en-US" altLang="zh-TW" sz="1600" dirty="0"/>
              <a:t>–</a:t>
            </a:r>
            <a:r>
              <a:rPr lang="zh-TW" altLang="en-US" sz="1600" dirty="0"/>
              <a:t> </a:t>
            </a:r>
            <a:r>
              <a:rPr lang="en-US" altLang="zh-TW" sz="1600" dirty="0"/>
              <a:t>Participant</a:t>
            </a:r>
            <a:r>
              <a:rPr lang="zh-TW" altLang="en-US" sz="1600" dirty="0"/>
              <a:t> </a:t>
            </a:r>
            <a:r>
              <a:rPr lang="en-US" altLang="zh-TW" sz="1600" dirty="0"/>
              <a:t>E,</a:t>
            </a:r>
            <a:r>
              <a:rPr lang="zh-TW" altLang="en-US" sz="1600" dirty="0"/>
              <a:t> </a:t>
            </a:r>
            <a:r>
              <a:rPr lang="en-US" altLang="zh-TW" sz="1600" dirty="0"/>
              <a:t>Survey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DA1668-3100-BFB7-2B16-A0D6473710FF}"/>
              </a:ext>
            </a:extLst>
          </p:cNvPr>
          <p:cNvSpPr txBox="1"/>
          <p:nvPr/>
        </p:nvSpPr>
        <p:spPr>
          <a:xfrm>
            <a:off x="524435" y="2439469"/>
            <a:ext cx="10800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</a:t>
            </a:r>
            <a:r>
              <a:rPr lang="en-GB" b="1" dirty="0">
                <a:solidFill>
                  <a:schemeClr val="accent6"/>
                </a:solidFill>
              </a:rPr>
              <a:t>Recognition &amp; Reward Systems</a:t>
            </a:r>
            <a:r>
              <a:rPr lang="en-GB" dirty="0"/>
              <a:t>… often go unrecognised. Teaching duties, which are crucial to a thriving research environment, often go unrecognised.” </a:t>
            </a:r>
            <a:r>
              <a:rPr lang="zh-TW" altLang="en-US" dirty="0"/>
              <a:t> </a:t>
            </a:r>
            <a:r>
              <a:rPr lang="en-US" altLang="zh-TW" sz="1600" dirty="0"/>
              <a:t>-</a:t>
            </a:r>
            <a:r>
              <a:rPr lang="zh-TW" altLang="en-US" sz="1600" dirty="0"/>
              <a:t> </a:t>
            </a:r>
            <a:r>
              <a:rPr lang="en-US" altLang="zh-TW" sz="1600" dirty="0"/>
              <a:t>Participant</a:t>
            </a:r>
            <a:r>
              <a:rPr lang="zh-TW" altLang="en-US" sz="1600" dirty="0"/>
              <a:t> </a:t>
            </a:r>
            <a:r>
              <a:rPr lang="en-US" altLang="zh-TW" sz="1600" dirty="0"/>
              <a:t>B,</a:t>
            </a:r>
            <a:r>
              <a:rPr lang="zh-TW" altLang="en-US" sz="1600" dirty="0"/>
              <a:t> </a:t>
            </a:r>
            <a:r>
              <a:rPr lang="en-US" altLang="zh-TW" sz="1600" dirty="0"/>
              <a:t>Survey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2235BB-5725-6FF2-ADF5-8580B605980B}"/>
              </a:ext>
            </a:extLst>
          </p:cNvPr>
          <p:cNvSpPr txBox="1"/>
          <p:nvPr/>
        </p:nvSpPr>
        <p:spPr>
          <a:xfrm>
            <a:off x="524435" y="5030951"/>
            <a:ext cx="111494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“</a:t>
            </a:r>
            <a:r>
              <a:rPr lang="en-US" dirty="0"/>
              <a:t>A lot of ”culture“ isn‘t something you could </a:t>
            </a:r>
            <a:r>
              <a:rPr lang="en-US" b="1" dirty="0">
                <a:solidFill>
                  <a:srgbClr val="C00000"/>
                </a:solidFill>
              </a:rPr>
              <a:t>score on a scale or by agreeing or disagreeing with statements</a:t>
            </a:r>
            <a:r>
              <a:rPr lang="en-US" altLang="zh-TW" dirty="0"/>
              <a:t>”</a:t>
            </a:r>
            <a:r>
              <a:rPr lang="zh-TW" altLang="en-US" dirty="0"/>
              <a:t> </a:t>
            </a:r>
            <a:endParaRPr lang="en-GB" altLang="zh-TW" dirty="0"/>
          </a:p>
          <a:p>
            <a:r>
              <a:rPr lang="en-US" altLang="zh-TW" sz="1600" dirty="0"/>
              <a:t>–</a:t>
            </a:r>
            <a:r>
              <a:rPr lang="zh-TW" altLang="en-US" sz="1600" dirty="0"/>
              <a:t> </a:t>
            </a:r>
            <a:r>
              <a:rPr lang="en-US" altLang="zh-TW" sz="1600" dirty="0"/>
              <a:t>Participant</a:t>
            </a:r>
            <a:r>
              <a:rPr lang="zh-TW" altLang="en-US" sz="1600" dirty="0"/>
              <a:t> </a:t>
            </a:r>
            <a:r>
              <a:rPr lang="en-US" altLang="zh-TW" sz="1600" dirty="0"/>
              <a:t>F,</a:t>
            </a:r>
            <a:r>
              <a:rPr lang="zh-TW" altLang="en-US" sz="1600" dirty="0"/>
              <a:t> </a:t>
            </a:r>
            <a:r>
              <a:rPr lang="en-US" altLang="zh-TW" sz="1600" dirty="0"/>
              <a:t>Survey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409CC-04DF-54FB-A6A0-48883EDD75EE}"/>
              </a:ext>
            </a:extLst>
          </p:cNvPr>
          <p:cNvSpPr txBox="1"/>
          <p:nvPr/>
        </p:nvSpPr>
        <p:spPr>
          <a:xfrm>
            <a:off x="524435" y="1829413"/>
            <a:ext cx="4669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Lack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of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incentives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and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real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recognition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B455F8-BA99-41FB-3E36-C615CE85A6D2}"/>
              </a:ext>
            </a:extLst>
          </p:cNvPr>
          <p:cNvSpPr txBox="1"/>
          <p:nvPr/>
        </p:nvSpPr>
        <p:spPr>
          <a:xfrm>
            <a:off x="524435" y="4048189"/>
            <a:ext cx="4892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Overfocus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on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quantitative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measurement</a:t>
            </a:r>
            <a:endParaRPr lang="en-US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E43515-AA45-0402-6205-498116107257}"/>
              </a:ext>
            </a:extLst>
          </p:cNvPr>
          <p:cNvSpPr txBox="1"/>
          <p:nvPr/>
        </p:nvSpPr>
        <p:spPr>
          <a:xfrm>
            <a:off x="524433" y="3165151"/>
            <a:ext cx="10800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“</a:t>
            </a:r>
            <a:r>
              <a:rPr lang="en-US" altLang="zh-TW" b="1" dirty="0">
                <a:solidFill>
                  <a:schemeClr val="accent5"/>
                </a:solidFill>
              </a:rPr>
              <a:t>The</a:t>
            </a:r>
            <a:r>
              <a:rPr lang="zh-TW" altLang="en-US" b="1" dirty="0">
                <a:solidFill>
                  <a:schemeClr val="accent5"/>
                </a:solidFill>
              </a:rPr>
              <a:t> </a:t>
            </a:r>
            <a:r>
              <a:rPr lang="en-GB" altLang="zh-TW" b="1" dirty="0">
                <a:solidFill>
                  <a:schemeClr val="accent5"/>
                </a:solidFill>
              </a:rPr>
              <a:t>collaboration across schools/departments/groups</a:t>
            </a:r>
            <a:r>
              <a:rPr lang="zh-TW" altLang="en-US" b="1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overlooked.</a:t>
            </a:r>
            <a:r>
              <a:rPr lang="zh-TW" altLang="en-US" dirty="0"/>
              <a:t> </a:t>
            </a:r>
            <a:r>
              <a:rPr lang="en-US" altLang="zh-TW" dirty="0"/>
              <a:t>Not</a:t>
            </a:r>
            <a:r>
              <a:rPr lang="zh-TW" altLang="en-US" dirty="0"/>
              <a:t> </a:t>
            </a:r>
            <a:r>
              <a:rPr lang="en-US" altLang="zh-TW" dirty="0"/>
              <a:t>just</a:t>
            </a:r>
            <a:r>
              <a:rPr lang="zh-TW" altLang="en-US" dirty="0"/>
              <a:t> </a:t>
            </a:r>
            <a:r>
              <a:rPr lang="en-US" altLang="zh-TW" dirty="0"/>
              <a:t>about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b="1" dirty="0">
                <a:solidFill>
                  <a:schemeClr val="accent6"/>
                </a:solidFill>
              </a:rPr>
              <a:t>opportunity</a:t>
            </a:r>
            <a:r>
              <a:rPr lang="zh-TW" altLang="en-US" dirty="0"/>
              <a:t> </a:t>
            </a:r>
            <a:r>
              <a:rPr lang="en-US" altLang="zh-TW" dirty="0"/>
              <a:t>but</a:t>
            </a:r>
            <a:r>
              <a:rPr lang="zh-TW" altLang="en-US" dirty="0"/>
              <a:t> </a:t>
            </a:r>
            <a:r>
              <a:rPr lang="en-US" altLang="zh-TW" dirty="0"/>
              <a:t>also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b="1" dirty="0">
                <a:solidFill>
                  <a:schemeClr val="accent6"/>
                </a:solidFill>
              </a:rPr>
              <a:t>time</a:t>
            </a:r>
            <a:r>
              <a:rPr lang="en-US" altLang="zh-TW" dirty="0"/>
              <a:t>.”</a:t>
            </a:r>
            <a:r>
              <a:rPr lang="zh-TW" altLang="en-US" dirty="0"/>
              <a:t> </a:t>
            </a:r>
            <a:r>
              <a:rPr lang="en-US" altLang="zh-TW" sz="1600" dirty="0"/>
              <a:t>–</a:t>
            </a:r>
            <a:r>
              <a:rPr lang="zh-TW" altLang="en-US" sz="1600" dirty="0"/>
              <a:t> </a:t>
            </a:r>
            <a:r>
              <a:rPr lang="en-US" altLang="zh-TW" sz="1600" dirty="0"/>
              <a:t>Participant</a:t>
            </a:r>
            <a:r>
              <a:rPr lang="zh-TW" altLang="en-US" sz="1600" dirty="0"/>
              <a:t> </a:t>
            </a:r>
            <a:r>
              <a:rPr lang="en-US" altLang="zh-TW" sz="1600" dirty="0"/>
              <a:t>D,</a:t>
            </a:r>
            <a:r>
              <a:rPr lang="zh-TW" altLang="en-US" sz="1600" dirty="0"/>
              <a:t> </a:t>
            </a:r>
            <a:r>
              <a:rPr lang="en-US" altLang="zh-TW" sz="1600" dirty="0"/>
              <a:t>Survey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1AF444-07B2-BC64-B6C1-8BAABA3DEB1D}"/>
              </a:ext>
            </a:extLst>
          </p:cNvPr>
          <p:cNvSpPr txBox="1"/>
          <p:nvPr/>
        </p:nvSpPr>
        <p:spPr>
          <a:xfrm>
            <a:off x="524435" y="5694636"/>
            <a:ext cx="1070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“</a:t>
            </a:r>
            <a:r>
              <a:rPr lang="en-GB" altLang="zh-TW" dirty="0"/>
              <a:t>An opportunity to </a:t>
            </a:r>
            <a:r>
              <a:rPr lang="en-GB" altLang="zh-TW" b="1" dirty="0">
                <a:solidFill>
                  <a:srgbClr val="C00000"/>
                </a:solidFill>
              </a:rPr>
              <a:t>write a free text section</a:t>
            </a:r>
            <a:r>
              <a:rPr lang="en-GB" altLang="zh-TW" dirty="0">
                <a:solidFill>
                  <a:srgbClr val="C00000"/>
                </a:solidFill>
              </a:rPr>
              <a:t> </a:t>
            </a:r>
            <a:r>
              <a:rPr lang="en-GB" altLang="zh-TW" dirty="0"/>
              <a:t>to be able to put across </a:t>
            </a:r>
            <a:r>
              <a:rPr lang="en-GB" altLang="zh-TW" b="1" dirty="0">
                <a:solidFill>
                  <a:srgbClr val="C00000"/>
                </a:solidFill>
              </a:rPr>
              <a:t>who I am as a person</a:t>
            </a:r>
            <a:r>
              <a:rPr lang="en-GB" altLang="zh-TW" dirty="0"/>
              <a:t>, so that the sole focus is not on metrics</a:t>
            </a:r>
            <a:r>
              <a:rPr lang="en-US" altLang="zh-TW" dirty="0"/>
              <a:t>”</a:t>
            </a:r>
            <a:r>
              <a:rPr lang="zh-TW" altLang="en-US" dirty="0"/>
              <a:t> </a:t>
            </a:r>
            <a:r>
              <a:rPr lang="en-US" altLang="zh-TW" sz="1600" dirty="0"/>
              <a:t>–</a:t>
            </a:r>
            <a:r>
              <a:rPr lang="zh-TW" altLang="en-US" sz="1600" dirty="0"/>
              <a:t> </a:t>
            </a:r>
            <a:r>
              <a:rPr lang="en-US" altLang="zh-TW" sz="1600" dirty="0"/>
              <a:t>Participant</a:t>
            </a:r>
            <a:r>
              <a:rPr lang="zh-TW" altLang="en-US" sz="1600" dirty="0"/>
              <a:t> </a:t>
            </a:r>
            <a:r>
              <a:rPr lang="en-US" altLang="zh-TW" sz="1600" dirty="0"/>
              <a:t>G,</a:t>
            </a:r>
            <a:r>
              <a:rPr lang="zh-TW" altLang="en-US" sz="1600" dirty="0"/>
              <a:t> </a:t>
            </a:r>
            <a:r>
              <a:rPr lang="en-US" altLang="zh-TW" sz="1600" dirty="0"/>
              <a:t>Survey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51CD63-534A-B692-A801-9ADAA4114E0A}"/>
              </a:ext>
            </a:extLst>
          </p:cNvPr>
          <p:cNvSpPr/>
          <p:nvPr/>
        </p:nvSpPr>
        <p:spPr>
          <a:xfrm>
            <a:off x="7601184" y="1784701"/>
            <a:ext cx="148345" cy="1483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1B85E-216B-54EF-D9EF-0D4463D0C645}"/>
              </a:ext>
            </a:extLst>
          </p:cNvPr>
          <p:cNvSpPr txBox="1"/>
          <p:nvPr/>
        </p:nvSpPr>
        <p:spPr>
          <a:xfrm>
            <a:off x="7769596" y="1678013"/>
            <a:ext cx="207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accent6"/>
                </a:solidFill>
              </a:rPr>
              <a:t>Incentives</a:t>
            </a:r>
            <a:r>
              <a:rPr lang="zh-TW" altLang="en-US" sz="1600" dirty="0">
                <a:solidFill>
                  <a:schemeClr val="accent6"/>
                </a:solidFill>
              </a:rPr>
              <a:t> </a:t>
            </a:r>
            <a:r>
              <a:rPr lang="en-US" altLang="zh-TW" sz="1600" dirty="0">
                <a:solidFill>
                  <a:schemeClr val="accent6"/>
                </a:solidFill>
              </a:rPr>
              <a:t>for</a:t>
            </a:r>
            <a:r>
              <a:rPr lang="zh-TW" altLang="en-US" sz="1600" dirty="0">
                <a:solidFill>
                  <a:schemeClr val="accent6"/>
                </a:solidFill>
              </a:rPr>
              <a:t> </a:t>
            </a:r>
            <a:r>
              <a:rPr lang="en-US" altLang="zh-TW" sz="1600" dirty="0">
                <a:solidFill>
                  <a:schemeClr val="accent6"/>
                </a:solidFill>
              </a:rPr>
              <a:t>Research</a:t>
            </a:r>
            <a:r>
              <a:rPr lang="zh-TW" altLang="en-US" sz="1600" dirty="0">
                <a:solidFill>
                  <a:schemeClr val="accent6"/>
                </a:solidFill>
              </a:rPr>
              <a:t> </a:t>
            </a:r>
            <a:r>
              <a:rPr lang="en-US" altLang="zh-TW" sz="1600" dirty="0">
                <a:solidFill>
                  <a:schemeClr val="accent6"/>
                </a:solidFill>
              </a:rPr>
              <a:t>Culture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5DBA9D-AC51-8FDD-D760-A88AAAA56115}"/>
              </a:ext>
            </a:extLst>
          </p:cNvPr>
          <p:cNvSpPr/>
          <p:nvPr/>
        </p:nvSpPr>
        <p:spPr>
          <a:xfrm>
            <a:off x="9589253" y="1780688"/>
            <a:ext cx="148345" cy="1483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1BF625-D387-9A0A-0C2F-E1931F07DF6C}"/>
              </a:ext>
            </a:extLst>
          </p:cNvPr>
          <p:cNvSpPr txBox="1"/>
          <p:nvPr/>
        </p:nvSpPr>
        <p:spPr>
          <a:xfrm>
            <a:off x="9737598" y="1678012"/>
            <a:ext cx="2173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accent5"/>
                </a:solidFill>
              </a:rPr>
              <a:t>Cross-discipline</a:t>
            </a:r>
            <a:r>
              <a:rPr lang="zh-TW" altLang="en-US" sz="1600" dirty="0">
                <a:solidFill>
                  <a:schemeClr val="accent5"/>
                </a:solidFill>
              </a:rPr>
              <a:t> </a:t>
            </a:r>
            <a:r>
              <a:rPr lang="en-US" altLang="zh-TW" sz="1600" dirty="0">
                <a:solidFill>
                  <a:schemeClr val="accent5"/>
                </a:solidFill>
              </a:rPr>
              <a:t>Collaboration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6ABD4-AE6B-9A20-46F3-9EF1D3855049}"/>
              </a:ext>
            </a:extLst>
          </p:cNvPr>
          <p:cNvSpPr/>
          <p:nvPr/>
        </p:nvSpPr>
        <p:spPr>
          <a:xfrm>
            <a:off x="7601184" y="4158616"/>
            <a:ext cx="148345" cy="1483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D71FC-7DE5-DA90-B970-AC41C3F1E393}"/>
              </a:ext>
            </a:extLst>
          </p:cNvPr>
          <p:cNvSpPr txBox="1"/>
          <p:nvPr/>
        </p:nvSpPr>
        <p:spPr>
          <a:xfrm>
            <a:off x="7769596" y="4051928"/>
            <a:ext cx="3897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err="1">
                <a:solidFill>
                  <a:srgbClr val="C00000"/>
                </a:solidFill>
              </a:rPr>
              <a:t>Emphasise</a:t>
            </a:r>
            <a:r>
              <a:rPr lang="zh-TW" altLang="en-US" sz="1600" dirty="0">
                <a:solidFill>
                  <a:srgbClr val="C00000"/>
                </a:solidFill>
              </a:rPr>
              <a:t> </a:t>
            </a:r>
            <a:r>
              <a:rPr lang="en-US" altLang="zh-TW" sz="1600" dirty="0">
                <a:solidFill>
                  <a:srgbClr val="C00000"/>
                </a:solidFill>
              </a:rPr>
              <a:t>on</a:t>
            </a:r>
            <a:r>
              <a:rPr lang="zh-TW" altLang="en-US" sz="1600" dirty="0">
                <a:solidFill>
                  <a:srgbClr val="C00000"/>
                </a:solidFill>
              </a:rPr>
              <a:t> </a:t>
            </a:r>
            <a:r>
              <a:rPr lang="en-US" altLang="zh-TW" sz="1600" dirty="0">
                <a:solidFill>
                  <a:srgbClr val="C00000"/>
                </a:solidFill>
              </a:rPr>
              <a:t>Qualitative</a:t>
            </a:r>
            <a:r>
              <a:rPr lang="zh-TW" altLang="en-US" sz="1600" dirty="0">
                <a:solidFill>
                  <a:srgbClr val="C00000"/>
                </a:solidFill>
              </a:rPr>
              <a:t> </a:t>
            </a:r>
            <a:r>
              <a:rPr lang="en-US" altLang="zh-TW" sz="1600" dirty="0">
                <a:solidFill>
                  <a:srgbClr val="C00000"/>
                </a:solidFill>
              </a:rPr>
              <a:t>Methods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53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99562-6433-88EB-2965-43F081D6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0BADF0-A5F0-B0CC-0DBE-0CAD1D146461}"/>
              </a:ext>
            </a:extLst>
          </p:cNvPr>
          <p:cNvSpPr txBox="1"/>
          <p:nvPr/>
        </p:nvSpPr>
        <p:spPr>
          <a:xfrm>
            <a:off x="591088" y="4608469"/>
            <a:ext cx="1114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References</a:t>
            </a:r>
            <a:endParaRPr 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A1E38-C334-C02B-CFCB-23B30483EEF5}"/>
              </a:ext>
            </a:extLst>
          </p:cNvPr>
          <p:cNvSpPr txBox="1"/>
          <p:nvPr/>
        </p:nvSpPr>
        <p:spPr>
          <a:xfrm>
            <a:off x="591088" y="4938570"/>
            <a:ext cx="5911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50" dirty="0"/>
          </a:p>
          <a:p>
            <a:r>
              <a:rPr lang="en-GB" sz="1050" dirty="0"/>
              <a:t>Millward, L. J., &amp; Haslam, S. A. (2013). Who are we made to think we are? Contextual variation in organizational, workgroup and career foci of identification. </a:t>
            </a:r>
            <a:r>
              <a:rPr lang="en-GB" sz="1050" i="1" dirty="0"/>
              <a:t>Journal of Occupational and Organizational Psychology, 86</a:t>
            </a:r>
            <a:r>
              <a:rPr lang="en-GB" sz="1050" dirty="0"/>
              <a:t>(1), 50–66. </a:t>
            </a:r>
            <a:r>
              <a:rPr lang="en-GB" sz="1050" dirty="0">
                <a:hlinkClick r:id="rId3"/>
              </a:rPr>
              <a:t>https://doi.org/10.1111/j.2044-8325.2012.02065.x</a:t>
            </a:r>
            <a:endParaRPr lang="en-GB" sz="1050" dirty="0"/>
          </a:p>
          <a:p>
            <a:endParaRPr lang="en-GB" sz="1050" dirty="0"/>
          </a:p>
          <a:p>
            <a:r>
              <a:rPr lang="en-GB" sz="1050" dirty="0"/>
              <a:t>Borlaug, S. B., </a:t>
            </a:r>
            <a:r>
              <a:rPr lang="en-GB" sz="1050" dirty="0" err="1"/>
              <a:t>Tellmann</a:t>
            </a:r>
            <a:r>
              <a:rPr lang="en-GB" sz="1050" dirty="0"/>
              <a:t>, S. M., &amp; Vabø, A. (2023). Nested identities and identification in higher education institutions—the role of organizational and academic identities. </a:t>
            </a:r>
            <a:r>
              <a:rPr lang="en-GB" sz="1050" i="1" dirty="0"/>
              <a:t>Higher Education, 85</a:t>
            </a:r>
            <a:r>
              <a:rPr lang="en-GB" sz="1050" dirty="0"/>
              <a:t>, 359–377. </a:t>
            </a:r>
            <a:r>
              <a:rPr lang="en-GB" sz="1050" dirty="0">
                <a:hlinkClick r:id="rId4"/>
              </a:rPr>
              <a:t>https://doi.org/10.1007/s10734-022-00890-8</a:t>
            </a:r>
            <a:endParaRPr lang="en-GB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398B9-E99C-ED51-22C3-2B6742899024}"/>
              </a:ext>
            </a:extLst>
          </p:cNvPr>
          <p:cNvSpPr txBox="1"/>
          <p:nvPr/>
        </p:nvSpPr>
        <p:spPr>
          <a:xfrm>
            <a:off x="591088" y="534435"/>
            <a:ext cx="563245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Cultural perception fades as </a:t>
            </a:r>
            <a:r>
              <a:rPr lang="en-US" altLang="zh-TW" sz="4000" b="1" dirty="0">
                <a:solidFill>
                  <a:srgbClr val="C00000"/>
                </a:solidFill>
              </a:rPr>
              <a:t>environment</a:t>
            </a:r>
            <a:r>
              <a:rPr lang="zh-TW" altLang="en-US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>
                <a:solidFill>
                  <a:srgbClr val="C00000"/>
                </a:solidFill>
              </a:rPr>
              <a:t>scale grows.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0EEB9-647F-B3F8-978D-D5479BD63C5A}"/>
              </a:ext>
            </a:extLst>
          </p:cNvPr>
          <p:cNvSpPr txBox="1"/>
          <p:nvPr/>
        </p:nvSpPr>
        <p:spPr>
          <a:xfrm>
            <a:off x="591088" y="2656613"/>
            <a:ext cx="5395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When</a:t>
            </a:r>
            <a:r>
              <a:rPr lang="zh-TW" altLang="en-US" dirty="0"/>
              <a:t> </a:t>
            </a:r>
            <a:r>
              <a:rPr lang="en-GB" dirty="0"/>
              <a:t>fostering a positive research culture, leaders should recognise the influence of local team cultures and work to overarching vision and values within each team.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68782-780A-DB7C-9218-B8AAC4E9F1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8347" y="-2020035"/>
            <a:ext cx="5233653" cy="89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0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EA32D-D488-CE64-2B41-BEF6CC694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0D51B5-DE7F-1AF1-2E1F-1C7A43F9A7A3}"/>
              </a:ext>
            </a:extLst>
          </p:cNvPr>
          <p:cNvSpPr txBox="1"/>
          <p:nvPr/>
        </p:nvSpPr>
        <p:spPr>
          <a:xfrm>
            <a:off x="640149" y="1664969"/>
            <a:ext cx="987658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1. Research culture has no single definition.</a:t>
            </a:r>
          </a:p>
          <a:p>
            <a:r>
              <a:rPr lang="en-GB" dirty="0"/>
              <a:t>People and disciplines imagine an ‘ideal academic environment’ differently</a:t>
            </a:r>
            <a:r>
              <a:rPr lang="en-US" altLang="zh-TW" dirty="0"/>
              <a:t>.</a:t>
            </a:r>
            <a:r>
              <a:rPr lang="zh-TW" altLang="en-US" dirty="0"/>
              <a:t> </a:t>
            </a:r>
            <a:r>
              <a:rPr lang="en-US" altLang="zh-TW" dirty="0"/>
              <a:t>T</a:t>
            </a:r>
            <a:r>
              <a:rPr lang="en-GB" dirty="0"/>
              <a:t>his is why a participatory approach is essential.</a:t>
            </a:r>
            <a:r>
              <a:rPr lang="zh-TW" altLang="en-US" dirty="0"/>
              <a:t> </a:t>
            </a:r>
            <a:endParaRPr lang="en-GB" dirty="0"/>
          </a:p>
          <a:p>
            <a:endParaRPr lang="en-US" altLang="zh-TW" b="1" dirty="0"/>
          </a:p>
          <a:p>
            <a:r>
              <a:rPr lang="en-US" altLang="zh-TW" sz="2400" b="1" dirty="0">
                <a:solidFill>
                  <a:srgbClr val="C00000"/>
                </a:solidFill>
              </a:rPr>
              <a:t>2.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>
                <a:solidFill>
                  <a:srgbClr val="C00000"/>
                </a:solidFill>
              </a:rPr>
              <a:t>Cultural perception fades as environment scale grows.</a:t>
            </a:r>
          </a:p>
          <a:p>
            <a:r>
              <a:rPr lang="en-US" altLang="zh-TW" dirty="0"/>
              <a:t>When formulating research culture strategies from an institutional perspective, it is important to reflect on how these strategies would take shape across different discipline and environments.</a:t>
            </a:r>
          </a:p>
          <a:p>
            <a:endParaRPr lang="en-GB" dirty="0"/>
          </a:p>
          <a:p>
            <a:r>
              <a:rPr lang="en-US" altLang="zh-TW" sz="2400" b="1" dirty="0">
                <a:solidFill>
                  <a:srgbClr val="C00000"/>
                </a:solidFill>
              </a:rPr>
              <a:t>3.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</a:rPr>
              <a:t>Research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>
                <a:solidFill>
                  <a:srgbClr val="C00000"/>
                </a:solidFill>
              </a:rPr>
              <a:t>culture </a:t>
            </a:r>
            <a:r>
              <a:rPr lang="en-US" altLang="zh-TW" sz="2400" b="1" dirty="0">
                <a:solidFill>
                  <a:srgbClr val="C00000"/>
                </a:solidFill>
              </a:rPr>
              <a:t>needs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</a:rPr>
              <a:t>to</a:t>
            </a:r>
            <a:r>
              <a:rPr lang="en-GB" sz="2400" b="1" dirty="0">
                <a:solidFill>
                  <a:srgbClr val="C00000"/>
                </a:solidFill>
              </a:rPr>
              <a:t> be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incentivi</a:t>
            </a:r>
            <a:r>
              <a:rPr lang="en-US" altLang="zh-TW" sz="2400" b="1" dirty="0">
                <a:solidFill>
                  <a:srgbClr val="C00000"/>
                </a:solidFill>
              </a:rPr>
              <a:t>s</a:t>
            </a:r>
            <a:r>
              <a:rPr lang="en-GB" sz="2400" b="1" dirty="0">
                <a:solidFill>
                  <a:srgbClr val="C00000"/>
                </a:solidFill>
              </a:rPr>
              <a:t>ed</a:t>
            </a:r>
            <a:r>
              <a:rPr lang="en-US" altLang="zh-TW" sz="2400" b="1" dirty="0">
                <a:solidFill>
                  <a:srgbClr val="C00000"/>
                </a:solidFill>
              </a:rPr>
              <a:t>,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</a:rPr>
              <a:t>and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>
                <a:solidFill>
                  <a:srgbClr val="C00000"/>
                </a:solidFill>
              </a:rPr>
              <a:t>practical.</a:t>
            </a:r>
          </a:p>
          <a:p>
            <a:r>
              <a:rPr lang="en-GB" dirty="0"/>
              <a:t>Promotion and performance systems should not only reward outcomes, but also recognise </a:t>
            </a:r>
            <a:r>
              <a:rPr lang="en-US" altLang="zh-TW" dirty="0"/>
              <a:t>opportunities/time/energy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engage</a:t>
            </a:r>
            <a:r>
              <a:rPr lang="zh-TW" altLang="en-US" dirty="0"/>
              <a:t> </a:t>
            </a:r>
            <a:r>
              <a:rPr lang="en-US" altLang="zh-TW" dirty="0"/>
              <a:t>with</a:t>
            </a:r>
            <a:r>
              <a:rPr lang="zh-TW" altLang="en-US" dirty="0"/>
              <a:t> </a:t>
            </a:r>
            <a:r>
              <a:rPr lang="en-US" altLang="zh-TW" dirty="0"/>
              <a:t>others,</a:t>
            </a:r>
            <a:r>
              <a:rPr lang="zh-TW" altLang="en-US" dirty="0"/>
              <a:t> </a:t>
            </a:r>
            <a:r>
              <a:rPr lang="en-US" altLang="zh-TW" dirty="0"/>
              <a:t>more</a:t>
            </a:r>
            <a:r>
              <a:rPr lang="zh-TW" altLang="en-US" dirty="0"/>
              <a:t> </a:t>
            </a:r>
            <a:r>
              <a:rPr lang="en-US" altLang="zh-TW" dirty="0"/>
              <a:t>than</a:t>
            </a:r>
            <a:r>
              <a:rPr lang="zh-TW" altLang="en-US" dirty="0"/>
              <a:t> </a:t>
            </a:r>
            <a:r>
              <a:rPr lang="en-US" altLang="zh-TW" dirty="0"/>
              <a:t>REF.</a:t>
            </a:r>
            <a:endParaRPr lang="en-GB" dirty="0"/>
          </a:p>
          <a:p>
            <a:endParaRPr lang="en-US" dirty="0"/>
          </a:p>
          <a:p>
            <a:r>
              <a:rPr lang="en-US" sz="2400" b="1" dirty="0">
                <a:solidFill>
                  <a:srgbClr val="C00000"/>
                </a:solidFill>
              </a:rPr>
              <a:t>4. Research-inspired Education</a:t>
            </a:r>
            <a:r>
              <a:rPr lang="en-US" altLang="zh-TW" sz="2400" b="1" dirty="0">
                <a:solidFill>
                  <a:srgbClr val="C00000"/>
                </a:solidFill>
              </a:rPr>
              <a:t>: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</a:rPr>
              <a:t>Research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</a:rPr>
              <a:t>Culture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</a:rPr>
              <a:t>in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</a:rPr>
              <a:t>teaching.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altLang="zh-TW" dirty="0"/>
              <a:t>T</a:t>
            </a:r>
            <a:r>
              <a:rPr lang="en-GB" dirty="0" err="1"/>
              <a:t>eaching</a:t>
            </a:r>
            <a:r>
              <a:rPr lang="en-GB" dirty="0"/>
              <a:t> and research are not always separate</a:t>
            </a:r>
            <a:r>
              <a:rPr lang="en-US" altLang="zh-TW" dirty="0"/>
              <a:t>. </a:t>
            </a:r>
            <a:r>
              <a:rPr lang="en-US" dirty="0"/>
              <a:t>Research Culture influences not only research staff but also taught students.</a:t>
            </a:r>
            <a:r>
              <a:rPr lang="zh-TW" altLang="en-US" dirty="0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382800-D0E3-24DC-221C-5343789235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04" y="6238755"/>
            <a:ext cx="374462" cy="374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5B2B10-89D6-5D40-C6B0-3348BF9EE0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290" y="6238753"/>
            <a:ext cx="427204" cy="374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38EF88-1026-9D4B-5F52-A8B2AAA451E1}"/>
              </a:ext>
            </a:extLst>
          </p:cNvPr>
          <p:cNvSpPr txBox="1"/>
          <p:nvPr/>
        </p:nvSpPr>
        <p:spPr>
          <a:xfrm>
            <a:off x="640149" y="475085"/>
            <a:ext cx="3997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Takeaway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Reflection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39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434C2-82E5-C4F1-9BFD-34DE80F5E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C03C6A-0F25-C016-F1ED-E83AC7A285AB}"/>
              </a:ext>
            </a:extLst>
          </p:cNvPr>
          <p:cNvSpPr txBox="1"/>
          <p:nvPr/>
        </p:nvSpPr>
        <p:spPr>
          <a:xfrm>
            <a:off x="4298731" y="3005959"/>
            <a:ext cx="349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Culture</a:t>
            </a:r>
            <a:r>
              <a:rPr lang="zh-TW" altLang="en-US" dirty="0"/>
              <a:t> </a:t>
            </a:r>
            <a:r>
              <a:rPr lang="en-US" altLang="zh-TW" dirty="0"/>
              <a:t>eat</a:t>
            </a:r>
            <a:r>
              <a:rPr lang="zh-TW" altLang="en-US" dirty="0"/>
              <a:t> </a:t>
            </a:r>
            <a:r>
              <a:rPr lang="en-US" altLang="zh-TW" dirty="0"/>
              <a:t>strategy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breakfast.</a:t>
            </a:r>
            <a:endParaRPr lang="en-US" dirty="0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F14520B5-33EB-3B6F-D46F-67B09FD55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F00F0-A320-EB8E-1074-4E95AE367262}"/>
              </a:ext>
            </a:extLst>
          </p:cNvPr>
          <p:cNvSpPr txBox="1"/>
          <p:nvPr/>
        </p:nvSpPr>
        <p:spPr>
          <a:xfrm>
            <a:off x="668071" y="2775126"/>
            <a:ext cx="10855857" cy="830997"/>
          </a:xfrm>
          <a:prstGeom prst="rect">
            <a:avLst/>
          </a:prstGeom>
          <a:noFill/>
          <a:effectLst>
            <a:outerShdw blurRad="170356" dist="38100" dir="2700000" algn="tl" rotWithShape="0">
              <a:prstClr val="black">
                <a:alpha val="74086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Culture eats strategy for breakfast.</a:t>
            </a:r>
          </a:p>
        </p:txBody>
      </p:sp>
    </p:spTree>
    <p:extLst>
      <p:ext uri="{BB962C8B-B14F-4D97-AF65-F5344CB8AC3E}">
        <p14:creationId xmlns:p14="http://schemas.microsoft.com/office/powerpoint/2010/main" val="3469999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17854-DC2A-B2A9-C79B-35991D2E1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C915CF-F42A-40AB-4407-F4E9AD462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7A72FD-0336-794A-BBBC-91FC19120CA6}"/>
              </a:ext>
            </a:extLst>
          </p:cNvPr>
          <p:cNvSpPr/>
          <p:nvPr/>
        </p:nvSpPr>
        <p:spPr>
          <a:xfrm>
            <a:off x="-154782" y="-128588"/>
            <a:ext cx="12501563" cy="7115175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702D78-C34B-6552-F2FA-9454402627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90341" y="-3055016"/>
            <a:ext cx="7373227" cy="13139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98EB40-74C9-F7BE-78F3-2B547FDC53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926" y="1283505"/>
            <a:ext cx="3344177" cy="33441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A5F477-BF3E-1CAC-FFB3-A6D1D9F2AB6D}"/>
              </a:ext>
            </a:extLst>
          </p:cNvPr>
          <p:cNvSpPr/>
          <p:nvPr/>
        </p:nvSpPr>
        <p:spPr>
          <a:xfrm>
            <a:off x="4043441" y="790964"/>
            <a:ext cx="4126465" cy="527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2CE9B8-8DB6-36B7-C1EB-0FD3B6A6A6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18300" y="4477145"/>
            <a:ext cx="1899484" cy="1899484"/>
          </a:xfrm>
          <a:prstGeom prst="rect">
            <a:avLst/>
          </a:prstGeo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D00BBD97-2341-323D-9E18-D43D2938F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784" y="1083686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45D0FC-143D-5C1A-14D1-EDB5BF37D3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63" y="4842221"/>
            <a:ext cx="3063741" cy="5764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617756-7D3E-BF5E-8989-C9CC59824E7B}"/>
              </a:ext>
            </a:extLst>
          </p:cNvPr>
          <p:cNvSpPr txBox="1"/>
          <p:nvPr/>
        </p:nvSpPr>
        <p:spPr>
          <a:xfrm>
            <a:off x="5214578" y="5504191"/>
            <a:ext cx="17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Project</a:t>
            </a:r>
            <a:r>
              <a:rPr lang="zh-TW" alt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Website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DC2FDA-7CFF-0DF8-6914-7490C1829577}"/>
              </a:ext>
            </a:extLst>
          </p:cNvPr>
          <p:cNvCxnSpPr/>
          <p:nvPr/>
        </p:nvCxnSpPr>
        <p:spPr>
          <a:xfrm>
            <a:off x="4543275" y="5674569"/>
            <a:ext cx="657015" cy="0"/>
          </a:xfrm>
          <a:prstGeom prst="line">
            <a:avLst/>
          </a:prstGeom>
          <a:ln w="254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2C39F4-DB77-6210-D251-CAB0E000BA8E}"/>
              </a:ext>
            </a:extLst>
          </p:cNvPr>
          <p:cNvCxnSpPr/>
          <p:nvPr/>
        </p:nvCxnSpPr>
        <p:spPr>
          <a:xfrm>
            <a:off x="6964288" y="5688857"/>
            <a:ext cx="657015" cy="0"/>
          </a:xfrm>
          <a:prstGeom prst="line">
            <a:avLst/>
          </a:prstGeom>
          <a:ln w="254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48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 group of male and female business people in a meeting - Stock Image -  F023/0704 - Science Photo Library">
            <a:extLst>
              <a:ext uri="{FF2B5EF4-FFF2-40B4-BE49-F238E27FC236}">
                <a16:creationId xmlns:a16="http://schemas.microsoft.com/office/drawing/2014/main" id="{A37EA129-3903-487B-A26D-68695DD12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4412" y="4398631"/>
            <a:ext cx="2315387" cy="16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5E7B968-D6A1-47A1-893F-6D7A6B996ACD}"/>
              </a:ext>
            </a:extLst>
          </p:cNvPr>
          <p:cNvSpPr/>
          <p:nvPr/>
        </p:nvSpPr>
        <p:spPr>
          <a:xfrm>
            <a:off x="3057867" y="4397822"/>
            <a:ext cx="2307219" cy="1625247"/>
          </a:xfrm>
          <a:prstGeom prst="rect">
            <a:avLst/>
          </a:prstGeom>
          <a:solidFill>
            <a:srgbClr val="FFF4CD">
              <a:alpha val="84706"/>
            </a:srgbClr>
          </a:solidFill>
          <a:ln>
            <a:solidFill>
              <a:srgbClr val="AF8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C00000"/>
                </a:solidFill>
              </a:ln>
              <a:solidFill>
                <a:srgbClr val="AF8A01"/>
              </a:solidFill>
            </a:endParaRPr>
          </a:p>
        </p:txBody>
      </p:sp>
      <p:pic>
        <p:nvPicPr>
          <p:cNvPr id="1032" name="Picture 8" descr="Historians in the workplace | History | University of Waterloo">
            <a:extLst>
              <a:ext uri="{FF2B5EF4-FFF2-40B4-BE49-F238E27FC236}">
                <a16:creationId xmlns:a16="http://schemas.microsoft.com/office/drawing/2014/main" id="{4C24E2B0-E45A-4857-B65D-B513C2DAF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362" y="4417026"/>
            <a:ext cx="2300674" cy="159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7895E1-C654-421F-A9F2-EBC61C6BDB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414" y="2611752"/>
            <a:ext cx="2300672" cy="1636003"/>
          </a:xfrm>
          <a:prstGeom prst="rect">
            <a:avLst/>
          </a:prstGeom>
        </p:spPr>
      </p:pic>
      <p:pic>
        <p:nvPicPr>
          <p:cNvPr id="1026" name="Picture 2" descr="Life Science Recruitment Company &amp; Job Opportunities – ARM">
            <a:extLst>
              <a:ext uri="{FF2B5EF4-FFF2-40B4-BE49-F238E27FC236}">
                <a16:creationId xmlns:a16="http://schemas.microsoft.com/office/drawing/2014/main" id="{49A3D7A8-1BF1-4AE0-ABA3-95EAAC328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363" y="2622511"/>
            <a:ext cx="2300674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CB188C-44C1-42A9-B17D-FDA2A5D505CE}"/>
              </a:ext>
            </a:extLst>
          </p:cNvPr>
          <p:cNvSpPr txBox="1"/>
          <p:nvPr/>
        </p:nvSpPr>
        <p:spPr>
          <a:xfrm>
            <a:off x="525849" y="435398"/>
            <a:ext cx="4680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TW" sz="3200" b="1" dirty="0">
                <a:solidFill>
                  <a:srgbClr val="C00000"/>
                </a:solidFill>
              </a:rPr>
              <a:t>The University of Leicester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457DE-AE7D-4790-8301-EB781540E9CF}"/>
              </a:ext>
            </a:extLst>
          </p:cNvPr>
          <p:cNvSpPr txBox="1"/>
          <p:nvPr/>
        </p:nvSpPr>
        <p:spPr>
          <a:xfrm>
            <a:off x="2267090" y="1859110"/>
            <a:ext cx="144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4 Colleges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D455D-239B-4B10-9080-F84CC61233F4}"/>
              </a:ext>
            </a:extLst>
          </p:cNvPr>
          <p:cNvSpPr/>
          <p:nvPr/>
        </p:nvSpPr>
        <p:spPr>
          <a:xfrm>
            <a:off x="614363" y="1706724"/>
            <a:ext cx="4750723" cy="75264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C00000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77685C-6DA1-4FC0-9684-5207EEC3630F}"/>
              </a:ext>
            </a:extLst>
          </p:cNvPr>
          <p:cNvSpPr/>
          <p:nvPr/>
        </p:nvSpPr>
        <p:spPr>
          <a:xfrm>
            <a:off x="614362" y="2605625"/>
            <a:ext cx="2315387" cy="1625247"/>
          </a:xfrm>
          <a:prstGeom prst="rect">
            <a:avLst/>
          </a:prstGeom>
          <a:solidFill>
            <a:srgbClr val="EFF9EB">
              <a:alpha val="78824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7410F3-46FB-482E-A3EC-CC441D851C40}"/>
              </a:ext>
            </a:extLst>
          </p:cNvPr>
          <p:cNvSpPr/>
          <p:nvPr/>
        </p:nvSpPr>
        <p:spPr>
          <a:xfrm>
            <a:off x="5828372" y="1706724"/>
            <a:ext cx="5682592" cy="75264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F9BD9-0CDE-4CCF-A5C9-6E2F4B7BA9D9}"/>
              </a:ext>
            </a:extLst>
          </p:cNvPr>
          <p:cNvSpPr txBox="1"/>
          <p:nvPr/>
        </p:nvSpPr>
        <p:spPr>
          <a:xfrm>
            <a:off x="6949740" y="1852212"/>
            <a:ext cx="362060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400" dirty="0">
                <a:ea typeface="新細明體"/>
              </a:rPr>
              <a:t>Leaky Pipeline of Diversity</a:t>
            </a:r>
            <a:endParaRPr lang="en-US" sz="2400" dirty="0">
              <a:ea typeface="新細明體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1B59E2-4FC6-4268-87A6-7946AFFECC61}"/>
              </a:ext>
            </a:extLst>
          </p:cNvPr>
          <p:cNvSpPr txBox="1"/>
          <p:nvPr/>
        </p:nvSpPr>
        <p:spPr>
          <a:xfrm>
            <a:off x="949186" y="3198167"/>
            <a:ext cx="166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Life Science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372BB5-A3FD-4620-A816-991CB847B516}"/>
              </a:ext>
            </a:extLst>
          </p:cNvPr>
          <p:cNvSpPr/>
          <p:nvPr/>
        </p:nvSpPr>
        <p:spPr>
          <a:xfrm>
            <a:off x="3064414" y="2604869"/>
            <a:ext cx="2300673" cy="1625247"/>
          </a:xfrm>
          <a:prstGeom prst="rect">
            <a:avLst/>
          </a:prstGeom>
          <a:solidFill>
            <a:srgbClr val="ECF9FE">
              <a:alpha val="85098"/>
            </a:srgb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DA5FF2-58E2-497B-B6C0-F890C84F6C8A}"/>
              </a:ext>
            </a:extLst>
          </p:cNvPr>
          <p:cNvSpPr txBox="1"/>
          <p:nvPr/>
        </p:nvSpPr>
        <p:spPr>
          <a:xfrm>
            <a:off x="3368202" y="2992732"/>
            <a:ext cx="1693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Science &amp;</a:t>
            </a: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Engineering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41210E-F618-4BF4-B8A6-0F4EE98296CA}"/>
              </a:ext>
            </a:extLst>
          </p:cNvPr>
          <p:cNvSpPr/>
          <p:nvPr/>
        </p:nvSpPr>
        <p:spPr>
          <a:xfrm>
            <a:off x="614362" y="4397822"/>
            <a:ext cx="2315386" cy="1625247"/>
          </a:xfrm>
          <a:prstGeom prst="rect">
            <a:avLst/>
          </a:prstGeom>
          <a:solidFill>
            <a:srgbClr val="FAECF9">
              <a:alpha val="8470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7425F9-E0C6-4A4C-8595-639CD4B08F36}"/>
              </a:ext>
            </a:extLst>
          </p:cNvPr>
          <p:cNvSpPr txBox="1"/>
          <p:nvPr/>
        </p:nvSpPr>
        <p:spPr>
          <a:xfrm>
            <a:off x="757193" y="4622599"/>
            <a:ext cx="2029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</a:rPr>
              <a:t>Social Science,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Arts,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History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D43426-395B-4586-BB9F-60F3B9675BFC}"/>
              </a:ext>
            </a:extLst>
          </p:cNvPr>
          <p:cNvSpPr txBox="1"/>
          <p:nvPr/>
        </p:nvSpPr>
        <p:spPr>
          <a:xfrm>
            <a:off x="3570180" y="4973343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6F5701"/>
                </a:solidFill>
              </a:rPr>
              <a:t>Business</a:t>
            </a:r>
            <a:endParaRPr lang="en-US" sz="2400" b="1" dirty="0">
              <a:solidFill>
                <a:srgbClr val="6F570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C36AF58-5AC7-4237-02A1-F838A00CED72}"/>
              </a:ext>
            </a:extLst>
          </p:cNvPr>
          <p:cNvSpPr/>
          <p:nvPr/>
        </p:nvSpPr>
        <p:spPr>
          <a:xfrm>
            <a:off x="6764421" y="2593473"/>
            <a:ext cx="855578" cy="44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新細明體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073F3E0-4F92-C025-E951-97A4C8F02116}"/>
              </a:ext>
            </a:extLst>
          </p:cNvPr>
          <p:cNvSpPr/>
          <p:nvPr/>
        </p:nvSpPr>
        <p:spPr>
          <a:xfrm>
            <a:off x="8315157" y="3128209"/>
            <a:ext cx="855578" cy="44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新細明體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A280E34-FC67-9EC8-71C1-A71AB72E2A63}"/>
              </a:ext>
            </a:extLst>
          </p:cNvPr>
          <p:cNvSpPr/>
          <p:nvPr/>
        </p:nvSpPr>
        <p:spPr>
          <a:xfrm>
            <a:off x="9865894" y="3743157"/>
            <a:ext cx="855578" cy="44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新細明體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4DE5423-ABB3-0F16-B4F8-A1B021A1614C}"/>
              </a:ext>
            </a:extLst>
          </p:cNvPr>
          <p:cNvSpPr/>
          <p:nvPr/>
        </p:nvSpPr>
        <p:spPr>
          <a:xfrm>
            <a:off x="10494210" y="6015788"/>
            <a:ext cx="1697788" cy="842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新細明體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E7C49E7F-D0E5-B4C8-1F5C-2DEEB5938402}"/>
              </a:ext>
            </a:extLst>
          </p:cNvPr>
          <p:cNvSpPr txBox="1"/>
          <p:nvPr/>
        </p:nvSpPr>
        <p:spPr>
          <a:xfrm>
            <a:off x="8317508" y="3128501"/>
            <a:ext cx="87075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sz="2800" b="1" dirty="0">
                <a:ea typeface="新細明體"/>
              </a:rPr>
              <a:t>47%</a:t>
            </a:r>
            <a:endParaRPr lang="en-US" sz="2800" b="1" dirty="0">
              <a:ea typeface="新細明體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32E07928-3C4F-32F2-A61B-B60E7DE826F9}"/>
              </a:ext>
            </a:extLst>
          </p:cNvPr>
          <p:cNvSpPr txBox="1"/>
          <p:nvPr/>
        </p:nvSpPr>
        <p:spPr>
          <a:xfrm>
            <a:off x="10175718" y="3676606"/>
            <a:ext cx="87075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sz="2800" b="1" dirty="0">
                <a:ea typeface="新細明體"/>
              </a:rPr>
              <a:t>26%</a:t>
            </a:r>
            <a:endParaRPr lang="en-US" sz="2800" b="1" dirty="0">
              <a:ea typeface="新細明體"/>
            </a:endParaRP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A02FDE67-EAEC-4121-8A8E-ADACA8CD15E9}"/>
              </a:ext>
            </a:extLst>
          </p:cNvPr>
          <p:cNvSpPr txBox="1"/>
          <p:nvPr/>
        </p:nvSpPr>
        <p:spPr>
          <a:xfrm>
            <a:off x="5872828" y="5775448"/>
            <a:ext cx="174958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b="1" dirty="0">
                <a:ea typeface="新細明體"/>
              </a:rPr>
              <a:t>Undergraduate</a:t>
            </a:r>
            <a:endParaRPr lang="zh-TW" altLang="en-US" sz="2400" dirty="0"/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7A05D9E3-C0D4-78FE-F029-65F5CB04CDE0}"/>
              </a:ext>
            </a:extLst>
          </p:cNvPr>
          <p:cNvSpPr txBox="1"/>
          <p:nvPr/>
        </p:nvSpPr>
        <p:spPr>
          <a:xfrm>
            <a:off x="7964717" y="5775447"/>
            <a:ext cx="157632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b="1" dirty="0">
                <a:ea typeface="新細明體"/>
              </a:rPr>
              <a:t>Postgraduate</a:t>
            </a:r>
          </a:p>
          <a:p>
            <a:pPr algn="ctr"/>
            <a:r>
              <a:rPr lang="en-US" altLang="zh-TW" b="1" dirty="0">
                <a:ea typeface="新細明體"/>
              </a:rPr>
              <a:t>Researcher</a:t>
            </a:r>
          </a:p>
        </p:txBody>
      </p:sp>
      <p:pic>
        <p:nvPicPr>
          <p:cNvPr id="19" name="圖片 18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3F8DA21B-7365-9BD6-1EF2-D80430669FB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2032" y="3198167"/>
            <a:ext cx="963521" cy="2581480"/>
          </a:xfrm>
          <a:prstGeom prst="rect">
            <a:avLst/>
          </a:prstGeom>
        </p:spPr>
      </p:pic>
      <p:pic>
        <p:nvPicPr>
          <p:cNvPr id="25" name="圖片 24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38597705-3862-ED67-CE65-B7663D544F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5157" y="3743157"/>
            <a:ext cx="854981" cy="1982036"/>
          </a:xfrm>
          <a:prstGeom prst="rect">
            <a:avLst/>
          </a:prstGeom>
        </p:spPr>
      </p:pic>
      <p:pic>
        <p:nvPicPr>
          <p:cNvPr id="26" name="圖片 25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CEF10CED-ACA4-46EE-748E-31CD027763D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93683" y="4397822"/>
            <a:ext cx="860468" cy="1326050"/>
          </a:xfrm>
          <a:prstGeom prst="rect">
            <a:avLst/>
          </a:prstGeom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id="{7AE6C7BC-584F-83BB-AA93-CFDBDAD69209}"/>
              </a:ext>
            </a:extLst>
          </p:cNvPr>
          <p:cNvSpPr txBox="1"/>
          <p:nvPr/>
        </p:nvSpPr>
        <p:spPr>
          <a:xfrm>
            <a:off x="10268850" y="5775446"/>
            <a:ext cx="68448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b="1" dirty="0">
                <a:ea typeface="新細明體"/>
              </a:rPr>
              <a:t>Staff</a:t>
            </a:r>
            <a:endParaRPr lang="zh-TW" altLang="en-US" dirty="0"/>
          </a:p>
        </p:txBody>
      </p:sp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A4FB46F4-E0E5-57B8-5AE0-B4898A1B4A54}"/>
              </a:ext>
            </a:extLst>
          </p:cNvPr>
          <p:cNvSpPr/>
          <p:nvPr/>
        </p:nvSpPr>
        <p:spPr>
          <a:xfrm rot="5400000">
            <a:off x="7633369" y="4719052"/>
            <a:ext cx="347578" cy="16042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等腰三角形 31">
            <a:extLst>
              <a:ext uri="{FF2B5EF4-FFF2-40B4-BE49-F238E27FC236}">
                <a16:creationId xmlns:a16="http://schemas.microsoft.com/office/drawing/2014/main" id="{2691FE0C-C79B-0CEA-BAF7-811ECDDA9ACF}"/>
              </a:ext>
            </a:extLst>
          </p:cNvPr>
          <p:cNvSpPr/>
          <p:nvPr/>
        </p:nvSpPr>
        <p:spPr>
          <a:xfrm rot="5400000">
            <a:off x="9571790" y="4719051"/>
            <a:ext cx="347578" cy="16042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E7EDEA0-14B2-B5E9-475A-874419AE18BC}"/>
              </a:ext>
            </a:extLst>
          </p:cNvPr>
          <p:cNvSpPr/>
          <p:nvPr/>
        </p:nvSpPr>
        <p:spPr>
          <a:xfrm>
            <a:off x="6095999" y="3074735"/>
            <a:ext cx="1630946" cy="20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新細明體"/>
            </a:endParaRP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8DB4F46B-CEB5-AAC7-83E3-73210DFA2D40}"/>
              </a:ext>
            </a:extLst>
          </p:cNvPr>
          <p:cNvSpPr txBox="1"/>
          <p:nvPr/>
        </p:nvSpPr>
        <p:spPr>
          <a:xfrm>
            <a:off x="7808777" y="2598293"/>
            <a:ext cx="188820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dirty="0">
                <a:ea typeface="新細明體"/>
              </a:rPr>
              <a:t>BAME Population</a:t>
            </a:r>
            <a:endParaRPr lang="zh-TW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ACF994-2D64-432C-942F-16FC9C074D42}"/>
              </a:ext>
            </a:extLst>
          </p:cNvPr>
          <p:cNvSpPr txBox="1"/>
          <p:nvPr/>
        </p:nvSpPr>
        <p:spPr>
          <a:xfrm>
            <a:off x="6232032" y="2811965"/>
            <a:ext cx="87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/>
              <a:t>60%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2231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6DC2B-EBE8-40C1-AD6F-413D2B6E4E71}"/>
              </a:ext>
            </a:extLst>
          </p:cNvPr>
          <p:cNvSpPr txBox="1"/>
          <p:nvPr/>
        </p:nvSpPr>
        <p:spPr>
          <a:xfrm>
            <a:off x="525849" y="435398"/>
            <a:ext cx="6212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TW" sz="3200" b="1" dirty="0" err="1">
                <a:solidFill>
                  <a:srgbClr val="C00000"/>
                </a:solidFill>
              </a:rPr>
              <a:t>Wellcome</a:t>
            </a:r>
            <a:r>
              <a:rPr lang="en-GB" altLang="zh-TW" sz="3200" b="1" dirty="0">
                <a:solidFill>
                  <a:srgbClr val="C00000"/>
                </a:solidFill>
              </a:rPr>
              <a:t>-funded I-REACCH Project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64839-F59A-4916-945F-99D7E3F4E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496" y="2406107"/>
            <a:ext cx="1458487" cy="1458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069A3-48A0-4B25-B156-F9A7C766F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488" y="2549913"/>
            <a:ext cx="6999626" cy="1314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094202-9448-4384-B7CB-834DE5D6B85C}"/>
              </a:ext>
            </a:extLst>
          </p:cNvPr>
          <p:cNvSpPr txBox="1"/>
          <p:nvPr/>
        </p:nvSpPr>
        <p:spPr>
          <a:xfrm>
            <a:off x="1382520" y="4482792"/>
            <a:ext cx="944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nclusive </a:t>
            </a:r>
            <a:r>
              <a:rPr lang="en-GB" sz="2400" b="1" u="sng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esearch </a:t>
            </a:r>
            <a:r>
              <a:rPr lang="en-GB" sz="2400" b="1" u="sng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nvironment </a:t>
            </a:r>
            <a:r>
              <a:rPr lang="en-GB" sz="2400" b="1" u="sng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chieved through </a:t>
            </a:r>
            <a:r>
              <a:rPr lang="en-GB" sz="2400" b="1" u="sng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ulture </a:t>
            </a:r>
            <a:r>
              <a:rPr lang="en-GB" sz="2400" b="1" u="sng" dirty="0" err="1">
                <a:solidFill>
                  <a:schemeClr val="accent1">
                    <a:lumMod val="75000"/>
                  </a:schemeClr>
                </a:solidFill>
              </a:rPr>
              <a:t>CH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</a:rPr>
              <a:t>ange</a:t>
            </a: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75AEB9-6D54-4661-B4CD-83089146EADA}"/>
              </a:ext>
            </a:extLst>
          </p:cNvPr>
          <p:cNvCxnSpPr/>
          <p:nvPr/>
        </p:nvCxnSpPr>
        <p:spPr>
          <a:xfrm>
            <a:off x="1471729" y="4244899"/>
            <a:ext cx="90029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482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B3BD31-5B3F-829B-83BB-67C5609E015F}"/>
              </a:ext>
            </a:extLst>
          </p:cNvPr>
          <p:cNvSpPr txBox="1"/>
          <p:nvPr/>
        </p:nvSpPr>
        <p:spPr>
          <a:xfrm>
            <a:off x="525849" y="435398"/>
            <a:ext cx="7680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I-REACCH’s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Definition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and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Workstreams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9EAB29-EDA7-95DD-5292-726A439B3374}"/>
              </a:ext>
            </a:extLst>
          </p:cNvPr>
          <p:cNvGrpSpPr/>
          <p:nvPr/>
        </p:nvGrpSpPr>
        <p:grpSpPr>
          <a:xfrm>
            <a:off x="1180774" y="1511299"/>
            <a:ext cx="9639626" cy="4775201"/>
            <a:chOff x="1231574" y="1625599"/>
            <a:chExt cx="9639626" cy="47752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882BE4-23FE-D8DB-FCE2-2E7EC6387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31574" y="1625599"/>
              <a:ext cx="9639626" cy="47752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43FA97-9C49-7521-A5D5-2EC024D4B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10103" y="3630650"/>
              <a:ext cx="652297" cy="1041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621E37-9F64-A1E4-9ACC-AEAEC339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78500" y="3746500"/>
              <a:ext cx="749300" cy="938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579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DBA654-C5E0-443F-EB37-EAC128C9A635}"/>
              </a:ext>
            </a:extLst>
          </p:cNvPr>
          <p:cNvSpPr txBox="1"/>
          <p:nvPr/>
        </p:nvSpPr>
        <p:spPr>
          <a:xfrm>
            <a:off x="525849" y="392473"/>
            <a:ext cx="7564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Mixed-methods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for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the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research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culture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6817B-564D-EA3E-3688-398E9CC1345C}"/>
              </a:ext>
            </a:extLst>
          </p:cNvPr>
          <p:cNvSpPr txBox="1"/>
          <p:nvPr/>
        </p:nvSpPr>
        <p:spPr>
          <a:xfrm>
            <a:off x="5938682" y="3833108"/>
            <a:ext cx="171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Responses</a:t>
            </a:r>
            <a:r>
              <a:rPr lang="zh-TW" altLang="en-US" sz="2400" dirty="0"/>
              <a:t> </a:t>
            </a:r>
            <a:endParaRPr lang="en-GB" altLang="zh-TW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5FCA9-3640-B76C-CBE5-45DA210DD6A5}"/>
              </a:ext>
            </a:extLst>
          </p:cNvPr>
          <p:cNvSpPr txBox="1"/>
          <p:nvPr/>
        </p:nvSpPr>
        <p:spPr>
          <a:xfrm>
            <a:off x="5938682" y="4858457"/>
            <a:ext cx="1347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Colleges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74F4B-872F-8450-7285-C02D48B4638E}"/>
              </a:ext>
            </a:extLst>
          </p:cNvPr>
          <p:cNvSpPr txBox="1"/>
          <p:nvPr/>
        </p:nvSpPr>
        <p:spPr>
          <a:xfrm>
            <a:off x="5413825" y="4616049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/>
              <a:t>4</a:t>
            </a:r>
            <a:endParaRPr lang="en-US" sz="4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C4C1C0-8961-970B-6AD1-03B7B4857929}"/>
              </a:ext>
            </a:extLst>
          </p:cNvPr>
          <p:cNvSpPr txBox="1"/>
          <p:nvPr/>
        </p:nvSpPr>
        <p:spPr>
          <a:xfrm>
            <a:off x="4462704" y="3648443"/>
            <a:ext cx="149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/>
              <a:t>300+</a:t>
            </a:r>
            <a:endParaRPr lang="en-US" sz="4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95DA85-DD7A-B391-DF3E-EB262E1D34FF}"/>
              </a:ext>
            </a:extLst>
          </p:cNvPr>
          <p:cNvSpPr txBox="1"/>
          <p:nvPr/>
        </p:nvSpPr>
        <p:spPr>
          <a:xfrm>
            <a:off x="525849" y="3888961"/>
            <a:ext cx="33675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Research-active</a:t>
            </a:r>
          </a:p>
          <a:p>
            <a:pPr algn="ctr"/>
            <a:r>
              <a:rPr lang="en-US" altLang="zh-TW" sz="2400" dirty="0"/>
              <a:t>&amp;</a:t>
            </a:r>
          </a:p>
          <a:p>
            <a:pPr algn="ctr"/>
            <a:r>
              <a:rPr lang="en-US" altLang="zh-TW" sz="2400" dirty="0"/>
              <a:t>Research-enabling</a:t>
            </a:r>
            <a:r>
              <a:rPr lang="zh-TW" altLang="en-US" sz="2400" dirty="0"/>
              <a:t> </a:t>
            </a:r>
            <a:r>
              <a:rPr lang="en-US" altLang="zh-TW" sz="2400" dirty="0"/>
              <a:t>Staff</a:t>
            </a:r>
          </a:p>
          <a:p>
            <a:pPr algn="ctr"/>
            <a:r>
              <a:rPr lang="en-US" altLang="zh-TW" sz="2400" dirty="0"/>
              <a:t>&amp;</a:t>
            </a:r>
            <a:endParaRPr lang="en-GB" altLang="zh-TW" sz="2400" dirty="0"/>
          </a:p>
          <a:p>
            <a:pPr algn="ctr"/>
            <a:r>
              <a:rPr lang="en-US" altLang="zh-TW" sz="2400" dirty="0"/>
              <a:t>PGR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FF2E1E-48EC-7D03-60E0-92CC770DCE00}"/>
              </a:ext>
            </a:extLst>
          </p:cNvPr>
          <p:cNvSpPr/>
          <p:nvPr/>
        </p:nvSpPr>
        <p:spPr>
          <a:xfrm>
            <a:off x="5006661" y="2128720"/>
            <a:ext cx="1918952" cy="1237882"/>
          </a:xfrm>
          <a:prstGeom prst="rect">
            <a:avLst/>
          </a:prstGeom>
          <a:solidFill>
            <a:srgbClr val="9C0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Research Culture Survey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C65102-DCE1-BB32-54DF-67D62743F366}"/>
              </a:ext>
            </a:extLst>
          </p:cNvPr>
          <p:cNvSpPr/>
          <p:nvPr/>
        </p:nvSpPr>
        <p:spPr>
          <a:xfrm>
            <a:off x="1322908" y="2128720"/>
            <a:ext cx="1918952" cy="1247567"/>
          </a:xfrm>
          <a:prstGeom prst="rect">
            <a:avLst/>
          </a:prstGeom>
          <a:solidFill>
            <a:srgbClr val="9C0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Target</a:t>
            </a:r>
            <a:r>
              <a:rPr lang="zh-TW" altLang="en-US" sz="2400" dirty="0"/>
              <a:t> </a:t>
            </a:r>
            <a:r>
              <a:rPr lang="en-US" altLang="zh-TW" sz="2400" dirty="0"/>
              <a:t>Audience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326A0D-8908-A1A7-79CB-F084FD359077}"/>
              </a:ext>
            </a:extLst>
          </p:cNvPr>
          <p:cNvSpPr/>
          <p:nvPr/>
        </p:nvSpPr>
        <p:spPr>
          <a:xfrm>
            <a:off x="8661421" y="2128720"/>
            <a:ext cx="1918952" cy="1247567"/>
          </a:xfrm>
          <a:prstGeom prst="rect">
            <a:avLst/>
          </a:prstGeom>
          <a:solidFill>
            <a:srgbClr val="9C0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Interview</a:t>
            </a:r>
            <a:r>
              <a:rPr lang="zh-TW" altLang="en-US" sz="2400" dirty="0"/>
              <a:t> </a:t>
            </a:r>
            <a:r>
              <a:rPr lang="en-US" altLang="zh-TW" sz="2400" dirty="0"/>
              <a:t>&amp;</a:t>
            </a:r>
            <a:r>
              <a:rPr lang="zh-TW" altLang="en-US" sz="2400" dirty="0"/>
              <a:t> </a:t>
            </a:r>
            <a:r>
              <a:rPr lang="en-US" altLang="zh-TW" sz="2400" dirty="0"/>
              <a:t>Focus</a:t>
            </a:r>
            <a:r>
              <a:rPr lang="zh-TW" altLang="en-US" sz="2400" dirty="0"/>
              <a:t> </a:t>
            </a:r>
            <a:r>
              <a:rPr lang="en-US" altLang="zh-TW" sz="2400" dirty="0"/>
              <a:t>Group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377D8-C4F9-E1EA-FF88-F379E8BA6BAA}"/>
              </a:ext>
            </a:extLst>
          </p:cNvPr>
          <p:cNvSpPr txBox="1"/>
          <p:nvPr/>
        </p:nvSpPr>
        <p:spPr>
          <a:xfrm>
            <a:off x="9024620" y="3775244"/>
            <a:ext cx="1896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Professional</a:t>
            </a:r>
            <a:r>
              <a:rPr lang="zh-TW" altLang="en-US" sz="2400" dirty="0"/>
              <a:t> </a:t>
            </a:r>
            <a:endParaRPr lang="en-GB" altLang="zh-TW" sz="2400" dirty="0"/>
          </a:p>
          <a:p>
            <a:r>
              <a:rPr lang="en-US" altLang="zh-TW" sz="2400" dirty="0"/>
              <a:t>Service</a:t>
            </a:r>
            <a:endParaRPr lang="en-GB" altLang="zh-TW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AC3680-0586-9AA9-45F7-FBD5A1FD7F98}"/>
              </a:ext>
            </a:extLst>
          </p:cNvPr>
          <p:cNvSpPr txBox="1"/>
          <p:nvPr/>
        </p:nvSpPr>
        <p:spPr>
          <a:xfrm>
            <a:off x="8464604" y="3658129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/>
              <a:t>6</a:t>
            </a:r>
            <a:endParaRPr lang="en-US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CE7F58-9228-55BB-C8BB-457B22B8F12A}"/>
              </a:ext>
            </a:extLst>
          </p:cNvPr>
          <p:cNvSpPr txBox="1"/>
          <p:nvPr/>
        </p:nvSpPr>
        <p:spPr>
          <a:xfrm>
            <a:off x="8472619" y="465525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/>
              <a:t>8</a:t>
            </a:r>
            <a:endParaRPr lang="en-US" sz="4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38B084-5741-508B-AE01-5825472BA2AF}"/>
              </a:ext>
            </a:extLst>
          </p:cNvPr>
          <p:cNvSpPr txBox="1"/>
          <p:nvPr/>
        </p:nvSpPr>
        <p:spPr>
          <a:xfrm>
            <a:off x="9024620" y="4862767"/>
            <a:ext cx="1847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Researchers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398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DE40A-588B-ADD4-BC17-08CB6C563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B39583-BA84-CB54-EB86-A5E464E4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6FC1BE-D229-9D72-DC96-61D68F0AEEF7}"/>
              </a:ext>
            </a:extLst>
          </p:cNvPr>
          <p:cNvSpPr txBox="1"/>
          <p:nvPr/>
        </p:nvSpPr>
        <p:spPr>
          <a:xfrm>
            <a:off x="668071" y="2130786"/>
            <a:ext cx="1085585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C00000"/>
                </a:solidFill>
              </a:rPr>
              <a:t>What</a:t>
            </a:r>
            <a:r>
              <a:rPr lang="zh-TW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zh-TW" sz="4800" b="1" dirty="0">
                <a:solidFill>
                  <a:srgbClr val="C00000"/>
                </a:solidFill>
              </a:rPr>
              <a:t>is</a:t>
            </a:r>
            <a:r>
              <a:rPr lang="zh-TW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zh-TW" sz="4800" b="1" dirty="0">
                <a:solidFill>
                  <a:srgbClr val="C00000"/>
                </a:solidFill>
              </a:rPr>
              <a:t>Research</a:t>
            </a:r>
            <a:r>
              <a:rPr lang="zh-TW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zh-TW" sz="4800" b="1" dirty="0">
                <a:solidFill>
                  <a:srgbClr val="C00000"/>
                </a:solidFill>
              </a:rPr>
              <a:t>Culture?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0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DE910-2DEF-6A81-6FF8-E7BD0D99B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9DCF133-2FC4-79B9-2D54-D5C6B06BB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729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9D046-2CC0-40CD-1D8B-94015EAFFA58}"/>
              </a:ext>
            </a:extLst>
          </p:cNvPr>
          <p:cNvSpPr txBox="1"/>
          <p:nvPr/>
        </p:nvSpPr>
        <p:spPr>
          <a:xfrm>
            <a:off x="668071" y="1851386"/>
            <a:ext cx="1085585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C00000"/>
                </a:solidFill>
              </a:rPr>
              <a:t>“Research culture is a shared set of </a:t>
            </a:r>
            <a:r>
              <a:rPr lang="en-US" altLang="zh-TW" sz="4400" b="1" dirty="0" err="1">
                <a:solidFill>
                  <a:srgbClr val="C00000"/>
                </a:solidFill>
              </a:rPr>
              <a:t>behaviours</a:t>
            </a:r>
            <a:r>
              <a:rPr lang="en-US" altLang="zh-TW" sz="4400" b="1" dirty="0">
                <a:solidFill>
                  <a:srgbClr val="C00000"/>
                </a:solidFill>
              </a:rPr>
              <a:t>, values, expectations.”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FC2D95-D63C-AE90-FCE5-0C8FEC88DC1E}"/>
              </a:ext>
            </a:extLst>
          </p:cNvPr>
          <p:cNvSpPr txBox="1"/>
          <p:nvPr/>
        </p:nvSpPr>
        <p:spPr>
          <a:xfrm>
            <a:off x="668070" y="3650147"/>
            <a:ext cx="1085585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C00000"/>
                </a:solidFill>
              </a:rPr>
              <a:t>Royal</a:t>
            </a:r>
            <a:r>
              <a:rPr lang="zh-TW" altLang="en-US" sz="3200" dirty="0">
                <a:solidFill>
                  <a:srgbClr val="C00000"/>
                </a:solidFill>
              </a:rPr>
              <a:t> </a:t>
            </a:r>
            <a:r>
              <a:rPr lang="en-US" altLang="zh-TW" sz="3200" dirty="0">
                <a:solidFill>
                  <a:srgbClr val="C00000"/>
                </a:solidFill>
              </a:rPr>
              <a:t>Society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8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8BCD23-AA69-D30E-670C-1A6CAB59EF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2238" y="2183145"/>
            <a:ext cx="3985727" cy="394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5AF258-6454-83A3-EFD5-C7B1F93EA772}"/>
              </a:ext>
            </a:extLst>
          </p:cNvPr>
          <p:cNvSpPr txBox="1"/>
          <p:nvPr/>
        </p:nvSpPr>
        <p:spPr>
          <a:xfrm>
            <a:off x="355142" y="435398"/>
            <a:ext cx="992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The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gap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between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importance and current perception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3755E0-98B5-D047-3E10-68BE0DFF6FB3}"/>
              </a:ext>
            </a:extLst>
          </p:cNvPr>
          <p:cNvSpPr txBox="1"/>
          <p:nvPr/>
        </p:nvSpPr>
        <p:spPr>
          <a:xfrm>
            <a:off x="512707" y="5591807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/>
              <a:t>Responses</a:t>
            </a:r>
          </a:p>
          <a:p>
            <a:r>
              <a:rPr lang="en-US" altLang="zh-TW" sz="1100" dirty="0"/>
              <a:t>Numbers</a:t>
            </a:r>
            <a:endParaRPr lang="en-US" sz="11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CA4E4-C9B2-A58B-9CCA-1598D735C787}"/>
              </a:ext>
            </a:extLst>
          </p:cNvPr>
          <p:cNvSpPr/>
          <p:nvPr/>
        </p:nvSpPr>
        <p:spPr>
          <a:xfrm>
            <a:off x="1223320" y="5971950"/>
            <a:ext cx="1088750" cy="418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Life</a:t>
            </a:r>
            <a:r>
              <a:rPr lang="zh-TW" altLang="en-US" sz="1200" dirty="0">
                <a:solidFill>
                  <a:schemeClr val="tx1"/>
                </a:solidFill>
              </a:rPr>
              <a:t> </a:t>
            </a:r>
            <a:endParaRPr lang="en-GB" altLang="zh-TW" sz="1200" dirty="0">
              <a:solidFill>
                <a:schemeClr val="tx1"/>
              </a:solidFill>
            </a:endParaRPr>
          </a:p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Science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F10B0F-0E02-3DB7-9E46-C3C37296E72B}"/>
              </a:ext>
            </a:extLst>
          </p:cNvPr>
          <p:cNvSpPr/>
          <p:nvPr/>
        </p:nvSpPr>
        <p:spPr>
          <a:xfrm>
            <a:off x="2221076" y="5971950"/>
            <a:ext cx="1088750" cy="418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Science&amp;</a:t>
            </a:r>
            <a:br>
              <a:rPr lang="en-US" altLang="zh-TW" sz="1200" dirty="0">
                <a:solidFill>
                  <a:schemeClr val="tx1"/>
                </a:solidFill>
              </a:rPr>
            </a:br>
            <a:r>
              <a:rPr lang="en-US" altLang="zh-TW" sz="1200" dirty="0">
                <a:solidFill>
                  <a:schemeClr val="tx1"/>
                </a:solidFill>
              </a:rPr>
              <a:t>Engineering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9FC68B-595D-CD5C-622B-7B814E80A62F}"/>
              </a:ext>
            </a:extLst>
          </p:cNvPr>
          <p:cNvSpPr/>
          <p:nvPr/>
        </p:nvSpPr>
        <p:spPr>
          <a:xfrm>
            <a:off x="3259772" y="5976803"/>
            <a:ext cx="108875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Social</a:t>
            </a:r>
            <a:r>
              <a:rPr lang="zh-TW" altLang="en-US" sz="1200" dirty="0">
                <a:solidFill>
                  <a:schemeClr val="tx1"/>
                </a:solidFill>
              </a:rPr>
              <a:t> </a:t>
            </a:r>
            <a:r>
              <a:rPr lang="en-US" altLang="zh-TW" sz="1200" dirty="0">
                <a:solidFill>
                  <a:schemeClr val="tx1"/>
                </a:solidFill>
              </a:rPr>
              <a:t>Science,</a:t>
            </a:r>
            <a:r>
              <a:rPr lang="zh-TW" altLang="en-US" sz="1200" dirty="0">
                <a:solidFill>
                  <a:schemeClr val="tx1"/>
                </a:solidFill>
              </a:rPr>
              <a:t> </a:t>
            </a:r>
            <a:r>
              <a:rPr lang="en-US" altLang="zh-TW" sz="1200" dirty="0">
                <a:solidFill>
                  <a:schemeClr val="tx1"/>
                </a:solidFill>
              </a:rPr>
              <a:t>Arts,</a:t>
            </a:r>
          </a:p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History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D63D68-92E4-BE6E-D0DC-9029AE761683}"/>
              </a:ext>
            </a:extLst>
          </p:cNvPr>
          <p:cNvSpPr/>
          <p:nvPr/>
        </p:nvSpPr>
        <p:spPr>
          <a:xfrm>
            <a:off x="4230443" y="5968351"/>
            <a:ext cx="1088750" cy="34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Business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9FC9AA-F953-0587-00B6-2B2D74E5DD6F}"/>
              </a:ext>
            </a:extLst>
          </p:cNvPr>
          <p:cNvSpPr txBox="1"/>
          <p:nvPr/>
        </p:nvSpPr>
        <p:spPr>
          <a:xfrm>
            <a:off x="2129832" y="1754392"/>
            <a:ext cx="2736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How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important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RC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is?</a:t>
            </a:r>
            <a:endParaRPr lang="en-US" sz="20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2FE020-E1FD-BB6E-01FC-6FC0A3142734}"/>
              </a:ext>
            </a:extLst>
          </p:cNvPr>
          <p:cNvGrpSpPr/>
          <p:nvPr/>
        </p:nvGrpSpPr>
        <p:grpSpPr>
          <a:xfrm>
            <a:off x="5845255" y="1597069"/>
            <a:ext cx="4974507" cy="4659169"/>
            <a:chOff x="5845255" y="1597069"/>
            <a:chExt cx="4974507" cy="4659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BBEB09-F4C6-C06E-3B26-24F7AFFD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45255" y="2183145"/>
              <a:ext cx="4216913" cy="407309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588D59-4163-1430-6A61-E7E1C8857BAB}"/>
                </a:ext>
              </a:extLst>
            </p:cNvPr>
            <p:cNvSpPr txBox="1"/>
            <p:nvPr/>
          </p:nvSpPr>
          <p:spPr>
            <a:xfrm>
              <a:off x="6320574" y="1597069"/>
              <a:ext cx="44991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How positive and inclusive do you perceive </a:t>
              </a:r>
              <a:r>
                <a:rPr lang="en-US" altLang="zh-TW" sz="2000" b="1" dirty="0"/>
                <a:t>RC</a:t>
              </a:r>
              <a:r>
                <a:rPr lang="zh-TW" altLang="en-US" sz="2000" b="1" dirty="0"/>
                <a:t> </a:t>
              </a:r>
              <a:r>
                <a:rPr lang="en-US" sz="2000" b="1" dirty="0"/>
                <a:t>at the University to be?​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C4B5ECF-5E21-DE9A-C370-2822BFCD4121}"/>
              </a:ext>
            </a:extLst>
          </p:cNvPr>
          <p:cNvSpPr/>
          <p:nvPr/>
        </p:nvSpPr>
        <p:spPr>
          <a:xfrm>
            <a:off x="5887751" y="5966114"/>
            <a:ext cx="1088750" cy="418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Life</a:t>
            </a:r>
            <a:r>
              <a:rPr lang="zh-TW" altLang="en-US" sz="1200" dirty="0">
                <a:solidFill>
                  <a:schemeClr val="tx1"/>
                </a:solidFill>
              </a:rPr>
              <a:t> </a:t>
            </a:r>
            <a:endParaRPr lang="en-GB" altLang="zh-TW" sz="1200" dirty="0">
              <a:solidFill>
                <a:schemeClr val="tx1"/>
              </a:solidFill>
            </a:endParaRPr>
          </a:p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Science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3CB026-F811-21DA-DA50-9701F9A764E9}"/>
              </a:ext>
            </a:extLst>
          </p:cNvPr>
          <p:cNvSpPr/>
          <p:nvPr/>
        </p:nvSpPr>
        <p:spPr>
          <a:xfrm>
            <a:off x="6961707" y="5966114"/>
            <a:ext cx="1088750" cy="418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Science&amp;</a:t>
            </a:r>
            <a:br>
              <a:rPr lang="en-US" altLang="zh-TW" sz="1200" dirty="0">
                <a:solidFill>
                  <a:schemeClr val="tx1"/>
                </a:solidFill>
              </a:rPr>
            </a:br>
            <a:r>
              <a:rPr lang="en-US" altLang="zh-TW" sz="1200" dirty="0">
                <a:solidFill>
                  <a:schemeClr val="tx1"/>
                </a:solidFill>
              </a:rPr>
              <a:t>Engineering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CDF1EE-BC31-084A-9642-C11CCDACE28D}"/>
              </a:ext>
            </a:extLst>
          </p:cNvPr>
          <p:cNvSpPr/>
          <p:nvPr/>
        </p:nvSpPr>
        <p:spPr>
          <a:xfrm>
            <a:off x="8089303" y="5928103"/>
            <a:ext cx="108875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Social</a:t>
            </a:r>
            <a:r>
              <a:rPr lang="zh-TW" altLang="en-US" sz="1200" dirty="0">
                <a:solidFill>
                  <a:schemeClr val="tx1"/>
                </a:solidFill>
              </a:rPr>
              <a:t> </a:t>
            </a:r>
            <a:r>
              <a:rPr lang="en-US" altLang="zh-TW" sz="1200" dirty="0">
                <a:solidFill>
                  <a:schemeClr val="tx1"/>
                </a:solidFill>
              </a:rPr>
              <a:t>Science,</a:t>
            </a:r>
            <a:r>
              <a:rPr lang="zh-TW" altLang="en-US" sz="1200" dirty="0">
                <a:solidFill>
                  <a:schemeClr val="tx1"/>
                </a:solidFill>
              </a:rPr>
              <a:t> </a:t>
            </a:r>
            <a:r>
              <a:rPr lang="en-US" altLang="zh-TW" sz="1200" dirty="0">
                <a:solidFill>
                  <a:schemeClr val="tx1"/>
                </a:solidFill>
              </a:rPr>
              <a:t>Arts,</a:t>
            </a:r>
          </a:p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History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D3A235-120D-D955-01D3-935C5014AE14}"/>
              </a:ext>
            </a:extLst>
          </p:cNvPr>
          <p:cNvSpPr/>
          <p:nvPr/>
        </p:nvSpPr>
        <p:spPr>
          <a:xfrm>
            <a:off x="9098746" y="5919651"/>
            <a:ext cx="1088750" cy="34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</a:rPr>
              <a:t>Business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78E878-0D20-9C58-406B-91FFE0CD641A}"/>
              </a:ext>
            </a:extLst>
          </p:cNvPr>
          <p:cNvSpPr txBox="1"/>
          <p:nvPr/>
        </p:nvSpPr>
        <p:spPr>
          <a:xfrm>
            <a:off x="4736552" y="1725748"/>
            <a:ext cx="415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🔥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0342FF-0A7A-557C-A674-8854B2B7C19C}"/>
              </a:ext>
            </a:extLst>
          </p:cNvPr>
          <p:cNvSpPr txBox="1"/>
          <p:nvPr/>
        </p:nvSpPr>
        <p:spPr>
          <a:xfrm>
            <a:off x="10588230" y="1648014"/>
            <a:ext cx="415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🥶</a:t>
            </a:r>
            <a:endParaRPr lang="en-US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FA3FDF-65ED-E382-5A7D-39036687A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5622" y="3127897"/>
            <a:ext cx="1244915" cy="23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9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E787E-B426-AC6A-45DE-40DDEFD4D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510EAC-D389-5AB6-85EE-DEC193969549}"/>
              </a:ext>
            </a:extLst>
          </p:cNvPr>
          <p:cNvSpPr txBox="1"/>
          <p:nvPr/>
        </p:nvSpPr>
        <p:spPr>
          <a:xfrm>
            <a:off x="525849" y="448098"/>
            <a:ext cx="964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Keywords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associated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to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a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positive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research</a:t>
            </a:r>
            <a:r>
              <a:rPr lang="zh-TW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>
                <a:solidFill>
                  <a:srgbClr val="C00000"/>
                </a:solidFill>
              </a:rPr>
              <a:t>culture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C57A1-0574-A829-CC41-189E70F3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76" y="1736743"/>
            <a:ext cx="6788624" cy="4664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1F128D-63D9-FC1D-1087-6FA39E540AE8}"/>
              </a:ext>
            </a:extLst>
          </p:cNvPr>
          <p:cNvSpPr txBox="1"/>
          <p:nvPr/>
        </p:nvSpPr>
        <p:spPr>
          <a:xfrm>
            <a:off x="8128001" y="1867800"/>
            <a:ext cx="3568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What three words do you associate with a positive and inclusive research culture?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11FD8-F82B-0B77-26E9-DC3F7D68BC1C}"/>
              </a:ext>
            </a:extLst>
          </p:cNvPr>
          <p:cNvSpPr txBox="1"/>
          <p:nvPr/>
        </p:nvSpPr>
        <p:spPr>
          <a:xfrm>
            <a:off x="8128001" y="3075990"/>
            <a:ext cx="2290627" cy="2809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/>
              <a:t>1</a:t>
            </a:r>
            <a:r>
              <a:rPr lang="en-US" altLang="zh-TW" sz="2400" baseline="30000" dirty="0"/>
              <a:t>st</a:t>
            </a:r>
            <a:r>
              <a:rPr lang="zh-TW" altLang="en-US" sz="2400" dirty="0"/>
              <a:t>   </a:t>
            </a:r>
            <a:r>
              <a:rPr lang="en-US" altLang="zh-TW" sz="2400" b="1" dirty="0" err="1"/>
              <a:t>Collaborat</a:t>
            </a:r>
            <a:r>
              <a:rPr lang="en-US" altLang="zh-TW" sz="2400" b="1" dirty="0"/>
              <a:t>-</a:t>
            </a:r>
          </a:p>
          <a:p>
            <a:pPr>
              <a:lnSpc>
                <a:spcPct val="150000"/>
              </a:lnSpc>
            </a:pPr>
            <a:r>
              <a:rPr lang="en-US" altLang="zh-TW" sz="2400" dirty="0"/>
              <a:t>2</a:t>
            </a:r>
            <a:r>
              <a:rPr lang="en-US" altLang="zh-TW" sz="2400" baseline="30000" dirty="0"/>
              <a:t>nd</a:t>
            </a:r>
            <a:r>
              <a:rPr lang="zh-TW" altLang="en-US" sz="2400" dirty="0"/>
              <a:t>  </a:t>
            </a:r>
            <a:r>
              <a:rPr lang="en-US" altLang="zh-TW" sz="2400" b="1" dirty="0"/>
              <a:t>Fair-</a:t>
            </a:r>
          </a:p>
          <a:p>
            <a:pPr>
              <a:lnSpc>
                <a:spcPct val="150000"/>
              </a:lnSpc>
            </a:pPr>
            <a:r>
              <a:rPr lang="en-US" altLang="zh-TW" sz="2400" dirty="0"/>
              <a:t>3</a:t>
            </a:r>
            <a:r>
              <a:rPr lang="en-US" altLang="zh-TW" sz="2400" baseline="30000" dirty="0"/>
              <a:t>rd</a:t>
            </a:r>
            <a:r>
              <a:rPr lang="zh-TW" altLang="en-US" sz="2400" dirty="0"/>
              <a:t>  </a:t>
            </a:r>
            <a:r>
              <a:rPr lang="en-US" altLang="zh-TW" sz="2400" b="1" dirty="0"/>
              <a:t>Open-</a:t>
            </a:r>
          </a:p>
          <a:p>
            <a:pPr>
              <a:lnSpc>
                <a:spcPct val="150000"/>
              </a:lnSpc>
            </a:pPr>
            <a:r>
              <a:rPr lang="en-US" altLang="zh-TW" sz="2400" dirty="0"/>
              <a:t>4</a:t>
            </a:r>
            <a:r>
              <a:rPr lang="en-US" altLang="zh-TW" sz="2400" baseline="30000" dirty="0"/>
              <a:t>th</a:t>
            </a:r>
            <a:r>
              <a:rPr lang="zh-TW" altLang="en-US" sz="2400" dirty="0"/>
              <a:t>  </a:t>
            </a:r>
            <a:r>
              <a:rPr lang="en-US" altLang="zh-TW" sz="2400" b="1" dirty="0" err="1"/>
              <a:t>Inclusiv</a:t>
            </a:r>
            <a:r>
              <a:rPr lang="en-US" altLang="zh-TW" sz="2400" b="1" dirty="0"/>
              <a:t>-</a:t>
            </a:r>
          </a:p>
          <a:p>
            <a:pPr>
              <a:lnSpc>
                <a:spcPct val="150000"/>
              </a:lnSpc>
            </a:pPr>
            <a:r>
              <a:rPr lang="en-US" altLang="zh-TW" sz="2400" dirty="0"/>
              <a:t>5</a:t>
            </a:r>
            <a:r>
              <a:rPr lang="en-US" altLang="zh-TW" sz="2400" baseline="30000" dirty="0"/>
              <a:t>th</a:t>
            </a:r>
            <a:r>
              <a:rPr lang="zh-TW" altLang="en-US" sz="2400" dirty="0"/>
              <a:t>  </a:t>
            </a:r>
            <a:r>
              <a:rPr lang="en-US" altLang="zh-TW" sz="2400" b="1" dirty="0"/>
              <a:t>Support-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FB08E-8FE2-2C05-7EA6-E3892FB5B8CB}"/>
              </a:ext>
            </a:extLst>
          </p:cNvPr>
          <p:cNvSpPr txBox="1"/>
          <p:nvPr/>
        </p:nvSpPr>
        <p:spPr>
          <a:xfrm>
            <a:off x="10553488" y="3075989"/>
            <a:ext cx="1023037" cy="2809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2400" dirty="0"/>
              <a:t>16.9%</a:t>
            </a:r>
          </a:p>
          <a:p>
            <a:pPr algn="r">
              <a:lnSpc>
                <a:spcPct val="150000"/>
              </a:lnSpc>
            </a:pPr>
            <a:r>
              <a:rPr lang="en-US" altLang="zh-TW" sz="2400" dirty="0"/>
              <a:t>9.6%</a:t>
            </a:r>
          </a:p>
          <a:p>
            <a:pPr algn="r">
              <a:lnSpc>
                <a:spcPct val="150000"/>
              </a:lnSpc>
            </a:pPr>
            <a:r>
              <a:rPr lang="en-US" altLang="zh-TW" sz="2400" dirty="0"/>
              <a:t>6.4%</a:t>
            </a:r>
          </a:p>
          <a:p>
            <a:pPr algn="r">
              <a:lnSpc>
                <a:spcPct val="150000"/>
              </a:lnSpc>
            </a:pPr>
            <a:r>
              <a:rPr lang="en-US" altLang="zh-TW" sz="2400" dirty="0"/>
              <a:t>5.2%</a:t>
            </a:r>
          </a:p>
          <a:p>
            <a:pPr algn="r">
              <a:lnSpc>
                <a:spcPct val="150000"/>
              </a:lnSpc>
            </a:pPr>
            <a:r>
              <a:rPr lang="en-US" altLang="zh-TW" sz="2400" dirty="0"/>
              <a:t>5.1%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7047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1DDFFE8CD7BF4588E61FFC0CDC5A01" ma:contentTypeVersion="11" ma:contentTypeDescription="Create a new document." ma:contentTypeScope="" ma:versionID="0ac6bcfa66c9a779fd6fa574cd5ebd89">
  <xsd:schema xmlns:xsd="http://www.w3.org/2001/XMLSchema" xmlns:xs="http://www.w3.org/2001/XMLSchema" xmlns:p="http://schemas.microsoft.com/office/2006/metadata/properties" xmlns:ns2="94128846-6d82-4bf8-b562-db67ed44b600" targetNamespace="http://schemas.microsoft.com/office/2006/metadata/properties" ma:root="true" ma:fieldsID="36581f193744b0c34414535c93a3bced" ns2:_="">
    <xsd:import namespace="94128846-6d82-4bf8-b562-db67ed44b6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28846-6d82-4bf8-b562-db67ed44b6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d023d89-6bf8-49d2-a6ae-99c0c7930f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128846-6d82-4bf8-b562-db67ed44b6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C86E51-158A-4512-B586-578F84A029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F338A1-8468-4F88-8E70-28811ACFA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128846-6d82-4bf8-b562-db67ed44b6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3DB774-F3AC-4955-8473-9A4280722701}">
  <ds:schemaRefs>
    <ds:schemaRef ds:uri="http://schemas.microsoft.com/office/2006/metadata/properties"/>
    <ds:schemaRef ds:uri="http://schemas.microsoft.com/office/infopath/2007/PartnerControls"/>
    <ds:schemaRef ds:uri="94128846-6d82-4bf8-b562-db67ed44b60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11506</TotalTime>
  <Words>2348</Words>
  <Application>Microsoft Macintosh PowerPoint</Application>
  <PresentationFormat>Widescreen</PresentationFormat>
  <Paragraphs>254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新細明體</vt:lpstr>
      <vt:lpstr>WordVisi_MSFontService</vt:lpstr>
      <vt:lpstr>Aptos</vt:lpstr>
      <vt:lpstr>Aptos Display</vt:lpstr>
      <vt:lpstr>Arial</vt:lpstr>
      <vt:lpstr>Bahnschrift</vt:lpstr>
      <vt:lpstr>Bahnschrift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Wang</dc:creator>
  <cp:lastModifiedBy>Sebastian Wang</cp:lastModifiedBy>
  <cp:revision>162</cp:revision>
  <cp:lastPrinted>2025-08-13T13:22:13Z</cp:lastPrinted>
  <dcterms:created xsi:type="dcterms:W3CDTF">2025-08-05T10:56:18Z</dcterms:created>
  <dcterms:modified xsi:type="dcterms:W3CDTF">2025-09-02T12:04:21Z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0x010100281DDFFE8CD7BF4588E61FFC0CDC5A01</vt:lpwstr>
  </property>
  <property fmtid="{D5CDD505-2E9C-101B-9397-08002B2CF9AE}" pid="3" name="MediaServiceImageTags">
    <vt:lpwstr/>
  </property>
</Properties>
</file>