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Canva Sans" panose="020B0604020202020204" charset="0"/>
      <p:regular r:id="rId16"/>
    </p:embeddedFont>
    <p:embeddedFont>
      <p:font typeface="Canva Sans Bold" panose="020B0604020202020204" charset="0"/>
      <p:regular r:id="rId17"/>
    </p:embeddedFont>
    <p:embeddedFont>
      <p:font typeface="Canva Sans Italics" panose="020B0604020202020204" charset="0"/>
      <p:regular r:id="rId18"/>
    </p:embeddedFont>
    <p:embeddedFont>
      <p:font typeface="DIN 1" panose="020B0604020202020204"/>
      <p:regular r:id="rId19"/>
    </p:embeddedFont>
    <p:embeddedFont>
      <p:font typeface="DIN 2" panose="020B0604020202020204"/>
      <p:regular r:id="rId20"/>
    </p:embeddedFont>
    <p:embeddedFont>
      <p:font typeface="DIN 3" panose="020B0604020202020204"/>
      <p:regular r:id="rId21"/>
    </p:embeddedFont>
    <p:embeddedFont>
      <p:font typeface="DIN Arabic" panose="020B0604020202020204" charset="-78"/>
      <p:regular r:id="rId22"/>
    </p:embeddedFont>
    <p:embeddedFont>
      <p:font typeface="DIN Arabic Bold" panose="020B0604020202020204" charset="-78"/>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12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What's the point of today - its to say that if your students engage more there's some  impacts that can add critical value - reduced drop-out; retention to PG study and graduate outcomes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JR - </a:t>
            </a:r>
          </a:p>
          <a:p>
            <a:r>
              <a:rPr lang="en-US"/>
              <a:t>Let’s explore how sport can be a transformative tool beyond physical activity.</a:t>
            </a:r>
          </a:p>
          <a:p>
            <a:endParaRPr lang="en-US"/>
          </a:p>
          <a:p>
            <a:r>
              <a:rPr lang="en-US"/>
              <a:t>[Pause briefly to engage the audience.]</a:t>
            </a:r>
          </a:p>
          <a:p>
            <a:endParaRPr lang="en-US"/>
          </a:p>
          <a:p>
            <a:r>
              <a:rPr lang="en-US"/>
              <a:t>As Putnam (2000) highlighted, communal activities like sports are pivotal in building social capital. This means developing networks, norms, and trust that foster coordination and cooperation. </a:t>
            </a:r>
          </a:p>
          <a:p>
            <a:endParaRPr lang="en-US"/>
          </a:p>
          <a:p>
            <a:r>
              <a:rPr lang="en-US"/>
              <a:t>[Emphasize the word "trust" to underscore its importance.]</a:t>
            </a:r>
          </a:p>
          <a:p>
            <a:endParaRPr lang="en-US"/>
          </a:p>
          <a:p>
            <a:r>
              <a:rPr lang="en-US"/>
              <a:t>Sport acts as a dynamic space for cross-cultural dialogue. It challenges established gender norms and provides a level playing field—everyone, regardless of their background or ability, plays by the same rules. Jarvie (2011) emphasized this point, showing how sport can unite diverse groups.</a:t>
            </a:r>
          </a:p>
          <a:p>
            <a:endParaRPr lang="en-US"/>
          </a:p>
          <a:p>
            <a:r>
              <a:rPr lang="en-US"/>
              <a:t>[Pause to let the audience absorb the idea of unity.]</a:t>
            </a:r>
          </a:p>
          <a:p>
            <a:endParaRPr lang="en-US"/>
          </a:p>
          <a:p>
            <a:r>
              <a:rPr lang="en-US"/>
              <a:t>Moreover, participation in adaptive sports significantly enhances social integration and the visibility of people with disabilities, as noted by Collins (2009). This aspect is crucial for fostering inclusivity.</a:t>
            </a:r>
          </a:p>
          <a:p>
            <a:endParaRPr lang="en-US"/>
          </a:p>
          <a:p>
            <a:r>
              <a:rPr lang="en-US"/>
              <a:t>Lastly, Coakley (2021) beautifully described the team uniform as more than just fabric. It symbolizes collective identity, binding individuals into a community where personal differences dissolve. This highlights the power of sport in creating a shared purpose.</a:t>
            </a:r>
          </a:p>
          <a:p>
            <a:endParaRPr lang="en-US"/>
          </a:p>
          <a:p>
            <a:r>
              <a:rPr lang="en-US"/>
              <a:t>[Conclude with a reflective pause to let the audience consider how they view sports in their lives.]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JR -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MH - Back in Janaury when I presented this work to the BUCS network, I delivered an online workshop - over 100 institutions signed up, showing how much demand there is to start to build evidence bases for the value of sport. Those in my position would love to build stronger relationships with academic departments.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MH - Milly was one of our Cheer club presidents from last year, pictured in the middle picking up her Colour. I think the quote speaks for itself in terms of what her experience of immersing herself in our programmes gave 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JR</a:t>
            </a:r>
          </a:p>
          <a:p>
            <a:endParaRPr lang="en-US"/>
          </a:p>
          <a:p>
            <a:r>
              <a:rPr lang="en-US"/>
              <a:t>- Six themes strategically important to HE institutions in this country, and the report looked at the ways in which sport and PA can contribute to outcomes in these areas. </a:t>
            </a:r>
          </a:p>
          <a:p>
            <a:r>
              <a:rPr lang="en-US"/>
              <a:t>- Recruitment</a:t>
            </a:r>
          </a:p>
          <a:p>
            <a:r>
              <a:rPr lang="en-US"/>
              <a:t>- Transition and Retention</a:t>
            </a:r>
          </a:p>
          <a:p>
            <a:r>
              <a:rPr lang="en-US"/>
              <a:t>- Health and wellbeing</a:t>
            </a:r>
          </a:p>
          <a:p>
            <a:r>
              <a:rPr lang="en-US"/>
              <a:t>- Graduate Attainment</a:t>
            </a:r>
          </a:p>
          <a:p>
            <a:r>
              <a:rPr lang="en-US"/>
              <a:t>- Graduate Employability</a:t>
            </a:r>
          </a:p>
          <a:p>
            <a:r>
              <a:rPr lang="en-US"/>
              <a:t>- Univeristy Civic outcomes</a:t>
            </a:r>
          </a:p>
          <a:p>
            <a:endParaRPr lang="en-US"/>
          </a:p>
          <a:p>
            <a:r>
              <a:rPr lang="en-US"/>
              <a:t>- Work started about two years ago, and has resulted in a framework of indicators that we now monitor and track across each of the six themes. </a:t>
            </a:r>
          </a:p>
          <a:p>
            <a:r>
              <a:rPr lang="en-US"/>
              <a:t>- Evident through the process that some carry greater significance for the UEA, especially those that have a finincial impact. </a:t>
            </a:r>
          </a:p>
          <a:p>
            <a:r>
              <a:rPr lang="en-US"/>
              <a:t>- Leading the way nationally, have led first BUCS workshop into Value work.</a:t>
            </a:r>
          </a:p>
          <a:p>
            <a:r>
              <a:rPr lang="en-US"/>
              <a:t>- Julia to add context around increase in commuting students.</a:t>
            </a:r>
          </a:p>
          <a:p>
            <a:r>
              <a:rPr lang="en-US"/>
              <a:t>Pictures &gt;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MH</a:t>
            </a:r>
          </a:p>
          <a:p>
            <a:endParaRPr lang="en-US"/>
          </a:p>
          <a:p>
            <a:r>
              <a:rPr lang="en-US"/>
              <a:t>What a typical sport and physical activity programme will look like...</a:t>
            </a:r>
          </a:p>
          <a:p>
            <a:endParaRPr lang="en-US"/>
          </a:p>
          <a:p>
            <a:r>
              <a:rPr lang="en-US"/>
              <a:t>Sports dev pyramid (mass participation &gt; club sport &gt; performance)</a:t>
            </a:r>
          </a:p>
          <a:p>
            <a:endParaRPr lang="en-US"/>
          </a:p>
          <a:p>
            <a:r>
              <a:rPr lang="en-US"/>
              <a:t>Performance - e.g scholarships, incentives for talented athletes, links with local professional and semi-professional clubs</a:t>
            </a:r>
          </a:p>
          <a:p>
            <a:endParaRPr lang="en-US"/>
          </a:p>
          <a:p>
            <a:r>
              <a:rPr lang="en-US"/>
              <a:t>Competitive club sport - more 'traditional' sport, BUCS &amp; local league participation. </a:t>
            </a:r>
          </a:p>
          <a:p>
            <a:endParaRPr lang="en-US"/>
          </a:p>
          <a:p>
            <a:r>
              <a:rPr lang="en-US"/>
              <a:t> Participative club sport - e.g. non-competitive opportunities that provide social networks, belonging and a chance to be active. </a:t>
            </a:r>
          </a:p>
          <a:p>
            <a:endParaRPr lang="en-US"/>
          </a:p>
          <a:p>
            <a:r>
              <a:rPr lang="en-US"/>
              <a:t>Mass participation programmes - e.g. Active Campus-type programmes, drop-in, casual in nature, commitment-free, Moves, dog walking</a:t>
            </a:r>
          </a:p>
          <a:p>
            <a:endParaRPr lang="en-US"/>
          </a:p>
          <a:p>
            <a:r>
              <a:rPr lang="en-US"/>
              <a:t>Think about what parts of the pyramid can impact on strategic aims e.g. recruitment, retention, wellbeing etc - Dog walking picture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MH</a:t>
            </a:r>
          </a:p>
          <a:p>
            <a:endParaRPr lang="en-US"/>
          </a:p>
          <a:p>
            <a:r>
              <a:rPr lang="en-US"/>
              <a:t>- Graphic shows some of the data from national trends recent BUCS Survey, carried out last year...7,740 respondents from 145 different institutions.</a:t>
            </a:r>
          </a:p>
          <a:p>
            <a:endParaRPr lang="en-US"/>
          </a:p>
          <a:p>
            <a:r>
              <a:rPr lang="en-US"/>
              <a:t>- Active students more likely to report positively in the wellbeing and social inclusion metrics. </a:t>
            </a:r>
          </a:p>
          <a:p>
            <a:endParaRPr lang="en-US"/>
          </a:p>
          <a:p>
            <a:r>
              <a:rPr lang="en-US"/>
              <a:t>- SWEMWEBS used to measure respondents wellbeing.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MH</a:t>
            </a:r>
          </a:p>
          <a:p>
            <a:endParaRPr lang="en-US"/>
          </a:p>
          <a:p>
            <a:r>
              <a:rPr lang="en-US"/>
              <a:t>In 2024/25, over 21% of our total student cohort took out a uea+sport membership (the precursor to them joining a club) with 4861 individual club subscriptions then taken out, representing our best-ever set of results when considered against total student numbers. </a:t>
            </a:r>
          </a:p>
          <a:p>
            <a:endParaRPr lang="en-US"/>
          </a:p>
          <a:p>
            <a:endParaRPr lang="en-US"/>
          </a:p>
          <a:p>
            <a:r>
              <a:rPr lang="en-US"/>
              <a:t>42.4% of all students engaged at least once in our services, just under 7500 unique individuals. </a:t>
            </a:r>
          </a:p>
          <a:p>
            <a:endParaRPr lang="en-US"/>
          </a:p>
          <a:p>
            <a:r>
              <a:rPr lang="en-US"/>
              <a:t>The big question here is 'so what?'. That's what we set out to answer a couple of years ago, with the value of sport framework. Keep this figure of 7447 in mind.....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MH - </a:t>
            </a:r>
          </a:p>
          <a:p>
            <a:endParaRPr lang="en-US"/>
          </a:p>
          <a:p>
            <a:r>
              <a:rPr lang="en-US"/>
              <a:t>These figures relate to the 2023/24 academic year, we're in the process of looking at the 24/25 figues and analysing those. Some KPIs that form part of our framework became evidently more important than others. e.g. those with a direct financial impact </a:t>
            </a:r>
          </a:p>
          <a:p>
            <a:endParaRPr lang="en-US"/>
          </a:p>
          <a:p>
            <a:r>
              <a:rPr lang="en-US"/>
              <a:t>But, for that year.....the figures kinda speak for themselves. </a:t>
            </a:r>
          </a:p>
          <a:p>
            <a:endParaRPr lang="en-US"/>
          </a:p>
          <a:p>
            <a:r>
              <a:rPr lang="en-US"/>
              <a:t>1st year completion.....5.9% compared to 11.9% </a:t>
            </a:r>
          </a:p>
          <a:p>
            <a:endParaRPr lang="en-US"/>
          </a:p>
          <a:p>
            <a:r>
              <a:rPr lang="en-US"/>
              <a:t>Conversion to PGT the September after graduation - 10.5% compared to 7.8% </a:t>
            </a:r>
          </a:p>
          <a:p>
            <a:endParaRPr lang="en-US"/>
          </a:p>
          <a:p>
            <a:r>
              <a:rPr lang="en-US"/>
              <a:t>Graduate attainment - 77.9% compared to 70.8% achieving 2:1s or above.</a:t>
            </a:r>
          </a:p>
          <a:p>
            <a:endParaRPr lang="en-US"/>
          </a:p>
          <a:p>
            <a:r>
              <a:rPr lang="en-US"/>
              <a:t>All of the above variances are statistically significant, having been tested by the PESH Research Group.  </a:t>
            </a:r>
          </a:p>
          <a:p>
            <a:endParaRPr lang="en-US"/>
          </a:p>
          <a:p>
            <a:r>
              <a:rPr lang="en-US"/>
              <a:t>Importantly - now working with Fabio and Richie and incorporating engagement in our programmes into their eductaional gain research.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JR - </a:t>
            </a:r>
          </a:p>
          <a:p>
            <a:endParaRPr lang="en-US"/>
          </a:p>
          <a:p>
            <a:r>
              <a:rPr lang="en-US"/>
              <a:t>Think about what parts of the pyramid can impact on strategic aims e.g. recruitment, retention, wellbeing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JR - </a:t>
            </a:r>
          </a:p>
          <a:p>
            <a:r>
              <a:rPr lang="en-US"/>
              <a:t>Let’s explore how sport can be a transformative tool beyond physical activity.</a:t>
            </a:r>
          </a:p>
          <a:p>
            <a:endParaRPr lang="en-US"/>
          </a:p>
          <a:p>
            <a:r>
              <a:rPr lang="en-US"/>
              <a:t>[Pause briefly to engage the audience.]</a:t>
            </a:r>
          </a:p>
          <a:p>
            <a:endParaRPr lang="en-US"/>
          </a:p>
          <a:p>
            <a:r>
              <a:rPr lang="en-US"/>
              <a:t>As Putnam (2000) highlighted, communal activities like sports are pivotal in building social capital. This means developing networks, norms, and trust that foster coordination and cooperation. </a:t>
            </a:r>
          </a:p>
          <a:p>
            <a:endParaRPr lang="en-US"/>
          </a:p>
          <a:p>
            <a:r>
              <a:rPr lang="en-US"/>
              <a:t>[Emphasize the word "trust" to underscore its importance.]</a:t>
            </a:r>
          </a:p>
          <a:p>
            <a:endParaRPr lang="en-US"/>
          </a:p>
          <a:p>
            <a:r>
              <a:rPr lang="en-US"/>
              <a:t>Sport acts as a dynamic space for cross-cultural dialogue. It challenges established gender norms and provides a level playing field—everyone, regardless of their background or ability, plays by the same rules. Jarvie (2011) emphasized this point, showing how sport can unite diverse groups.</a:t>
            </a:r>
          </a:p>
          <a:p>
            <a:endParaRPr lang="en-US"/>
          </a:p>
          <a:p>
            <a:r>
              <a:rPr lang="en-US"/>
              <a:t>[Pause to let the audience absorb the idea of unity.]</a:t>
            </a:r>
          </a:p>
          <a:p>
            <a:endParaRPr lang="en-US"/>
          </a:p>
          <a:p>
            <a:r>
              <a:rPr lang="en-US"/>
              <a:t>Moreover, participation in adaptive sports significantly enhances social integration and the visibility of people with disabilities, as noted by Collins (2009). This aspect is crucial for fostering inclusivity.</a:t>
            </a:r>
          </a:p>
          <a:p>
            <a:endParaRPr lang="en-US"/>
          </a:p>
          <a:p>
            <a:r>
              <a:rPr lang="en-US"/>
              <a:t>Lastly, Coakley (2021) beautifully described the team uniform as more than just fabric. It symbolizes collective identity, binding individuals into a community where personal differences dissolve. This highlights the power of sport in creating a shared purpose.</a:t>
            </a:r>
          </a:p>
          <a:p>
            <a:endParaRPr lang="en-US"/>
          </a:p>
          <a:p>
            <a:r>
              <a:rPr lang="en-US"/>
              <a:t>[Conclude with a reflective pause to let the audience consider how they view sports in their lives.]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7398938" y="2569256"/>
            <a:ext cx="6729103" cy="854549"/>
            <a:chOff x="0" y="0"/>
            <a:chExt cx="1247702" cy="158450"/>
          </a:xfrm>
        </p:grpSpPr>
        <p:sp>
          <p:nvSpPr>
            <p:cNvPr id="3" name="Freeform 3"/>
            <p:cNvSpPr/>
            <p:nvPr/>
          </p:nvSpPr>
          <p:spPr>
            <a:xfrm>
              <a:off x="0" y="0"/>
              <a:ext cx="1247702" cy="158450"/>
            </a:xfrm>
            <a:custGeom>
              <a:avLst/>
              <a:gdLst/>
              <a:ahLst/>
              <a:cxnLst/>
              <a:rect l="l" t="t" r="r" b="b"/>
              <a:pathLst>
                <a:path w="1247702" h="158450">
                  <a:moveTo>
                    <a:pt x="0" y="0"/>
                  </a:moveTo>
                  <a:lnTo>
                    <a:pt x="1247702" y="0"/>
                  </a:lnTo>
                  <a:lnTo>
                    <a:pt x="1247702" y="158450"/>
                  </a:lnTo>
                  <a:lnTo>
                    <a:pt x="0" y="158450"/>
                  </a:lnTo>
                  <a:close/>
                </a:path>
              </a:pathLst>
            </a:custGeom>
            <a:solidFill>
              <a:srgbClr val="160333"/>
            </a:solidFill>
          </p:spPr>
          <p:txBody>
            <a:bodyPr/>
            <a:lstStyle/>
            <a:p>
              <a:endParaRPr lang="en-GB"/>
            </a:p>
          </p:txBody>
        </p:sp>
        <p:sp>
          <p:nvSpPr>
            <p:cNvPr id="4" name="TextBox 4"/>
            <p:cNvSpPr txBox="1"/>
            <p:nvPr/>
          </p:nvSpPr>
          <p:spPr>
            <a:xfrm>
              <a:off x="0" y="-19050"/>
              <a:ext cx="1247702" cy="177500"/>
            </a:xfrm>
            <a:prstGeom prst="rect">
              <a:avLst/>
            </a:prstGeom>
          </p:spPr>
          <p:txBody>
            <a:bodyPr lIns="50800" tIns="50800" rIns="50800" bIns="50800" rtlCol="0" anchor="ctr"/>
            <a:lstStyle/>
            <a:p>
              <a:pPr algn="ctr">
                <a:lnSpc>
                  <a:spcPts val="1299"/>
                </a:lnSpc>
              </a:pPr>
              <a:endParaRPr/>
            </a:p>
          </p:txBody>
        </p:sp>
      </p:grpSp>
      <p:sp>
        <p:nvSpPr>
          <p:cNvPr id="5" name="Freeform 5"/>
          <p:cNvSpPr/>
          <p:nvPr/>
        </p:nvSpPr>
        <p:spPr>
          <a:xfrm>
            <a:off x="12059398" y="8061756"/>
            <a:ext cx="1677972" cy="1677972"/>
          </a:xfrm>
          <a:custGeom>
            <a:avLst/>
            <a:gdLst/>
            <a:ahLst/>
            <a:cxnLst/>
            <a:rect l="l" t="t" r="r" b="b"/>
            <a:pathLst>
              <a:path w="1677972" h="1677972">
                <a:moveTo>
                  <a:pt x="0" y="0"/>
                </a:moveTo>
                <a:lnTo>
                  <a:pt x="1677973" y="0"/>
                </a:lnTo>
                <a:lnTo>
                  <a:pt x="1677973" y="1677972"/>
                </a:lnTo>
                <a:lnTo>
                  <a:pt x="0" y="1677972"/>
                </a:lnTo>
                <a:lnTo>
                  <a:pt x="0" y="0"/>
                </a:lnTo>
                <a:close/>
              </a:path>
            </a:pathLst>
          </a:custGeom>
          <a:blipFill>
            <a:blip r:embed="rId3"/>
            <a:stretch>
              <a:fillRect/>
            </a:stretch>
          </a:blipFill>
        </p:spPr>
        <p:txBody>
          <a:bodyPr/>
          <a:lstStyle/>
          <a:p>
            <a:endParaRPr lang="en-GB"/>
          </a:p>
        </p:txBody>
      </p:sp>
      <p:sp>
        <p:nvSpPr>
          <p:cNvPr id="6" name="Freeform 6"/>
          <p:cNvSpPr/>
          <p:nvPr/>
        </p:nvSpPr>
        <p:spPr>
          <a:xfrm>
            <a:off x="8148325" y="8651901"/>
            <a:ext cx="2927536" cy="497681"/>
          </a:xfrm>
          <a:custGeom>
            <a:avLst/>
            <a:gdLst/>
            <a:ahLst/>
            <a:cxnLst/>
            <a:rect l="l" t="t" r="r" b="b"/>
            <a:pathLst>
              <a:path w="2927536" h="497681">
                <a:moveTo>
                  <a:pt x="0" y="0"/>
                </a:moveTo>
                <a:lnTo>
                  <a:pt x="2927537" y="0"/>
                </a:lnTo>
                <a:lnTo>
                  <a:pt x="2927537" y="497681"/>
                </a:lnTo>
                <a:lnTo>
                  <a:pt x="0" y="497681"/>
                </a:lnTo>
                <a:lnTo>
                  <a:pt x="0" y="0"/>
                </a:lnTo>
                <a:close/>
              </a:path>
            </a:pathLst>
          </a:custGeom>
          <a:blipFill>
            <a:blip r:embed="rId4"/>
            <a:stretch>
              <a:fillRect/>
            </a:stretch>
          </a:blipFill>
        </p:spPr>
        <p:txBody>
          <a:bodyPr/>
          <a:lstStyle/>
          <a:p>
            <a:endParaRPr lang="en-GB"/>
          </a:p>
        </p:txBody>
      </p:sp>
      <p:sp>
        <p:nvSpPr>
          <p:cNvPr id="7" name="Freeform 7"/>
          <p:cNvSpPr/>
          <p:nvPr/>
        </p:nvSpPr>
        <p:spPr>
          <a:xfrm>
            <a:off x="-317903" y="0"/>
            <a:ext cx="7164207" cy="6973692"/>
          </a:xfrm>
          <a:custGeom>
            <a:avLst/>
            <a:gdLst/>
            <a:ahLst/>
            <a:cxnLst/>
            <a:rect l="l" t="t" r="r" b="b"/>
            <a:pathLst>
              <a:path w="7164207" h="6973692">
                <a:moveTo>
                  <a:pt x="0" y="0"/>
                </a:moveTo>
                <a:lnTo>
                  <a:pt x="7164208" y="0"/>
                </a:lnTo>
                <a:lnTo>
                  <a:pt x="7164208" y="6973692"/>
                </a:lnTo>
                <a:lnTo>
                  <a:pt x="0" y="6973692"/>
                </a:lnTo>
                <a:lnTo>
                  <a:pt x="0" y="0"/>
                </a:lnTo>
                <a:close/>
              </a:path>
            </a:pathLst>
          </a:custGeom>
          <a:blipFill>
            <a:blip r:embed="rId5"/>
            <a:stretch>
              <a:fillRect l="-45645"/>
            </a:stretch>
          </a:blipFill>
        </p:spPr>
        <p:txBody>
          <a:bodyPr/>
          <a:lstStyle/>
          <a:p>
            <a:endParaRPr lang="en-GB"/>
          </a:p>
        </p:txBody>
      </p:sp>
      <p:sp>
        <p:nvSpPr>
          <p:cNvPr id="8" name="Freeform 8"/>
          <p:cNvSpPr/>
          <p:nvPr/>
        </p:nvSpPr>
        <p:spPr>
          <a:xfrm>
            <a:off x="-221722" y="5525363"/>
            <a:ext cx="7068027" cy="5072785"/>
          </a:xfrm>
          <a:custGeom>
            <a:avLst/>
            <a:gdLst/>
            <a:ahLst/>
            <a:cxnLst/>
            <a:rect l="l" t="t" r="r" b="b"/>
            <a:pathLst>
              <a:path w="7068027" h="5072785">
                <a:moveTo>
                  <a:pt x="0" y="0"/>
                </a:moveTo>
                <a:lnTo>
                  <a:pt x="7068027" y="0"/>
                </a:lnTo>
                <a:lnTo>
                  <a:pt x="7068027" y="5072785"/>
                </a:lnTo>
                <a:lnTo>
                  <a:pt x="0" y="5072785"/>
                </a:lnTo>
                <a:lnTo>
                  <a:pt x="0" y="0"/>
                </a:lnTo>
                <a:close/>
              </a:path>
            </a:pathLst>
          </a:custGeom>
          <a:blipFill>
            <a:blip r:embed="rId6"/>
            <a:stretch>
              <a:fillRect l="-17657"/>
            </a:stretch>
          </a:blipFill>
        </p:spPr>
        <p:txBody>
          <a:bodyPr/>
          <a:lstStyle/>
          <a:p>
            <a:endParaRPr lang="en-GB"/>
          </a:p>
        </p:txBody>
      </p:sp>
      <p:sp>
        <p:nvSpPr>
          <p:cNvPr id="9" name="TextBox 9"/>
          <p:cNvSpPr txBox="1"/>
          <p:nvPr/>
        </p:nvSpPr>
        <p:spPr>
          <a:xfrm>
            <a:off x="8118622" y="214550"/>
            <a:ext cx="9559525" cy="3887481"/>
          </a:xfrm>
          <a:prstGeom prst="rect">
            <a:avLst/>
          </a:prstGeom>
        </p:spPr>
        <p:txBody>
          <a:bodyPr lIns="0" tIns="0" rIns="0" bIns="0" rtlCol="0" anchor="t">
            <a:spAutoFit/>
          </a:bodyPr>
          <a:lstStyle/>
          <a:p>
            <a:pPr algn="l">
              <a:lnSpc>
                <a:spcPts val="5933"/>
              </a:lnSpc>
            </a:pPr>
            <a:r>
              <a:rPr lang="en-US" sz="5251">
                <a:solidFill>
                  <a:srgbClr val="FFFFFF"/>
                </a:solidFill>
                <a:latin typeface="DIN 2"/>
                <a:ea typeface="DIN 2"/>
                <a:cs typeface="DIN 2"/>
                <a:sym typeface="DIN 2"/>
              </a:rPr>
              <a:t>From sidelines to headlines: Sport &amp; Physical Activity’s Role in Student and Institutional Success </a:t>
            </a:r>
          </a:p>
          <a:p>
            <a:pPr algn="l">
              <a:lnSpc>
                <a:spcPts val="6498"/>
              </a:lnSpc>
            </a:pPr>
            <a:r>
              <a:rPr lang="en-US" sz="5751">
                <a:solidFill>
                  <a:srgbClr val="FFFFFF"/>
                </a:solidFill>
                <a:latin typeface="DIN 1"/>
                <a:ea typeface="DIN 1"/>
                <a:cs typeface="DIN 1"/>
                <a:sym typeface="DIN 1"/>
              </a:rPr>
              <a:t> </a:t>
            </a:r>
          </a:p>
        </p:txBody>
      </p:sp>
      <p:sp>
        <p:nvSpPr>
          <p:cNvPr id="10" name="TextBox 10"/>
          <p:cNvSpPr txBox="1"/>
          <p:nvPr/>
        </p:nvSpPr>
        <p:spPr>
          <a:xfrm>
            <a:off x="8148325" y="3504178"/>
            <a:ext cx="7967841" cy="5232202"/>
          </a:xfrm>
          <a:prstGeom prst="rect">
            <a:avLst/>
          </a:prstGeom>
        </p:spPr>
        <p:txBody>
          <a:bodyPr lIns="0" tIns="0" rIns="0" bIns="0" rtlCol="0" anchor="t">
            <a:spAutoFit/>
          </a:bodyPr>
          <a:lstStyle/>
          <a:p>
            <a:pPr algn="l">
              <a:lnSpc>
                <a:spcPts val="3355"/>
              </a:lnSpc>
            </a:pPr>
            <a:r>
              <a:rPr lang="en-US" sz="2397" b="1" dirty="0">
                <a:solidFill>
                  <a:srgbClr val="FFFFFF"/>
                </a:solidFill>
                <a:latin typeface="DIN Arabic Bold"/>
                <a:ea typeface="DIN Arabic Bold"/>
                <a:cs typeface="DIN Arabic Bold"/>
                <a:sym typeface="DIN Arabic Bold"/>
              </a:rPr>
              <a:t>Julia Robathan </a:t>
            </a:r>
          </a:p>
          <a:p>
            <a:pPr algn="l">
              <a:lnSpc>
                <a:spcPts val="3355"/>
              </a:lnSpc>
            </a:pPr>
            <a:r>
              <a:rPr lang="en-US" sz="2397" b="1" dirty="0">
                <a:solidFill>
                  <a:srgbClr val="FFFFFF"/>
                </a:solidFill>
                <a:latin typeface="DIN Arabic Bold"/>
                <a:ea typeface="DIN Arabic Bold"/>
                <a:cs typeface="DIN Arabic Bold"/>
                <a:sym typeface="DIN Arabic Bold"/>
              </a:rPr>
              <a:t>Director of Admissions, Recruitment and Marketing,</a:t>
            </a:r>
          </a:p>
          <a:p>
            <a:pPr algn="l">
              <a:lnSpc>
                <a:spcPts val="3355"/>
              </a:lnSpc>
            </a:pPr>
            <a:r>
              <a:rPr lang="en-US" sz="2397" b="1" dirty="0">
                <a:solidFill>
                  <a:srgbClr val="FFFFFF"/>
                </a:solidFill>
                <a:latin typeface="DIN Arabic Bold"/>
                <a:ea typeface="DIN Arabic Bold"/>
                <a:cs typeface="DIN Arabic Bold"/>
                <a:sym typeface="DIN Arabic Bold"/>
              </a:rPr>
              <a:t>Lecturer in Sport and Physical Activity Development</a:t>
            </a:r>
          </a:p>
          <a:p>
            <a:pPr algn="l">
              <a:lnSpc>
                <a:spcPts val="3355"/>
              </a:lnSpc>
            </a:pPr>
            <a:r>
              <a:rPr lang="en-US" sz="2397" b="1" dirty="0">
                <a:solidFill>
                  <a:srgbClr val="FFFFFF"/>
                </a:solidFill>
                <a:latin typeface="DIN Arabic Bold"/>
                <a:ea typeface="DIN Arabic Bold"/>
                <a:cs typeface="DIN Arabic Bold"/>
                <a:sym typeface="DIN Arabic Bold"/>
              </a:rPr>
              <a:t>School of Education and Lifelong Learning</a:t>
            </a:r>
          </a:p>
          <a:p>
            <a:pPr algn="l">
              <a:lnSpc>
                <a:spcPts val="3355"/>
              </a:lnSpc>
            </a:pPr>
            <a:r>
              <a:rPr lang="en-US" sz="2397" dirty="0">
                <a:solidFill>
                  <a:srgbClr val="FFFFFF"/>
                </a:solidFill>
                <a:latin typeface="DIN Arabic"/>
                <a:ea typeface="DIN Arabic"/>
                <a:cs typeface="DIN Arabic"/>
                <a:sym typeface="DIN Arabic"/>
              </a:rPr>
              <a:t>j</a:t>
            </a:r>
            <a:r>
              <a:rPr lang="en-US" sz="2397" b="1" dirty="0">
                <a:solidFill>
                  <a:srgbClr val="FFFFFF"/>
                </a:solidFill>
                <a:latin typeface="DIN Arabic Bold"/>
                <a:ea typeface="DIN Arabic Bold"/>
                <a:cs typeface="DIN Arabic Bold"/>
                <a:sym typeface="DIN Arabic Bold"/>
              </a:rPr>
              <a:t>.robathan@uea.ac.uk</a:t>
            </a:r>
          </a:p>
          <a:p>
            <a:pPr algn="l">
              <a:lnSpc>
                <a:spcPts val="3355"/>
              </a:lnSpc>
            </a:pPr>
            <a:endParaRPr lang="en-US" sz="2397" b="1" dirty="0">
              <a:solidFill>
                <a:srgbClr val="FFFFFF"/>
              </a:solidFill>
              <a:latin typeface="DIN Arabic Bold"/>
              <a:ea typeface="DIN Arabic Bold"/>
              <a:cs typeface="DIN Arabic Bold"/>
              <a:sym typeface="DIN Arabic Bold"/>
            </a:endParaRPr>
          </a:p>
          <a:p>
            <a:pPr algn="l">
              <a:lnSpc>
                <a:spcPts val="3355"/>
              </a:lnSpc>
            </a:pPr>
            <a:r>
              <a:rPr lang="en-US" sz="2397" b="1" dirty="0">
                <a:solidFill>
                  <a:srgbClr val="FFFFFF"/>
                </a:solidFill>
                <a:latin typeface="DIN Arabic Bold"/>
                <a:ea typeface="DIN Arabic Bold"/>
                <a:cs typeface="DIN Arabic Bold"/>
                <a:sym typeface="DIN Arabic Bold"/>
              </a:rPr>
              <a:t>Mark Heazle </a:t>
            </a:r>
          </a:p>
          <a:p>
            <a:pPr algn="l">
              <a:lnSpc>
                <a:spcPts val="3355"/>
              </a:lnSpc>
            </a:pPr>
            <a:r>
              <a:rPr lang="en-US" sz="2397" b="1" dirty="0">
                <a:solidFill>
                  <a:srgbClr val="FFFFFF"/>
                </a:solidFill>
                <a:latin typeface="DIN Arabic Bold"/>
                <a:ea typeface="DIN Arabic Bold"/>
                <a:cs typeface="DIN Arabic Bold"/>
                <a:sym typeface="DIN Arabic Bold"/>
              </a:rPr>
              <a:t>Head of Sport and Physical Activity, </a:t>
            </a:r>
          </a:p>
          <a:p>
            <a:pPr algn="l">
              <a:lnSpc>
                <a:spcPts val="3355"/>
              </a:lnSpc>
            </a:pPr>
            <a:r>
              <a:rPr lang="en-US" sz="2397" b="1" dirty="0">
                <a:solidFill>
                  <a:srgbClr val="FFFFFF"/>
                </a:solidFill>
                <a:latin typeface="DIN Arabic Bold"/>
                <a:ea typeface="DIN Arabic Bold"/>
                <a:cs typeface="DIN Arabic Bold"/>
                <a:sym typeface="DIN Arabic Bold"/>
              </a:rPr>
              <a:t>Sport and Commercial Services</a:t>
            </a:r>
          </a:p>
          <a:p>
            <a:pPr algn="l">
              <a:lnSpc>
                <a:spcPts val="3355"/>
              </a:lnSpc>
            </a:pPr>
            <a:r>
              <a:rPr lang="en-US" sz="2397" b="1" dirty="0">
                <a:solidFill>
                  <a:srgbClr val="FFFFFF"/>
                </a:solidFill>
                <a:latin typeface="DIN Arabic Bold"/>
                <a:ea typeface="DIN Arabic Bold"/>
                <a:cs typeface="DIN Arabic Bold"/>
                <a:sym typeface="DIN Arabic Bold"/>
              </a:rPr>
              <a:t>m.heazle@uea.ac.uk </a:t>
            </a:r>
          </a:p>
          <a:p>
            <a:pPr algn="l">
              <a:lnSpc>
                <a:spcPts val="3355"/>
              </a:lnSpc>
            </a:pPr>
            <a:endParaRPr lang="en-US" sz="2397" b="1" dirty="0">
              <a:solidFill>
                <a:srgbClr val="FFFFFF"/>
              </a:solidFill>
              <a:latin typeface="DIN Arabic Bold"/>
              <a:ea typeface="DIN Arabic Bold"/>
              <a:cs typeface="DIN Arabic Bold"/>
              <a:sym typeface="DIN Arabic Bold"/>
            </a:endParaRPr>
          </a:p>
          <a:p>
            <a:pPr algn="l">
              <a:lnSpc>
                <a:spcPts val="3355"/>
              </a:lnSpc>
              <a:spcBef>
                <a:spcPct val="0"/>
              </a:spcBef>
            </a:pPr>
            <a:endParaRPr lang="en-US" sz="2397" b="1" dirty="0">
              <a:solidFill>
                <a:srgbClr val="FFFFFF"/>
              </a:solidFill>
              <a:latin typeface="DIN Arabic Bold"/>
              <a:ea typeface="DIN Arabic Bold"/>
              <a:cs typeface="DIN Arabic Bold"/>
              <a:sym typeface="DIN Arabic Bold"/>
            </a:endParaRPr>
          </a:p>
        </p:txBody>
      </p:sp>
      <p:sp>
        <p:nvSpPr>
          <p:cNvPr id="11" name="Freeform 11"/>
          <p:cNvSpPr/>
          <p:nvPr/>
        </p:nvSpPr>
        <p:spPr>
          <a:xfrm>
            <a:off x="14720907" y="8362364"/>
            <a:ext cx="2175109" cy="1294190"/>
          </a:xfrm>
          <a:custGeom>
            <a:avLst/>
            <a:gdLst/>
            <a:ahLst/>
            <a:cxnLst/>
            <a:rect l="l" t="t" r="r" b="b"/>
            <a:pathLst>
              <a:path w="2175109" h="1294190">
                <a:moveTo>
                  <a:pt x="0" y="0"/>
                </a:moveTo>
                <a:lnTo>
                  <a:pt x="2175110" y="0"/>
                </a:lnTo>
                <a:lnTo>
                  <a:pt x="2175110" y="1294190"/>
                </a:lnTo>
                <a:lnTo>
                  <a:pt x="0" y="1294190"/>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sp>
        <p:nvSpPr>
          <p:cNvPr id="2" name="TextBox 2"/>
          <p:cNvSpPr txBox="1"/>
          <p:nvPr/>
        </p:nvSpPr>
        <p:spPr>
          <a:xfrm>
            <a:off x="1175494" y="24255"/>
            <a:ext cx="15937012" cy="1144258"/>
          </a:xfrm>
          <a:prstGeom prst="rect">
            <a:avLst/>
          </a:prstGeom>
        </p:spPr>
        <p:txBody>
          <a:bodyPr lIns="0" tIns="0" rIns="0" bIns="0" rtlCol="0" anchor="t">
            <a:spAutoFit/>
          </a:bodyPr>
          <a:lstStyle/>
          <a:p>
            <a:pPr algn="ctr">
              <a:lnSpc>
                <a:spcPts val="9380"/>
              </a:lnSpc>
            </a:pPr>
            <a:r>
              <a:rPr lang="en-US" sz="6700" b="1">
                <a:solidFill>
                  <a:srgbClr val="FFCC00"/>
                </a:solidFill>
                <a:latin typeface="Canva Sans Bold"/>
                <a:ea typeface="Canva Sans Bold"/>
                <a:cs typeface="Canva Sans Bold"/>
                <a:sym typeface="Canva Sans Bold"/>
              </a:rPr>
              <a:t>Sport as a tool to aid that TRANSITION</a:t>
            </a:r>
          </a:p>
        </p:txBody>
      </p:sp>
      <p:sp>
        <p:nvSpPr>
          <p:cNvPr id="3" name="TextBox 3"/>
          <p:cNvSpPr txBox="1"/>
          <p:nvPr/>
        </p:nvSpPr>
        <p:spPr>
          <a:xfrm>
            <a:off x="0" y="962025"/>
            <a:ext cx="9968948" cy="4780915"/>
          </a:xfrm>
          <a:prstGeom prst="rect">
            <a:avLst/>
          </a:prstGeom>
        </p:spPr>
        <p:txBody>
          <a:bodyPr lIns="0" tIns="0" rIns="0" bIns="0" rtlCol="0" anchor="t">
            <a:spAutoFit/>
          </a:bodyPr>
          <a:lstStyle/>
          <a:p>
            <a:pPr algn="ctr">
              <a:lnSpc>
                <a:spcPts val="4759"/>
              </a:lnSpc>
            </a:pPr>
            <a:endParaRPr/>
          </a:p>
          <a:p>
            <a:pPr algn="ctr">
              <a:lnSpc>
                <a:spcPts val="4759"/>
              </a:lnSpc>
            </a:pPr>
            <a:r>
              <a:rPr lang="en-US" sz="3399">
                <a:solidFill>
                  <a:srgbClr val="FFFFFF"/>
                </a:solidFill>
                <a:latin typeface="Canva Sans"/>
                <a:ea typeface="Canva Sans"/>
                <a:cs typeface="Canva Sans"/>
                <a:sym typeface="Canva Sans"/>
              </a:rPr>
              <a:t>Putnam (2000) argued that communal activities like sport can build social capital—networks, norms, and trust that enable coordination and cooperation. It can provide voluntary and paid work in addition to the obvious participation benefits.</a:t>
            </a:r>
          </a:p>
          <a:p>
            <a:pPr algn="ctr">
              <a:lnSpc>
                <a:spcPts val="4759"/>
              </a:lnSpc>
            </a:pPr>
            <a:endParaRPr lang="en-US" sz="3399">
              <a:solidFill>
                <a:srgbClr val="FFFFFF"/>
              </a:solidFill>
              <a:latin typeface="Canva Sans"/>
              <a:ea typeface="Canva Sans"/>
              <a:cs typeface="Canva Sans"/>
              <a:sym typeface="Canva Sans"/>
            </a:endParaRPr>
          </a:p>
        </p:txBody>
      </p:sp>
      <p:sp>
        <p:nvSpPr>
          <p:cNvPr id="4" name="TextBox 4"/>
          <p:cNvSpPr txBox="1"/>
          <p:nvPr/>
        </p:nvSpPr>
        <p:spPr>
          <a:xfrm>
            <a:off x="335359" y="8071457"/>
            <a:ext cx="17617282" cy="178054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Sport serves as a powerful space for cross-cultural dialogue ,it challenges gender norms, creates clear common ground, and the same rules apply to all; regardless of background or ability (Jarvie, 2011)</a:t>
            </a:r>
          </a:p>
        </p:txBody>
      </p:sp>
      <p:sp>
        <p:nvSpPr>
          <p:cNvPr id="5" name="TextBox 5"/>
          <p:cNvSpPr txBox="1"/>
          <p:nvPr/>
        </p:nvSpPr>
        <p:spPr>
          <a:xfrm>
            <a:off x="9541565" y="1280239"/>
            <a:ext cx="8358809" cy="2380615"/>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Participation in adaptive sport enhances the social integration and visibility of people with disabilities (Collins, 2009)</a:t>
            </a:r>
          </a:p>
        </p:txBody>
      </p:sp>
      <p:sp>
        <p:nvSpPr>
          <p:cNvPr id="6" name="TextBox 6"/>
          <p:cNvSpPr txBox="1"/>
          <p:nvPr/>
        </p:nvSpPr>
        <p:spPr>
          <a:xfrm>
            <a:off x="8494562" y="4888880"/>
            <a:ext cx="9458078" cy="2980690"/>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"The team uniform is more than just fabric; it is a symbol of collective identity, binding individuals into a shared community where personal differences dissolve into unified purpose." (Coakley, 2021)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5991043" y="5964791"/>
            <a:ext cx="3224933" cy="3293509"/>
            <a:chOff x="0" y="0"/>
            <a:chExt cx="394428" cy="402815"/>
          </a:xfrm>
        </p:grpSpPr>
        <p:sp>
          <p:nvSpPr>
            <p:cNvPr id="3" name="Freeform 3"/>
            <p:cNvSpPr/>
            <p:nvPr/>
          </p:nvSpPr>
          <p:spPr>
            <a:xfrm>
              <a:off x="0" y="0"/>
              <a:ext cx="394428" cy="402815"/>
            </a:xfrm>
            <a:custGeom>
              <a:avLst/>
              <a:gdLst/>
              <a:ahLst/>
              <a:cxnLst/>
              <a:rect l="l" t="t" r="r" b="b"/>
              <a:pathLst>
                <a:path w="394428" h="402815">
                  <a:moveTo>
                    <a:pt x="0" y="0"/>
                  </a:moveTo>
                  <a:lnTo>
                    <a:pt x="394428" y="0"/>
                  </a:lnTo>
                  <a:lnTo>
                    <a:pt x="394428" y="402815"/>
                  </a:lnTo>
                  <a:lnTo>
                    <a:pt x="0" y="402815"/>
                  </a:lnTo>
                  <a:close/>
                </a:path>
              </a:pathLst>
            </a:custGeom>
            <a:solidFill>
              <a:srgbClr val="160333"/>
            </a:solidFill>
          </p:spPr>
          <p:txBody>
            <a:bodyPr/>
            <a:lstStyle/>
            <a:p>
              <a:endParaRPr lang="en-GB"/>
            </a:p>
          </p:txBody>
        </p:sp>
        <p:sp>
          <p:nvSpPr>
            <p:cNvPr id="4" name="TextBox 4"/>
            <p:cNvSpPr txBox="1"/>
            <p:nvPr/>
          </p:nvSpPr>
          <p:spPr>
            <a:xfrm>
              <a:off x="0" y="-19050"/>
              <a:ext cx="394428" cy="421865"/>
            </a:xfrm>
            <a:prstGeom prst="rect">
              <a:avLst/>
            </a:prstGeom>
          </p:spPr>
          <p:txBody>
            <a:bodyPr lIns="50800" tIns="50800" rIns="50800" bIns="50800" rtlCol="0" anchor="ctr"/>
            <a:lstStyle/>
            <a:p>
              <a:pPr algn="ctr">
                <a:lnSpc>
                  <a:spcPts val="1299"/>
                </a:lnSpc>
              </a:pPr>
              <a:endParaRPr/>
            </a:p>
          </p:txBody>
        </p:sp>
      </p:grpSp>
      <p:grpSp>
        <p:nvGrpSpPr>
          <p:cNvPr id="5" name="Group 5"/>
          <p:cNvGrpSpPr/>
          <p:nvPr/>
        </p:nvGrpSpPr>
        <p:grpSpPr>
          <a:xfrm>
            <a:off x="6235622" y="9868440"/>
            <a:ext cx="14315900" cy="837121"/>
            <a:chOff x="0" y="0"/>
            <a:chExt cx="1750918" cy="102385"/>
          </a:xfrm>
        </p:grpSpPr>
        <p:sp>
          <p:nvSpPr>
            <p:cNvPr id="6" name="Freeform 6"/>
            <p:cNvSpPr/>
            <p:nvPr/>
          </p:nvSpPr>
          <p:spPr>
            <a:xfrm>
              <a:off x="0" y="0"/>
              <a:ext cx="1750918" cy="102385"/>
            </a:xfrm>
            <a:custGeom>
              <a:avLst/>
              <a:gdLst/>
              <a:ahLst/>
              <a:cxnLst/>
              <a:rect l="l" t="t" r="r" b="b"/>
              <a:pathLst>
                <a:path w="1750918" h="102385">
                  <a:moveTo>
                    <a:pt x="0" y="0"/>
                  </a:moveTo>
                  <a:lnTo>
                    <a:pt x="1750918" y="0"/>
                  </a:lnTo>
                  <a:lnTo>
                    <a:pt x="1750918" y="102385"/>
                  </a:lnTo>
                  <a:lnTo>
                    <a:pt x="0" y="102385"/>
                  </a:lnTo>
                  <a:close/>
                </a:path>
              </a:pathLst>
            </a:custGeom>
            <a:solidFill>
              <a:srgbClr val="FFCC00"/>
            </a:solidFill>
          </p:spPr>
          <p:txBody>
            <a:bodyPr/>
            <a:lstStyle/>
            <a:p>
              <a:endParaRPr lang="en-GB"/>
            </a:p>
          </p:txBody>
        </p:sp>
        <p:sp>
          <p:nvSpPr>
            <p:cNvPr id="7" name="TextBox 7"/>
            <p:cNvSpPr txBox="1"/>
            <p:nvPr/>
          </p:nvSpPr>
          <p:spPr>
            <a:xfrm>
              <a:off x="0" y="-19050"/>
              <a:ext cx="1750918" cy="121435"/>
            </a:xfrm>
            <a:prstGeom prst="rect">
              <a:avLst/>
            </a:prstGeom>
          </p:spPr>
          <p:txBody>
            <a:bodyPr lIns="50800" tIns="50800" rIns="50800" bIns="50800" rtlCol="0" anchor="ctr"/>
            <a:lstStyle/>
            <a:p>
              <a:pPr algn="ctr">
                <a:lnSpc>
                  <a:spcPts val="1299"/>
                </a:lnSpc>
              </a:pPr>
              <a:endParaRPr/>
            </a:p>
          </p:txBody>
        </p:sp>
      </p:grpSp>
      <p:sp>
        <p:nvSpPr>
          <p:cNvPr id="8" name="TextBox 8"/>
          <p:cNvSpPr txBox="1"/>
          <p:nvPr/>
        </p:nvSpPr>
        <p:spPr>
          <a:xfrm>
            <a:off x="779839" y="257300"/>
            <a:ext cx="10114418" cy="1342775"/>
          </a:xfrm>
          <a:prstGeom prst="rect">
            <a:avLst/>
          </a:prstGeom>
        </p:spPr>
        <p:txBody>
          <a:bodyPr lIns="0" tIns="0" rIns="0" bIns="0" rtlCol="0" anchor="t">
            <a:spAutoFit/>
          </a:bodyPr>
          <a:lstStyle/>
          <a:p>
            <a:pPr algn="l">
              <a:lnSpc>
                <a:spcPts val="10513"/>
              </a:lnSpc>
            </a:pPr>
            <a:r>
              <a:rPr lang="en-US" sz="7509">
                <a:solidFill>
                  <a:srgbClr val="FFCC00"/>
                </a:solidFill>
                <a:latin typeface="DIN 1"/>
                <a:ea typeface="DIN 1"/>
                <a:cs typeface="DIN 1"/>
                <a:sym typeface="DIN 1"/>
              </a:rPr>
              <a:t>A Sense of Belonging</a:t>
            </a:r>
          </a:p>
        </p:txBody>
      </p:sp>
      <p:sp>
        <p:nvSpPr>
          <p:cNvPr id="9" name="TextBox 9"/>
          <p:cNvSpPr txBox="1"/>
          <p:nvPr/>
        </p:nvSpPr>
        <p:spPr>
          <a:xfrm>
            <a:off x="603825" y="8367510"/>
            <a:ext cx="17684175" cy="861011"/>
          </a:xfrm>
          <a:prstGeom prst="rect">
            <a:avLst/>
          </a:prstGeom>
        </p:spPr>
        <p:txBody>
          <a:bodyPr lIns="0" tIns="0" rIns="0" bIns="0" rtlCol="0" anchor="t">
            <a:spAutoFit/>
          </a:bodyPr>
          <a:lstStyle/>
          <a:p>
            <a:pPr algn="l">
              <a:lnSpc>
                <a:spcPts val="3467"/>
              </a:lnSpc>
            </a:pPr>
            <a:r>
              <a:rPr lang="en-US" sz="2476" i="1">
                <a:solidFill>
                  <a:srgbClr val="FFFFFF"/>
                </a:solidFill>
                <a:latin typeface="Canva Sans Italics"/>
                <a:ea typeface="Canva Sans Italics"/>
                <a:cs typeface="Canva Sans Italics"/>
                <a:sym typeface="Canva Sans Italics"/>
              </a:rPr>
              <a:t>‘The growth from the shy girl moving home and county purely just to try something new and exciting, to now - leaving with a degree, friendships for a lifetime, and an even bigger passion for sport’</a:t>
            </a:r>
          </a:p>
        </p:txBody>
      </p:sp>
      <p:sp>
        <p:nvSpPr>
          <p:cNvPr id="10" name="TextBox 10"/>
          <p:cNvSpPr txBox="1"/>
          <p:nvPr/>
        </p:nvSpPr>
        <p:spPr>
          <a:xfrm>
            <a:off x="7795595" y="5054010"/>
            <a:ext cx="8716618" cy="1773936"/>
          </a:xfrm>
          <a:prstGeom prst="rect">
            <a:avLst/>
          </a:prstGeom>
        </p:spPr>
        <p:txBody>
          <a:bodyPr lIns="0" tIns="0" rIns="0" bIns="0" rtlCol="0" anchor="t">
            <a:spAutoFit/>
          </a:bodyPr>
          <a:lstStyle/>
          <a:p>
            <a:pPr algn="ctr">
              <a:lnSpc>
                <a:spcPts val="3548"/>
              </a:lnSpc>
            </a:pPr>
            <a:r>
              <a:rPr lang="en-US" sz="2534" i="1">
                <a:solidFill>
                  <a:srgbClr val="FFFFFF"/>
                </a:solidFill>
                <a:latin typeface="Canva Sans Italics"/>
                <a:ea typeface="Canva Sans Italics"/>
                <a:cs typeface="Canva Sans Italics"/>
                <a:sym typeface="Canva Sans Italics"/>
              </a:rPr>
              <a:t>‘It’s been a great year of sport, and have learnt a lot, especially in my role as archery club president, I didn’t know I could balance and achieve so much in such a short time frame’</a:t>
            </a:r>
          </a:p>
        </p:txBody>
      </p:sp>
      <p:sp>
        <p:nvSpPr>
          <p:cNvPr id="11" name="TextBox 11"/>
          <p:cNvSpPr txBox="1"/>
          <p:nvPr/>
        </p:nvSpPr>
        <p:spPr>
          <a:xfrm>
            <a:off x="4891055" y="2080042"/>
            <a:ext cx="13396945" cy="1581010"/>
          </a:xfrm>
          <a:prstGeom prst="rect">
            <a:avLst/>
          </a:prstGeom>
        </p:spPr>
        <p:txBody>
          <a:bodyPr lIns="0" tIns="0" rIns="0" bIns="0" rtlCol="0" anchor="t">
            <a:spAutoFit/>
          </a:bodyPr>
          <a:lstStyle/>
          <a:p>
            <a:pPr algn="ctr">
              <a:lnSpc>
                <a:spcPts val="3157"/>
              </a:lnSpc>
            </a:pPr>
            <a:r>
              <a:rPr lang="en-US" sz="2255" i="1">
                <a:solidFill>
                  <a:srgbClr val="FFFFFF"/>
                </a:solidFill>
                <a:latin typeface="Canva Sans Italics"/>
                <a:ea typeface="Canva Sans Italics"/>
                <a:cs typeface="Canva Sans Italics"/>
                <a:sym typeface="Canva Sans Italics"/>
              </a:rPr>
              <a:t>‘Thank you for providing me with a University experience richer than I ever could have imagined. Three unforgettable years balancing University deadlines, jobs, footballs clubs and attempting to be an adult! This final year has tested me more than I could ever have imagined, but I am leaving a totally different person to the one that first arrived’</a:t>
            </a:r>
          </a:p>
        </p:txBody>
      </p:sp>
      <p:sp>
        <p:nvSpPr>
          <p:cNvPr id="12" name="TextBox 12"/>
          <p:cNvSpPr txBox="1"/>
          <p:nvPr/>
        </p:nvSpPr>
        <p:spPr>
          <a:xfrm>
            <a:off x="921467" y="3594377"/>
            <a:ext cx="4214192" cy="4180840"/>
          </a:xfrm>
          <a:prstGeom prst="rect">
            <a:avLst/>
          </a:prstGeom>
        </p:spPr>
        <p:txBody>
          <a:bodyPr lIns="0" tIns="0" rIns="0" bIns="0" rtlCol="0" anchor="t">
            <a:spAutoFit/>
          </a:bodyPr>
          <a:lstStyle/>
          <a:p>
            <a:pPr algn="ctr">
              <a:lnSpc>
                <a:spcPts val="4759"/>
              </a:lnSpc>
            </a:pPr>
            <a:r>
              <a:rPr lang="en-US" sz="3399" i="1">
                <a:solidFill>
                  <a:srgbClr val="FFFFFF"/>
                </a:solidFill>
                <a:latin typeface="Canva Sans Italics"/>
                <a:ea typeface="Canva Sans Italics"/>
                <a:cs typeface="Canva Sans Italics"/>
                <a:sym typeface="Canva Sans Italics"/>
              </a:rPr>
              <a:t>‘My club has become my family, I would have dropped out of first year without them, I wanted us all to finish together’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6235622" y="9868440"/>
            <a:ext cx="14315900" cy="837121"/>
            <a:chOff x="0" y="0"/>
            <a:chExt cx="1750918" cy="102385"/>
          </a:xfrm>
        </p:grpSpPr>
        <p:sp>
          <p:nvSpPr>
            <p:cNvPr id="3" name="Freeform 3"/>
            <p:cNvSpPr/>
            <p:nvPr/>
          </p:nvSpPr>
          <p:spPr>
            <a:xfrm>
              <a:off x="0" y="0"/>
              <a:ext cx="1750918" cy="102385"/>
            </a:xfrm>
            <a:custGeom>
              <a:avLst/>
              <a:gdLst/>
              <a:ahLst/>
              <a:cxnLst/>
              <a:rect l="l" t="t" r="r" b="b"/>
              <a:pathLst>
                <a:path w="1750918" h="102385">
                  <a:moveTo>
                    <a:pt x="0" y="0"/>
                  </a:moveTo>
                  <a:lnTo>
                    <a:pt x="1750918" y="0"/>
                  </a:lnTo>
                  <a:lnTo>
                    <a:pt x="1750918" y="102385"/>
                  </a:lnTo>
                  <a:lnTo>
                    <a:pt x="0" y="102385"/>
                  </a:lnTo>
                  <a:close/>
                </a:path>
              </a:pathLst>
            </a:custGeom>
            <a:solidFill>
              <a:srgbClr val="FFCC00"/>
            </a:solidFill>
          </p:spPr>
          <p:txBody>
            <a:bodyPr/>
            <a:lstStyle/>
            <a:p>
              <a:endParaRPr lang="en-GB"/>
            </a:p>
          </p:txBody>
        </p:sp>
        <p:sp>
          <p:nvSpPr>
            <p:cNvPr id="4" name="TextBox 4"/>
            <p:cNvSpPr txBox="1"/>
            <p:nvPr/>
          </p:nvSpPr>
          <p:spPr>
            <a:xfrm>
              <a:off x="0" y="-19050"/>
              <a:ext cx="1750918" cy="121435"/>
            </a:xfrm>
            <a:prstGeom prst="rect">
              <a:avLst/>
            </a:prstGeom>
          </p:spPr>
          <p:txBody>
            <a:bodyPr lIns="50800" tIns="50800" rIns="50800" bIns="50800" rtlCol="0" anchor="ctr"/>
            <a:lstStyle/>
            <a:p>
              <a:pPr algn="ctr">
                <a:lnSpc>
                  <a:spcPts val="1299"/>
                </a:lnSpc>
              </a:pPr>
              <a:endParaRPr/>
            </a:p>
          </p:txBody>
        </p:sp>
      </p:grpSp>
      <p:sp>
        <p:nvSpPr>
          <p:cNvPr id="5" name="Freeform 5"/>
          <p:cNvSpPr/>
          <p:nvPr/>
        </p:nvSpPr>
        <p:spPr>
          <a:xfrm>
            <a:off x="10637358" y="3078628"/>
            <a:ext cx="7260024" cy="5209067"/>
          </a:xfrm>
          <a:custGeom>
            <a:avLst/>
            <a:gdLst/>
            <a:ahLst/>
            <a:cxnLst/>
            <a:rect l="l" t="t" r="r" b="b"/>
            <a:pathLst>
              <a:path w="7260024" h="5209067">
                <a:moveTo>
                  <a:pt x="0" y="0"/>
                </a:moveTo>
                <a:lnTo>
                  <a:pt x="7260024" y="0"/>
                </a:lnTo>
                <a:lnTo>
                  <a:pt x="7260024" y="5209067"/>
                </a:lnTo>
                <a:lnTo>
                  <a:pt x="0" y="5209067"/>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435345" y="154702"/>
            <a:ext cx="15301284" cy="1342775"/>
          </a:xfrm>
          <a:prstGeom prst="rect">
            <a:avLst/>
          </a:prstGeom>
        </p:spPr>
        <p:txBody>
          <a:bodyPr lIns="0" tIns="0" rIns="0" bIns="0" rtlCol="0" anchor="t">
            <a:spAutoFit/>
          </a:bodyPr>
          <a:lstStyle/>
          <a:p>
            <a:pPr algn="l">
              <a:lnSpc>
                <a:spcPts val="10513"/>
              </a:lnSpc>
            </a:pPr>
            <a:r>
              <a:rPr lang="en-US" sz="7509">
                <a:solidFill>
                  <a:srgbClr val="FFCC00"/>
                </a:solidFill>
                <a:latin typeface="DIN 1"/>
                <a:ea typeface="DIN 1"/>
                <a:cs typeface="DIN 1"/>
                <a:sym typeface="DIN 1"/>
              </a:rPr>
              <a:t>Calls to Action.....</a:t>
            </a:r>
          </a:p>
        </p:txBody>
      </p:sp>
      <p:sp>
        <p:nvSpPr>
          <p:cNvPr id="7" name="TextBox 7"/>
          <p:cNvSpPr txBox="1"/>
          <p:nvPr/>
        </p:nvSpPr>
        <p:spPr>
          <a:xfrm>
            <a:off x="435345" y="1931028"/>
            <a:ext cx="10202013" cy="7728267"/>
          </a:xfrm>
          <a:prstGeom prst="rect">
            <a:avLst/>
          </a:prstGeom>
        </p:spPr>
        <p:txBody>
          <a:bodyPr lIns="0" tIns="0" rIns="0" bIns="0" rtlCol="0" anchor="t">
            <a:spAutoFit/>
          </a:bodyPr>
          <a:lstStyle/>
          <a:p>
            <a:pPr algn="l">
              <a:lnSpc>
                <a:spcPts val="3830"/>
              </a:lnSpc>
            </a:pPr>
            <a:r>
              <a:rPr lang="en-US" sz="2735">
                <a:solidFill>
                  <a:srgbClr val="FFFFFF"/>
                </a:solidFill>
                <a:latin typeface="Canva Sans"/>
                <a:ea typeface="Canva Sans"/>
                <a:cs typeface="Canva Sans"/>
                <a:sym typeface="Canva Sans"/>
              </a:rPr>
              <a:t>How can you better utilise the power of sport and physical activity at your institution?</a:t>
            </a:r>
          </a:p>
          <a:p>
            <a:pPr algn="l">
              <a:lnSpc>
                <a:spcPts val="3830"/>
              </a:lnSpc>
            </a:pPr>
            <a:endParaRPr lang="en-US" sz="2735">
              <a:solidFill>
                <a:srgbClr val="FFFFFF"/>
              </a:solidFill>
              <a:latin typeface="Canva Sans"/>
              <a:ea typeface="Canva Sans"/>
              <a:cs typeface="Canva Sans"/>
              <a:sym typeface="Canva Sans"/>
            </a:endParaRPr>
          </a:p>
          <a:p>
            <a:pPr marL="590688" lvl="1" indent="-295344" algn="l">
              <a:lnSpc>
                <a:spcPts val="3830"/>
              </a:lnSpc>
              <a:buFont typeface="Arial"/>
              <a:buChar char="•"/>
            </a:pPr>
            <a:r>
              <a:rPr lang="en-US" sz="2735">
                <a:solidFill>
                  <a:srgbClr val="FFFFFF"/>
                </a:solidFill>
                <a:latin typeface="Canva Sans"/>
                <a:ea typeface="Canva Sans"/>
                <a:cs typeface="Canva Sans"/>
                <a:sym typeface="Canva Sans"/>
              </a:rPr>
              <a:t>If you don’t already, get to know your Director and/or Head of Sport.</a:t>
            </a:r>
          </a:p>
          <a:p>
            <a:pPr marL="590688" lvl="1" indent="-295344" algn="l">
              <a:lnSpc>
                <a:spcPts val="3830"/>
              </a:lnSpc>
              <a:buFont typeface="Arial"/>
              <a:buChar char="•"/>
            </a:pPr>
            <a:r>
              <a:rPr lang="en-US" sz="2735">
                <a:solidFill>
                  <a:srgbClr val="FFFFFF"/>
                </a:solidFill>
                <a:latin typeface="Canva Sans"/>
                <a:ea typeface="Canva Sans"/>
                <a:cs typeface="Canva Sans"/>
                <a:sym typeface="Canva Sans"/>
              </a:rPr>
              <a:t>Improve your knowledge of what your institution’s sport and physical activity programme looks like  and where you can signpost students to.</a:t>
            </a:r>
          </a:p>
          <a:p>
            <a:pPr marL="590688" lvl="1" indent="-295344" algn="l">
              <a:lnSpc>
                <a:spcPts val="3830"/>
              </a:lnSpc>
              <a:buFont typeface="Arial"/>
              <a:buChar char="•"/>
            </a:pPr>
            <a:r>
              <a:rPr lang="en-US" sz="2735">
                <a:solidFill>
                  <a:srgbClr val="FFFFFF"/>
                </a:solidFill>
                <a:latin typeface="Canva Sans"/>
                <a:ea typeface="Canva Sans"/>
                <a:cs typeface="Canva Sans"/>
                <a:sym typeface="Canva Sans"/>
              </a:rPr>
              <a:t>Connect your sport and physical activity department with an academic research group for further monitoring and evaluation.</a:t>
            </a:r>
          </a:p>
          <a:p>
            <a:pPr marL="590688" lvl="1" indent="-295344" algn="l">
              <a:lnSpc>
                <a:spcPts val="3830"/>
              </a:lnSpc>
              <a:buFont typeface="Arial"/>
              <a:buChar char="•"/>
            </a:pPr>
            <a:r>
              <a:rPr lang="en-US" sz="2735">
                <a:solidFill>
                  <a:srgbClr val="FFFFFF"/>
                </a:solidFill>
                <a:latin typeface="Canva Sans"/>
                <a:ea typeface="Canva Sans"/>
                <a:cs typeface="Canva Sans"/>
                <a:sym typeface="Canva Sans"/>
              </a:rPr>
              <a:t>Consider sport as a tool that can be employed to aid institution strategic aims around recruitment, retention and graduate outcomes as well as a teaching context!</a:t>
            </a:r>
          </a:p>
          <a:p>
            <a:pPr marL="590688" lvl="1" indent="-295344" algn="l">
              <a:lnSpc>
                <a:spcPts val="3830"/>
              </a:lnSpc>
              <a:buFont typeface="Arial"/>
              <a:buChar char="•"/>
            </a:pPr>
            <a:r>
              <a:rPr lang="en-US" sz="2735">
                <a:solidFill>
                  <a:srgbClr val="FFFFFF"/>
                </a:solidFill>
                <a:latin typeface="Canva Sans"/>
                <a:ea typeface="Canva Sans"/>
                <a:cs typeface="Canva Sans"/>
                <a:sym typeface="Canva Sans"/>
              </a:rPr>
              <a:t>For professional services colleagues, check out other networks that may be beneficial. e.g. CUBO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6235622" y="9868440"/>
            <a:ext cx="14315900" cy="837121"/>
            <a:chOff x="0" y="0"/>
            <a:chExt cx="1750918" cy="102385"/>
          </a:xfrm>
        </p:grpSpPr>
        <p:sp>
          <p:nvSpPr>
            <p:cNvPr id="3" name="Freeform 3"/>
            <p:cNvSpPr/>
            <p:nvPr/>
          </p:nvSpPr>
          <p:spPr>
            <a:xfrm>
              <a:off x="0" y="0"/>
              <a:ext cx="1750918" cy="102385"/>
            </a:xfrm>
            <a:custGeom>
              <a:avLst/>
              <a:gdLst/>
              <a:ahLst/>
              <a:cxnLst/>
              <a:rect l="l" t="t" r="r" b="b"/>
              <a:pathLst>
                <a:path w="1750918" h="102385">
                  <a:moveTo>
                    <a:pt x="0" y="0"/>
                  </a:moveTo>
                  <a:lnTo>
                    <a:pt x="1750918" y="0"/>
                  </a:lnTo>
                  <a:lnTo>
                    <a:pt x="1750918" y="102385"/>
                  </a:lnTo>
                  <a:lnTo>
                    <a:pt x="0" y="102385"/>
                  </a:lnTo>
                  <a:close/>
                </a:path>
              </a:pathLst>
            </a:custGeom>
            <a:solidFill>
              <a:srgbClr val="FFCC00"/>
            </a:solidFill>
          </p:spPr>
          <p:txBody>
            <a:bodyPr/>
            <a:lstStyle/>
            <a:p>
              <a:endParaRPr lang="en-GB"/>
            </a:p>
          </p:txBody>
        </p:sp>
        <p:sp>
          <p:nvSpPr>
            <p:cNvPr id="4" name="TextBox 4"/>
            <p:cNvSpPr txBox="1"/>
            <p:nvPr/>
          </p:nvSpPr>
          <p:spPr>
            <a:xfrm>
              <a:off x="0" y="-19050"/>
              <a:ext cx="1750918" cy="121435"/>
            </a:xfrm>
            <a:prstGeom prst="rect">
              <a:avLst/>
            </a:prstGeom>
          </p:spPr>
          <p:txBody>
            <a:bodyPr lIns="50800" tIns="50800" rIns="50800" bIns="50800" rtlCol="0" anchor="ctr"/>
            <a:lstStyle/>
            <a:p>
              <a:pPr algn="ctr">
                <a:lnSpc>
                  <a:spcPts val="1299"/>
                </a:lnSpc>
              </a:pPr>
              <a:endParaRPr/>
            </a:p>
          </p:txBody>
        </p:sp>
      </p:grpSp>
      <p:sp>
        <p:nvSpPr>
          <p:cNvPr id="5" name="Freeform 5"/>
          <p:cNvSpPr/>
          <p:nvPr/>
        </p:nvSpPr>
        <p:spPr>
          <a:xfrm>
            <a:off x="1776484" y="1738109"/>
            <a:ext cx="14389966" cy="8130331"/>
          </a:xfrm>
          <a:custGeom>
            <a:avLst/>
            <a:gdLst/>
            <a:ahLst/>
            <a:cxnLst/>
            <a:rect l="l" t="t" r="r" b="b"/>
            <a:pathLst>
              <a:path w="14389966" h="8130331">
                <a:moveTo>
                  <a:pt x="0" y="0"/>
                </a:moveTo>
                <a:lnTo>
                  <a:pt x="14389966" y="0"/>
                </a:lnTo>
                <a:lnTo>
                  <a:pt x="14389966" y="8130331"/>
                </a:lnTo>
                <a:lnTo>
                  <a:pt x="0" y="8130331"/>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435345" y="154702"/>
            <a:ext cx="15301284" cy="1342775"/>
          </a:xfrm>
          <a:prstGeom prst="rect">
            <a:avLst/>
          </a:prstGeom>
        </p:spPr>
        <p:txBody>
          <a:bodyPr lIns="0" tIns="0" rIns="0" bIns="0" rtlCol="0" anchor="t">
            <a:spAutoFit/>
          </a:bodyPr>
          <a:lstStyle/>
          <a:p>
            <a:pPr algn="l">
              <a:lnSpc>
                <a:spcPts val="10513"/>
              </a:lnSpc>
            </a:pPr>
            <a:r>
              <a:rPr lang="en-US" sz="7509">
                <a:solidFill>
                  <a:srgbClr val="FFCC00"/>
                </a:solidFill>
                <a:latin typeface="DIN 1"/>
                <a:ea typeface="DIN 1"/>
                <a:cs typeface="DIN 1"/>
                <a:sym typeface="DIN 1"/>
              </a:rPr>
              <a:t>One final reminder why....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6154803" y="9688081"/>
            <a:ext cx="14315900" cy="837121"/>
            <a:chOff x="0" y="0"/>
            <a:chExt cx="1750918" cy="102385"/>
          </a:xfrm>
        </p:grpSpPr>
        <p:sp>
          <p:nvSpPr>
            <p:cNvPr id="3" name="Freeform 3"/>
            <p:cNvSpPr/>
            <p:nvPr/>
          </p:nvSpPr>
          <p:spPr>
            <a:xfrm>
              <a:off x="0" y="0"/>
              <a:ext cx="1750918" cy="102385"/>
            </a:xfrm>
            <a:custGeom>
              <a:avLst/>
              <a:gdLst/>
              <a:ahLst/>
              <a:cxnLst/>
              <a:rect l="l" t="t" r="r" b="b"/>
              <a:pathLst>
                <a:path w="1750918" h="102385">
                  <a:moveTo>
                    <a:pt x="0" y="0"/>
                  </a:moveTo>
                  <a:lnTo>
                    <a:pt x="1750918" y="0"/>
                  </a:lnTo>
                  <a:lnTo>
                    <a:pt x="1750918" y="102385"/>
                  </a:lnTo>
                  <a:lnTo>
                    <a:pt x="0" y="102385"/>
                  </a:lnTo>
                  <a:close/>
                </a:path>
              </a:pathLst>
            </a:custGeom>
            <a:solidFill>
              <a:srgbClr val="FFCC00"/>
            </a:solidFill>
          </p:spPr>
          <p:txBody>
            <a:bodyPr/>
            <a:lstStyle/>
            <a:p>
              <a:endParaRPr lang="en-GB"/>
            </a:p>
          </p:txBody>
        </p:sp>
        <p:sp>
          <p:nvSpPr>
            <p:cNvPr id="4" name="TextBox 4"/>
            <p:cNvSpPr txBox="1"/>
            <p:nvPr/>
          </p:nvSpPr>
          <p:spPr>
            <a:xfrm>
              <a:off x="0" y="-19050"/>
              <a:ext cx="1750918" cy="121435"/>
            </a:xfrm>
            <a:prstGeom prst="rect">
              <a:avLst/>
            </a:prstGeom>
          </p:spPr>
          <p:txBody>
            <a:bodyPr lIns="50800" tIns="50800" rIns="50800" bIns="50800" rtlCol="0" anchor="ctr"/>
            <a:lstStyle/>
            <a:p>
              <a:pPr algn="ctr">
                <a:lnSpc>
                  <a:spcPts val="1299"/>
                </a:lnSpc>
              </a:pPr>
              <a:endParaRPr/>
            </a:p>
          </p:txBody>
        </p:sp>
      </p:grpSp>
      <p:sp>
        <p:nvSpPr>
          <p:cNvPr id="5" name="TextBox 5"/>
          <p:cNvSpPr txBox="1"/>
          <p:nvPr/>
        </p:nvSpPr>
        <p:spPr>
          <a:xfrm>
            <a:off x="499837" y="1684292"/>
            <a:ext cx="17288325" cy="7340081"/>
          </a:xfrm>
          <a:prstGeom prst="rect">
            <a:avLst/>
          </a:prstGeom>
        </p:spPr>
        <p:txBody>
          <a:bodyPr lIns="0" tIns="0" rIns="0" bIns="0" rtlCol="0" anchor="t">
            <a:spAutoFit/>
          </a:bodyPr>
          <a:lstStyle/>
          <a:p>
            <a:pPr algn="l">
              <a:lnSpc>
                <a:spcPts val="3878"/>
              </a:lnSpc>
            </a:pPr>
            <a:endParaRPr/>
          </a:p>
          <a:p>
            <a:pPr algn="l">
              <a:lnSpc>
                <a:spcPts val="3878"/>
              </a:lnSpc>
            </a:pPr>
            <a:endParaRPr/>
          </a:p>
          <a:p>
            <a:pPr algn="l">
              <a:lnSpc>
                <a:spcPts val="3878"/>
              </a:lnSpc>
            </a:pPr>
            <a:r>
              <a:rPr lang="en-US" sz="2770">
                <a:solidFill>
                  <a:srgbClr val="FFFFFF"/>
                </a:solidFill>
                <a:latin typeface="DIN Arabic"/>
                <a:ea typeface="DIN Arabic"/>
                <a:cs typeface="DIN Arabic"/>
                <a:sym typeface="DIN Arabic"/>
              </a:rPr>
              <a:t>‘The higher education sector is currently facing a huge range of challenges, but research has consistently shown that students who remain active at universities are happier, less anxious and have greater life satisfaction than their inactive peers. </a:t>
            </a:r>
          </a:p>
          <a:p>
            <a:pPr algn="l">
              <a:lnSpc>
                <a:spcPts val="3878"/>
              </a:lnSpc>
            </a:pPr>
            <a:endParaRPr lang="en-US" sz="2770">
              <a:solidFill>
                <a:srgbClr val="FFFFFF"/>
              </a:solidFill>
              <a:latin typeface="DIN Arabic"/>
              <a:ea typeface="DIN Arabic"/>
              <a:cs typeface="DIN Arabic"/>
              <a:sym typeface="DIN Arabic"/>
            </a:endParaRPr>
          </a:p>
          <a:p>
            <a:pPr algn="l">
              <a:lnSpc>
                <a:spcPts val="3878"/>
              </a:lnSpc>
            </a:pPr>
            <a:r>
              <a:rPr lang="en-US" sz="2770">
                <a:solidFill>
                  <a:srgbClr val="FFFFFF"/>
                </a:solidFill>
                <a:latin typeface="DIN Arabic"/>
                <a:ea typeface="DIN Arabic"/>
                <a:cs typeface="DIN Arabic"/>
                <a:sym typeface="DIN Arabic"/>
              </a:rPr>
              <a:t>Providing platforms for participation at every level, from beginners discovering the joy of being active, to elite athletes progressing to the Olympic stage. The depth of these contributions is key; reaffirming sport’s essential role in enhancing student wellbeing, creating a sense of belonging, and improving academic success. And it sets the scene for our ambition to support one million students and beyond to become active and reap the benefits of engaging in one of the largest higher education sporting pathways in the world!’ (BUCS, 2024)</a:t>
            </a:r>
          </a:p>
          <a:p>
            <a:pPr algn="l">
              <a:lnSpc>
                <a:spcPts val="3878"/>
              </a:lnSpc>
            </a:pPr>
            <a:endParaRPr lang="en-US" sz="2770">
              <a:solidFill>
                <a:srgbClr val="FFFFFF"/>
              </a:solidFill>
              <a:latin typeface="DIN Arabic"/>
              <a:ea typeface="DIN Arabic"/>
              <a:cs typeface="DIN Arabic"/>
              <a:sym typeface="DIN Arabic"/>
            </a:endParaRPr>
          </a:p>
          <a:p>
            <a:pPr algn="l">
              <a:lnSpc>
                <a:spcPts val="3878"/>
              </a:lnSpc>
            </a:pPr>
            <a:endParaRPr lang="en-US" sz="2770">
              <a:solidFill>
                <a:srgbClr val="FFFFFF"/>
              </a:solidFill>
              <a:latin typeface="DIN Arabic"/>
              <a:ea typeface="DIN Arabic"/>
              <a:cs typeface="DIN Arabic"/>
              <a:sym typeface="DIN Arabic"/>
            </a:endParaRPr>
          </a:p>
          <a:p>
            <a:pPr algn="l">
              <a:lnSpc>
                <a:spcPts val="3878"/>
              </a:lnSpc>
            </a:pPr>
            <a:r>
              <a:rPr lang="en-US" sz="2770">
                <a:solidFill>
                  <a:srgbClr val="FFFFFF"/>
                </a:solidFill>
                <a:latin typeface="DIN Arabic"/>
                <a:ea typeface="DIN Arabic"/>
                <a:cs typeface="DIN Arabic"/>
                <a:sym typeface="DIN Arabic"/>
              </a:rPr>
              <a:t>UEA PES and the EDU Research Group developed the ‘The Value and Impact of Sport and PA Framework’- the impact of which we want to share with you today. </a:t>
            </a:r>
          </a:p>
        </p:txBody>
      </p:sp>
      <p:sp>
        <p:nvSpPr>
          <p:cNvPr id="6" name="Freeform 6"/>
          <p:cNvSpPr/>
          <p:nvPr/>
        </p:nvSpPr>
        <p:spPr>
          <a:xfrm>
            <a:off x="16503785" y="4042783"/>
            <a:ext cx="339642" cy="364462"/>
          </a:xfrm>
          <a:custGeom>
            <a:avLst/>
            <a:gdLst/>
            <a:ahLst/>
            <a:cxnLst/>
            <a:rect l="l" t="t" r="r" b="b"/>
            <a:pathLst>
              <a:path w="339642" h="364462">
                <a:moveTo>
                  <a:pt x="0" y="0"/>
                </a:moveTo>
                <a:lnTo>
                  <a:pt x="339641" y="0"/>
                </a:lnTo>
                <a:lnTo>
                  <a:pt x="339641" y="364463"/>
                </a:lnTo>
                <a:lnTo>
                  <a:pt x="0" y="364463"/>
                </a:lnTo>
                <a:lnTo>
                  <a:pt x="0" y="0"/>
                </a:lnTo>
                <a:close/>
              </a:path>
            </a:pathLst>
          </a:custGeom>
          <a:blipFill>
            <a:blip r:embed="rId3"/>
            <a:stretch>
              <a:fillRect l="-3923" r="-3923"/>
            </a:stretch>
          </a:blipFill>
        </p:spPr>
        <p:txBody>
          <a:bodyPr/>
          <a:lstStyle/>
          <a:p>
            <a:endParaRPr lang="en-GB"/>
          </a:p>
        </p:txBody>
      </p:sp>
      <p:sp>
        <p:nvSpPr>
          <p:cNvPr id="7" name="TextBox 7"/>
          <p:cNvSpPr txBox="1"/>
          <p:nvPr/>
        </p:nvSpPr>
        <p:spPr>
          <a:xfrm>
            <a:off x="1158165" y="646364"/>
            <a:ext cx="15005680" cy="1543806"/>
          </a:xfrm>
          <a:prstGeom prst="rect">
            <a:avLst/>
          </a:prstGeom>
        </p:spPr>
        <p:txBody>
          <a:bodyPr lIns="0" tIns="0" rIns="0" bIns="0" rtlCol="0" anchor="t">
            <a:spAutoFit/>
          </a:bodyPr>
          <a:lstStyle/>
          <a:p>
            <a:pPr algn="l">
              <a:lnSpc>
                <a:spcPts val="12033"/>
              </a:lnSpc>
            </a:pPr>
            <a:r>
              <a:rPr lang="en-US" sz="8595">
                <a:solidFill>
                  <a:srgbClr val="FFCC00"/>
                </a:solidFill>
                <a:latin typeface="DIN 1"/>
                <a:ea typeface="DIN 1"/>
                <a:cs typeface="DIN 1"/>
                <a:sym typeface="DIN 1"/>
              </a:rPr>
              <a:t>Background to the 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6154803" y="9688081"/>
            <a:ext cx="14315900" cy="837121"/>
            <a:chOff x="0" y="0"/>
            <a:chExt cx="1750918" cy="102385"/>
          </a:xfrm>
        </p:grpSpPr>
        <p:sp>
          <p:nvSpPr>
            <p:cNvPr id="3" name="Freeform 3"/>
            <p:cNvSpPr/>
            <p:nvPr/>
          </p:nvSpPr>
          <p:spPr>
            <a:xfrm>
              <a:off x="0" y="0"/>
              <a:ext cx="1750918" cy="102385"/>
            </a:xfrm>
            <a:custGeom>
              <a:avLst/>
              <a:gdLst/>
              <a:ahLst/>
              <a:cxnLst/>
              <a:rect l="l" t="t" r="r" b="b"/>
              <a:pathLst>
                <a:path w="1750918" h="102385">
                  <a:moveTo>
                    <a:pt x="0" y="0"/>
                  </a:moveTo>
                  <a:lnTo>
                    <a:pt x="1750918" y="0"/>
                  </a:lnTo>
                  <a:lnTo>
                    <a:pt x="1750918" y="102385"/>
                  </a:lnTo>
                  <a:lnTo>
                    <a:pt x="0" y="102385"/>
                  </a:lnTo>
                  <a:close/>
                </a:path>
              </a:pathLst>
            </a:custGeom>
            <a:solidFill>
              <a:srgbClr val="FFCC00"/>
            </a:solidFill>
          </p:spPr>
          <p:txBody>
            <a:bodyPr/>
            <a:lstStyle/>
            <a:p>
              <a:endParaRPr lang="en-GB"/>
            </a:p>
          </p:txBody>
        </p:sp>
        <p:sp>
          <p:nvSpPr>
            <p:cNvPr id="4" name="TextBox 4"/>
            <p:cNvSpPr txBox="1"/>
            <p:nvPr/>
          </p:nvSpPr>
          <p:spPr>
            <a:xfrm>
              <a:off x="0" y="-19050"/>
              <a:ext cx="1750918" cy="121435"/>
            </a:xfrm>
            <a:prstGeom prst="rect">
              <a:avLst/>
            </a:prstGeom>
          </p:spPr>
          <p:txBody>
            <a:bodyPr lIns="50800" tIns="50800" rIns="50800" bIns="50800" rtlCol="0" anchor="ctr"/>
            <a:lstStyle/>
            <a:p>
              <a:pPr algn="ctr">
                <a:lnSpc>
                  <a:spcPts val="1299"/>
                </a:lnSpc>
              </a:pPr>
              <a:endParaRPr/>
            </a:p>
          </p:txBody>
        </p:sp>
      </p:grpSp>
      <p:sp>
        <p:nvSpPr>
          <p:cNvPr id="5" name="Freeform 5"/>
          <p:cNvSpPr/>
          <p:nvPr/>
        </p:nvSpPr>
        <p:spPr>
          <a:xfrm>
            <a:off x="16503785" y="4042783"/>
            <a:ext cx="339642" cy="364462"/>
          </a:xfrm>
          <a:custGeom>
            <a:avLst/>
            <a:gdLst/>
            <a:ahLst/>
            <a:cxnLst/>
            <a:rect l="l" t="t" r="r" b="b"/>
            <a:pathLst>
              <a:path w="339642" h="364462">
                <a:moveTo>
                  <a:pt x="0" y="0"/>
                </a:moveTo>
                <a:lnTo>
                  <a:pt x="339641" y="0"/>
                </a:lnTo>
                <a:lnTo>
                  <a:pt x="339641" y="364463"/>
                </a:lnTo>
                <a:lnTo>
                  <a:pt x="0" y="364463"/>
                </a:lnTo>
                <a:lnTo>
                  <a:pt x="0" y="0"/>
                </a:lnTo>
                <a:close/>
              </a:path>
            </a:pathLst>
          </a:custGeom>
          <a:blipFill>
            <a:blip r:embed="rId3"/>
            <a:stretch>
              <a:fillRect l="-3923" r="-3923"/>
            </a:stretch>
          </a:blipFill>
        </p:spPr>
        <p:txBody>
          <a:bodyPr/>
          <a:lstStyle/>
          <a:p>
            <a:endParaRPr lang="en-GB"/>
          </a:p>
        </p:txBody>
      </p:sp>
      <p:sp>
        <p:nvSpPr>
          <p:cNvPr id="6" name="Freeform 6"/>
          <p:cNvSpPr/>
          <p:nvPr/>
        </p:nvSpPr>
        <p:spPr>
          <a:xfrm>
            <a:off x="9358405" y="1028700"/>
            <a:ext cx="7315200" cy="41148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4"/>
            <a:stretch>
              <a:fillRect/>
            </a:stretch>
          </a:blipFill>
        </p:spPr>
        <p:txBody>
          <a:bodyPr/>
          <a:lstStyle/>
          <a:p>
            <a:endParaRPr lang="en-GB"/>
          </a:p>
        </p:txBody>
      </p:sp>
      <p:sp>
        <p:nvSpPr>
          <p:cNvPr id="7" name="Freeform 7"/>
          <p:cNvSpPr/>
          <p:nvPr/>
        </p:nvSpPr>
        <p:spPr>
          <a:xfrm>
            <a:off x="1544486" y="1028700"/>
            <a:ext cx="7315200" cy="41148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5"/>
            <a:stretch>
              <a:fillRect/>
            </a:stretch>
          </a:blipFill>
        </p:spPr>
        <p:txBody>
          <a:bodyPr/>
          <a:lstStyle/>
          <a:p>
            <a:endParaRPr lang="en-GB"/>
          </a:p>
        </p:txBody>
      </p:sp>
      <p:sp>
        <p:nvSpPr>
          <p:cNvPr id="8" name="Freeform 8"/>
          <p:cNvSpPr/>
          <p:nvPr/>
        </p:nvSpPr>
        <p:spPr>
          <a:xfrm>
            <a:off x="1544486" y="5573281"/>
            <a:ext cx="7315200" cy="41148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6"/>
            <a:stretch>
              <a:fillRect/>
            </a:stretch>
          </a:blipFill>
        </p:spPr>
        <p:txBody>
          <a:bodyPr/>
          <a:lstStyle/>
          <a:p>
            <a:endParaRPr lang="en-GB"/>
          </a:p>
        </p:txBody>
      </p:sp>
      <p:sp>
        <p:nvSpPr>
          <p:cNvPr id="9" name="Freeform 9"/>
          <p:cNvSpPr/>
          <p:nvPr/>
        </p:nvSpPr>
        <p:spPr>
          <a:xfrm>
            <a:off x="9367789" y="5573281"/>
            <a:ext cx="7315200" cy="41148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7"/>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6154803" y="9688081"/>
            <a:ext cx="14315900" cy="837121"/>
            <a:chOff x="0" y="0"/>
            <a:chExt cx="1750918" cy="102385"/>
          </a:xfrm>
        </p:grpSpPr>
        <p:sp>
          <p:nvSpPr>
            <p:cNvPr id="3" name="Freeform 3"/>
            <p:cNvSpPr/>
            <p:nvPr/>
          </p:nvSpPr>
          <p:spPr>
            <a:xfrm>
              <a:off x="0" y="0"/>
              <a:ext cx="1750918" cy="102385"/>
            </a:xfrm>
            <a:custGeom>
              <a:avLst/>
              <a:gdLst/>
              <a:ahLst/>
              <a:cxnLst/>
              <a:rect l="l" t="t" r="r" b="b"/>
              <a:pathLst>
                <a:path w="1750918" h="102385">
                  <a:moveTo>
                    <a:pt x="0" y="0"/>
                  </a:moveTo>
                  <a:lnTo>
                    <a:pt x="1750918" y="0"/>
                  </a:lnTo>
                  <a:lnTo>
                    <a:pt x="1750918" y="102385"/>
                  </a:lnTo>
                  <a:lnTo>
                    <a:pt x="0" y="102385"/>
                  </a:lnTo>
                  <a:close/>
                </a:path>
              </a:pathLst>
            </a:custGeom>
            <a:solidFill>
              <a:srgbClr val="FFCC00"/>
            </a:solidFill>
          </p:spPr>
          <p:txBody>
            <a:bodyPr/>
            <a:lstStyle/>
            <a:p>
              <a:endParaRPr lang="en-GB"/>
            </a:p>
          </p:txBody>
        </p:sp>
        <p:sp>
          <p:nvSpPr>
            <p:cNvPr id="4" name="TextBox 4"/>
            <p:cNvSpPr txBox="1"/>
            <p:nvPr/>
          </p:nvSpPr>
          <p:spPr>
            <a:xfrm>
              <a:off x="0" y="-19050"/>
              <a:ext cx="1750918" cy="121435"/>
            </a:xfrm>
            <a:prstGeom prst="rect">
              <a:avLst/>
            </a:prstGeom>
          </p:spPr>
          <p:txBody>
            <a:bodyPr lIns="50800" tIns="50800" rIns="50800" bIns="50800" rtlCol="0" anchor="ctr"/>
            <a:lstStyle/>
            <a:p>
              <a:pPr algn="ctr">
                <a:lnSpc>
                  <a:spcPts val="1299"/>
                </a:lnSpc>
              </a:pPr>
              <a:endParaRPr/>
            </a:p>
          </p:txBody>
        </p:sp>
      </p:grpSp>
      <p:sp>
        <p:nvSpPr>
          <p:cNvPr id="5" name="Freeform 5"/>
          <p:cNvSpPr/>
          <p:nvPr/>
        </p:nvSpPr>
        <p:spPr>
          <a:xfrm>
            <a:off x="16503785" y="4042783"/>
            <a:ext cx="339642" cy="364462"/>
          </a:xfrm>
          <a:custGeom>
            <a:avLst/>
            <a:gdLst/>
            <a:ahLst/>
            <a:cxnLst/>
            <a:rect l="l" t="t" r="r" b="b"/>
            <a:pathLst>
              <a:path w="339642" h="364462">
                <a:moveTo>
                  <a:pt x="0" y="0"/>
                </a:moveTo>
                <a:lnTo>
                  <a:pt x="339641" y="0"/>
                </a:lnTo>
                <a:lnTo>
                  <a:pt x="339641" y="364463"/>
                </a:lnTo>
                <a:lnTo>
                  <a:pt x="0" y="364463"/>
                </a:lnTo>
                <a:lnTo>
                  <a:pt x="0" y="0"/>
                </a:lnTo>
                <a:close/>
              </a:path>
            </a:pathLst>
          </a:custGeom>
          <a:blipFill>
            <a:blip r:embed="rId3"/>
            <a:stretch>
              <a:fillRect l="-3923" r="-3923"/>
            </a:stretch>
          </a:blipFill>
        </p:spPr>
        <p:txBody>
          <a:bodyPr/>
          <a:lstStyle/>
          <a:p>
            <a:endParaRPr lang="en-GB"/>
          </a:p>
        </p:txBody>
      </p:sp>
      <p:grpSp>
        <p:nvGrpSpPr>
          <p:cNvPr id="6" name="Group 6"/>
          <p:cNvGrpSpPr/>
          <p:nvPr/>
        </p:nvGrpSpPr>
        <p:grpSpPr>
          <a:xfrm>
            <a:off x="5271193" y="2781128"/>
            <a:ext cx="5833722" cy="5104507"/>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CC00"/>
            </a:solidFill>
          </p:spPr>
          <p:txBody>
            <a:bodyPr/>
            <a:lstStyle/>
            <a:p>
              <a:endParaRPr lang="en-GB"/>
            </a:p>
          </p:txBody>
        </p:sp>
        <p:sp>
          <p:nvSpPr>
            <p:cNvPr id="8" name="TextBox 8"/>
            <p:cNvSpPr txBox="1"/>
            <p:nvPr/>
          </p:nvSpPr>
          <p:spPr>
            <a:xfrm>
              <a:off x="127000" y="254000"/>
              <a:ext cx="558800" cy="406400"/>
            </a:xfrm>
            <a:prstGeom prst="rect">
              <a:avLst/>
            </a:prstGeom>
          </p:spPr>
          <p:txBody>
            <a:bodyPr lIns="50800" tIns="50800" rIns="50800" bIns="50800" rtlCol="0" anchor="ctr"/>
            <a:lstStyle/>
            <a:p>
              <a:pPr algn="ctr">
                <a:lnSpc>
                  <a:spcPts val="2183"/>
                </a:lnSpc>
              </a:pPr>
              <a:endParaRPr/>
            </a:p>
          </p:txBody>
        </p:sp>
      </p:grpSp>
      <p:sp>
        <p:nvSpPr>
          <p:cNvPr id="9" name="AutoShape 9"/>
          <p:cNvSpPr/>
          <p:nvPr/>
        </p:nvSpPr>
        <p:spPr>
          <a:xfrm>
            <a:off x="5995722" y="6612078"/>
            <a:ext cx="5360987" cy="0"/>
          </a:xfrm>
          <a:prstGeom prst="line">
            <a:avLst/>
          </a:prstGeom>
          <a:ln w="38100" cap="flat">
            <a:solidFill>
              <a:srgbClr val="160333"/>
            </a:solidFill>
            <a:prstDash val="solid"/>
            <a:headEnd type="none" w="sm" len="sm"/>
            <a:tailEnd type="none" w="sm" len="sm"/>
          </a:ln>
        </p:spPr>
        <p:txBody>
          <a:bodyPr/>
          <a:lstStyle/>
          <a:p>
            <a:endParaRPr lang="en-GB"/>
          </a:p>
        </p:txBody>
      </p:sp>
      <p:sp>
        <p:nvSpPr>
          <p:cNvPr id="10" name="AutoShape 10"/>
          <p:cNvSpPr/>
          <p:nvPr/>
        </p:nvSpPr>
        <p:spPr>
          <a:xfrm flipV="1">
            <a:off x="6599189" y="5545399"/>
            <a:ext cx="3168449" cy="0"/>
          </a:xfrm>
          <a:prstGeom prst="line">
            <a:avLst/>
          </a:prstGeom>
          <a:ln w="38100" cap="flat">
            <a:solidFill>
              <a:srgbClr val="160333"/>
            </a:solidFill>
            <a:prstDash val="solid"/>
            <a:headEnd type="none" w="sm" len="sm"/>
            <a:tailEnd type="none" w="sm" len="sm"/>
          </a:ln>
        </p:spPr>
        <p:txBody>
          <a:bodyPr/>
          <a:lstStyle/>
          <a:p>
            <a:endParaRPr lang="en-GB"/>
          </a:p>
        </p:txBody>
      </p:sp>
      <p:sp>
        <p:nvSpPr>
          <p:cNvPr id="11" name="AutoShape 11"/>
          <p:cNvSpPr/>
          <p:nvPr/>
        </p:nvSpPr>
        <p:spPr>
          <a:xfrm flipV="1">
            <a:off x="7323063" y="4225015"/>
            <a:ext cx="2662480" cy="0"/>
          </a:xfrm>
          <a:prstGeom prst="line">
            <a:avLst/>
          </a:prstGeom>
          <a:ln w="38100" cap="flat">
            <a:solidFill>
              <a:srgbClr val="160333"/>
            </a:solidFill>
            <a:prstDash val="solid"/>
            <a:headEnd type="none" w="sm" len="sm"/>
            <a:tailEnd type="none" w="sm" len="sm"/>
          </a:ln>
        </p:spPr>
        <p:txBody>
          <a:bodyPr/>
          <a:lstStyle/>
          <a:p>
            <a:endParaRPr lang="en-GB"/>
          </a:p>
        </p:txBody>
      </p:sp>
      <p:sp>
        <p:nvSpPr>
          <p:cNvPr id="12" name="TextBox 12"/>
          <p:cNvSpPr txBox="1"/>
          <p:nvPr/>
        </p:nvSpPr>
        <p:spPr>
          <a:xfrm>
            <a:off x="769523" y="616847"/>
            <a:ext cx="15005680" cy="1201534"/>
          </a:xfrm>
          <a:prstGeom prst="rect">
            <a:avLst/>
          </a:prstGeom>
        </p:spPr>
        <p:txBody>
          <a:bodyPr lIns="0" tIns="0" rIns="0" bIns="0" rtlCol="0" anchor="t">
            <a:spAutoFit/>
          </a:bodyPr>
          <a:lstStyle/>
          <a:p>
            <a:pPr algn="l">
              <a:lnSpc>
                <a:spcPts val="9373"/>
              </a:lnSpc>
            </a:pPr>
            <a:r>
              <a:rPr lang="en-US" sz="6695">
                <a:solidFill>
                  <a:srgbClr val="FFCC00"/>
                </a:solidFill>
                <a:latin typeface="DIN 1"/>
                <a:ea typeface="DIN 1"/>
                <a:cs typeface="DIN 1"/>
                <a:sym typeface="DIN 1"/>
              </a:rPr>
              <a:t>A typical university sport programme..</a:t>
            </a:r>
          </a:p>
        </p:txBody>
      </p:sp>
      <p:sp>
        <p:nvSpPr>
          <p:cNvPr id="13" name="TextBox 13"/>
          <p:cNvSpPr txBox="1"/>
          <p:nvPr/>
        </p:nvSpPr>
        <p:spPr>
          <a:xfrm>
            <a:off x="2894891" y="3199765"/>
            <a:ext cx="4458261" cy="575074"/>
          </a:xfrm>
          <a:prstGeom prst="rect">
            <a:avLst/>
          </a:prstGeom>
        </p:spPr>
        <p:txBody>
          <a:bodyPr lIns="0" tIns="0" rIns="0" bIns="0" rtlCol="0" anchor="t">
            <a:spAutoFit/>
          </a:bodyPr>
          <a:lstStyle/>
          <a:p>
            <a:pPr algn="ctr">
              <a:lnSpc>
                <a:spcPts val="4003"/>
              </a:lnSpc>
              <a:spcBef>
                <a:spcPct val="0"/>
              </a:spcBef>
            </a:pPr>
            <a:r>
              <a:rPr lang="en-US" sz="2859">
                <a:solidFill>
                  <a:srgbClr val="FFFFFF"/>
                </a:solidFill>
                <a:latin typeface="DIN Arabic"/>
                <a:ea typeface="DIN Arabic"/>
                <a:cs typeface="DIN Arabic"/>
                <a:sym typeface="DIN Arabic"/>
              </a:rPr>
              <a:t>Performance Programmes</a:t>
            </a:r>
          </a:p>
        </p:txBody>
      </p:sp>
      <p:sp>
        <p:nvSpPr>
          <p:cNvPr id="14" name="TextBox 14"/>
          <p:cNvSpPr txBox="1"/>
          <p:nvPr/>
        </p:nvSpPr>
        <p:spPr>
          <a:xfrm>
            <a:off x="2894891" y="4352327"/>
            <a:ext cx="3798540" cy="575074"/>
          </a:xfrm>
          <a:prstGeom prst="rect">
            <a:avLst/>
          </a:prstGeom>
        </p:spPr>
        <p:txBody>
          <a:bodyPr lIns="0" tIns="0" rIns="0" bIns="0" rtlCol="0" anchor="t">
            <a:spAutoFit/>
          </a:bodyPr>
          <a:lstStyle/>
          <a:p>
            <a:pPr algn="ctr">
              <a:lnSpc>
                <a:spcPts val="4003"/>
              </a:lnSpc>
              <a:spcBef>
                <a:spcPct val="0"/>
              </a:spcBef>
            </a:pPr>
            <a:r>
              <a:rPr lang="en-US" sz="2859">
                <a:solidFill>
                  <a:srgbClr val="FFFFFF"/>
                </a:solidFill>
                <a:latin typeface="DIN Arabic"/>
                <a:ea typeface="DIN Arabic"/>
                <a:cs typeface="DIN Arabic"/>
                <a:sym typeface="DIN Arabic"/>
              </a:rPr>
              <a:t>Competitive Club Sport </a:t>
            </a:r>
          </a:p>
        </p:txBody>
      </p:sp>
      <p:sp>
        <p:nvSpPr>
          <p:cNvPr id="15" name="TextBox 15"/>
          <p:cNvSpPr txBox="1"/>
          <p:nvPr/>
        </p:nvSpPr>
        <p:spPr>
          <a:xfrm>
            <a:off x="2193952" y="5666120"/>
            <a:ext cx="3804196" cy="575074"/>
          </a:xfrm>
          <a:prstGeom prst="rect">
            <a:avLst/>
          </a:prstGeom>
        </p:spPr>
        <p:txBody>
          <a:bodyPr lIns="0" tIns="0" rIns="0" bIns="0" rtlCol="0" anchor="t">
            <a:spAutoFit/>
          </a:bodyPr>
          <a:lstStyle/>
          <a:p>
            <a:pPr algn="ctr">
              <a:lnSpc>
                <a:spcPts val="4003"/>
              </a:lnSpc>
              <a:spcBef>
                <a:spcPct val="0"/>
              </a:spcBef>
            </a:pPr>
            <a:r>
              <a:rPr lang="en-US" sz="2859">
                <a:solidFill>
                  <a:srgbClr val="FFFFFF"/>
                </a:solidFill>
                <a:latin typeface="DIN Arabic"/>
                <a:ea typeface="DIN Arabic"/>
                <a:cs typeface="DIN Arabic"/>
                <a:sym typeface="DIN Arabic"/>
              </a:rPr>
              <a:t>Participative Club Sport</a:t>
            </a:r>
          </a:p>
        </p:txBody>
      </p:sp>
      <p:sp>
        <p:nvSpPr>
          <p:cNvPr id="16" name="TextBox 16"/>
          <p:cNvSpPr txBox="1"/>
          <p:nvPr/>
        </p:nvSpPr>
        <p:spPr>
          <a:xfrm>
            <a:off x="294351" y="6867645"/>
            <a:ext cx="5353768" cy="575074"/>
          </a:xfrm>
          <a:prstGeom prst="rect">
            <a:avLst/>
          </a:prstGeom>
        </p:spPr>
        <p:txBody>
          <a:bodyPr lIns="0" tIns="0" rIns="0" bIns="0" rtlCol="0" anchor="t">
            <a:spAutoFit/>
          </a:bodyPr>
          <a:lstStyle/>
          <a:p>
            <a:pPr algn="ctr">
              <a:lnSpc>
                <a:spcPts val="4003"/>
              </a:lnSpc>
              <a:spcBef>
                <a:spcPct val="0"/>
              </a:spcBef>
            </a:pPr>
            <a:r>
              <a:rPr lang="en-US" sz="2859">
                <a:solidFill>
                  <a:srgbClr val="FFFFFF"/>
                </a:solidFill>
                <a:latin typeface="DIN Arabic"/>
                <a:ea typeface="DIN Arabic"/>
                <a:cs typeface="DIN Arabic"/>
                <a:sym typeface="DIN Arabic"/>
              </a:rPr>
              <a:t>Mass Participation Progammes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5991043" y="5964791"/>
            <a:ext cx="3224933" cy="3293509"/>
            <a:chOff x="0" y="0"/>
            <a:chExt cx="394428" cy="402815"/>
          </a:xfrm>
        </p:grpSpPr>
        <p:sp>
          <p:nvSpPr>
            <p:cNvPr id="3" name="Freeform 3"/>
            <p:cNvSpPr/>
            <p:nvPr/>
          </p:nvSpPr>
          <p:spPr>
            <a:xfrm>
              <a:off x="0" y="0"/>
              <a:ext cx="394428" cy="402815"/>
            </a:xfrm>
            <a:custGeom>
              <a:avLst/>
              <a:gdLst/>
              <a:ahLst/>
              <a:cxnLst/>
              <a:rect l="l" t="t" r="r" b="b"/>
              <a:pathLst>
                <a:path w="394428" h="402815">
                  <a:moveTo>
                    <a:pt x="0" y="0"/>
                  </a:moveTo>
                  <a:lnTo>
                    <a:pt x="394428" y="0"/>
                  </a:lnTo>
                  <a:lnTo>
                    <a:pt x="394428" y="402815"/>
                  </a:lnTo>
                  <a:lnTo>
                    <a:pt x="0" y="402815"/>
                  </a:lnTo>
                  <a:close/>
                </a:path>
              </a:pathLst>
            </a:custGeom>
            <a:solidFill>
              <a:srgbClr val="160333"/>
            </a:solidFill>
          </p:spPr>
          <p:txBody>
            <a:bodyPr/>
            <a:lstStyle/>
            <a:p>
              <a:endParaRPr lang="en-GB"/>
            </a:p>
          </p:txBody>
        </p:sp>
        <p:sp>
          <p:nvSpPr>
            <p:cNvPr id="4" name="TextBox 4"/>
            <p:cNvSpPr txBox="1"/>
            <p:nvPr/>
          </p:nvSpPr>
          <p:spPr>
            <a:xfrm>
              <a:off x="0" y="-19050"/>
              <a:ext cx="394428" cy="421865"/>
            </a:xfrm>
            <a:prstGeom prst="rect">
              <a:avLst/>
            </a:prstGeom>
          </p:spPr>
          <p:txBody>
            <a:bodyPr lIns="50800" tIns="50800" rIns="50800" bIns="50800" rtlCol="0" anchor="ctr"/>
            <a:lstStyle/>
            <a:p>
              <a:pPr algn="ctr">
                <a:lnSpc>
                  <a:spcPts val="1299"/>
                </a:lnSpc>
              </a:pPr>
              <a:endParaRPr/>
            </a:p>
          </p:txBody>
        </p:sp>
      </p:grpSp>
      <p:grpSp>
        <p:nvGrpSpPr>
          <p:cNvPr id="5" name="Group 5"/>
          <p:cNvGrpSpPr/>
          <p:nvPr/>
        </p:nvGrpSpPr>
        <p:grpSpPr>
          <a:xfrm>
            <a:off x="6235622" y="9868440"/>
            <a:ext cx="14315900" cy="837121"/>
            <a:chOff x="0" y="0"/>
            <a:chExt cx="1750918" cy="102385"/>
          </a:xfrm>
        </p:grpSpPr>
        <p:sp>
          <p:nvSpPr>
            <p:cNvPr id="6" name="Freeform 6"/>
            <p:cNvSpPr/>
            <p:nvPr/>
          </p:nvSpPr>
          <p:spPr>
            <a:xfrm>
              <a:off x="0" y="0"/>
              <a:ext cx="1750918" cy="102385"/>
            </a:xfrm>
            <a:custGeom>
              <a:avLst/>
              <a:gdLst/>
              <a:ahLst/>
              <a:cxnLst/>
              <a:rect l="l" t="t" r="r" b="b"/>
              <a:pathLst>
                <a:path w="1750918" h="102385">
                  <a:moveTo>
                    <a:pt x="0" y="0"/>
                  </a:moveTo>
                  <a:lnTo>
                    <a:pt x="1750918" y="0"/>
                  </a:lnTo>
                  <a:lnTo>
                    <a:pt x="1750918" y="102385"/>
                  </a:lnTo>
                  <a:lnTo>
                    <a:pt x="0" y="102385"/>
                  </a:lnTo>
                  <a:close/>
                </a:path>
              </a:pathLst>
            </a:custGeom>
            <a:solidFill>
              <a:srgbClr val="FFCC00"/>
            </a:solidFill>
          </p:spPr>
          <p:txBody>
            <a:bodyPr/>
            <a:lstStyle/>
            <a:p>
              <a:endParaRPr lang="en-GB"/>
            </a:p>
          </p:txBody>
        </p:sp>
        <p:sp>
          <p:nvSpPr>
            <p:cNvPr id="7" name="TextBox 7"/>
            <p:cNvSpPr txBox="1"/>
            <p:nvPr/>
          </p:nvSpPr>
          <p:spPr>
            <a:xfrm>
              <a:off x="0" y="-19050"/>
              <a:ext cx="1750918" cy="121435"/>
            </a:xfrm>
            <a:prstGeom prst="rect">
              <a:avLst/>
            </a:prstGeom>
          </p:spPr>
          <p:txBody>
            <a:bodyPr lIns="50800" tIns="50800" rIns="50800" bIns="50800" rtlCol="0" anchor="ctr"/>
            <a:lstStyle/>
            <a:p>
              <a:pPr algn="ctr">
                <a:lnSpc>
                  <a:spcPts val="1299"/>
                </a:lnSpc>
              </a:pPr>
              <a:endParaRPr/>
            </a:p>
          </p:txBody>
        </p:sp>
      </p:grpSp>
      <p:sp>
        <p:nvSpPr>
          <p:cNvPr id="8" name="Freeform 8"/>
          <p:cNvSpPr/>
          <p:nvPr/>
        </p:nvSpPr>
        <p:spPr>
          <a:xfrm>
            <a:off x="3890565" y="2324204"/>
            <a:ext cx="11059726" cy="7035611"/>
          </a:xfrm>
          <a:custGeom>
            <a:avLst/>
            <a:gdLst/>
            <a:ahLst/>
            <a:cxnLst/>
            <a:rect l="l" t="t" r="r" b="b"/>
            <a:pathLst>
              <a:path w="11059726" h="7035611">
                <a:moveTo>
                  <a:pt x="0" y="0"/>
                </a:moveTo>
                <a:lnTo>
                  <a:pt x="11059727" y="0"/>
                </a:lnTo>
                <a:lnTo>
                  <a:pt x="11059727" y="7035611"/>
                </a:lnTo>
                <a:lnTo>
                  <a:pt x="0" y="7035611"/>
                </a:lnTo>
                <a:lnTo>
                  <a:pt x="0" y="0"/>
                </a:lnTo>
                <a:close/>
              </a:path>
            </a:pathLst>
          </a:custGeom>
          <a:blipFill>
            <a:blip r:embed="rId3"/>
            <a:stretch>
              <a:fillRect l="-864" r="-426"/>
            </a:stretch>
          </a:blipFill>
        </p:spPr>
        <p:txBody>
          <a:bodyPr/>
          <a:lstStyle/>
          <a:p>
            <a:endParaRPr lang="en-GB"/>
          </a:p>
        </p:txBody>
      </p:sp>
      <p:sp>
        <p:nvSpPr>
          <p:cNvPr id="9" name="TextBox 9"/>
          <p:cNvSpPr txBox="1"/>
          <p:nvPr/>
        </p:nvSpPr>
        <p:spPr>
          <a:xfrm>
            <a:off x="558283" y="1385084"/>
            <a:ext cx="12107619" cy="1144031"/>
          </a:xfrm>
          <a:prstGeom prst="rect">
            <a:avLst/>
          </a:prstGeom>
        </p:spPr>
        <p:txBody>
          <a:bodyPr lIns="0" tIns="0" rIns="0" bIns="0" rtlCol="0" anchor="t">
            <a:spAutoFit/>
          </a:bodyPr>
          <a:lstStyle/>
          <a:p>
            <a:pPr algn="l">
              <a:lnSpc>
                <a:spcPts val="5183"/>
              </a:lnSpc>
            </a:pPr>
            <a:r>
              <a:rPr lang="en-US" sz="3702">
                <a:solidFill>
                  <a:srgbClr val="FFFFFF"/>
                </a:solidFill>
                <a:latin typeface="DIN Arabic"/>
                <a:ea typeface="DIN Arabic"/>
                <a:cs typeface="DIN Arabic"/>
                <a:sym typeface="DIN Arabic"/>
              </a:rPr>
              <a:t>2024/25 BUCS Student Active Wellbeing Survey:</a:t>
            </a:r>
          </a:p>
          <a:p>
            <a:pPr algn="l">
              <a:lnSpc>
                <a:spcPts val="3102"/>
              </a:lnSpc>
              <a:spcBef>
                <a:spcPct val="0"/>
              </a:spcBef>
            </a:pPr>
            <a:endParaRPr lang="en-US" sz="3702">
              <a:solidFill>
                <a:srgbClr val="FFFFFF"/>
              </a:solidFill>
              <a:latin typeface="DIN Arabic"/>
              <a:ea typeface="DIN Arabic"/>
              <a:cs typeface="DIN Arabic"/>
              <a:sym typeface="DIN Arabic"/>
            </a:endParaRPr>
          </a:p>
        </p:txBody>
      </p:sp>
      <p:sp>
        <p:nvSpPr>
          <p:cNvPr id="10" name="TextBox 10"/>
          <p:cNvSpPr txBox="1"/>
          <p:nvPr/>
        </p:nvSpPr>
        <p:spPr>
          <a:xfrm>
            <a:off x="396934" y="-16365"/>
            <a:ext cx="17458949" cy="1250700"/>
          </a:xfrm>
          <a:prstGeom prst="rect">
            <a:avLst/>
          </a:prstGeom>
        </p:spPr>
        <p:txBody>
          <a:bodyPr lIns="0" tIns="0" rIns="0" bIns="0" rtlCol="0" anchor="t">
            <a:spAutoFit/>
          </a:bodyPr>
          <a:lstStyle/>
          <a:p>
            <a:pPr algn="l">
              <a:lnSpc>
                <a:spcPts val="9813"/>
              </a:lnSpc>
            </a:pPr>
            <a:r>
              <a:rPr lang="en-US" sz="7009">
                <a:solidFill>
                  <a:srgbClr val="FFCC00"/>
                </a:solidFill>
                <a:latin typeface="DIN 1"/>
                <a:ea typeface="DIN 1"/>
                <a:cs typeface="DIN 1"/>
                <a:sym typeface="DIN 1"/>
              </a:rPr>
              <a:t> Wider benefits of university programmes..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sp>
        <p:nvSpPr>
          <p:cNvPr id="2" name="Freeform 2"/>
          <p:cNvSpPr/>
          <p:nvPr/>
        </p:nvSpPr>
        <p:spPr>
          <a:xfrm>
            <a:off x="13190842" y="7899358"/>
            <a:ext cx="527684" cy="801039"/>
          </a:xfrm>
          <a:custGeom>
            <a:avLst/>
            <a:gdLst/>
            <a:ahLst/>
            <a:cxnLst/>
            <a:rect l="l" t="t" r="r" b="b"/>
            <a:pathLst>
              <a:path w="527684" h="801039">
                <a:moveTo>
                  <a:pt x="0" y="0"/>
                </a:moveTo>
                <a:lnTo>
                  <a:pt x="527684" y="0"/>
                </a:lnTo>
                <a:lnTo>
                  <a:pt x="527684" y="801039"/>
                </a:lnTo>
                <a:lnTo>
                  <a:pt x="0" y="8010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8058542" y="8222394"/>
            <a:ext cx="529415" cy="803666"/>
          </a:xfrm>
          <a:custGeom>
            <a:avLst/>
            <a:gdLst/>
            <a:ahLst/>
            <a:cxnLst/>
            <a:rect l="l" t="t" r="r" b="b"/>
            <a:pathLst>
              <a:path w="529415" h="803666">
                <a:moveTo>
                  <a:pt x="0" y="0"/>
                </a:moveTo>
                <a:lnTo>
                  <a:pt x="529415" y="0"/>
                </a:lnTo>
                <a:lnTo>
                  <a:pt x="529415" y="803666"/>
                </a:lnTo>
                <a:lnTo>
                  <a:pt x="0" y="8036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4699153" y="-150898"/>
            <a:ext cx="11891422" cy="3441048"/>
          </a:xfrm>
          <a:custGeom>
            <a:avLst/>
            <a:gdLst/>
            <a:ahLst/>
            <a:cxnLst/>
            <a:rect l="l" t="t" r="r" b="b"/>
            <a:pathLst>
              <a:path w="11891422" h="3441048">
                <a:moveTo>
                  <a:pt x="0" y="0"/>
                </a:moveTo>
                <a:lnTo>
                  <a:pt x="11891422" y="0"/>
                </a:lnTo>
                <a:lnTo>
                  <a:pt x="11891422" y="3441048"/>
                </a:lnTo>
                <a:lnTo>
                  <a:pt x="0" y="3441048"/>
                </a:lnTo>
                <a:lnTo>
                  <a:pt x="0" y="0"/>
                </a:lnTo>
                <a:close/>
              </a:path>
            </a:pathLst>
          </a:custGeom>
          <a:blipFill>
            <a:blip r:embed="rId5"/>
            <a:stretch>
              <a:fillRect t="-24407"/>
            </a:stretch>
          </a:blipFill>
        </p:spPr>
        <p:txBody>
          <a:bodyPr/>
          <a:lstStyle/>
          <a:p>
            <a:endParaRPr lang="en-GB"/>
          </a:p>
        </p:txBody>
      </p:sp>
      <p:sp>
        <p:nvSpPr>
          <p:cNvPr id="5" name="Freeform 5"/>
          <p:cNvSpPr/>
          <p:nvPr/>
        </p:nvSpPr>
        <p:spPr>
          <a:xfrm>
            <a:off x="-410683" y="3430720"/>
            <a:ext cx="7602952" cy="3441048"/>
          </a:xfrm>
          <a:custGeom>
            <a:avLst/>
            <a:gdLst/>
            <a:ahLst/>
            <a:cxnLst/>
            <a:rect l="l" t="t" r="r" b="b"/>
            <a:pathLst>
              <a:path w="7602952" h="3441048">
                <a:moveTo>
                  <a:pt x="0" y="0"/>
                </a:moveTo>
                <a:lnTo>
                  <a:pt x="7602952" y="0"/>
                </a:lnTo>
                <a:lnTo>
                  <a:pt x="7602952" y="3441048"/>
                </a:lnTo>
                <a:lnTo>
                  <a:pt x="0" y="3441048"/>
                </a:lnTo>
                <a:lnTo>
                  <a:pt x="0" y="0"/>
                </a:lnTo>
                <a:close/>
              </a:path>
            </a:pathLst>
          </a:custGeom>
          <a:blipFill>
            <a:blip r:embed="rId6"/>
            <a:stretch>
              <a:fillRect t="-23017" b="-20599"/>
            </a:stretch>
          </a:blipFill>
        </p:spPr>
        <p:txBody>
          <a:bodyPr/>
          <a:lstStyle/>
          <a:p>
            <a:endParaRPr lang="en-GB"/>
          </a:p>
        </p:txBody>
      </p:sp>
      <p:sp>
        <p:nvSpPr>
          <p:cNvPr id="6" name="Freeform 6"/>
          <p:cNvSpPr/>
          <p:nvPr/>
        </p:nvSpPr>
        <p:spPr>
          <a:xfrm>
            <a:off x="-410683" y="7009353"/>
            <a:ext cx="7602952" cy="3558176"/>
          </a:xfrm>
          <a:custGeom>
            <a:avLst/>
            <a:gdLst/>
            <a:ahLst/>
            <a:cxnLst/>
            <a:rect l="l" t="t" r="r" b="b"/>
            <a:pathLst>
              <a:path w="7602952" h="3558176">
                <a:moveTo>
                  <a:pt x="0" y="0"/>
                </a:moveTo>
                <a:lnTo>
                  <a:pt x="7602952" y="0"/>
                </a:lnTo>
                <a:lnTo>
                  <a:pt x="7602952" y="3558175"/>
                </a:lnTo>
                <a:lnTo>
                  <a:pt x="0" y="3558175"/>
                </a:lnTo>
                <a:lnTo>
                  <a:pt x="0" y="0"/>
                </a:lnTo>
                <a:close/>
              </a:path>
            </a:pathLst>
          </a:custGeom>
          <a:blipFill>
            <a:blip r:embed="rId7"/>
            <a:stretch>
              <a:fillRect t="-42817" r="-3780" b="-4649"/>
            </a:stretch>
          </a:blipFill>
        </p:spPr>
        <p:txBody>
          <a:bodyPr/>
          <a:lstStyle/>
          <a:p>
            <a:endParaRPr lang="en-GB"/>
          </a:p>
        </p:txBody>
      </p:sp>
      <p:sp>
        <p:nvSpPr>
          <p:cNvPr id="7" name="TextBox 7"/>
          <p:cNvSpPr txBox="1"/>
          <p:nvPr/>
        </p:nvSpPr>
        <p:spPr>
          <a:xfrm>
            <a:off x="7777299" y="235588"/>
            <a:ext cx="4377518" cy="1719424"/>
          </a:xfrm>
          <a:prstGeom prst="rect">
            <a:avLst/>
          </a:prstGeom>
        </p:spPr>
        <p:txBody>
          <a:bodyPr lIns="0" tIns="0" rIns="0" bIns="0" rtlCol="0" anchor="t">
            <a:spAutoFit/>
          </a:bodyPr>
          <a:lstStyle/>
          <a:p>
            <a:pPr algn="l">
              <a:lnSpc>
                <a:spcPts val="13145"/>
              </a:lnSpc>
            </a:pPr>
            <a:r>
              <a:rPr lang="en-US" sz="10112">
                <a:solidFill>
                  <a:srgbClr val="FFCC00"/>
                </a:solidFill>
                <a:latin typeface="DIN 1"/>
                <a:ea typeface="DIN 1"/>
                <a:cs typeface="DIN 1"/>
                <a:sym typeface="DIN 1"/>
              </a:rPr>
              <a:t>3784</a:t>
            </a:r>
          </a:p>
        </p:txBody>
      </p:sp>
      <p:sp>
        <p:nvSpPr>
          <p:cNvPr id="8" name="TextBox 8"/>
          <p:cNvSpPr txBox="1"/>
          <p:nvPr/>
        </p:nvSpPr>
        <p:spPr>
          <a:xfrm>
            <a:off x="7639283" y="3584202"/>
            <a:ext cx="3880998" cy="1721175"/>
          </a:xfrm>
          <a:prstGeom prst="rect">
            <a:avLst/>
          </a:prstGeom>
        </p:spPr>
        <p:txBody>
          <a:bodyPr lIns="0" tIns="0" rIns="0" bIns="0" rtlCol="0" anchor="t">
            <a:spAutoFit/>
          </a:bodyPr>
          <a:lstStyle/>
          <a:p>
            <a:pPr algn="l">
              <a:lnSpc>
                <a:spcPts val="13191"/>
              </a:lnSpc>
            </a:pPr>
            <a:r>
              <a:rPr lang="en-US" sz="10147">
                <a:solidFill>
                  <a:srgbClr val="FFCC00"/>
                </a:solidFill>
                <a:latin typeface="DIN 1"/>
                <a:ea typeface="DIN 1"/>
                <a:cs typeface="DIN 1"/>
                <a:sym typeface="DIN 1"/>
              </a:rPr>
              <a:t>4861</a:t>
            </a:r>
          </a:p>
        </p:txBody>
      </p:sp>
      <p:sp>
        <p:nvSpPr>
          <p:cNvPr id="9" name="TextBox 9"/>
          <p:cNvSpPr txBox="1"/>
          <p:nvPr/>
        </p:nvSpPr>
        <p:spPr>
          <a:xfrm>
            <a:off x="7777299" y="1920744"/>
            <a:ext cx="4082382" cy="1130380"/>
          </a:xfrm>
          <a:prstGeom prst="rect">
            <a:avLst/>
          </a:prstGeom>
        </p:spPr>
        <p:txBody>
          <a:bodyPr lIns="0" tIns="0" rIns="0" bIns="0" rtlCol="0" anchor="t">
            <a:spAutoFit/>
          </a:bodyPr>
          <a:lstStyle/>
          <a:p>
            <a:pPr algn="l">
              <a:lnSpc>
                <a:spcPts val="4364"/>
              </a:lnSpc>
            </a:pPr>
            <a:r>
              <a:rPr lang="en-US" sz="3357">
                <a:solidFill>
                  <a:srgbClr val="FFCC00"/>
                </a:solidFill>
                <a:latin typeface="DIN 3"/>
                <a:ea typeface="DIN 3"/>
                <a:cs typeface="DIN 3"/>
                <a:sym typeface="DIN 3"/>
              </a:rPr>
              <a:t>uea+sport memberships sold</a:t>
            </a:r>
          </a:p>
        </p:txBody>
      </p:sp>
      <p:sp>
        <p:nvSpPr>
          <p:cNvPr id="10" name="TextBox 10"/>
          <p:cNvSpPr txBox="1"/>
          <p:nvPr/>
        </p:nvSpPr>
        <p:spPr>
          <a:xfrm>
            <a:off x="7639283" y="5146024"/>
            <a:ext cx="4114644" cy="1133869"/>
          </a:xfrm>
          <a:prstGeom prst="rect">
            <a:avLst/>
          </a:prstGeom>
        </p:spPr>
        <p:txBody>
          <a:bodyPr lIns="0" tIns="0" rIns="0" bIns="0" rtlCol="0" anchor="t">
            <a:spAutoFit/>
          </a:bodyPr>
          <a:lstStyle/>
          <a:p>
            <a:pPr algn="l">
              <a:lnSpc>
                <a:spcPts val="4379"/>
              </a:lnSpc>
            </a:pPr>
            <a:r>
              <a:rPr lang="en-US" sz="3368">
                <a:solidFill>
                  <a:srgbClr val="FFCC00"/>
                </a:solidFill>
                <a:latin typeface="DIN 3"/>
                <a:ea typeface="DIN 3"/>
                <a:cs typeface="DIN 3"/>
                <a:sym typeface="DIN 3"/>
              </a:rPr>
              <a:t>club subscriptions sold</a:t>
            </a:r>
          </a:p>
        </p:txBody>
      </p:sp>
      <p:sp>
        <p:nvSpPr>
          <p:cNvPr id="11" name="TextBox 11"/>
          <p:cNvSpPr txBox="1"/>
          <p:nvPr/>
        </p:nvSpPr>
        <p:spPr>
          <a:xfrm>
            <a:off x="13190842" y="267994"/>
            <a:ext cx="4377518" cy="1719424"/>
          </a:xfrm>
          <a:prstGeom prst="rect">
            <a:avLst/>
          </a:prstGeom>
        </p:spPr>
        <p:txBody>
          <a:bodyPr lIns="0" tIns="0" rIns="0" bIns="0" rtlCol="0" anchor="t">
            <a:spAutoFit/>
          </a:bodyPr>
          <a:lstStyle/>
          <a:p>
            <a:pPr algn="l">
              <a:lnSpc>
                <a:spcPts val="13145"/>
              </a:lnSpc>
            </a:pPr>
            <a:r>
              <a:rPr lang="en-US" sz="10112">
                <a:solidFill>
                  <a:srgbClr val="FFCC00"/>
                </a:solidFill>
                <a:latin typeface="DIN 1"/>
                <a:ea typeface="DIN 1"/>
                <a:cs typeface="DIN 1"/>
                <a:sym typeface="DIN 1"/>
              </a:rPr>
              <a:t>21.5%</a:t>
            </a:r>
          </a:p>
        </p:txBody>
      </p:sp>
      <p:sp>
        <p:nvSpPr>
          <p:cNvPr id="12" name="TextBox 12"/>
          <p:cNvSpPr txBox="1"/>
          <p:nvPr/>
        </p:nvSpPr>
        <p:spPr>
          <a:xfrm>
            <a:off x="13017606" y="1907387"/>
            <a:ext cx="4377518" cy="910957"/>
          </a:xfrm>
          <a:prstGeom prst="rect">
            <a:avLst/>
          </a:prstGeom>
        </p:spPr>
        <p:txBody>
          <a:bodyPr lIns="0" tIns="0" rIns="0" bIns="0" rtlCol="0" anchor="t">
            <a:spAutoFit/>
          </a:bodyPr>
          <a:lstStyle/>
          <a:p>
            <a:pPr algn="l">
              <a:lnSpc>
                <a:spcPts val="3541"/>
              </a:lnSpc>
            </a:pPr>
            <a:r>
              <a:rPr lang="en-US" sz="2724">
                <a:solidFill>
                  <a:srgbClr val="FFCC00"/>
                </a:solidFill>
                <a:latin typeface="DIN 3"/>
                <a:ea typeface="DIN 3"/>
                <a:cs typeface="DIN 3"/>
                <a:sym typeface="DIN 3"/>
              </a:rPr>
              <a:t>of total student cohort with uea+sport memberships</a:t>
            </a:r>
          </a:p>
        </p:txBody>
      </p:sp>
      <p:sp>
        <p:nvSpPr>
          <p:cNvPr id="13" name="TextBox 13"/>
          <p:cNvSpPr txBox="1"/>
          <p:nvPr/>
        </p:nvSpPr>
        <p:spPr>
          <a:xfrm>
            <a:off x="13557532" y="2906743"/>
            <a:ext cx="3158596" cy="523977"/>
          </a:xfrm>
          <a:prstGeom prst="rect">
            <a:avLst/>
          </a:prstGeom>
        </p:spPr>
        <p:txBody>
          <a:bodyPr lIns="0" tIns="0" rIns="0" bIns="0" rtlCol="0" anchor="t">
            <a:spAutoFit/>
          </a:bodyPr>
          <a:lstStyle/>
          <a:p>
            <a:pPr algn="l">
              <a:lnSpc>
                <a:spcPts val="4072"/>
              </a:lnSpc>
            </a:pPr>
            <a:r>
              <a:rPr lang="en-US" sz="3132">
                <a:solidFill>
                  <a:srgbClr val="FFCC00"/>
                </a:solidFill>
                <a:latin typeface="DIN 3"/>
                <a:ea typeface="DIN 3"/>
                <a:cs typeface="DIN 3"/>
                <a:sym typeface="DIN 3"/>
              </a:rPr>
              <a:t>19.5%, 20.3% PTY</a:t>
            </a:r>
          </a:p>
        </p:txBody>
      </p:sp>
      <p:sp>
        <p:nvSpPr>
          <p:cNvPr id="14" name="TextBox 14"/>
          <p:cNvSpPr txBox="1"/>
          <p:nvPr/>
        </p:nvSpPr>
        <p:spPr>
          <a:xfrm>
            <a:off x="13190842" y="3547768"/>
            <a:ext cx="4391875" cy="1709420"/>
          </a:xfrm>
          <a:prstGeom prst="rect">
            <a:avLst/>
          </a:prstGeom>
        </p:spPr>
        <p:txBody>
          <a:bodyPr lIns="0" tIns="0" rIns="0" bIns="0" rtlCol="0" anchor="t">
            <a:spAutoFit/>
          </a:bodyPr>
          <a:lstStyle/>
          <a:p>
            <a:pPr algn="l">
              <a:lnSpc>
                <a:spcPts val="13194"/>
              </a:lnSpc>
            </a:pPr>
            <a:r>
              <a:rPr lang="en-US" sz="10149">
                <a:solidFill>
                  <a:srgbClr val="FFCC00"/>
                </a:solidFill>
                <a:latin typeface="DIN 1"/>
                <a:ea typeface="DIN 1"/>
                <a:cs typeface="DIN 1"/>
                <a:sym typeface="DIN 1"/>
              </a:rPr>
              <a:t>27.6%</a:t>
            </a:r>
          </a:p>
        </p:txBody>
      </p:sp>
      <p:sp>
        <p:nvSpPr>
          <p:cNvPr id="15" name="TextBox 15"/>
          <p:cNvSpPr txBox="1"/>
          <p:nvPr/>
        </p:nvSpPr>
        <p:spPr>
          <a:xfrm>
            <a:off x="13003248" y="5095875"/>
            <a:ext cx="4391875" cy="913788"/>
          </a:xfrm>
          <a:prstGeom prst="rect">
            <a:avLst/>
          </a:prstGeom>
        </p:spPr>
        <p:txBody>
          <a:bodyPr lIns="0" tIns="0" rIns="0" bIns="0" rtlCol="0" anchor="t">
            <a:spAutoFit/>
          </a:bodyPr>
          <a:lstStyle/>
          <a:p>
            <a:pPr algn="l">
              <a:lnSpc>
                <a:spcPts val="3553"/>
              </a:lnSpc>
            </a:pPr>
            <a:r>
              <a:rPr lang="en-US" sz="2733">
                <a:solidFill>
                  <a:srgbClr val="FFCC00"/>
                </a:solidFill>
                <a:latin typeface="DIN 3"/>
                <a:ea typeface="DIN 3"/>
                <a:cs typeface="DIN 3"/>
                <a:sym typeface="DIN 3"/>
              </a:rPr>
              <a:t>of total student cohort with club subscriptions</a:t>
            </a:r>
          </a:p>
        </p:txBody>
      </p:sp>
      <p:sp>
        <p:nvSpPr>
          <p:cNvPr id="16" name="TextBox 16"/>
          <p:cNvSpPr txBox="1"/>
          <p:nvPr/>
        </p:nvSpPr>
        <p:spPr>
          <a:xfrm>
            <a:off x="13660379" y="6095388"/>
            <a:ext cx="2952900" cy="525539"/>
          </a:xfrm>
          <a:prstGeom prst="rect">
            <a:avLst/>
          </a:prstGeom>
        </p:spPr>
        <p:txBody>
          <a:bodyPr lIns="0" tIns="0" rIns="0" bIns="0" rtlCol="0" anchor="t">
            <a:spAutoFit/>
          </a:bodyPr>
          <a:lstStyle/>
          <a:p>
            <a:pPr algn="l">
              <a:lnSpc>
                <a:spcPts val="4086"/>
              </a:lnSpc>
            </a:pPr>
            <a:r>
              <a:rPr lang="en-US" sz="3143">
                <a:solidFill>
                  <a:srgbClr val="FFCC00"/>
                </a:solidFill>
                <a:latin typeface="DIN 3"/>
                <a:ea typeface="DIN 3"/>
                <a:cs typeface="DIN 3"/>
                <a:sym typeface="DIN 3"/>
              </a:rPr>
              <a:t>25%, 25.6% PTY</a:t>
            </a:r>
          </a:p>
        </p:txBody>
      </p:sp>
      <p:sp>
        <p:nvSpPr>
          <p:cNvPr id="17" name="TextBox 17"/>
          <p:cNvSpPr txBox="1"/>
          <p:nvPr/>
        </p:nvSpPr>
        <p:spPr>
          <a:xfrm>
            <a:off x="13176484" y="7069016"/>
            <a:ext cx="4377518" cy="1719424"/>
          </a:xfrm>
          <a:prstGeom prst="rect">
            <a:avLst/>
          </a:prstGeom>
        </p:spPr>
        <p:txBody>
          <a:bodyPr lIns="0" tIns="0" rIns="0" bIns="0" rtlCol="0" anchor="t">
            <a:spAutoFit/>
          </a:bodyPr>
          <a:lstStyle/>
          <a:p>
            <a:pPr algn="l">
              <a:lnSpc>
                <a:spcPts val="13145"/>
              </a:lnSpc>
            </a:pPr>
            <a:r>
              <a:rPr lang="en-US" sz="10112">
                <a:solidFill>
                  <a:srgbClr val="FFCC00"/>
                </a:solidFill>
                <a:latin typeface="DIN 1"/>
                <a:ea typeface="DIN 1"/>
                <a:cs typeface="DIN 1"/>
                <a:sym typeface="DIN 1"/>
              </a:rPr>
              <a:t>42.4%</a:t>
            </a:r>
          </a:p>
        </p:txBody>
      </p:sp>
      <p:sp>
        <p:nvSpPr>
          <p:cNvPr id="18" name="TextBox 18"/>
          <p:cNvSpPr txBox="1"/>
          <p:nvPr/>
        </p:nvSpPr>
        <p:spPr>
          <a:xfrm>
            <a:off x="13021592" y="8546889"/>
            <a:ext cx="4546768" cy="910717"/>
          </a:xfrm>
          <a:prstGeom prst="rect">
            <a:avLst/>
          </a:prstGeom>
        </p:spPr>
        <p:txBody>
          <a:bodyPr lIns="0" tIns="0" rIns="0" bIns="0" rtlCol="0" anchor="t">
            <a:spAutoFit/>
          </a:bodyPr>
          <a:lstStyle/>
          <a:p>
            <a:pPr algn="l">
              <a:lnSpc>
                <a:spcPts val="3541"/>
              </a:lnSpc>
            </a:pPr>
            <a:r>
              <a:rPr lang="en-US" sz="2724">
                <a:solidFill>
                  <a:srgbClr val="FFCC00"/>
                </a:solidFill>
                <a:latin typeface="DIN 3"/>
                <a:ea typeface="DIN 3"/>
                <a:cs typeface="DIN 3"/>
                <a:sym typeface="DIN 3"/>
              </a:rPr>
              <a:t>of total students engaged  in all uea+sport programmes</a:t>
            </a:r>
          </a:p>
        </p:txBody>
      </p:sp>
      <p:sp>
        <p:nvSpPr>
          <p:cNvPr id="19" name="TextBox 19"/>
          <p:cNvSpPr txBox="1"/>
          <p:nvPr/>
        </p:nvSpPr>
        <p:spPr>
          <a:xfrm>
            <a:off x="7777299" y="6980972"/>
            <a:ext cx="4377518" cy="1719424"/>
          </a:xfrm>
          <a:prstGeom prst="rect">
            <a:avLst/>
          </a:prstGeom>
        </p:spPr>
        <p:txBody>
          <a:bodyPr lIns="0" tIns="0" rIns="0" bIns="0" rtlCol="0" anchor="t">
            <a:spAutoFit/>
          </a:bodyPr>
          <a:lstStyle/>
          <a:p>
            <a:pPr algn="l">
              <a:lnSpc>
                <a:spcPts val="13145"/>
              </a:lnSpc>
            </a:pPr>
            <a:r>
              <a:rPr lang="en-US" sz="10112">
                <a:solidFill>
                  <a:srgbClr val="FFCC00"/>
                </a:solidFill>
                <a:latin typeface="DIN 1"/>
                <a:ea typeface="DIN 1"/>
                <a:cs typeface="DIN 1"/>
                <a:sym typeface="DIN 1"/>
              </a:rPr>
              <a:t>7447</a:t>
            </a:r>
          </a:p>
        </p:txBody>
      </p:sp>
      <p:sp>
        <p:nvSpPr>
          <p:cNvPr id="20" name="TextBox 20"/>
          <p:cNvSpPr txBox="1"/>
          <p:nvPr/>
        </p:nvSpPr>
        <p:spPr>
          <a:xfrm>
            <a:off x="7777299" y="8576602"/>
            <a:ext cx="4377518" cy="910717"/>
          </a:xfrm>
          <a:prstGeom prst="rect">
            <a:avLst/>
          </a:prstGeom>
        </p:spPr>
        <p:txBody>
          <a:bodyPr lIns="0" tIns="0" rIns="0" bIns="0" rtlCol="0" anchor="t">
            <a:spAutoFit/>
          </a:bodyPr>
          <a:lstStyle/>
          <a:p>
            <a:pPr algn="l">
              <a:lnSpc>
                <a:spcPts val="3541"/>
              </a:lnSpc>
            </a:pPr>
            <a:r>
              <a:rPr lang="en-US" sz="2724">
                <a:solidFill>
                  <a:srgbClr val="FFCC00"/>
                </a:solidFill>
                <a:latin typeface="DIN 3"/>
                <a:ea typeface="DIN 3"/>
                <a:cs typeface="DIN 3"/>
                <a:sym typeface="DIN 3"/>
              </a:rPr>
              <a:t>students engaged  in all uea+sport programmes</a:t>
            </a:r>
          </a:p>
        </p:txBody>
      </p:sp>
      <p:sp>
        <p:nvSpPr>
          <p:cNvPr id="21" name="TextBox 21"/>
          <p:cNvSpPr txBox="1"/>
          <p:nvPr/>
        </p:nvSpPr>
        <p:spPr>
          <a:xfrm>
            <a:off x="13771182" y="9543331"/>
            <a:ext cx="3797178" cy="523977"/>
          </a:xfrm>
          <a:prstGeom prst="rect">
            <a:avLst/>
          </a:prstGeom>
        </p:spPr>
        <p:txBody>
          <a:bodyPr lIns="0" tIns="0" rIns="0" bIns="0" rtlCol="0" anchor="t">
            <a:spAutoFit/>
          </a:bodyPr>
          <a:lstStyle/>
          <a:p>
            <a:pPr algn="l">
              <a:lnSpc>
                <a:spcPts val="4072"/>
              </a:lnSpc>
            </a:pPr>
            <a:r>
              <a:rPr lang="en-US" sz="3132">
                <a:solidFill>
                  <a:srgbClr val="FFCC00"/>
                </a:solidFill>
                <a:latin typeface="DIN 3"/>
                <a:ea typeface="DIN 3"/>
                <a:cs typeface="DIN 3"/>
                <a:sym typeface="DIN 3"/>
              </a:rPr>
              <a:t>38.1%, 38.3% PTY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sp>
        <p:nvSpPr>
          <p:cNvPr id="2" name="Freeform 2"/>
          <p:cNvSpPr/>
          <p:nvPr/>
        </p:nvSpPr>
        <p:spPr>
          <a:xfrm>
            <a:off x="1781237" y="290414"/>
            <a:ext cx="14999577" cy="9337237"/>
          </a:xfrm>
          <a:custGeom>
            <a:avLst/>
            <a:gdLst/>
            <a:ahLst/>
            <a:cxnLst/>
            <a:rect l="l" t="t" r="r" b="b"/>
            <a:pathLst>
              <a:path w="14999577" h="9337237">
                <a:moveTo>
                  <a:pt x="0" y="0"/>
                </a:moveTo>
                <a:lnTo>
                  <a:pt x="14999577" y="0"/>
                </a:lnTo>
                <a:lnTo>
                  <a:pt x="14999577" y="9337237"/>
                </a:lnTo>
                <a:lnTo>
                  <a:pt x="0" y="9337237"/>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grpSp>
        <p:nvGrpSpPr>
          <p:cNvPr id="2" name="Group 2"/>
          <p:cNvGrpSpPr/>
          <p:nvPr/>
        </p:nvGrpSpPr>
        <p:grpSpPr>
          <a:xfrm>
            <a:off x="6154803" y="9688081"/>
            <a:ext cx="14315900" cy="837121"/>
            <a:chOff x="0" y="0"/>
            <a:chExt cx="1750918" cy="102385"/>
          </a:xfrm>
        </p:grpSpPr>
        <p:sp>
          <p:nvSpPr>
            <p:cNvPr id="3" name="Freeform 3"/>
            <p:cNvSpPr/>
            <p:nvPr/>
          </p:nvSpPr>
          <p:spPr>
            <a:xfrm>
              <a:off x="0" y="0"/>
              <a:ext cx="1750918" cy="102385"/>
            </a:xfrm>
            <a:custGeom>
              <a:avLst/>
              <a:gdLst/>
              <a:ahLst/>
              <a:cxnLst/>
              <a:rect l="l" t="t" r="r" b="b"/>
              <a:pathLst>
                <a:path w="1750918" h="102385">
                  <a:moveTo>
                    <a:pt x="0" y="0"/>
                  </a:moveTo>
                  <a:lnTo>
                    <a:pt x="1750918" y="0"/>
                  </a:lnTo>
                  <a:lnTo>
                    <a:pt x="1750918" y="102385"/>
                  </a:lnTo>
                  <a:lnTo>
                    <a:pt x="0" y="102385"/>
                  </a:lnTo>
                  <a:close/>
                </a:path>
              </a:pathLst>
            </a:custGeom>
            <a:solidFill>
              <a:srgbClr val="FFCC00"/>
            </a:solidFill>
          </p:spPr>
          <p:txBody>
            <a:bodyPr/>
            <a:lstStyle/>
            <a:p>
              <a:endParaRPr lang="en-GB"/>
            </a:p>
          </p:txBody>
        </p:sp>
        <p:sp>
          <p:nvSpPr>
            <p:cNvPr id="4" name="TextBox 4"/>
            <p:cNvSpPr txBox="1"/>
            <p:nvPr/>
          </p:nvSpPr>
          <p:spPr>
            <a:xfrm>
              <a:off x="0" y="-19050"/>
              <a:ext cx="1750918" cy="121435"/>
            </a:xfrm>
            <a:prstGeom prst="rect">
              <a:avLst/>
            </a:prstGeom>
          </p:spPr>
          <p:txBody>
            <a:bodyPr lIns="50800" tIns="50800" rIns="50800" bIns="50800" rtlCol="0" anchor="ctr"/>
            <a:lstStyle/>
            <a:p>
              <a:pPr algn="ctr">
                <a:lnSpc>
                  <a:spcPts val="1299"/>
                </a:lnSpc>
              </a:pPr>
              <a:endParaRPr/>
            </a:p>
          </p:txBody>
        </p:sp>
      </p:grpSp>
      <p:sp>
        <p:nvSpPr>
          <p:cNvPr id="5" name="Freeform 5"/>
          <p:cNvSpPr/>
          <p:nvPr/>
        </p:nvSpPr>
        <p:spPr>
          <a:xfrm>
            <a:off x="16503785" y="4042783"/>
            <a:ext cx="339642" cy="364462"/>
          </a:xfrm>
          <a:custGeom>
            <a:avLst/>
            <a:gdLst/>
            <a:ahLst/>
            <a:cxnLst/>
            <a:rect l="l" t="t" r="r" b="b"/>
            <a:pathLst>
              <a:path w="339642" h="364462">
                <a:moveTo>
                  <a:pt x="0" y="0"/>
                </a:moveTo>
                <a:lnTo>
                  <a:pt x="339641" y="0"/>
                </a:lnTo>
                <a:lnTo>
                  <a:pt x="339641" y="364463"/>
                </a:lnTo>
                <a:lnTo>
                  <a:pt x="0" y="364463"/>
                </a:lnTo>
                <a:lnTo>
                  <a:pt x="0" y="0"/>
                </a:lnTo>
                <a:close/>
              </a:path>
            </a:pathLst>
          </a:custGeom>
          <a:blipFill>
            <a:blip r:embed="rId3"/>
            <a:stretch>
              <a:fillRect l="-3923" r="-3923"/>
            </a:stretch>
          </a:blipFill>
        </p:spPr>
        <p:txBody>
          <a:bodyPr/>
          <a:lstStyle/>
          <a:p>
            <a:endParaRPr lang="en-GB"/>
          </a:p>
        </p:txBody>
      </p:sp>
      <p:grpSp>
        <p:nvGrpSpPr>
          <p:cNvPr id="6" name="Group 6"/>
          <p:cNvGrpSpPr/>
          <p:nvPr/>
        </p:nvGrpSpPr>
        <p:grpSpPr>
          <a:xfrm>
            <a:off x="5271193" y="2781128"/>
            <a:ext cx="5833722" cy="5104507"/>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CC00"/>
            </a:solidFill>
          </p:spPr>
          <p:txBody>
            <a:bodyPr/>
            <a:lstStyle/>
            <a:p>
              <a:endParaRPr lang="en-GB"/>
            </a:p>
          </p:txBody>
        </p:sp>
        <p:sp>
          <p:nvSpPr>
            <p:cNvPr id="8" name="TextBox 8"/>
            <p:cNvSpPr txBox="1"/>
            <p:nvPr/>
          </p:nvSpPr>
          <p:spPr>
            <a:xfrm>
              <a:off x="127000" y="254000"/>
              <a:ext cx="558800" cy="406400"/>
            </a:xfrm>
            <a:prstGeom prst="rect">
              <a:avLst/>
            </a:prstGeom>
          </p:spPr>
          <p:txBody>
            <a:bodyPr lIns="50800" tIns="50800" rIns="50800" bIns="50800" rtlCol="0" anchor="ctr"/>
            <a:lstStyle/>
            <a:p>
              <a:pPr algn="ctr">
                <a:lnSpc>
                  <a:spcPts val="2183"/>
                </a:lnSpc>
              </a:pPr>
              <a:endParaRPr/>
            </a:p>
          </p:txBody>
        </p:sp>
      </p:grpSp>
      <p:sp>
        <p:nvSpPr>
          <p:cNvPr id="9" name="AutoShape 9"/>
          <p:cNvSpPr/>
          <p:nvPr/>
        </p:nvSpPr>
        <p:spPr>
          <a:xfrm>
            <a:off x="5995722" y="6612078"/>
            <a:ext cx="5360987" cy="0"/>
          </a:xfrm>
          <a:prstGeom prst="line">
            <a:avLst/>
          </a:prstGeom>
          <a:ln w="38100" cap="flat">
            <a:solidFill>
              <a:srgbClr val="160333"/>
            </a:solidFill>
            <a:prstDash val="solid"/>
            <a:headEnd type="none" w="sm" len="sm"/>
            <a:tailEnd type="none" w="sm" len="sm"/>
          </a:ln>
        </p:spPr>
        <p:txBody>
          <a:bodyPr/>
          <a:lstStyle/>
          <a:p>
            <a:endParaRPr lang="en-GB"/>
          </a:p>
        </p:txBody>
      </p:sp>
      <p:sp>
        <p:nvSpPr>
          <p:cNvPr id="10" name="AutoShape 10"/>
          <p:cNvSpPr/>
          <p:nvPr/>
        </p:nvSpPr>
        <p:spPr>
          <a:xfrm flipV="1">
            <a:off x="6599189" y="5545399"/>
            <a:ext cx="3168449" cy="0"/>
          </a:xfrm>
          <a:prstGeom prst="line">
            <a:avLst/>
          </a:prstGeom>
          <a:ln w="38100" cap="flat">
            <a:solidFill>
              <a:srgbClr val="160333"/>
            </a:solidFill>
            <a:prstDash val="solid"/>
            <a:headEnd type="none" w="sm" len="sm"/>
            <a:tailEnd type="none" w="sm" len="sm"/>
          </a:ln>
        </p:spPr>
        <p:txBody>
          <a:bodyPr/>
          <a:lstStyle/>
          <a:p>
            <a:endParaRPr lang="en-GB"/>
          </a:p>
        </p:txBody>
      </p:sp>
      <p:sp>
        <p:nvSpPr>
          <p:cNvPr id="11" name="AutoShape 11"/>
          <p:cNvSpPr/>
          <p:nvPr/>
        </p:nvSpPr>
        <p:spPr>
          <a:xfrm flipV="1">
            <a:off x="7323063" y="4225015"/>
            <a:ext cx="2662480" cy="0"/>
          </a:xfrm>
          <a:prstGeom prst="line">
            <a:avLst/>
          </a:prstGeom>
          <a:ln w="38100" cap="flat">
            <a:solidFill>
              <a:srgbClr val="160333"/>
            </a:solidFill>
            <a:prstDash val="solid"/>
            <a:headEnd type="none" w="sm" len="sm"/>
            <a:tailEnd type="none" w="sm" len="sm"/>
          </a:ln>
        </p:spPr>
        <p:txBody>
          <a:bodyPr/>
          <a:lstStyle/>
          <a:p>
            <a:endParaRPr lang="en-GB"/>
          </a:p>
        </p:txBody>
      </p:sp>
      <p:grpSp>
        <p:nvGrpSpPr>
          <p:cNvPr id="12" name="Group 12"/>
          <p:cNvGrpSpPr/>
          <p:nvPr/>
        </p:nvGrpSpPr>
        <p:grpSpPr>
          <a:xfrm rot="5400000">
            <a:off x="10896361" y="4007960"/>
            <a:ext cx="3832336" cy="1406682"/>
            <a:chOff x="0" y="0"/>
            <a:chExt cx="1062974" cy="390171"/>
          </a:xfrm>
        </p:grpSpPr>
        <p:sp>
          <p:nvSpPr>
            <p:cNvPr id="13" name="Freeform 13"/>
            <p:cNvSpPr/>
            <p:nvPr/>
          </p:nvSpPr>
          <p:spPr>
            <a:xfrm>
              <a:off x="0" y="0"/>
              <a:ext cx="1062974" cy="390171"/>
            </a:xfrm>
            <a:custGeom>
              <a:avLst/>
              <a:gdLst/>
              <a:ahLst/>
              <a:cxnLst/>
              <a:rect l="l" t="t" r="r" b="b"/>
              <a:pathLst>
                <a:path w="1062974" h="390171">
                  <a:moveTo>
                    <a:pt x="273050" y="0"/>
                  </a:moveTo>
                  <a:lnTo>
                    <a:pt x="0" y="195085"/>
                  </a:lnTo>
                  <a:lnTo>
                    <a:pt x="273050" y="390171"/>
                  </a:lnTo>
                  <a:lnTo>
                    <a:pt x="273050" y="256821"/>
                  </a:lnTo>
                  <a:lnTo>
                    <a:pt x="789924" y="256821"/>
                  </a:lnTo>
                  <a:lnTo>
                    <a:pt x="789924" y="390171"/>
                  </a:lnTo>
                  <a:lnTo>
                    <a:pt x="1062974" y="195085"/>
                  </a:lnTo>
                  <a:lnTo>
                    <a:pt x="789924" y="0"/>
                  </a:lnTo>
                  <a:lnTo>
                    <a:pt x="789924" y="133350"/>
                  </a:lnTo>
                  <a:lnTo>
                    <a:pt x="273050" y="133350"/>
                  </a:lnTo>
                  <a:lnTo>
                    <a:pt x="273050" y="0"/>
                  </a:lnTo>
                  <a:close/>
                </a:path>
              </a:pathLst>
            </a:custGeom>
            <a:solidFill>
              <a:srgbClr val="FFCC00"/>
            </a:solidFill>
          </p:spPr>
          <p:txBody>
            <a:bodyPr/>
            <a:lstStyle/>
            <a:p>
              <a:endParaRPr lang="en-GB"/>
            </a:p>
          </p:txBody>
        </p:sp>
        <p:sp>
          <p:nvSpPr>
            <p:cNvPr id="14" name="TextBox 14"/>
            <p:cNvSpPr txBox="1"/>
            <p:nvPr/>
          </p:nvSpPr>
          <p:spPr>
            <a:xfrm>
              <a:off x="101600" y="63500"/>
              <a:ext cx="859774" cy="186971"/>
            </a:xfrm>
            <a:prstGeom prst="rect">
              <a:avLst/>
            </a:prstGeom>
          </p:spPr>
          <p:txBody>
            <a:bodyPr lIns="50800" tIns="50800" rIns="50800" bIns="50800" rtlCol="0" anchor="ctr"/>
            <a:lstStyle/>
            <a:p>
              <a:pPr algn="ctr">
                <a:lnSpc>
                  <a:spcPts val="2183"/>
                </a:lnSpc>
              </a:pPr>
              <a:endParaRPr/>
            </a:p>
          </p:txBody>
        </p:sp>
      </p:grpSp>
      <p:sp>
        <p:nvSpPr>
          <p:cNvPr id="15" name="TextBox 15"/>
          <p:cNvSpPr txBox="1"/>
          <p:nvPr/>
        </p:nvSpPr>
        <p:spPr>
          <a:xfrm>
            <a:off x="769523" y="616847"/>
            <a:ext cx="15005680" cy="1201534"/>
          </a:xfrm>
          <a:prstGeom prst="rect">
            <a:avLst/>
          </a:prstGeom>
        </p:spPr>
        <p:txBody>
          <a:bodyPr lIns="0" tIns="0" rIns="0" bIns="0" rtlCol="0" anchor="t">
            <a:spAutoFit/>
          </a:bodyPr>
          <a:lstStyle/>
          <a:p>
            <a:pPr algn="l">
              <a:lnSpc>
                <a:spcPts val="9373"/>
              </a:lnSpc>
            </a:pPr>
            <a:r>
              <a:rPr lang="en-US" sz="6695">
                <a:solidFill>
                  <a:srgbClr val="FFCC00"/>
                </a:solidFill>
                <a:latin typeface="DIN 1"/>
                <a:ea typeface="DIN 1"/>
                <a:cs typeface="DIN 1"/>
                <a:sym typeface="DIN 1"/>
              </a:rPr>
              <a:t>A typical university sport programme..</a:t>
            </a:r>
          </a:p>
        </p:txBody>
      </p:sp>
      <p:sp>
        <p:nvSpPr>
          <p:cNvPr id="16" name="TextBox 16"/>
          <p:cNvSpPr txBox="1"/>
          <p:nvPr/>
        </p:nvSpPr>
        <p:spPr>
          <a:xfrm>
            <a:off x="2894891" y="3199765"/>
            <a:ext cx="4458261" cy="575074"/>
          </a:xfrm>
          <a:prstGeom prst="rect">
            <a:avLst/>
          </a:prstGeom>
        </p:spPr>
        <p:txBody>
          <a:bodyPr lIns="0" tIns="0" rIns="0" bIns="0" rtlCol="0" anchor="t">
            <a:spAutoFit/>
          </a:bodyPr>
          <a:lstStyle/>
          <a:p>
            <a:pPr algn="ctr">
              <a:lnSpc>
                <a:spcPts val="4003"/>
              </a:lnSpc>
              <a:spcBef>
                <a:spcPct val="0"/>
              </a:spcBef>
            </a:pPr>
            <a:r>
              <a:rPr lang="en-US" sz="2859">
                <a:solidFill>
                  <a:srgbClr val="FFFFFF"/>
                </a:solidFill>
                <a:latin typeface="DIN Arabic"/>
                <a:ea typeface="DIN Arabic"/>
                <a:cs typeface="DIN Arabic"/>
                <a:sym typeface="DIN Arabic"/>
              </a:rPr>
              <a:t>Performance Programmes</a:t>
            </a:r>
          </a:p>
        </p:txBody>
      </p:sp>
      <p:sp>
        <p:nvSpPr>
          <p:cNvPr id="17" name="TextBox 17"/>
          <p:cNvSpPr txBox="1"/>
          <p:nvPr/>
        </p:nvSpPr>
        <p:spPr>
          <a:xfrm>
            <a:off x="2894891" y="4352327"/>
            <a:ext cx="3798540" cy="575074"/>
          </a:xfrm>
          <a:prstGeom prst="rect">
            <a:avLst/>
          </a:prstGeom>
        </p:spPr>
        <p:txBody>
          <a:bodyPr lIns="0" tIns="0" rIns="0" bIns="0" rtlCol="0" anchor="t">
            <a:spAutoFit/>
          </a:bodyPr>
          <a:lstStyle/>
          <a:p>
            <a:pPr algn="ctr">
              <a:lnSpc>
                <a:spcPts val="4003"/>
              </a:lnSpc>
              <a:spcBef>
                <a:spcPct val="0"/>
              </a:spcBef>
            </a:pPr>
            <a:r>
              <a:rPr lang="en-US" sz="2859">
                <a:solidFill>
                  <a:srgbClr val="FFFFFF"/>
                </a:solidFill>
                <a:latin typeface="DIN Arabic"/>
                <a:ea typeface="DIN Arabic"/>
                <a:cs typeface="DIN Arabic"/>
                <a:sym typeface="DIN Arabic"/>
              </a:rPr>
              <a:t>Competitive Club Sport </a:t>
            </a:r>
          </a:p>
        </p:txBody>
      </p:sp>
      <p:sp>
        <p:nvSpPr>
          <p:cNvPr id="18" name="TextBox 18"/>
          <p:cNvSpPr txBox="1"/>
          <p:nvPr/>
        </p:nvSpPr>
        <p:spPr>
          <a:xfrm>
            <a:off x="2193952" y="5666120"/>
            <a:ext cx="3804196" cy="575074"/>
          </a:xfrm>
          <a:prstGeom prst="rect">
            <a:avLst/>
          </a:prstGeom>
        </p:spPr>
        <p:txBody>
          <a:bodyPr lIns="0" tIns="0" rIns="0" bIns="0" rtlCol="0" anchor="t">
            <a:spAutoFit/>
          </a:bodyPr>
          <a:lstStyle/>
          <a:p>
            <a:pPr algn="ctr">
              <a:lnSpc>
                <a:spcPts val="4003"/>
              </a:lnSpc>
              <a:spcBef>
                <a:spcPct val="0"/>
              </a:spcBef>
            </a:pPr>
            <a:r>
              <a:rPr lang="en-US" sz="2859">
                <a:solidFill>
                  <a:srgbClr val="FFFFFF"/>
                </a:solidFill>
                <a:latin typeface="DIN Arabic"/>
                <a:ea typeface="DIN Arabic"/>
                <a:cs typeface="DIN Arabic"/>
                <a:sym typeface="DIN Arabic"/>
              </a:rPr>
              <a:t>Participative Club Sport</a:t>
            </a:r>
          </a:p>
        </p:txBody>
      </p:sp>
      <p:sp>
        <p:nvSpPr>
          <p:cNvPr id="19" name="TextBox 19"/>
          <p:cNvSpPr txBox="1"/>
          <p:nvPr/>
        </p:nvSpPr>
        <p:spPr>
          <a:xfrm>
            <a:off x="294351" y="6867645"/>
            <a:ext cx="5353768" cy="575074"/>
          </a:xfrm>
          <a:prstGeom prst="rect">
            <a:avLst/>
          </a:prstGeom>
        </p:spPr>
        <p:txBody>
          <a:bodyPr lIns="0" tIns="0" rIns="0" bIns="0" rtlCol="0" anchor="t">
            <a:spAutoFit/>
          </a:bodyPr>
          <a:lstStyle/>
          <a:p>
            <a:pPr algn="ctr">
              <a:lnSpc>
                <a:spcPts val="4003"/>
              </a:lnSpc>
              <a:spcBef>
                <a:spcPct val="0"/>
              </a:spcBef>
            </a:pPr>
            <a:r>
              <a:rPr lang="en-US" sz="2859">
                <a:solidFill>
                  <a:srgbClr val="FFFFFF"/>
                </a:solidFill>
                <a:latin typeface="DIN Arabic"/>
                <a:ea typeface="DIN Arabic"/>
                <a:cs typeface="DIN Arabic"/>
                <a:sym typeface="DIN Arabic"/>
              </a:rPr>
              <a:t>Mass Participation Progammes</a:t>
            </a:r>
          </a:p>
        </p:txBody>
      </p:sp>
      <p:sp>
        <p:nvSpPr>
          <p:cNvPr id="20" name="TextBox 20"/>
          <p:cNvSpPr txBox="1"/>
          <p:nvPr/>
        </p:nvSpPr>
        <p:spPr>
          <a:xfrm>
            <a:off x="11702325" y="8043771"/>
            <a:ext cx="6193838" cy="523004"/>
          </a:xfrm>
          <a:prstGeom prst="rect">
            <a:avLst/>
          </a:prstGeom>
        </p:spPr>
        <p:txBody>
          <a:bodyPr lIns="0" tIns="0" rIns="0" bIns="0" rtlCol="0" anchor="t">
            <a:spAutoFit/>
          </a:bodyPr>
          <a:lstStyle/>
          <a:p>
            <a:pPr algn="ctr">
              <a:lnSpc>
                <a:spcPts val="3723"/>
              </a:lnSpc>
              <a:spcBef>
                <a:spcPct val="0"/>
              </a:spcBef>
            </a:pPr>
            <a:r>
              <a:rPr lang="en-US" sz="2659">
                <a:solidFill>
                  <a:srgbClr val="FFFFFF"/>
                </a:solidFill>
                <a:latin typeface="DIN Arabic"/>
                <a:ea typeface="DIN Arabic"/>
                <a:cs typeface="DIN Arabic"/>
                <a:sym typeface="DIN Arabic"/>
              </a:rPr>
              <a:t>Recruitment   :   Retention   :   Wellbeing</a:t>
            </a:r>
          </a:p>
        </p:txBody>
      </p:sp>
      <p:grpSp>
        <p:nvGrpSpPr>
          <p:cNvPr id="21" name="Group 21"/>
          <p:cNvGrpSpPr/>
          <p:nvPr/>
        </p:nvGrpSpPr>
        <p:grpSpPr>
          <a:xfrm rot="5400000">
            <a:off x="13179517" y="5351984"/>
            <a:ext cx="3660621" cy="1406682"/>
            <a:chOff x="0" y="0"/>
            <a:chExt cx="1015345" cy="390171"/>
          </a:xfrm>
        </p:grpSpPr>
        <p:sp>
          <p:nvSpPr>
            <p:cNvPr id="22" name="Freeform 22"/>
            <p:cNvSpPr/>
            <p:nvPr/>
          </p:nvSpPr>
          <p:spPr>
            <a:xfrm>
              <a:off x="0" y="0"/>
              <a:ext cx="1015345" cy="390171"/>
            </a:xfrm>
            <a:custGeom>
              <a:avLst/>
              <a:gdLst/>
              <a:ahLst/>
              <a:cxnLst/>
              <a:rect l="l" t="t" r="r" b="b"/>
              <a:pathLst>
                <a:path w="1015345" h="390171">
                  <a:moveTo>
                    <a:pt x="273050" y="0"/>
                  </a:moveTo>
                  <a:lnTo>
                    <a:pt x="0" y="195085"/>
                  </a:lnTo>
                  <a:lnTo>
                    <a:pt x="273050" y="390171"/>
                  </a:lnTo>
                  <a:lnTo>
                    <a:pt x="273050" y="256821"/>
                  </a:lnTo>
                  <a:lnTo>
                    <a:pt x="742295" y="256821"/>
                  </a:lnTo>
                  <a:lnTo>
                    <a:pt x="742295" y="390171"/>
                  </a:lnTo>
                  <a:lnTo>
                    <a:pt x="1015345" y="195085"/>
                  </a:lnTo>
                  <a:lnTo>
                    <a:pt x="742295" y="0"/>
                  </a:lnTo>
                  <a:lnTo>
                    <a:pt x="742295" y="133350"/>
                  </a:lnTo>
                  <a:lnTo>
                    <a:pt x="273050" y="133350"/>
                  </a:lnTo>
                  <a:lnTo>
                    <a:pt x="273050" y="0"/>
                  </a:lnTo>
                  <a:close/>
                </a:path>
              </a:pathLst>
            </a:custGeom>
            <a:solidFill>
              <a:srgbClr val="FFCC00"/>
            </a:solidFill>
          </p:spPr>
          <p:txBody>
            <a:bodyPr/>
            <a:lstStyle/>
            <a:p>
              <a:endParaRPr lang="en-GB"/>
            </a:p>
          </p:txBody>
        </p:sp>
        <p:sp>
          <p:nvSpPr>
            <p:cNvPr id="23" name="TextBox 23"/>
            <p:cNvSpPr txBox="1"/>
            <p:nvPr/>
          </p:nvSpPr>
          <p:spPr>
            <a:xfrm>
              <a:off x="101600" y="63500"/>
              <a:ext cx="812145" cy="186971"/>
            </a:xfrm>
            <a:prstGeom prst="rect">
              <a:avLst/>
            </a:prstGeom>
          </p:spPr>
          <p:txBody>
            <a:bodyPr lIns="50800" tIns="50800" rIns="50800" bIns="50800" rtlCol="0" anchor="ctr"/>
            <a:lstStyle/>
            <a:p>
              <a:pPr algn="ctr">
                <a:lnSpc>
                  <a:spcPts val="2183"/>
                </a:lnSpc>
              </a:pPr>
              <a:endParaRPr/>
            </a:p>
          </p:txBody>
        </p:sp>
      </p:grpSp>
      <p:grpSp>
        <p:nvGrpSpPr>
          <p:cNvPr id="24" name="Group 24"/>
          <p:cNvGrpSpPr/>
          <p:nvPr/>
        </p:nvGrpSpPr>
        <p:grpSpPr>
          <a:xfrm rot="5400000">
            <a:off x="15998867" y="6012176"/>
            <a:ext cx="2340236" cy="1406682"/>
            <a:chOff x="0" y="0"/>
            <a:chExt cx="649110" cy="390171"/>
          </a:xfrm>
        </p:grpSpPr>
        <p:sp>
          <p:nvSpPr>
            <p:cNvPr id="25" name="Freeform 25"/>
            <p:cNvSpPr/>
            <p:nvPr/>
          </p:nvSpPr>
          <p:spPr>
            <a:xfrm>
              <a:off x="0" y="0"/>
              <a:ext cx="649110" cy="390171"/>
            </a:xfrm>
            <a:custGeom>
              <a:avLst/>
              <a:gdLst/>
              <a:ahLst/>
              <a:cxnLst/>
              <a:rect l="l" t="t" r="r" b="b"/>
              <a:pathLst>
                <a:path w="649110" h="390171">
                  <a:moveTo>
                    <a:pt x="273050" y="0"/>
                  </a:moveTo>
                  <a:lnTo>
                    <a:pt x="0" y="195085"/>
                  </a:lnTo>
                  <a:lnTo>
                    <a:pt x="273050" y="390171"/>
                  </a:lnTo>
                  <a:lnTo>
                    <a:pt x="273050" y="256821"/>
                  </a:lnTo>
                  <a:lnTo>
                    <a:pt x="376060" y="256821"/>
                  </a:lnTo>
                  <a:lnTo>
                    <a:pt x="376060" y="390171"/>
                  </a:lnTo>
                  <a:lnTo>
                    <a:pt x="649110" y="195085"/>
                  </a:lnTo>
                  <a:lnTo>
                    <a:pt x="376060" y="0"/>
                  </a:lnTo>
                  <a:lnTo>
                    <a:pt x="376060" y="133350"/>
                  </a:lnTo>
                  <a:lnTo>
                    <a:pt x="273050" y="133350"/>
                  </a:lnTo>
                  <a:lnTo>
                    <a:pt x="273050" y="0"/>
                  </a:lnTo>
                  <a:close/>
                </a:path>
              </a:pathLst>
            </a:custGeom>
            <a:solidFill>
              <a:srgbClr val="FFCC00"/>
            </a:solidFill>
          </p:spPr>
          <p:txBody>
            <a:bodyPr/>
            <a:lstStyle/>
            <a:p>
              <a:endParaRPr lang="en-GB"/>
            </a:p>
          </p:txBody>
        </p:sp>
        <p:sp>
          <p:nvSpPr>
            <p:cNvPr id="26" name="TextBox 26"/>
            <p:cNvSpPr txBox="1"/>
            <p:nvPr/>
          </p:nvSpPr>
          <p:spPr>
            <a:xfrm>
              <a:off x="101600" y="63500"/>
              <a:ext cx="445910" cy="186971"/>
            </a:xfrm>
            <a:prstGeom prst="rect">
              <a:avLst/>
            </a:prstGeom>
          </p:spPr>
          <p:txBody>
            <a:bodyPr lIns="50800" tIns="50800" rIns="50800" bIns="50800" rtlCol="0" anchor="ctr"/>
            <a:lstStyle/>
            <a:p>
              <a:pPr algn="ctr">
                <a:lnSpc>
                  <a:spcPts val="2183"/>
                </a:lnSpc>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0333"/>
        </a:solidFill>
        <a:effectLst/>
      </p:bgPr>
    </p:bg>
    <p:spTree>
      <p:nvGrpSpPr>
        <p:cNvPr id="1" name=""/>
        <p:cNvGrpSpPr/>
        <p:nvPr/>
      </p:nvGrpSpPr>
      <p:grpSpPr>
        <a:xfrm>
          <a:off x="0" y="0"/>
          <a:ext cx="0" cy="0"/>
          <a:chOff x="0" y="0"/>
          <a:chExt cx="0" cy="0"/>
        </a:xfrm>
      </p:grpSpPr>
      <p:sp>
        <p:nvSpPr>
          <p:cNvPr id="2" name="TextBox 2"/>
          <p:cNvSpPr txBox="1"/>
          <p:nvPr/>
        </p:nvSpPr>
        <p:spPr>
          <a:xfrm>
            <a:off x="2163713" y="24255"/>
            <a:ext cx="13960575" cy="1144258"/>
          </a:xfrm>
          <a:prstGeom prst="rect">
            <a:avLst/>
          </a:prstGeom>
        </p:spPr>
        <p:txBody>
          <a:bodyPr lIns="0" tIns="0" rIns="0" bIns="0" rtlCol="0" anchor="t">
            <a:spAutoFit/>
          </a:bodyPr>
          <a:lstStyle/>
          <a:p>
            <a:pPr algn="ctr">
              <a:lnSpc>
                <a:spcPts val="9380"/>
              </a:lnSpc>
            </a:pPr>
            <a:r>
              <a:rPr lang="en-US" sz="6700" b="1">
                <a:solidFill>
                  <a:srgbClr val="FFCC00"/>
                </a:solidFill>
                <a:latin typeface="Canva Sans Bold"/>
                <a:ea typeface="Canva Sans Bold"/>
                <a:cs typeface="Canva Sans Bold"/>
                <a:sym typeface="Canva Sans Bold"/>
              </a:rPr>
              <a:t>University forces TRANSITION......</a:t>
            </a:r>
          </a:p>
        </p:txBody>
      </p:sp>
      <p:sp>
        <p:nvSpPr>
          <p:cNvPr id="3" name="TextBox 3"/>
          <p:cNvSpPr txBox="1"/>
          <p:nvPr/>
        </p:nvSpPr>
        <p:spPr>
          <a:xfrm>
            <a:off x="-205228" y="1641951"/>
            <a:ext cx="17895877" cy="7781290"/>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What is of particular interest (Wylleman and Lavelle, 2004; Schlossberg, 1981)is how this process of transition can be normative (expected) and non normative (unexpected). </a:t>
            </a:r>
          </a:p>
          <a:p>
            <a:pPr algn="l">
              <a:lnSpc>
                <a:spcPts val="4759"/>
              </a:lnSpc>
            </a:pPr>
            <a:endParaRPr lang="en-US" sz="3399">
              <a:solidFill>
                <a:srgbClr val="FFFFFF"/>
              </a:solidFill>
              <a:latin typeface="Canva Sans"/>
              <a:ea typeface="Canva Sans"/>
              <a:cs typeface="Canva Sans"/>
              <a:sym typeface="Canva Sans"/>
            </a:endParaRP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 Pummell at al., (2008) explore multiple transitions at the same time, for example acknowledging that whilst a person maybe moving educational environments, that this may correspond with moving away from home or changing supporting networks and employment at the same time</a:t>
            </a:r>
          </a:p>
          <a:p>
            <a:pPr algn="l">
              <a:lnSpc>
                <a:spcPts val="4759"/>
              </a:lnSpc>
            </a:pPr>
            <a:r>
              <a:rPr lang="en-US" sz="3399">
                <a:solidFill>
                  <a:srgbClr val="FFFFFF"/>
                </a:solidFill>
                <a:latin typeface="Canva Sans"/>
                <a:ea typeface="Canva Sans"/>
                <a:cs typeface="Canva Sans"/>
                <a:sym typeface="Canva Sans"/>
              </a:rPr>
              <a:t>​</a:t>
            </a:r>
          </a:p>
          <a:p>
            <a:pPr marL="734059" lvl="1" indent="-367030" algn="l">
              <a:lnSpc>
                <a:spcPts val="4759"/>
              </a:lnSpc>
              <a:buFont typeface="Arial"/>
              <a:buChar char="•"/>
            </a:pPr>
            <a:r>
              <a:rPr lang="en-US" sz="3399">
                <a:solidFill>
                  <a:srgbClr val="FFFFFF"/>
                </a:solidFill>
                <a:latin typeface="Canva Sans"/>
                <a:ea typeface="Canva Sans"/>
                <a:cs typeface="Canva Sans"/>
                <a:sym typeface="Canva Sans"/>
              </a:rPr>
              <a:t> Brown et al. (2019) highlights that of particular interest are, challenges including complex emotions, negotiating shifts in identity, disruption to social networks and relationships, and that this process of adjustment can be long term.</a:t>
            </a:r>
          </a:p>
          <a:p>
            <a:pPr algn="ctr">
              <a:lnSpc>
                <a:spcPts val="4759"/>
              </a:lnSpc>
            </a:pPr>
            <a:endParaRPr lang="en-US" sz="3399">
              <a:solidFill>
                <a:srgbClr val="FFFFFF"/>
              </a:solidFill>
              <a:latin typeface="Canva Sans"/>
              <a:ea typeface="Canva Sans"/>
              <a:cs typeface="Canva Sans"/>
              <a:sym typeface="Canva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2152</Words>
  <Application>Microsoft Office PowerPoint</Application>
  <PresentationFormat>Custom</PresentationFormat>
  <Paragraphs>208</Paragraphs>
  <Slides>13</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Canva Sans</vt:lpstr>
      <vt:lpstr>Canva Sans Italics</vt:lpstr>
      <vt:lpstr>DIN 1</vt:lpstr>
      <vt:lpstr>DIN Arabic Bold</vt:lpstr>
      <vt:lpstr>DIN Arabic</vt:lpstr>
      <vt:lpstr>DIN 3</vt:lpstr>
      <vt:lpstr>Arial</vt:lpstr>
      <vt:lpstr>Calibri</vt:lpstr>
      <vt:lpstr>DIN 2</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L&amp;T Conference Presentation June 2025</dc:title>
  <cp:lastModifiedBy>Mark Heazle (PES - Staff)</cp:lastModifiedBy>
  <cp:revision>2</cp:revision>
  <dcterms:created xsi:type="dcterms:W3CDTF">2006-08-16T00:00:00Z</dcterms:created>
  <dcterms:modified xsi:type="dcterms:W3CDTF">2025-09-18T10:05:42Z</dcterms:modified>
  <dc:identifier>DAGp87rX36w</dc:identifier>
</cp:coreProperties>
</file>