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CADADD"/>
          </a:solidFill>
        </a:fill>
      </a:tcStyle>
    </a:wholeTbl>
    <a:band2H>
      <a:tcTxStyle/>
      <a:tcStyle>
        <a:tcBdr/>
        <a:fill>
          <a:solidFill>
            <a:srgbClr val="E6EDEF"/>
          </a:solidFill>
        </a:fill>
      </a:tcStyle>
    </a:band2H>
    <a:firstCol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E3EBCB"/>
          </a:solidFill>
        </a:fill>
      </a:tcStyle>
    </a:wholeTbl>
    <a:band2H>
      <a:tcTxStyle/>
      <a:tcStyle>
        <a:tcBdr/>
        <a:fill>
          <a:solidFill>
            <a:srgbClr val="F2F5E7"/>
          </a:solidFill>
        </a:fill>
      </a:tcStyle>
    </a:band2H>
    <a:firstCol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F2D1CB"/>
          </a:solidFill>
        </a:fill>
      </a:tcStyle>
    </a:wholeTbl>
    <a:band2H>
      <a:tcTxStyle/>
      <a:tcStyle>
        <a:tcBdr/>
        <a:fill>
          <a:solidFill>
            <a:srgbClr val="F9EAE7"/>
          </a:solidFill>
        </a:fill>
      </a:tcStyle>
    </a:band2H>
    <a:firstCol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lastRow>
    <a:fir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hape 103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32" name="Shape 10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4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8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9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93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74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8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000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oE_286_landscape.png" descr="IoE_286_landsc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27138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1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oE_286_landscape.png" descr="IoE_286_landsc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27138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3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IoE_286_landscape.png" descr="IoE_286_landsc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27138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59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6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85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22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4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24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3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60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6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8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Blank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32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3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34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61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7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8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Blank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42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44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69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7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95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5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52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54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70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7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9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62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3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6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71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8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9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7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3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781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4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691616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5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3008315" cy="2305120"/>
          </a:xfrm>
          <a:prstGeom prst="rect">
            <a:avLst/>
          </a:prstGeom>
        </p:spPr>
        <p:txBody>
          <a:bodyPr anchor="b"/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72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1388522"/>
            <a:ext cx="5111750" cy="5469478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486400" cy="1946153"/>
          </a:xfrm>
          <a:prstGeom prst="rect">
            <a:avLst/>
          </a:prstGeom>
        </p:spPr>
        <p:txBody>
          <a:bodyPr anchor="b"/>
          <a:lstStyle>
            <a:lvl1pPr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19800" y="2057400"/>
            <a:ext cx="2945430" cy="4800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marL="0" indent="0">
              <a:spcBef>
                <a:spcPts val="300"/>
              </a:spcBef>
              <a:buSzTx/>
              <a:buFontTx/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5331927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98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533192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41751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marL="589868" indent="-13266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marL="1038225" indent="-123825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marL="15201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marL="1977388" indent="-148588">
              <a:spcBef>
                <a:spcPts val="300"/>
              </a:spcBef>
              <a:buFontTx/>
              <a:defRPr sz="13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51609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516096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1pPr>
            <a:lvl2pPr>
              <a:buFontTx/>
              <a:buChar char="▪"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2pPr>
            <a:lvl3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3pPr>
            <a:lvl4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4pPr>
            <a:lvl5pPr>
              <a:buFontTx/>
              <a:tabLst>
                <a:tab pos="254000" algn="l"/>
              </a:tabLst>
              <a:defRPr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91357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83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5800" y="4227700"/>
            <a:ext cx="7772400" cy="243854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4864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4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12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44" Type="http://schemas.openxmlformats.org/officeDocument/2006/relationships/slideLayout" Target="../slideLayouts/slideLayout44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121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52" Type="http://schemas.openxmlformats.org/officeDocument/2006/relationships/slideLayout" Target="../slideLayouts/slideLayout52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1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oE_286_landscape.png" descr="IoE_286_landscape.png"/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0" y="0"/>
            <a:ext cx="9144000" cy="122713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1035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4232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3" y="6356350"/>
            <a:ext cx="301907" cy="307338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 algn="ctr">
              <a:defRPr sz="14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  <p:sldLayoutId id="2147483720" r:id="rId72"/>
    <p:sldLayoutId id="2147483721" r:id="rId73"/>
    <p:sldLayoutId id="2147483722" r:id="rId74"/>
    <p:sldLayoutId id="2147483723" r:id="rId75"/>
    <p:sldLayoutId id="2147483724" r:id="rId76"/>
    <p:sldLayoutId id="2147483725" r:id="rId77"/>
    <p:sldLayoutId id="2147483726" r:id="rId78"/>
    <p:sldLayoutId id="2147483727" r:id="rId79"/>
    <p:sldLayoutId id="2147483728" r:id="rId80"/>
    <p:sldLayoutId id="2147483729" r:id="rId81"/>
    <p:sldLayoutId id="2147483730" r:id="rId82"/>
    <p:sldLayoutId id="2147483731" r:id="rId83"/>
    <p:sldLayoutId id="2147483732" r:id="rId84"/>
    <p:sldLayoutId id="2147483733" r:id="rId85"/>
    <p:sldLayoutId id="2147483734" r:id="rId86"/>
    <p:sldLayoutId id="2147483735" r:id="rId87"/>
    <p:sldLayoutId id="2147483736" r:id="rId88"/>
    <p:sldLayoutId id="2147483737" r:id="rId89"/>
    <p:sldLayoutId id="2147483738" r:id="rId90"/>
    <p:sldLayoutId id="2147483739" r:id="rId91"/>
    <p:sldLayoutId id="2147483740" r:id="rId92"/>
    <p:sldLayoutId id="2147483741" r:id="rId93"/>
    <p:sldLayoutId id="2147483742" r:id="rId94"/>
    <p:sldLayoutId id="2147483743" r:id="rId95"/>
    <p:sldLayoutId id="2147483744" r:id="rId96"/>
    <p:sldLayoutId id="2147483745" r:id="rId97"/>
    <p:sldLayoutId id="2147483746" r:id="rId98"/>
    <p:sldLayoutId id="2147483747" r:id="rId99"/>
    <p:sldLayoutId id="2147483748" r:id="rId100"/>
    <p:sldLayoutId id="2147483749" r:id="rId101"/>
    <p:sldLayoutId id="2147483750" r:id="rId102"/>
    <p:sldLayoutId id="2147483751" r:id="rId103"/>
    <p:sldLayoutId id="2147483752" r:id="rId104"/>
    <p:sldLayoutId id="2147483753" r:id="rId105"/>
    <p:sldLayoutId id="2147483754" r:id="rId106"/>
    <p:sldLayoutId id="2147483755" r:id="rId107"/>
    <p:sldLayoutId id="2147483756" r:id="rId108"/>
    <p:sldLayoutId id="2147483757" r:id="rId109"/>
    <p:sldLayoutId id="2147483758" r:id="rId110"/>
    <p:sldLayoutId id="2147483759" r:id="rId111"/>
    <p:sldLayoutId id="2147483760" r:id="rId112"/>
    <p:sldLayoutId id="2147483761" r:id="rId113"/>
    <p:sldLayoutId id="2147483762" r:id="rId114"/>
    <p:sldLayoutId id="2147483763" r:id="rId115"/>
    <p:sldLayoutId id="2147483764" r:id="rId116"/>
    <p:sldLayoutId id="2147483765" r:id="rId117"/>
    <p:sldLayoutId id="2147483766" r:id="rId118"/>
    <p:sldLayoutId id="2147483767" r:id="rId119"/>
    <p:sldLayoutId id="2147483768" r:id="rId120"/>
    <p:sldLayoutId id="2147483769" r:id="rId121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.scott@ucl.ac.uk" TargetMode="Externa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HEIR conference - September 2022…"/>
          <p:cNvSpPr txBox="1">
            <a:spLocks noGrp="1"/>
          </p:cNvSpPr>
          <p:nvPr>
            <p:ph type="title"/>
          </p:nvPr>
        </p:nvSpPr>
        <p:spPr>
          <a:xfrm>
            <a:off x="685800" y="2028076"/>
            <a:ext cx="7772400" cy="2199626"/>
          </a:xfrm>
          <a:prstGeom prst="rect">
            <a:avLst/>
          </a:prstGeom>
        </p:spPr>
        <p:txBody>
          <a:bodyPr/>
          <a:lstStyle/>
          <a:p>
            <a:pPr>
              <a:defRPr sz="2800" u="sng"/>
            </a:pPr>
            <a:r>
              <a:t>HEIR conference - September 2022</a:t>
            </a:r>
          </a:p>
          <a:p>
            <a:pPr>
              <a:defRPr b="1"/>
            </a:pPr>
            <a:r>
              <a:t>Shifting Patterns of Governance</a:t>
            </a:r>
          </a:p>
        </p:txBody>
      </p:sp>
      <p:sp>
        <p:nvSpPr>
          <p:cNvPr id="1035" name="Peter Scott…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42900">
              <a:spcBef>
                <a:spcPts val="500"/>
              </a:spcBef>
              <a:defRPr sz="3000"/>
            </a:pPr>
            <a:r>
              <a:t>Peter Scott</a:t>
            </a:r>
          </a:p>
          <a:p>
            <a:pPr defTabSz="342900">
              <a:spcBef>
                <a:spcPts val="500"/>
              </a:spcBef>
              <a:defRPr sz="1875"/>
            </a:pPr>
            <a:r>
              <a:t>Professor of Higher Education Studies, UCL, IOE - Faculty of Society and Education</a:t>
            </a:r>
          </a:p>
          <a:p>
            <a:pPr defTabSz="342900">
              <a:spcBef>
                <a:spcPts val="500"/>
              </a:spcBef>
              <a:defRPr sz="1875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p.scott@ucl.ac.uk</a:t>
            </a:r>
          </a:p>
          <a:p>
            <a:pPr defTabSz="342900">
              <a:spcBef>
                <a:spcPts val="500"/>
              </a:spcBef>
              <a:defRPr sz="2400"/>
            </a:pPr>
            <a:endParaRPr u="sng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2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verning bodi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Governing bodies</a:t>
            </a:r>
          </a:p>
        </p:txBody>
      </p:sp>
      <p:sp>
        <p:nvSpPr>
          <p:cNvPr id="1059" name="Challenges / expectations / responsibilities have increased - governing bodies changed only a littl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Challenges / expectations / responsibilities have increased - governing bodies changed only a little</a:t>
            </a:r>
          </a:p>
          <a:p>
            <a:r>
              <a:t>New tools for new jobs?</a:t>
            </a:r>
          </a:p>
          <a:p>
            <a:r>
              <a:t>Access to independent data</a:t>
            </a:r>
          </a:p>
          <a:p>
            <a:r>
              <a:t>Servicing governing bodies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Plan of present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Plan of presentation</a:t>
            </a:r>
          </a:p>
        </p:txBody>
      </p:sp>
      <p:sp>
        <p:nvSpPr>
          <p:cNvPr id="1038" name="Setting the scene…"/>
          <p:cNvSpPr txBox="1">
            <a:spLocks noGrp="1"/>
          </p:cNvSpPr>
          <p:nvPr>
            <p:ph type="body" idx="1"/>
          </p:nvPr>
        </p:nvSpPr>
        <p:spPr>
          <a:xfrm>
            <a:off x="457200" y="2617608"/>
            <a:ext cx="8229600" cy="4929831"/>
          </a:xfrm>
          <a:prstGeom prst="rect">
            <a:avLst/>
          </a:prstGeom>
        </p:spPr>
        <p:txBody>
          <a:bodyPr/>
          <a:lstStyle/>
          <a:p>
            <a:pPr marL="374315" indent="-374315">
              <a:buFontTx/>
              <a:buAutoNum type="arabicPeriod"/>
              <a:defRPr sz="2800"/>
            </a:pPr>
            <a:r>
              <a:t>Setting the scene</a:t>
            </a:r>
          </a:p>
          <a:p>
            <a:pPr marL="611605" lvl="1" indent="-230605">
              <a:buFontTx/>
              <a:buChar char="•"/>
              <a:defRPr sz="2300"/>
            </a:pPr>
            <a:r>
              <a:t>Big issues…</a:t>
            </a:r>
          </a:p>
          <a:p>
            <a:pPr marL="611605" lvl="1" indent="-230605">
              <a:buFontTx/>
              <a:buChar char="•"/>
              <a:defRPr sz="2300"/>
            </a:pPr>
            <a:r>
              <a:t>…and the rest</a:t>
            </a:r>
          </a:p>
          <a:p>
            <a:pPr marL="374315" indent="-374315">
              <a:buFontTx/>
              <a:buAutoNum type="arabicPeriod"/>
              <a:defRPr sz="2800"/>
            </a:pPr>
            <a:r>
              <a:t>Evolution of strategy and planning (&amp; role of institutional research)</a:t>
            </a:r>
          </a:p>
          <a:p>
            <a:pPr marL="374315" indent="-374315">
              <a:buFontTx/>
              <a:buAutoNum type="arabicPeriod"/>
              <a:defRPr sz="2800"/>
            </a:pPr>
            <a:r>
              <a:t>Impact of changes on:</a:t>
            </a:r>
          </a:p>
          <a:p>
            <a:pPr marL="611605" lvl="1" indent="-230605">
              <a:buFontTx/>
              <a:buChar char="•"/>
              <a:defRPr sz="2300"/>
            </a:pPr>
            <a:r>
              <a:t>Planning units / IR capacity</a:t>
            </a:r>
          </a:p>
          <a:p>
            <a:pPr marL="611605" lvl="1" indent="-230605">
              <a:buFontTx/>
              <a:buChar char="•"/>
              <a:defRPr sz="2300"/>
            </a:pPr>
            <a:r>
              <a:t>Governing bodies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1. Setting the scen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1. Setting the scene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Themes &amp; trend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Themes &amp; trends</a:t>
            </a:r>
          </a:p>
        </p:txBody>
      </p:sp>
      <p:sp>
        <p:nvSpPr>
          <p:cNvPr id="1043" name="Two big themes / issue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3459" indent="-243459" defTabSz="324611">
              <a:spcBef>
                <a:spcPts val="400"/>
              </a:spcBef>
              <a:defRPr sz="2272"/>
            </a:pPr>
            <a:r>
              <a:t>Two big themes / issues: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Too much higher education? Alternative forms of post-18 education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Ever-present State: regulator, founder, guardian of ‘public interest’ (and ‘student interest’)</a:t>
            </a:r>
          </a:p>
          <a:p>
            <a:pPr marL="243459" indent="-243459" defTabSz="324611">
              <a:spcBef>
                <a:spcPts val="400"/>
              </a:spcBef>
              <a:defRPr sz="2272"/>
            </a:pPr>
            <a:r>
              <a:t>Other policy trends: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Politicisation (free speech, ‘woke’, VFM…)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To steer / plan (Wales, Scotland, Ireland - or not (England)?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Geopolitics / economics (international students, ‘soft power’)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The ‘excellence’ agenda: striving to be ‘world class’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Access (social justice - and ‘levelling up’)</a:t>
            </a:r>
          </a:p>
          <a:p>
            <a:pPr marL="469833" lvl="1" indent="-199323" defTabSz="324611">
              <a:spcBef>
                <a:spcPts val="400"/>
              </a:spcBef>
              <a:buSzPct val="60000"/>
              <a:buFontTx/>
              <a:buBlip>
                <a:blip r:embed="rId2"/>
              </a:buBlip>
              <a:defRPr sz="1987"/>
            </a:pPr>
            <a:r>
              <a:t>Datafication (audit society, algorithms, KPIs, dashboards…)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2. Strategy &amp; plann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2. Strategy &amp; planning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Evolution of planning in H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Evolution of planning in HE</a:t>
            </a:r>
          </a:p>
        </p:txBody>
      </p:sp>
      <p:sp>
        <p:nvSpPr>
          <p:cNvPr id="1048" name="Plans as ‘decoration’ &gt;&gt; plans as ‘scaffolding’ / ‘action’…"/>
          <p:cNvSpPr txBox="1">
            <a:spLocks noGrp="1"/>
          </p:cNvSpPr>
          <p:nvPr>
            <p:ph type="body" idx="1"/>
          </p:nvPr>
        </p:nvSpPr>
        <p:spPr>
          <a:xfrm>
            <a:off x="457200" y="2758967"/>
            <a:ext cx="8229600" cy="4232725"/>
          </a:xfrm>
          <a:prstGeom prst="rect">
            <a:avLst/>
          </a:prstGeom>
        </p:spPr>
        <p:txBody>
          <a:bodyPr/>
          <a:lstStyle/>
          <a:p>
            <a:pPr marL="321468" indent="-321468">
              <a:defRPr sz="3000"/>
            </a:pPr>
            <a:r>
              <a:t>Plans as ‘decoration’ &gt;&gt; plans as ‘scaffolding’ / ‘action’</a:t>
            </a:r>
          </a:p>
          <a:p>
            <a:pPr marL="321468" indent="-321468">
              <a:defRPr sz="3000"/>
            </a:pPr>
            <a:r>
              <a:t>Why? </a:t>
            </a:r>
          </a:p>
          <a:p>
            <a:pPr marL="855578" lvl="1" indent="-347578">
              <a:buFontTx/>
              <a:buAutoNum type="arabicPeriod"/>
              <a:defRPr sz="2600"/>
            </a:pPr>
            <a:r>
              <a:t>Institutional scale</a:t>
            </a:r>
          </a:p>
          <a:p>
            <a:pPr marL="855578" lvl="1" indent="-347578">
              <a:buFontTx/>
              <a:buAutoNum type="arabicPeriod"/>
              <a:defRPr sz="2600"/>
            </a:pPr>
            <a:r>
              <a:t>Overall cost of HE</a:t>
            </a:r>
          </a:p>
          <a:p>
            <a:pPr marL="855578" lvl="1" indent="-347578">
              <a:buFontTx/>
              <a:buAutoNum type="arabicPeriod"/>
              <a:defRPr sz="2600"/>
            </a:pPr>
            <a:r>
              <a:t>Fragmentation / diversification</a:t>
            </a:r>
          </a:p>
          <a:p>
            <a:pPr marL="855578" lvl="1" indent="-347578">
              <a:buFontTx/>
              <a:buAutoNum type="arabicPeriod"/>
              <a:defRPr sz="2600"/>
            </a:pPr>
            <a:r>
              <a:t>Multiple missions</a:t>
            </a:r>
          </a:p>
          <a:p>
            <a:pPr marL="855578" lvl="1" indent="-347578">
              <a:buFontTx/>
              <a:buAutoNum type="arabicPeriod"/>
              <a:defRPr sz="2600"/>
            </a:pPr>
            <a:r>
              <a:t>Rising tide of accountability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Elaboration of plann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Elaboration of planning</a:t>
            </a:r>
          </a:p>
        </p:txBody>
      </p:sp>
      <p:sp>
        <p:nvSpPr>
          <p:cNvPr id="1051" name="LEVELS - national, institutional, sub-institutiona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0753" indent="-310753">
              <a:defRPr sz="2900"/>
            </a:pPr>
            <a:r>
              <a:t>LEVELS - national, institutional, sub-institutional</a:t>
            </a:r>
          </a:p>
          <a:p>
            <a:pPr marL="310753" indent="-310753">
              <a:defRPr sz="2900"/>
            </a:pPr>
            <a:r>
              <a:t>SCOPE: core strategies + ‘enabling’ plans</a:t>
            </a:r>
          </a:p>
          <a:p>
            <a:pPr marL="310753" indent="-310753">
              <a:defRPr sz="2900"/>
            </a:pPr>
            <a:r>
              <a:t>TYPES: strategies, operational plans, performance monitoring…</a:t>
            </a:r>
          </a:p>
          <a:p>
            <a:pPr marL="310753" indent="-310753">
              <a:defRPr sz="2900"/>
            </a:pPr>
            <a:r>
              <a:t>OBJECTIVES (‘stories’, ownership)</a:t>
            </a:r>
          </a:p>
          <a:p>
            <a:pPr marL="310753" indent="-310753">
              <a:defRPr sz="2900"/>
            </a:pPr>
            <a:r>
              <a:t>AUDIENCES (regulators &amp; funders, media &amp; community…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3. Impact on Planning departments / IR units &amp; Governing Bodies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625246"/>
          </a:xfrm>
          <a:prstGeom prst="rect">
            <a:avLst/>
          </a:prstGeom>
        </p:spPr>
        <p:txBody>
          <a:bodyPr/>
          <a:lstStyle>
            <a:lvl1pPr defTabSz="438911">
              <a:defRPr sz="3839" b="1"/>
            </a:lvl1pPr>
          </a:lstStyle>
          <a:p>
            <a:pPr>
              <a:defRPr b="0"/>
            </a:pPr>
            <a:r>
              <a:rPr b="1"/>
              <a:t>3. Impact on Planning departments / IR units &amp; Governing Bodies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Planning departments / IR uni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Planning departments / IR units</a:t>
            </a:r>
          </a:p>
        </p:txBody>
      </p:sp>
      <p:sp>
        <p:nvSpPr>
          <p:cNvPr id="1056" name="Positioning within institution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Positioning within institutions</a:t>
            </a:r>
          </a:p>
          <a:p>
            <a:r>
              <a:t>L&amp;T / research strategies ‘on top’, financial / people strategies ‘on tap’</a:t>
            </a:r>
          </a:p>
          <a:p>
            <a:r>
              <a:t>Top-down strategies and ‘distributed’ planning</a:t>
            </a:r>
          </a:p>
          <a:p>
            <a:r>
              <a:t>Contribution of institutional research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75A8B7"/>
      </a:lt1>
      <a:dk2>
        <a:srgbClr val="A7A7A7"/>
      </a:dk2>
      <a:lt2>
        <a:srgbClr val="535353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4b6d94-e8c4-49da-a979-9242fd65d88a">
      <Terms xmlns="http://schemas.microsoft.com/office/infopath/2007/PartnerControls"/>
    </lcf76f155ced4ddcb4097134ff3c332f>
    <TaxCatchAll xmlns="b2b3b332-7c05-4c9e-ac88-8c84810ea63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212BEED14A7E4F9DACB66556D25188" ma:contentTypeVersion="16" ma:contentTypeDescription="Create a new document." ma:contentTypeScope="" ma:versionID="8e1b69677ed7067c482b27fd55c1793c">
  <xsd:schema xmlns:xsd="http://www.w3.org/2001/XMLSchema" xmlns:xs="http://www.w3.org/2001/XMLSchema" xmlns:p="http://schemas.microsoft.com/office/2006/metadata/properties" xmlns:ns2="054b6d94-e8c4-49da-a979-9242fd65d88a" xmlns:ns3="b2b3b332-7c05-4c9e-ac88-8c84810ea636" xmlns:ns4="90385aca-c051-4920-a543-a58a9099ea41" targetNamespace="http://schemas.microsoft.com/office/2006/metadata/properties" ma:root="true" ma:fieldsID="17659020d50aa8f5e76f89c35cc3e569" ns2:_="" ns3:_="" ns4:_="">
    <xsd:import namespace="054b6d94-e8c4-49da-a979-9242fd65d88a"/>
    <xsd:import namespace="b2b3b332-7c05-4c9e-ac88-8c84810ea636"/>
    <xsd:import namespace="90385aca-c051-4920-a543-a58a9099ea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4b6d94-e8c4-49da-a979-9242fd65d8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620fc26-8289-4c02-81ef-e580eda00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3b332-7c05-4c9e-ac88-8c84810ea63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da542d6-b093-448f-bee7-e5e5f054a4b1}" ma:internalName="TaxCatchAll" ma:showField="CatchAllData" ma:web="90385aca-c051-4920-a543-a58a9099ea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385aca-c051-4920-a543-a58a9099ea4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F38E4F-ECDB-49FC-A6B3-2816F31A81E5}">
  <ds:schemaRefs>
    <ds:schemaRef ds:uri="http://schemas.microsoft.com/office/2006/metadata/properties"/>
    <ds:schemaRef ds:uri="http://schemas.microsoft.com/office/infopath/2007/PartnerControls"/>
    <ds:schemaRef ds:uri="054b6d94-e8c4-49da-a979-9242fd65d88a"/>
    <ds:schemaRef ds:uri="b2b3b332-7c05-4c9e-ac88-8c84810ea636"/>
  </ds:schemaRefs>
</ds:datastoreItem>
</file>

<file path=customXml/itemProps2.xml><?xml version="1.0" encoding="utf-8"?>
<ds:datastoreItem xmlns:ds="http://schemas.openxmlformats.org/officeDocument/2006/customXml" ds:itemID="{AE12B6A0-F132-44C1-96A8-C735AD026C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14A7B2-D649-4352-B68E-D9F44A71C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4b6d94-e8c4-49da-a979-9242fd65d88a"/>
    <ds:schemaRef ds:uri="b2b3b332-7c05-4c9e-ac88-8c84810ea636"/>
    <ds:schemaRef ds:uri="90385aca-c051-4920-a543-a58a9099ea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</vt:lpstr>
      <vt:lpstr>HEIR conference - September 2022 Shifting Patterns of Governance</vt:lpstr>
      <vt:lpstr>Plan of presentation</vt:lpstr>
      <vt:lpstr>1. Setting the scene</vt:lpstr>
      <vt:lpstr>Themes &amp; trends</vt:lpstr>
      <vt:lpstr>2. Strategy &amp; planning</vt:lpstr>
      <vt:lpstr>Evolution of planning in HE</vt:lpstr>
      <vt:lpstr>Elaboration of planning</vt:lpstr>
      <vt:lpstr>3. Impact on Planning departments / IR units &amp; Governing Bodies</vt:lpstr>
      <vt:lpstr>Planning departments / IR units</vt:lpstr>
      <vt:lpstr>Governing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2025-11-18T12:00:55Z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0x0101004F212BEED14A7E4F9DACB66556D25188</vt:lpwstr>
  </property>
</Properties>
</file>