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notesSlides/notesSlide1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5.xml" ContentType="application/vnd.openxmlformats-officedocument.themeOverr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469" r:id="rId4"/>
    <p:sldId id="414" r:id="rId5"/>
    <p:sldId id="478" r:id="rId6"/>
    <p:sldId id="434" r:id="rId7"/>
    <p:sldId id="415" r:id="rId8"/>
    <p:sldId id="429" r:id="rId9"/>
    <p:sldId id="438" r:id="rId10"/>
    <p:sldId id="430" r:id="rId11"/>
    <p:sldId id="495" r:id="rId12"/>
    <p:sldId id="479" r:id="rId13"/>
    <p:sldId id="481" r:id="rId14"/>
    <p:sldId id="485" r:id="rId15"/>
    <p:sldId id="42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EB"/>
    <a:srgbClr val="FE68C1"/>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93A081-BC6C-412E-A9AD-592FF1EC9315}" v="1" dt="2025-09-02T10:24:35.7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erra Smucker" userId="0ba8756c-558c-48d4-ad29-d91c5b4bd3eb" providerId="ADAL" clId="{CE93A081-BC6C-412E-A9AD-592FF1EC9315}"/>
    <pc:docChg chg="modSld">
      <pc:chgData name="Sierra Smucker" userId="0ba8756c-558c-48d4-ad29-d91c5b4bd3eb" providerId="ADAL" clId="{CE93A081-BC6C-412E-A9AD-592FF1EC9315}" dt="2025-09-02T10:28:15.252" v="67" actId="1076"/>
      <pc:docMkLst>
        <pc:docMk/>
      </pc:docMkLst>
      <pc:sldChg chg="modSp mod">
        <pc:chgData name="Sierra Smucker" userId="0ba8756c-558c-48d4-ad29-d91c5b4bd3eb" providerId="ADAL" clId="{CE93A081-BC6C-412E-A9AD-592FF1EC9315}" dt="2025-09-02T10:28:15.252" v="67" actId="1076"/>
        <pc:sldMkLst>
          <pc:docMk/>
          <pc:sldMk cId="3369282405" sldId="414"/>
        </pc:sldMkLst>
        <pc:spChg chg="mod">
          <ac:chgData name="Sierra Smucker" userId="0ba8756c-558c-48d4-ad29-d91c5b4bd3eb" providerId="ADAL" clId="{CE93A081-BC6C-412E-A9AD-592FF1EC9315}" dt="2025-09-02T10:26:41.334" v="45" actId="403"/>
          <ac:spMkLst>
            <pc:docMk/>
            <pc:sldMk cId="3369282405" sldId="414"/>
            <ac:spMk id="2" creationId="{7137C47D-2E71-82FB-1996-984891A1C406}"/>
          </ac:spMkLst>
        </pc:spChg>
        <pc:spChg chg="mod">
          <ac:chgData name="Sierra Smucker" userId="0ba8756c-558c-48d4-ad29-d91c5b4bd3eb" providerId="ADAL" clId="{CE93A081-BC6C-412E-A9AD-592FF1EC9315}" dt="2025-09-02T10:28:05.869" v="66" actId="1076"/>
          <ac:spMkLst>
            <pc:docMk/>
            <pc:sldMk cId="3369282405" sldId="414"/>
            <ac:spMk id="5" creationId="{8CCFE6B6-6A06-D4EA-5A45-2701E33AB662}"/>
          </ac:spMkLst>
        </pc:spChg>
        <pc:spChg chg="mod">
          <ac:chgData name="Sierra Smucker" userId="0ba8756c-558c-48d4-ad29-d91c5b4bd3eb" providerId="ADAL" clId="{CE93A081-BC6C-412E-A9AD-592FF1EC9315}" dt="2025-09-02T10:28:15.252" v="67" actId="1076"/>
          <ac:spMkLst>
            <pc:docMk/>
            <pc:sldMk cId="3369282405" sldId="414"/>
            <ac:spMk id="6" creationId="{C02898FE-0853-B811-2502-A09AC4754B41}"/>
          </ac:spMkLst>
        </pc:spChg>
        <pc:spChg chg="mod">
          <ac:chgData name="Sierra Smucker" userId="0ba8756c-558c-48d4-ad29-d91c5b4bd3eb" providerId="ADAL" clId="{CE93A081-BC6C-412E-A9AD-592FF1EC9315}" dt="2025-09-02T10:28:05.869" v="66" actId="1076"/>
          <ac:spMkLst>
            <pc:docMk/>
            <pc:sldMk cId="3369282405" sldId="414"/>
            <ac:spMk id="9" creationId="{B2560B62-EC57-CD3E-9303-2D01E8279CEF}"/>
          </ac:spMkLst>
        </pc:spChg>
        <pc:spChg chg="mod">
          <ac:chgData name="Sierra Smucker" userId="0ba8756c-558c-48d4-ad29-d91c5b4bd3eb" providerId="ADAL" clId="{CE93A081-BC6C-412E-A9AD-592FF1EC9315}" dt="2025-09-02T10:28:15.252" v="67" actId="1076"/>
          <ac:spMkLst>
            <pc:docMk/>
            <pc:sldMk cId="3369282405" sldId="414"/>
            <ac:spMk id="12" creationId="{3FB6666E-4075-A948-8714-2DAF8948D6A1}"/>
          </ac:spMkLst>
        </pc:spChg>
      </pc:sldChg>
      <pc:sldChg chg="modSp mod">
        <pc:chgData name="Sierra Smucker" userId="0ba8756c-558c-48d4-ad29-d91c5b4bd3eb" providerId="ADAL" clId="{CE93A081-BC6C-412E-A9AD-592FF1EC9315}" dt="2025-09-02T10:26:57.037" v="46" actId="2711"/>
        <pc:sldMkLst>
          <pc:docMk/>
          <pc:sldMk cId="1984193537" sldId="469"/>
        </pc:sldMkLst>
        <pc:spChg chg="mod">
          <ac:chgData name="Sierra Smucker" userId="0ba8756c-558c-48d4-ad29-d91c5b4bd3eb" providerId="ADAL" clId="{CE93A081-BC6C-412E-A9AD-592FF1EC9315}" dt="2025-09-02T10:26:57.037" v="46" actId="2711"/>
          <ac:spMkLst>
            <pc:docMk/>
            <pc:sldMk cId="1984193537" sldId="469"/>
            <ac:spMk id="2" creationId="{0F6D8816-BB61-FE20-1DA7-E0AD500CC566}"/>
          </ac:spMkLst>
        </pc:spChg>
      </pc:sldChg>
      <pc:sldChg chg="modSp mod">
        <pc:chgData name="Sierra Smucker" userId="0ba8756c-558c-48d4-ad29-d91c5b4bd3eb" providerId="ADAL" clId="{CE93A081-BC6C-412E-A9AD-592FF1EC9315}" dt="2025-09-02T10:24:35.701" v="6" actId="20577"/>
        <pc:sldMkLst>
          <pc:docMk/>
          <pc:sldMk cId="2688848642" sldId="478"/>
        </pc:sldMkLst>
        <pc:graphicFrameChg chg="mod modGraphic">
          <ac:chgData name="Sierra Smucker" userId="0ba8756c-558c-48d4-ad29-d91c5b4bd3eb" providerId="ADAL" clId="{CE93A081-BC6C-412E-A9AD-592FF1EC9315}" dt="2025-09-02T10:24:35.701" v="6" actId="20577"/>
          <ac:graphicFrameMkLst>
            <pc:docMk/>
            <pc:sldMk cId="2688848642" sldId="478"/>
            <ac:graphicFrameMk id="4" creationId="{AD7AB5D4-6191-AE04-FF51-4D3F0EBDB47B}"/>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NULL"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1.xml"/><Relationship Id="rId4" Type="http://schemas.openxmlformats.org/officeDocument/2006/relationships/oleObject" Target="NULL"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2.xml"/><Relationship Id="rId4"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No In Person Events Recorded</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Students Who Attended In Person (VLE or no VLE)</c:v>
                </c:pt>
              </c:strCache>
            </c:strRef>
          </c:cat>
          <c:val>
            <c:numRef>
              <c:f>Sheet1!$B$2</c:f>
              <c:numCache>
                <c:formatCode>General</c:formatCode>
                <c:ptCount val="1"/>
                <c:pt idx="0">
                  <c:v>284</c:v>
                </c:pt>
              </c:numCache>
            </c:numRef>
          </c:val>
          <c:extLst>
            <c:ext xmlns:c16="http://schemas.microsoft.com/office/drawing/2014/chart" uri="{C3380CC4-5D6E-409C-BE32-E72D297353CC}">
              <c16:uniqueId val="{00000000-1234-46AC-BCF8-DAE98BC48288}"/>
            </c:ext>
          </c:extLst>
        </c:ser>
        <c:ser>
          <c:idx val="1"/>
          <c:order val="1"/>
          <c:tx>
            <c:strRef>
              <c:f>Sheet1!$C$1</c:f>
              <c:strCache>
                <c:ptCount val="1"/>
                <c:pt idx="0">
                  <c:v>One In Person Event Recorded</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Students Who Attended In Person (VLE or no VLE)</c:v>
                </c:pt>
              </c:strCache>
            </c:strRef>
          </c:cat>
          <c:val>
            <c:numRef>
              <c:f>Sheet1!$C$2</c:f>
              <c:numCache>
                <c:formatCode>General</c:formatCode>
                <c:ptCount val="1"/>
                <c:pt idx="0">
                  <c:v>171</c:v>
                </c:pt>
              </c:numCache>
            </c:numRef>
          </c:val>
          <c:extLst>
            <c:ext xmlns:c16="http://schemas.microsoft.com/office/drawing/2014/chart" uri="{C3380CC4-5D6E-409C-BE32-E72D297353CC}">
              <c16:uniqueId val="{00000001-1234-46AC-BCF8-DAE98BC48288}"/>
            </c:ext>
          </c:extLst>
        </c:ser>
        <c:ser>
          <c:idx val="2"/>
          <c:order val="2"/>
          <c:tx>
            <c:strRef>
              <c:f>Sheet1!$D$1</c:f>
              <c:strCache>
                <c:ptCount val="1"/>
                <c:pt idx="0">
                  <c:v>Two In Person Events Recorded</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Students Who Attended In Person (VLE or no VLE)</c:v>
                </c:pt>
              </c:strCache>
            </c:strRef>
          </c:cat>
          <c:val>
            <c:numRef>
              <c:f>Sheet1!$D$2</c:f>
              <c:numCache>
                <c:formatCode>General</c:formatCode>
                <c:ptCount val="1"/>
                <c:pt idx="0">
                  <c:v>146</c:v>
                </c:pt>
              </c:numCache>
            </c:numRef>
          </c:val>
          <c:extLst>
            <c:ext xmlns:c16="http://schemas.microsoft.com/office/drawing/2014/chart" uri="{C3380CC4-5D6E-409C-BE32-E72D297353CC}">
              <c16:uniqueId val="{00000002-1234-46AC-BCF8-DAE98BC48288}"/>
            </c:ext>
          </c:extLst>
        </c:ser>
        <c:ser>
          <c:idx val="3"/>
          <c:order val="3"/>
          <c:tx>
            <c:strRef>
              <c:f>Sheet1!$E$1</c:f>
              <c:strCache>
                <c:ptCount val="1"/>
                <c:pt idx="0">
                  <c:v>Three In Person Events Recorded</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Students Who Attended In Person (VLE or no VLE)</c:v>
                </c:pt>
              </c:strCache>
            </c:strRef>
          </c:cat>
          <c:val>
            <c:numRef>
              <c:f>Sheet1!$E$2</c:f>
              <c:numCache>
                <c:formatCode>General</c:formatCode>
                <c:ptCount val="1"/>
                <c:pt idx="0">
                  <c:v>101</c:v>
                </c:pt>
              </c:numCache>
            </c:numRef>
          </c:val>
          <c:extLst>
            <c:ext xmlns:c16="http://schemas.microsoft.com/office/drawing/2014/chart" uri="{C3380CC4-5D6E-409C-BE32-E72D297353CC}">
              <c16:uniqueId val="{00000003-1234-46AC-BCF8-DAE98BC48288}"/>
            </c:ext>
          </c:extLst>
        </c:ser>
        <c:ser>
          <c:idx val="4"/>
          <c:order val="4"/>
          <c:tx>
            <c:strRef>
              <c:f>Sheet1!$F$1</c:f>
              <c:strCache>
                <c:ptCount val="1"/>
                <c:pt idx="0">
                  <c:v>Four In Person Events Recorded</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Students Who Attended In Person (VLE or no VLE)</c:v>
                </c:pt>
              </c:strCache>
            </c:strRef>
          </c:cat>
          <c:val>
            <c:numRef>
              <c:f>Sheet1!$F$2</c:f>
              <c:numCache>
                <c:formatCode>General</c:formatCode>
                <c:ptCount val="1"/>
                <c:pt idx="0">
                  <c:v>40</c:v>
                </c:pt>
              </c:numCache>
            </c:numRef>
          </c:val>
          <c:extLst>
            <c:ext xmlns:c16="http://schemas.microsoft.com/office/drawing/2014/chart" uri="{C3380CC4-5D6E-409C-BE32-E72D297353CC}">
              <c16:uniqueId val="{00000004-1234-46AC-BCF8-DAE98BC48288}"/>
            </c:ext>
          </c:extLst>
        </c:ser>
        <c:dLbls>
          <c:showLegendKey val="0"/>
          <c:showVal val="1"/>
          <c:showCatName val="0"/>
          <c:showSerName val="0"/>
          <c:showPercent val="0"/>
          <c:showBubbleSize val="0"/>
        </c:dLbls>
        <c:gapWidth val="75"/>
        <c:axId val="1639139376"/>
        <c:axId val="1639140816"/>
      </c:barChart>
      <c:catAx>
        <c:axId val="1639139376"/>
        <c:scaling>
          <c:orientation val="minMax"/>
        </c:scaling>
        <c:delete val="1"/>
        <c:axPos val="b"/>
        <c:numFmt formatCode="General" sourceLinked="1"/>
        <c:majorTickMark val="none"/>
        <c:minorTickMark val="none"/>
        <c:tickLblPos val="nextTo"/>
        <c:crossAx val="1639140816"/>
        <c:crosses val="autoZero"/>
        <c:auto val="1"/>
        <c:lblAlgn val="ctr"/>
        <c:lblOffset val="100"/>
        <c:noMultiLvlLbl val="0"/>
      </c:catAx>
      <c:valAx>
        <c:axId val="1639140816"/>
        <c:scaling>
          <c:orientation val="minMax"/>
        </c:scaling>
        <c:delete val="1"/>
        <c:axPos val="l"/>
        <c:numFmt formatCode="General" sourceLinked="1"/>
        <c:majorTickMark val="none"/>
        <c:minorTickMark val="none"/>
        <c:tickLblPos val="nextTo"/>
        <c:crossAx val="1639139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a:noFill/>
    </a:ln>
    <a:effectLst/>
  </c:spPr>
  <c:txPr>
    <a:bodyPr/>
    <a:lstStyle/>
    <a:p>
      <a:pPr>
        <a:defRPr>
          <a:solidFill>
            <a:schemeClr val="bg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'[BatB 202425 Attendenance.xlsx]BaB CIWY responders'!$BJ$5</c:f>
              <c:strCache>
                <c:ptCount val="1"/>
                <c:pt idx="0">
                  <c:v>Attended In Person</c:v>
                </c:pt>
              </c:strCache>
            </c:strRef>
          </c:tx>
          <c:spPr>
            <a:solidFill>
              <a:srgbClr val="EB6057"/>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'[BatB 202425 Attendenance.xlsx]BaB CIWY responders'!$BI$6:$BI$8</c:f>
              <c:strCache>
                <c:ptCount val="3"/>
                <c:pt idx="0">
                  <c:v>Belonging</c:v>
                </c:pt>
                <c:pt idx="1">
                  <c:v>Self Confidence</c:v>
                </c:pt>
                <c:pt idx="2">
                  <c:v>Engagement</c:v>
                </c:pt>
              </c:strCache>
            </c:strRef>
          </c:cat>
          <c:val>
            <c:numRef>
              <c:f>'[BatB 202425 Attendenance.xlsx]BaB CIWY responders'!$BJ$6:$BJ$8</c:f>
              <c:numCache>
                <c:formatCode>0.0%</c:formatCode>
                <c:ptCount val="3"/>
                <c:pt idx="0">
                  <c:v>0.8820960698689948</c:v>
                </c:pt>
                <c:pt idx="1">
                  <c:v>0.57150655021834063</c:v>
                </c:pt>
                <c:pt idx="2">
                  <c:v>0.71470160116448389</c:v>
                </c:pt>
              </c:numCache>
            </c:numRef>
          </c:val>
          <c:extLst>
            <c:ext xmlns:c16="http://schemas.microsoft.com/office/drawing/2014/chart" uri="{C3380CC4-5D6E-409C-BE32-E72D297353CC}">
              <c16:uniqueId val="{00000000-AC87-41B5-9203-A45ED3ECC798}"/>
            </c:ext>
          </c:extLst>
        </c:ser>
        <c:ser>
          <c:idx val="1"/>
          <c:order val="1"/>
          <c:tx>
            <c:strRef>
              <c:f>'[BatB 202425 Attendenance.xlsx]BaB CIWY responders'!$BK$5</c:f>
              <c:strCache>
                <c:ptCount val="1"/>
                <c:pt idx="0">
                  <c:v>Did Not Attend In Person</c:v>
                </c:pt>
              </c:strCache>
            </c:strRef>
          </c:tx>
          <c:spPr>
            <a:solidFill>
              <a:srgbClr val="35A5BC"/>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'[BatB 202425 Attendenance.xlsx]BaB CIWY responders'!$BI$6:$BI$8</c:f>
              <c:strCache>
                <c:ptCount val="3"/>
                <c:pt idx="0">
                  <c:v>Belonging</c:v>
                </c:pt>
                <c:pt idx="1">
                  <c:v>Self Confidence</c:v>
                </c:pt>
                <c:pt idx="2">
                  <c:v>Engagement</c:v>
                </c:pt>
              </c:strCache>
            </c:strRef>
          </c:cat>
          <c:val>
            <c:numRef>
              <c:f>'[BatB 202425 Attendenance.xlsx]BaB CIWY responders'!$BK$6:$BK$8</c:f>
              <c:numCache>
                <c:formatCode>0.0%</c:formatCode>
                <c:ptCount val="3"/>
                <c:pt idx="0">
                  <c:v>0.83148893360161014</c:v>
                </c:pt>
                <c:pt idx="1">
                  <c:v>0.52200704225352113</c:v>
                </c:pt>
                <c:pt idx="2">
                  <c:v>0.65962441314553988</c:v>
                </c:pt>
              </c:numCache>
            </c:numRef>
          </c:val>
          <c:extLst>
            <c:ext xmlns:c16="http://schemas.microsoft.com/office/drawing/2014/chart" uri="{C3380CC4-5D6E-409C-BE32-E72D297353CC}">
              <c16:uniqueId val="{00000001-AC87-41B5-9203-A45ED3ECC798}"/>
            </c:ext>
          </c:extLst>
        </c:ser>
        <c:dLbls>
          <c:showLegendKey val="0"/>
          <c:showVal val="1"/>
          <c:showCatName val="0"/>
          <c:showSerName val="0"/>
          <c:showPercent val="0"/>
          <c:showBubbleSize val="0"/>
        </c:dLbls>
        <c:gapWidth val="150"/>
        <c:overlap val="-25"/>
        <c:axId val="172390400"/>
        <c:axId val="172390880"/>
      </c:barChart>
      <c:catAx>
        <c:axId val="172390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en-US"/>
          </a:p>
        </c:txPr>
        <c:crossAx val="172390880"/>
        <c:crosses val="autoZero"/>
        <c:auto val="1"/>
        <c:lblAlgn val="ctr"/>
        <c:lblOffset val="100"/>
        <c:noMultiLvlLbl val="0"/>
      </c:catAx>
      <c:valAx>
        <c:axId val="172390880"/>
        <c:scaling>
          <c:orientation val="minMax"/>
        </c:scaling>
        <c:delete val="1"/>
        <c:axPos val="l"/>
        <c:numFmt formatCode="0.0%" sourceLinked="1"/>
        <c:majorTickMark val="none"/>
        <c:minorTickMark val="none"/>
        <c:tickLblPos val="nextTo"/>
        <c:crossAx val="1723904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A9D4DB">
        <a:lumMod val="20000"/>
        <a:lumOff val="80000"/>
      </a:srgbClr>
    </a:solidFill>
    <a:ln w="12700" cap="flat" cmpd="sng" algn="ctr">
      <a:noFill/>
      <a:prstDash val="solid"/>
    </a:ln>
    <a:effectLst/>
  </c:spPr>
  <c:txPr>
    <a:bodyPr/>
    <a:lstStyle/>
    <a:p>
      <a:pPr>
        <a:defRPr>
          <a:solidFill>
            <a:schemeClr val="dk1"/>
          </a:solidFill>
          <a:latin typeface="+mn-lt"/>
          <a:ea typeface="+mn-ea"/>
          <a:cs typeface="+mn-cs"/>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dk1"/>
                </a:solidFill>
                <a:latin typeface="+mn-lt"/>
                <a:ea typeface="+mn-ea"/>
                <a:cs typeface="+mn-cs"/>
              </a:defRPr>
            </a:pPr>
            <a:r>
              <a:rPr lang="en-GB" sz="2400" b="1" dirty="0"/>
              <a:t>Difference in CIWY Scores by </a:t>
            </a:r>
            <a:r>
              <a:rPr lang="en-GB" sz="2400" b="1" baseline="0" dirty="0"/>
              <a:t>Recorded Attendance</a:t>
            </a:r>
            <a:endParaRPr lang="en-GB" sz="2400" b="1" dirty="0"/>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dk1"/>
              </a:solidFill>
              <a:latin typeface="+mn-lt"/>
              <a:ea typeface="+mn-ea"/>
              <a:cs typeface="+mn-cs"/>
            </a:defRPr>
          </a:pPr>
          <a:endParaRPr lang="en-GB"/>
        </a:p>
      </c:txPr>
    </c:title>
    <c:autoTitleDeleted val="0"/>
    <c:plotArea>
      <c:layout/>
      <c:barChart>
        <c:barDir val="col"/>
        <c:grouping val="clustered"/>
        <c:varyColors val="0"/>
        <c:ser>
          <c:idx val="1"/>
          <c:order val="0"/>
          <c:tx>
            <c:strRef>
              <c:f>'[BatB 202425 Attendenance.xlsx]YoY Comp'!$D$9</c:f>
              <c:strCache>
                <c:ptCount val="1"/>
                <c:pt idx="0">
                  <c:v>24/25 Difference</c:v>
                </c:pt>
              </c:strCache>
            </c:strRef>
          </c:tx>
          <c:spPr>
            <a:solidFill>
              <a:schemeClr val="accent4"/>
            </a:solidFill>
            <a:ln>
              <a:noFill/>
            </a:ln>
            <a:effectLst/>
          </c:spPr>
          <c:invertIfNegative val="0"/>
          <c:dLbls>
            <c:dLbl>
              <c:idx val="0"/>
              <c:tx>
                <c:rich>
                  <a:bodyPr/>
                  <a:lstStyle/>
                  <a:p>
                    <a:r>
                      <a:rPr lang="en-US"/>
                      <a:t>+</a:t>
                    </a:r>
                    <a:fld id="{53FC14BA-7BCD-428C-8CCD-A156C3545510}"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08A-4EA3-A67F-F80BC8EA9849}"/>
                </c:ext>
              </c:extLst>
            </c:dLbl>
            <c:dLbl>
              <c:idx val="1"/>
              <c:tx>
                <c:rich>
                  <a:bodyPr/>
                  <a:lstStyle/>
                  <a:p>
                    <a:r>
                      <a:rPr lang="en-US"/>
                      <a:t>+4.9*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08A-4EA3-A67F-F80BC8EA9849}"/>
                </c:ext>
              </c:extLst>
            </c:dLbl>
            <c:dLbl>
              <c:idx val="2"/>
              <c:tx>
                <c:rich>
                  <a:bodyPr/>
                  <a:lstStyle/>
                  <a:p>
                    <a:r>
                      <a:rPr lang="en-US"/>
                      <a:t>+</a:t>
                    </a:r>
                    <a:fld id="{B63EEC03-2604-481D-8A45-B24D00FEBE40}"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308A-4EA3-A67F-F80BC8EA9849}"/>
                </c:ext>
              </c:extLst>
            </c:dLbl>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'[BatB 202425 Attendenance.xlsx]YoY Comp'!$B$10:$B$12</c:f>
              <c:strCache>
                <c:ptCount val="3"/>
                <c:pt idx="0">
                  <c:v>Belonging</c:v>
                </c:pt>
                <c:pt idx="1">
                  <c:v>Self Confidence</c:v>
                </c:pt>
                <c:pt idx="2">
                  <c:v>Engagement</c:v>
                </c:pt>
              </c:strCache>
            </c:strRef>
          </c:cat>
          <c:val>
            <c:numRef>
              <c:f>'[BatB 202425 Attendenance.xlsx]YoY Comp'!$D$10:$D$12</c:f>
              <c:numCache>
                <c:formatCode>0.0%</c:formatCode>
                <c:ptCount val="3"/>
                <c:pt idx="0">
                  <c:v>5.1000000000000045E-2</c:v>
                </c:pt>
                <c:pt idx="1">
                  <c:v>4.9999999999999933E-2</c:v>
                </c:pt>
                <c:pt idx="2">
                  <c:v>5.4999999999999938E-2</c:v>
                </c:pt>
              </c:numCache>
            </c:numRef>
          </c:val>
          <c:extLst>
            <c:ext xmlns:c16="http://schemas.microsoft.com/office/drawing/2014/chart" uri="{C3380CC4-5D6E-409C-BE32-E72D297353CC}">
              <c16:uniqueId val="{00000001-308A-4EA3-A67F-F80BC8EA9849}"/>
            </c:ext>
          </c:extLst>
        </c:ser>
        <c:dLbls>
          <c:showLegendKey val="0"/>
          <c:showVal val="1"/>
          <c:showCatName val="0"/>
          <c:showSerName val="0"/>
          <c:showPercent val="0"/>
          <c:showBubbleSize val="0"/>
        </c:dLbls>
        <c:gapWidth val="150"/>
        <c:overlap val="-25"/>
        <c:axId val="1284857072"/>
        <c:axId val="1284865232"/>
      </c:barChart>
      <c:catAx>
        <c:axId val="128485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en-US"/>
          </a:p>
        </c:txPr>
        <c:crossAx val="1284865232"/>
        <c:crosses val="autoZero"/>
        <c:auto val="1"/>
        <c:lblAlgn val="ctr"/>
        <c:lblOffset val="100"/>
        <c:noMultiLvlLbl val="0"/>
      </c:catAx>
      <c:valAx>
        <c:axId val="1284865232"/>
        <c:scaling>
          <c:orientation val="minMax"/>
        </c:scaling>
        <c:delete val="1"/>
        <c:axPos val="l"/>
        <c:numFmt formatCode="0.0%" sourceLinked="1"/>
        <c:majorTickMark val="none"/>
        <c:minorTickMark val="none"/>
        <c:tickLblPos val="nextTo"/>
        <c:crossAx val="1284857072"/>
        <c:crosses val="autoZero"/>
        <c:crossBetween val="between"/>
      </c:valAx>
      <c:spPr>
        <a:noFill/>
        <a:ln>
          <a:noFill/>
        </a:ln>
        <a:effectLst/>
      </c:spPr>
    </c:plotArea>
    <c:legend>
      <c:legendPos val="t"/>
      <c:legendEntry>
        <c:idx val="0"/>
        <c:delete val="1"/>
      </c:legendEntry>
      <c:layout>
        <c:manualLayout>
          <c:xMode val="edge"/>
          <c:yMode val="edge"/>
          <c:x val="0.26043598992491751"/>
          <c:y val="0.12257339630266134"/>
          <c:w val="0.51546194436274873"/>
          <c:h val="8.211136446680010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solidFill>
    <a:ln w="12700" cap="flat" cmpd="sng" algn="ctr">
      <a:noFill/>
      <a:prstDash val="solid"/>
    </a:ln>
    <a:effectLst/>
  </c:spPr>
  <c:txPr>
    <a:bodyPr/>
    <a:lstStyle/>
    <a:p>
      <a:pPr>
        <a:defRPr sz="1400">
          <a:solidFill>
            <a:schemeClr val="dk1"/>
          </a:solidFill>
          <a:latin typeface="+mn-lt"/>
          <a:ea typeface="+mn-ea"/>
          <a:cs typeface="+mn-cs"/>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100" b="1" i="0" u="none" strike="noStrike" kern="1200" cap="all" spc="120" normalizeH="0" baseline="0">
                <a:solidFill>
                  <a:schemeClr val="tx1">
                    <a:lumMod val="65000"/>
                    <a:lumOff val="35000"/>
                  </a:schemeClr>
                </a:solidFill>
                <a:latin typeface="+mn-lt"/>
                <a:ea typeface="+mn-ea"/>
                <a:cs typeface="+mn-cs"/>
              </a:defRPr>
            </a:pPr>
            <a:r>
              <a:rPr lang="en-GB" sz="1100"/>
              <a:t>%Agreement Difference belonging</a:t>
            </a:r>
          </a:p>
        </c:rich>
      </c:tx>
      <c:overlay val="0"/>
      <c:spPr>
        <a:noFill/>
        <a:ln>
          <a:noFill/>
        </a:ln>
        <a:effectLst/>
      </c:spPr>
      <c:txPr>
        <a:bodyPr rot="0" spcFirstLastPara="1" vertOverflow="ellipsis" vert="horz" wrap="square" anchor="ctr" anchorCtr="1"/>
        <a:lstStyle/>
        <a:p>
          <a:pPr>
            <a:defRPr sz="11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'Demo Summary'!$L$20</c:f>
              <c:strCache>
                <c:ptCount val="1"/>
                <c:pt idx="0">
                  <c:v>% Agreement Difference</c:v>
                </c:pt>
              </c:strCache>
            </c:strRef>
          </c:tx>
          <c:spPr>
            <a:solidFill>
              <a:schemeClr val="accent2">
                <a:shade val="65000"/>
              </a:schemeClr>
            </a:solidFill>
            <a:ln>
              <a:noFill/>
            </a:ln>
            <a:effectLst/>
          </c:spPr>
          <c:invertIfNegative val="0"/>
          <c:dPt>
            <c:idx val="0"/>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1-2CB0-4604-861C-1C712A585C26}"/>
              </c:ext>
            </c:extLst>
          </c:dPt>
          <c:dPt>
            <c:idx val="1"/>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3-2CB0-4604-861C-1C712A585C26}"/>
              </c:ext>
            </c:extLst>
          </c:dPt>
          <c:dPt>
            <c:idx val="2"/>
            <c:invertIfNegative val="0"/>
            <c:bubble3D val="0"/>
            <c:spPr>
              <a:solidFill>
                <a:srgbClr val="9BBB59">
                  <a:lumMod val="75000"/>
                </a:srgbClr>
              </a:solidFill>
              <a:ln>
                <a:noFill/>
              </a:ln>
              <a:effectLst/>
            </c:spPr>
            <c:extLst>
              <c:ext xmlns:c16="http://schemas.microsoft.com/office/drawing/2014/chart" uri="{C3380CC4-5D6E-409C-BE32-E72D297353CC}">
                <c16:uniqueId val="{00000005-2CB0-4604-861C-1C712A585C26}"/>
              </c:ext>
            </c:extLst>
          </c:dPt>
          <c:dPt>
            <c:idx val="3"/>
            <c:invertIfNegative val="0"/>
            <c:bubble3D val="0"/>
            <c:spPr>
              <a:solidFill>
                <a:srgbClr val="9BBB59">
                  <a:lumMod val="75000"/>
                </a:srgbClr>
              </a:solidFill>
              <a:ln>
                <a:noFill/>
              </a:ln>
              <a:effectLst/>
            </c:spPr>
            <c:extLst>
              <c:ext xmlns:c16="http://schemas.microsoft.com/office/drawing/2014/chart" uri="{C3380CC4-5D6E-409C-BE32-E72D297353CC}">
                <c16:uniqueId val="{00000007-2CB0-4604-861C-1C712A585C26}"/>
              </c:ext>
            </c:extLst>
          </c:dPt>
          <c:dPt>
            <c:idx val="4"/>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9-2CB0-4604-861C-1C712A585C26}"/>
              </c:ext>
            </c:extLst>
          </c:dPt>
          <c:dPt>
            <c:idx val="5"/>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B-2CB0-4604-861C-1C712A585C26}"/>
              </c:ext>
            </c:extLst>
          </c:dPt>
          <c:dPt>
            <c:idx val="8"/>
            <c:invertIfNegative val="0"/>
            <c:bubble3D val="0"/>
            <c:spPr>
              <a:solidFill>
                <a:srgbClr val="7030A0"/>
              </a:solidFill>
              <a:ln>
                <a:noFill/>
              </a:ln>
              <a:effectLst/>
            </c:spPr>
            <c:extLst>
              <c:ext xmlns:c16="http://schemas.microsoft.com/office/drawing/2014/chart" uri="{C3380CC4-5D6E-409C-BE32-E72D297353CC}">
                <c16:uniqueId val="{0000000D-2CB0-4604-861C-1C712A585C26}"/>
              </c:ext>
            </c:extLst>
          </c:dPt>
          <c:dPt>
            <c:idx val="9"/>
            <c:invertIfNegative val="0"/>
            <c:bubble3D val="0"/>
            <c:spPr>
              <a:solidFill>
                <a:srgbClr val="7030A0"/>
              </a:solidFill>
              <a:ln>
                <a:noFill/>
              </a:ln>
              <a:effectLst/>
            </c:spPr>
            <c:extLst>
              <c:ext xmlns:c16="http://schemas.microsoft.com/office/drawing/2014/chart" uri="{C3380CC4-5D6E-409C-BE32-E72D297353CC}">
                <c16:uniqueId val="{0000000F-2CB0-4604-861C-1C712A585C2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'Demo Summary'!$K$21:$K$30</c:f>
              <c:strCache>
                <c:ptCount val="10"/>
                <c:pt idx="0">
                  <c:v>Female</c:v>
                </c:pt>
                <c:pt idx="1">
                  <c:v>Male</c:v>
                </c:pt>
                <c:pt idx="2">
                  <c:v>20 and younger</c:v>
                </c:pt>
                <c:pt idx="3">
                  <c:v>21 and Over</c:v>
                </c:pt>
                <c:pt idx="4">
                  <c:v>White</c:v>
                </c:pt>
                <c:pt idx="5">
                  <c:v>BME</c:v>
                </c:pt>
                <c:pt idx="6">
                  <c:v>Disability Declared</c:v>
                </c:pt>
                <c:pt idx="7">
                  <c:v>No Disability</c:v>
                </c:pt>
                <c:pt idx="8">
                  <c:v>Q1</c:v>
                </c:pt>
                <c:pt idx="9">
                  <c:v>Q2-5</c:v>
                </c:pt>
              </c:strCache>
            </c:strRef>
          </c:cat>
          <c:val>
            <c:numRef>
              <c:f>'Demo Summary'!$L$21:$L$30</c:f>
              <c:numCache>
                <c:formatCode>0.0%</c:formatCode>
                <c:ptCount val="10"/>
                <c:pt idx="0">
                  <c:v>3.8018786612712407E-2</c:v>
                </c:pt>
                <c:pt idx="1">
                  <c:v>5.6361180835970748E-2</c:v>
                </c:pt>
                <c:pt idx="2">
                  <c:v>6.1343409447080499E-2</c:v>
                </c:pt>
                <c:pt idx="3">
                  <c:v>1.0358493965051396E-2</c:v>
                </c:pt>
                <c:pt idx="4">
                  <c:v>4.6835257735731606E-2</c:v>
                </c:pt>
                <c:pt idx="5">
                  <c:v>8.9948682663914425E-2</c:v>
                </c:pt>
                <c:pt idx="6">
                  <c:v>4.9248460312674935E-2</c:v>
                </c:pt>
                <c:pt idx="7">
                  <c:v>5.9234926937257182E-2</c:v>
                </c:pt>
                <c:pt idx="8">
                  <c:v>1.3245976356644373E-2</c:v>
                </c:pt>
                <c:pt idx="9">
                  <c:v>7.3546028580923961E-2</c:v>
                </c:pt>
              </c:numCache>
            </c:numRef>
          </c:val>
          <c:extLst>
            <c:ext xmlns:c16="http://schemas.microsoft.com/office/drawing/2014/chart" uri="{C3380CC4-5D6E-409C-BE32-E72D297353CC}">
              <c16:uniqueId val="{00000010-2CB0-4604-861C-1C712A585C26}"/>
            </c:ext>
          </c:extLst>
        </c:ser>
        <c:dLbls>
          <c:dLblPos val="ctr"/>
          <c:showLegendKey val="0"/>
          <c:showVal val="1"/>
          <c:showCatName val="0"/>
          <c:showSerName val="0"/>
          <c:showPercent val="0"/>
          <c:showBubbleSize val="0"/>
        </c:dLbls>
        <c:gapWidth val="20"/>
        <c:axId val="827655232"/>
        <c:axId val="827674912"/>
      </c:barChart>
      <c:catAx>
        <c:axId val="827655232"/>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827674912"/>
        <c:crosses val="autoZero"/>
        <c:auto val="1"/>
        <c:lblAlgn val="ctr"/>
        <c:lblOffset val="100"/>
        <c:noMultiLvlLbl val="0"/>
      </c:catAx>
      <c:valAx>
        <c:axId val="827674912"/>
        <c:scaling>
          <c:orientation val="minMax"/>
        </c:scaling>
        <c:delete val="1"/>
        <c:axPos val="r"/>
        <c:numFmt formatCode="0.0%" sourceLinked="1"/>
        <c:majorTickMark val="none"/>
        <c:minorTickMark val="none"/>
        <c:tickLblPos val="nextTo"/>
        <c:crossAx val="827655232"/>
        <c:crosses val="autoZero"/>
        <c:crossBetween val="between"/>
      </c:valAx>
      <c:spPr>
        <a:noFill/>
        <a:ln>
          <a:noFill/>
        </a:ln>
        <a:effectLst/>
      </c:spPr>
    </c:plotArea>
    <c:plotVisOnly val="1"/>
    <c:dispBlanksAs val="gap"/>
    <c:showDLblsOverMax val="0"/>
    <c:extLst/>
  </c:chart>
  <c:spPr>
    <a:solidFill>
      <a:schemeClr val="lt1"/>
    </a:solidFill>
    <a:ln w="9525" cap="flat" cmpd="sng" algn="ctr">
      <a:noFill/>
      <a:round/>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r>
              <a:rPr lang="en-GB" sz="1200"/>
              <a:t>%Agreement Difference self-confidence</a:t>
            </a:r>
          </a:p>
        </c:rich>
      </c:tx>
      <c:overlay val="0"/>
      <c:spPr>
        <a:noFill/>
        <a:ln>
          <a:noFill/>
        </a:ln>
        <a:effectLst/>
      </c:spPr>
      <c:txPr>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'Demo Summary'!$P$20</c:f>
              <c:strCache>
                <c:ptCount val="1"/>
                <c:pt idx="0">
                  <c:v>%Agreement Difference</c:v>
                </c:pt>
              </c:strCache>
            </c:strRef>
          </c:tx>
          <c:spPr>
            <a:solidFill>
              <a:schemeClr val="accent2">
                <a:shade val="65000"/>
              </a:schemeClr>
            </a:solidFill>
            <a:ln>
              <a:noFill/>
            </a:ln>
            <a:effectLst/>
          </c:spPr>
          <c:invertIfNegative val="0"/>
          <c:dPt>
            <c:idx val="0"/>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1-7DEC-4BE2-B5C8-CA3E354050E9}"/>
              </c:ext>
            </c:extLst>
          </c:dPt>
          <c:dPt>
            <c:idx val="1"/>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3-7DEC-4BE2-B5C8-CA3E354050E9}"/>
              </c:ext>
            </c:extLst>
          </c:dPt>
          <c:dPt>
            <c:idx val="2"/>
            <c:invertIfNegative val="0"/>
            <c:bubble3D val="0"/>
            <c:spPr>
              <a:solidFill>
                <a:srgbClr val="9BBB59">
                  <a:lumMod val="75000"/>
                </a:srgbClr>
              </a:solidFill>
              <a:ln>
                <a:noFill/>
              </a:ln>
              <a:effectLst/>
            </c:spPr>
            <c:extLst>
              <c:ext xmlns:c16="http://schemas.microsoft.com/office/drawing/2014/chart" uri="{C3380CC4-5D6E-409C-BE32-E72D297353CC}">
                <c16:uniqueId val="{00000005-7DEC-4BE2-B5C8-CA3E354050E9}"/>
              </c:ext>
            </c:extLst>
          </c:dPt>
          <c:dPt>
            <c:idx val="3"/>
            <c:invertIfNegative val="0"/>
            <c:bubble3D val="0"/>
            <c:spPr>
              <a:solidFill>
                <a:srgbClr val="9BBB59">
                  <a:lumMod val="75000"/>
                </a:srgbClr>
              </a:solidFill>
              <a:ln>
                <a:noFill/>
              </a:ln>
              <a:effectLst/>
            </c:spPr>
            <c:extLst>
              <c:ext xmlns:c16="http://schemas.microsoft.com/office/drawing/2014/chart" uri="{C3380CC4-5D6E-409C-BE32-E72D297353CC}">
                <c16:uniqueId val="{00000007-7DEC-4BE2-B5C8-CA3E354050E9}"/>
              </c:ext>
            </c:extLst>
          </c:dPt>
          <c:dPt>
            <c:idx val="4"/>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9-7DEC-4BE2-B5C8-CA3E354050E9}"/>
              </c:ext>
            </c:extLst>
          </c:dPt>
          <c:dPt>
            <c:idx val="5"/>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B-7DEC-4BE2-B5C8-CA3E354050E9}"/>
              </c:ext>
            </c:extLst>
          </c:dPt>
          <c:dPt>
            <c:idx val="8"/>
            <c:invertIfNegative val="0"/>
            <c:bubble3D val="0"/>
            <c:spPr>
              <a:solidFill>
                <a:srgbClr val="7030A0"/>
              </a:solidFill>
              <a:ln>
                <a:noFill/>
              </a:ln>
              <a:effectLst/>
            </c:spPr>
            <c:extLst>
              <c:ext xmlns:c16="http://schemas.microsoft.com/office/drawing/2014/chart" uri="{C3380CC4-5D6E-409C-BE32-E72D297353CC}">
                <c16:uniqueId val="{0000000D-7DEC-4BE2-B5C8-CA3E354050E9}"/>
              </c:ext>
            </c:extLst>
          </c:dPt>
          <c:dPt>
            <c:idx val="9"/>
            <c:invertIfNegative val="0"/>
            <c:bubble3D val="0"/>
            <c:spPr>
              <a:solidFill>
                <a:srgbClr val="7030A0"/>
              </a:solidFill>
              <a:ln>
                <a:noFill/>
              </a:ln>
              <a:effectLst/>
            </c:spPr>
            <c:extLst>
              <c:ext xmlns:c16="http://schemas.microsoft.com/office/drawing/2014/chart" uri="{C3380CC4-5D6E-409C-BE32-E72D297353CC}">
                <c16:uniqueId val="{0000000F-7DEC-4BE2-B5C8-CA3E354050E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'Demo Summary'!$K$21:$K$30</c:f>
              <c:strCache>
                <c:ptCount val="10"/>
                <c:pt idx="0">
                  <c:v>Female</c:v>
                </c:pt>
                <c:pt idx="1">
                  <c:v>Male</c:v>
                </c:pt>
                <c:pt idx="2">
                  <c:v>20 and younger</c:v>
                </c:pt>
                <c:pt idx="3">
                  <c:v>21 and Over</c:v>
                </c:pt>
                <c:pt idx="4">
                  <c:v>White</c:v>
                </c:pt>
                <c:pt idx="5">
                  <c:v>BME</c:v>
                </c:pt>
                <c:pt idx="6">
                  <c:v>Disability Declared</c:v>
                </c:pt>
                <c:pt idx="7">
                  <c:v>No Disability</c:v>
                </c:pt>
                <c:pt idx="8">
                  <c:v>Q1</c:v>
                </c:pt>
                <c:pt idx="9">
                  <c:v>Q2-5</c:v>
                </c:pt>
              </c:strCache>
            </c:strRef>
          </c:cat>
          <c:val>
            <c:numRef>
              <c:f>'Demo Summary'!$P$21:$P$30</c:f>
              <c:numCache>
                <c:formatCode>0.0%</c:formatCode>
                <c:ptCount val="10"/>
                <c:pt idx="0">
                  <c:v>1.054555680539937E-2</c:v>
                </c:pt>
                <c:pt idx="1">
                  <c:v>8.776976699770811E-2</c:v>
                </c:pt>
                <c:pt idx="2">
                  <c:v>6.2482582148919441E-2</c:v>
                </c:pt>
                <c:pt idx="3">
                  <c:v>1.4580706179067038E-3</c:v>
                </c:pt>
                <c:pt idx="4">
                  <c:v>4.8434097604713733E-2</c:v>
                </c:pt>
                <c:pt idx="5">
                  <c:v>5.5563917318884215E-2</c:v>
                </c:pt>
                <c:pt idx="6">
                  <c:v>9.7603255954175072E-3</c:v>
                </c:pt>
                <c:pt idx="7">
                  <c:v>6.228437060308778E-2</c:v>
                </c:pt>
                <c:pt idx="8">
                  <c:v>0.14406779661016944</c:v>
                </c:pt>
                <c:pt idx="9">
                  <c:v>3.3599202392821548E-2</c:v>
                </c:pt>
              </c:numCache>
            </c:numRef>
          </c:val>
          <c:extLst>
            <c:ext xmlns:c16="http://schemas.microsoft.com/office/drawing/2014/chart" uri="{C3380CC4-5D6E-409C-BE32-E72D297353CC}">
              <c16:uniqueId val="{00000010-7DEC-4BE2-B5C8-CA3E354050E9}"/>
            </c:ext>
          </c:extLst>
        </c:ser>
        <c:dLbls>
          <c:dLblPos val="ctr"/>
          <c:showLegendKey val="0"/>
          <c:showVal val="1"/>
          <c:showCatName val="0"/>
          <c:showSerName val="0"/>
          <c:showPercent val="0"/>
          <c:showBubbleSize val="0"/>
        </c:dLbls>
        <c:gapWidth val="20"/>
        <c:axId val="827655232"/>
        <c:axId val="827674912"/>
      </c:barChart>
      <c:catAx>
        <c:axId val="827655232"/>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827674912"/>
        <c:crosses val="autoZero"/>
        <c:auto val="1"/>
        <c:lblAlgn val="ctr"/>
        <c:lblOffset val="100"/>
        <c:noMultiLvlLbl val="0"/>
      </c:catAx>
      <c:valAx>
        <c:axId val="827674912"/>
        <c:scaling>
          <c:orientation val="minMax"/>
        </c:scaling>
        <c:delete val="1"/>
        <c:axPos val="r"/>
        <c:numFmt formatCode="0.0%" sourceLinked="1"/>
        <c:majorTickMark val="none"/>
        <c:minorTickMark val="none"/>
        <c:tickLblPos val="nextTo"/>
        <c:crossAx val="827655232"/>
        <c:crosses val="autoZero"/>
        <c:crossBetween val="between"/>
      </c:valAx>
      <c:spPr>
        <a:noFill/>
        <a:ln>
          <a:noFill/>
        </a:ln>
        <a:effectLst/>
      </c:spPr>
    </c:plotArea>
    <c:plotVisOnly val="1"/>
    <c:dispBlanksAs val="gap"/>
    <c:showDLblsOverMax val="0"/>
    <c:extLst/>
  </c:chart>
  <c:spPr>
    <a:solidFill>
      <a:schemeClr val="lt1"/>
    </a:solidFill>
    <a:ln w="9525" cap="flat" cmpd="sng" algn="ctr">
      <a:noFill/>
      <a:round/>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r>
              <a:rPr lang="en-GB" sz="1200"/>
              <a:t>%Agreement Difference self-confidence</a:t>
            </a:r>
          </a:p>
        </c:rich>
      </c:tx>
      <c:overlay val="0"/>
      <c:spPr>
        <a:noFill/>
        <a:ln>
          <a:noFill/>
        </a:ln>
        <a:effectLst/>
      </c:spPr>
      <c:txPr>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'Demo Summary'!$P$20</c:f>
              <c:strCache>
                <c:ptCount val="1"/>
                <c:pt idx="0">
                  <c:v>%Agreement Difference</c:v>
                </c:pt>
              </c:strCache>
            </c:strRef>
          </c:tx>
          <c:spPr>
            <a:solidFill>
              <a:schemeClr val="accent2">
                <a:shade val="65000"/>
              </a:schemeClr>
            </a:solidFill>
            <a:ln>
              <a:noFill/>
            </a:ln>
            <a:effectLst/>
          </c:spPr>
          <c:invertIfNegative val="0"/>
          <c:dPt>
            <c:idx val="0"/>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1-7DEC-4BE2-B5C8-CA3E354050E9}"/>
              </c:ext>
            </c:extLst>
          </c:dPt>
          <c:dPt>
            <c:idx val="1"/>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3-7DEC-4BE2-B5C8-CA3E354050E9}"/>
              </c:ext>
            </c:extLst>
          </c:dPt>
          <c:dPt>
            <c:idx val="2"/>
            <c:invertIfNegative val="0"/>
            <c:bubble3D val="0"/>
            <c:spPr>
              <a:solidFill>
                <a:srgbClr val="9BBB59">
                  <a:lumMod val="75000"/>
                </a:srgbClr>
              </a:solidFill>
              <a:ln>
                <a:noFill/>
              </a:ln>
              <a:effectLst/>
            </c:spPr>
            <c:extLst>
              <c:ext xmlns:c16="http://schemas.microsoft.com/office/drawing/2014/chart" uri="{C3380CC4-5D6E-409C-BE32-E72D297353CC}">
                <c16:uniqueId val="{00000005-7DEC-4BE2-B5C8-CA3E354050E9}"/>
              </c:ext>
            </c:extLst>
          </c:dPt>
          <c:dPt>
            <c:idx val="3"/>
            <c:invertIfNegative val="0"/>
            <c:bubble3D val="0"/>
            <c:spPr>
              <a:solidFill>
                <a:srgbClr val="9BBB59">
                  <a:lumMod val="75000"/>
                </a:srgbClr>
              </a:solidFill>
              <a:ln>
                <a:noFill/>
              </a:ln>
              <a:effectLst/>
            </c:spPr>
            <c:extLst>
              <c:ext xmlns:c16="http://schemas.microsoft.com/office/drawing/2014/chart" uri="{C3380CC4-5D6E-409C-BE32-E72D297353CC}">
                <c16:uniqueId val="{00000007-7DEC-4BE2-B5C8-CA3E354050E9}"/>
              </c:ext>
            </c:extLst>
          </c:dPt>
          <c:dPt>
            <c:idx val="4"/>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9-7DEC-4BE2-B5C8-CA3E354050E9}"/>
              </c:ext>
            </c:extLst>
          </c:dPt>
          <c:dPt>
            <c:idx val="5"/>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B-7DEC-4BE2-B5C8-CA3E354050E9}"/>
              </c:ext>
            </c:extLst>
          </c:dPt>
          <c:dPt>
            <c:idx val="8"/>
            <c:invertIfNegative val="0"/>
            <c:bubble3D val="0"/>
            <c:spPr>
              <a:solidFill>
                <a:srgbClr val="7030A0"/>
              </a:solidFill>
              <a:ln>
                <a:noFill/>
              </a:ln>
              <a:effectLst/>
            </c:spPr>
            <c:extLst>
              <c:ext xmlns:c16="http://schemas.microsoft.com/office/drawing/2014/chart" uri="{C3380CC4-5D6E-409C-BE32-E72D297353CC}">
                <c16:uniqueId val="{0000000D-7DEC-4BE2-B5C8-CA3E354050E9}"/>
              </c:ext>
            </c:extLst>
          </c:dPt>
          <c:dPt>
            <c:idx val="9"/>
            <c:invertIfNegative val="0"/>
            <c:bubble3D val="0"/>
            <c:spPr>
              <a:solidFill>
                <a:srgbClr val="7030A0"/>
              </a:solidFill>
              <a:ln>
                <a:noFill/>
              </a:ln>
              <a:effectLst/>
            </c:spPr>
            <c:extLst>
              <c:ext xmlns:c16="http://schemas.microsoft.com/office/drawing/2014/chart" uri="{C3380CC4-5D6E-409C-BE32-E72D297353CC}">
                <c16:uniqueId val="{0000000F-7DEC-4BE2-B5C8-CA3E354050E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'Demo Summary'!$K$21:$K$30</c:f>
              <c:strCache>
                <c:ptCount val="10"/>
                <c:pt idx="0">
                  <c:v>Female</c:v>
                </c:pt>
                <c:pt idx="1">
                  <c:v>Male</c:v>
                </c:pt>
                <c:pt idx="2">
                  <c:v>20 and younger</c:v>
                </c:pt>
                <c:pt idx="3">
                  <c:v>21 and Over</c:v>
                </c:pt>
                <c:pt idx="4">
                  <c:v>White</c:v>
                </c:pt>
                <c:pt idx="5">
                  <c:v>BME</c:v>
                </c:pt>
                <c:pt idx="6">
                  <c:v>Disability Declared</c:v>
                </c:pt>
                <c:pt idx="7">
                  <c:v>No Disability</c:v>
                </c:pt>
                <c:pt idx="8">
                  <c:v>Q1</c:v>
                </c:pt>
                <c:pt idx="9">
                  <c:v>Q2-5</c:v>
                </c:pt>
              </c:strCache>
            </c:strRef>
          </c:cat>
          <c:val>
            <c:numRef>
              <c:f>'Demo Summary'!$P$21:$P$30</c:f>
              <c:numCache>
                <c:formatCode>0.0%</c:formatCode>
                <c:ptCount val="10"/>
                <c:pt idx="0">
                  <c:v>1.054555680539937E-2</c:v>
                </c:pt>
                <c:pt idx="1">
                  <c:v>8.776976699770811E-2</c:v>
                </c:pt>
                <c:pt idx="2">
                  <c:v>6.2482582148919441E-2</c:v>
                </c:pt>
                <c:pt idx="3">
                  <c:v>1.4580706179067038E-3</c:v>
                </c:pt>
                <c:pt idx="4">
                  <c:v>4.8434097604713733E-2</c:v>
                </c:pt>
                <c:pt idx="5">
                  <c:v>5.5563917318884215E-2</c:v>
                </c:pt>
                <c:pt idx="6">
                  <c:v>9.7603255954175072E-3</c:v>
                </c:pt>
                <c:pt idx="7">
                  <c:v>6.228437060308778E-2</c:v>
                </c:pt>
                <c:pt idx="8">
                  <c:v>0.14406779661016944</c:v>
                </c:pt>
                <c:pt idx="9">
                  <c:v>3.3599202392821548E-2</c:v>
                </c:pt>
              </c:numCache>
            </c:numRef>
          </c:val>
          <c:extLst>
            <c:ext xmlns:c16="http://schemas.microsoft.com/office/drawing/2014/chart" uri="{C3380CC4-5D6E-409C-BE32-E72D297353CC}">
              <c16:uniqueId val="{00000010-7DEC-4BE2-B5C8-CA3E354050E9}"/>
            </c:ext>
          </c:extLst>
        </c:ser>
        <c:dLbls>
          <c:dLblPos val="ctr"/>
          <c:showLegendKey val="0"/>
          <c:showVal val="1"/>
          <c:showCatName val="0"/>
          <c:showSerName val="0"/>
          <c:showPercent val="0"/>
          <c:showBubbleSize val="0"/>
        </c:dLbls>
        <c:gapWidth val="20"/>
        <c:axId val="827655232"/>
        <c:axId val="827674912"/>
      </c:barChart>
      <c:catAx>
        <c:axId val="827655232"/>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827674912"/>
        <c:crosses val="autoZero"/>
        <c:auto val="1"/>
        <c:lblAlgn val="ctr"/>
        <c:lblOffset val="100"/>
        <c:noMultiLvlLbl val="0"/>
      </c:catAx>
      <c:valAx>
        <c:axId val="827674912"/>
        <c:scaling>
          <c:orientation val="minMax"/>
        </c:scaling>
        <c:delete val="1"/>
        <c:axPos val="r"/>
        <c:numFmt formatCode="0.0%" sourceLinked="1"/>
        <c:majorTickMark val="none"/>
        <c:minorTickMark val="none"/>
        <c:tickLblPos val="nextTo"/>
        <c:crossAx val="827655232"/>
        <c:crosses val="autoZero"/>
        <c:crossBetween val="between"/>
      </c:valAx>
      <c:spPr>
        <a:noFill/>
        <a:ln>
          <a:noFill/>
        </a:ln>
        <a:effectLst/>
      </c:spPr>
    </c:plotArea>
    <c:plotVisOnly val="1"/>
    <c:dispBlanksAs val="gap"/>
    <c:showDLblsOverMax val="0"/>
    <c:extLst/>
  </c:chart>
  <c:spPr>
    <a:solidFill>
      <a:schemeClr val="lt1"/>
    </a:solidFill>
    <a:ln w="9525" cap="flat" cmpd="sng" algn="ctr">
      <a:noFill/>
      <a:round/>
    </a:ln>
    <a:effectLst/>
  </c:spPr>
  <c:txPr>
    <a:bodyPr/>
    <a:lstStyle/>
    <a:p>
      <a:pPr>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r>
              <a:rPr lang="en-GB" sz="1200"/>
              <a:t>%Agreement Difference engagement</a:t>
            </a:r>
          </a:p>
        </c:rich>
      </c:tx>
      <c:overlay val="0"/>
      <c:spPr>
        <a:noFill/>
        <a:ln>
          <a:noFill/>
        </a:ln>
        <a:effectLst/>
      </c:spPr>
      <c:txPr>
        <a:bodyPr rot="0" spcFirstLastPara="1" vertOverflow="ellipsis" vert="horz" wrap="square" anchor="ctr" anchorCtr="1"/>
        <a:lstStyle/>
        <a:p>
          <a:pPr>
            <a:defRPr sz="12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'Demo Summary'!$T$20</c:f>
              <c:strCache>
                <c:ptCount val="1"/>
                <c:pt idx="0">
                  <c:v>%Agreement Difference</c:v>
                </c:pt>
              </c:strCache>
            </c:strRef>
          </c:tx>
          <c:spPr>
            <a:solidFill>
              <a:schemeClr val="accent2">
                <a:shade val="65000"/>
              </a:schemeClr>
            </a:solidFill>
            <a:ln>
              <a:noFill/>
            </a:ln>
            <a:effectLst/>
          </c:spPr>
          <c:invertIfNegative val="0"/>
          <c:dPt>
            <c:idx val="0"/>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1-3D39-4DE4-91EE-3C0CDA2C6D45}"/>
              </c:ext>
            </c:extLst>
          </c:dPt>
          <c:dPt>
            <c:idx val="1"/>
            <c:invertIfNegative val="0"/>
            <c:bubble3D val="0"/>
            <c:spPr>
              <a:solidFill>
                <a:sysClr val="windowText" lastClr="000000">
                  <a:lumMod val="75000"/>
                  <a:lumOff val="25000"/>
                </a:sysClr>
              </a:solidFill>
              <a:ln>
                <a:noFill/>
              </a:ln>
              <a:effectLst/>
            </c:spPr>
            <c:extLst>
              <c:ext xmlns:c16="http://schemas.microsoft.com/office/drawing/2014/chart" uri="{C3380CC4-5D6E-409C-BE32-E72D297353CC}">
                <c16:uniqueId val="{00000003-3D39-4DE4-91EE-3C0CDA2C6D45}"/>
              </c:ext>
            </c:extLst>
          </c:dPt>
          <c:dPt>
            <c:idx val="2"/>
            <c:invertIfNegative val="0"/>
            <c:bubble3D val="0"/>
            <c:spPr>
              <a:solidFill>
                <a:srgbClr val="9BBB59">
                  <a:lumMod val="75000"/>
                </a:srgbClr>
              </a:solidFill>
              <a:ln>
                <a:noFill/>
              </a:ln>
              <a:effectLst/>
            </c:spPr>
            <c:extLst>
              <c:ext xmlns:c16="http://schemas.microsoft.com/office/drawing/2014/chart" uri="{C3380CC4-5D6E-409C-BE32-E72D297353CC}">
                <c16:uniqueId val="{00000005-3D39-4DE4-91EE-3C0CDA2C6D45}"/>
              </c:ext>
            </c:extLst>
          </c:dPt>
          <c:dPt>
            <c:idx val="3"/>
            <c:invertIfNegative val="0"/>
            <c:bubble3D val="0"/>
            <c:spPr>
              <a:solidFill>
                <a:srgbClr val="9BBB59">
                  <a:lumMod val="75000"/>
                </a:srgbClr>
              </a:solidFill>
              <a:ln>
                <a:noFill/>
              </a:ln>
              <a:effectLst/>
            </c:spPr>
            <c:extLst>
              <c:ext xmlns:c16="http://schemas.microsoft.com/office/drawing/2014/chart" uri="{C3380CC4-5D6E-409C-BE32-E72D297353CC}">
                <c16:uniqueId val="{00000007-3D39-4DE4-91EE-3C0CDA2C6D45}"/>
              </c:ext>
            </c:extLst>
          </c:dPt>
          <c:dPt>
            <c:idx val="4"/>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9-3D39-4DE4-91EE-3C0CDA2C6D45}"/>
              </c:ext>
            </c:extLst>
          </c:dPt>
          <c:dPt>
            <c:idx val="5"/>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B-3D39-4DE4-91EE-3C0CDA2C6D45}"/>
              </c:ext>
            </c:extLst>
          </c:dPt>
          <c:dPt>
            <c:idx val="8"/>
            <c:invertIfNegative val="0"/>
            <c:bubble3D val="0"/>
            <c:spPr>
              <a:solidFill>
                <a:srgbClr val="7030A0"/>
              </a:solidFill>
              <a:ln>
                <a:noFill/>
              </a:ln>
              <a:effectLst/>
            </c:spPr>
            <c:extLst>
              <c:ext xmlns:c16="http://schemas.microsoft.com/office/drawing/2014/chart" uri="{C3380CC4-5D6E-409C-BE32-E72D297353CC}">
                <c16:uniqueId val="{0000000D-3D39-4DE4-91EE-3C0CDA2C6D45}"/>
              </c:ext>
            </c:extLst>
          </c:dPt>
          <c:dPt>
            <c:idx val="9"/>
            <c:invertIfNegative val="0"/>
            <c:bubble3D val="0"/>
            <c:spPr>
              <a:solidFill>
                <a:srgbClr val="7030A0"/>
              </a:solidFill>
              <a:ln>
                <a:noFill/>
              </a:ln>
              <a:effectLst/>
            </c:spPr>
            <c:extLst>
              <c:ext xmlns:c16="http://schemas.microsoft.com/office/drawing/2014/chart" uri="{C3380CC4-5D6E-409C-BE32-E72D297353CC}">
                <c16:uniqueId val="{0000000F-3D39-4DE4-91EE-3C0CDA2C6D4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'Demo Summary'!$K$21:$K$30</c:f>
              <c:strCache>
                <c:ptCount val="10"/>
                <c:pt idx="0">
                  <c:v>Female</c:v>
                </c:pt>
                <c:pt idx="1">
                  <c:v>Male</c:v>
                </c:pt>
                <c:pt idx="2">
                  <c:v>20 and younger</c:v>
                </c:pt>
                <c:pt idx="3">
                  <c:v>21 and Over</c:v>
                </c:pt>
                <c:pt idx="4">
                  <c:v>White</c:v>
                </c:pt>
                <c:pt idx="5">
                  <c:v>BME</c:v>
                </c:pt>
                <c:pt idx="6">
                  <c:v>Disability Declared</c:v>
                </c:pt>
                <c:pt idx="7">
                  <c:v>No Disability</c:v>
                </c:pt>
                <c:pt idx="8">
                  <c:v>Q1</c:v>
                </c:pt>
                <c:pt idx="9">
                  <c:v>Q2-5</c:v>
                </c:pt>
              </c:strCache>
            </c:strRef>
          </c:cat>
          <c:val>
            <c:numRef>
              <c:f>'Demo Summary'!$T$21:$T$30</c:f>
              <c:numCache>
                <c:formatCode>0.0%</c:formatCode>
                <c:ptCount val="10"/>
                <c:pt idx="0">
                  <c:v>6.1125881992023623E-2</c:v>
                </c:pt>
                <c:pt idx="1">
                  <c:v>5.2942768016297492E-2</c:v>
                </c:pt>
                <c:pt idx="2">
                  <c:v>6.8689670897621014E-2</c:v>
                </c:pt>
                <c:pt idx="3">
                  <c:v>-2.6271542664990655E-5</c:v>
                </c:pt>
                <c:pt idx="4">
                  <c:v>6.1531318047905681E-2</c:v>
                </c:pt>
                <c:pt idx="5">
                  <c:v>4.2711887082747979E-2</c:v>
                </c:pt>
                <c:pt idx="6">
                  <c:v>0.10125866747060597</c:v>
                </c:pt>
                <c:pt idx="7">
                  <c:v>3.4799452614536541E-2</c:v>
                </c:pt>
                <c:pt idx="8">
                  <c:v>0.13318378198737124</c:v>
                </c:pt>
                <c:pt idx="9">
                  <c:v>5.0933311177578378E-2</c:v>
                </c:pt>
              </c:numCache>
            </c:numRef>
          </c:val>
          <c:extLst>
            <c:ext xmlns:c16="http://schemas.microsoft.com/office/drawing/2014/chart" uri="{C3380CC4-5D6E-409C-BE32-E72D297353CC}">
              <c16:uniqueId val="{00000010-3D39-4DE4-91EE-3C0CDA2C6D45}"/>
            </c:ext>
          </c:extLst>
        </c:ser>
        <c:dLbls>
          <c:dLblPos val="ctr"/>
          <c:showLegendKey val="0"/>
          <c:showVal val="1"/>
          <c:showCatName val="0"/>
          <c:showSerName val="0"/>
          <c:showPercent val="0"/>
          <c:showBubbleSize val="0"/>
        </c:dLbls>
        <c:gapWidth val="20"/>
        <c:axId val="827655232"/>
        <c:axId val="827674912"/>
      </c:barChart>
      <c:catAx>
        <c:axId val="827655232"/>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827674912"/>
        <c:crosses val="autoZero"/>
        <c:auto val="1"/>
        <c:lblAlgn val="ctr"/>
        <c:lblOffset val="100"/>
        <c:noMultiLvlLbl val="0"/>
      </c:catAx>
      <c:valAx>
        <c:axId val="827674912"/>
        <c:scaling>
          <c:orientation val="minMax"/>
        </c:scaling>
        <c:delete val="1"/>
        <c:axPos val="r"/>
        <c:numFmt formatCode="0.0%" sourceLinked="1"/>
        <c:majorTickMark val="none"/>
        <c:minorTickMark val="none"/>
        <c:tickLblPos val="nextTo"/>
        <c:crossAx val="827655232"/>
        <c:crosses val="autoZero"/>
        <c:crossBetween val="between"/>
      </c:valAx>
      <c:spPr>
        <a:noFill/>
        <a:ln>
          <a:noFill/>
        </a:ln>
        <a:effectLst/>
      </c:spPr>
    </c:plotArea>
    <c:plotVisOnly val="1"/>
    <c:dispBlanksAs val="gap"/>
    <c:showDLblsOverMax val="0"/>
    <c:extLst/>
  </c:chart>
  <c:spPr>
    <a:solidFill>
      <a:schemeClr val="lt1"/>
    </a:solid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5">
  <a:schemeClr val="accent2"/>
</cs:colorStyle>
</file>

<file path=ppt/charts/colors5.xml><?xml version="1.0" encoding="utf-8"?>
<cs:colorStyle xmlns:cs="http://schemas.microsoft.com/office/drawing/2012/chartStyle" xmlns:a="http://schemas.openxmlformats.org/drawingml/2006/main" meth="withinLinear" id="15">
  <a:schemeClr val="accent2"/>
</cs:colorStyle>
</file>

<file path=ppt/charts/colors6.xml><?xml version="1.0" encoding="utf-8"?>
<cs:colorStyle xmlns:cs="http://schemas.microsoft.com/office/drawing/2012/chartStyle" xmlns:a="http://schemas.openxmlformats.org/drawingml/2006/main" meth="withinLinear" id="15">
  <a:schemeClr val="accent2"/>
</cs:colorStyle>
</file>

<file path=ppt/charts/colors7.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CD4EF3-E67A-4898-A9D8-36DFCA5C4517}"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EAE860F7-921E-4AA6-8BDC-F90F6A532F0D}">
      <dgm:prSet/>
      <dgm:spPr/>
      <dgm:t>
        <a:bodyPr/>
        <a:lstStyle/>
        <a:p>
          <a:r>
            <a:rPr lang="en-GB" b="0" i="0"/>
            <a:t>Students from disadvantaged (e.g., racial/ethnic minority, lower income) backgrounds benefit from interventions that increase at the start of university and feel the positive effects of that intervention in terms of belonging across their first year (Murphy et al., 2020)</a:t>
          </a:r>
          <a:endParaRPr lang="en-GB"/>
        </a:p>
      </dgm:t>
    </dgm:pt>
    <dgm:pt modelId="{BE0A858B-EF56-47CA-92E4-841977BBFE70}" type="parTrans" cxnId="{9DF47E1F-4751-4868-BF7C-A7C01ED7CD7A}">
      <dgm:prSet/>
      <dgm:spPr/>
      <dgm:t>
        <a:bodyPr/>
        <a:lstStyle/>
        <a:p>
          <a:endParaRPr lang="en-GB"/>
        </a:p>
      </dgm:t>
    </dgm:pt>
    <dgm:pt modelId="{E61D5DEA-96BF-42CB-8954-B3A1E6DE2AEA}" type="sibTrans" cxnId="{9DF47E1F-4751-4868-BF7C-A7C01ED7CD7A}">
      <dgm:prSet/>
      <dgm:spPr/>
      <dgm:t>
        <a:bodyPr/>
        <a:lstStyle/>
        <a:p>
          <a:endParaRPr lang="en-GB"/>
        </a:p>
      </dgm:t>
    </dgm:pt>
    <dgm:pt modelId="{F27FDCA3-0ACC-4616-881B-B2920D8CF79B}">
      <dgm:prSet/>
      <dgm:spPr/>
      <dgm:t>
        <a:bodyPr/>
        <a:lstStyle/>
        <a:p>
          <a:r>
            <a:rPr lang="en-GB" b="0" i="0"/>
            <a:t>A strong sense of belonging, built overtime and through consistent engagement, is also protective of students' mental health while in higher education (Gopalan et al., 2022)</a:t>
          </a:r>
          <a:endParaRPr lang="en-GB"/>
        </a:p>
      </dgm:t>
    </dgm:pt>
    <dgm:pt modelId="{443E45AF-7F25-4E28-B6C7-DEFA9C095164}" type="parTrans" cxnId="{891BEE09-2013-4B51-819F-6600559C9A5A}">
      <dgm:prSet/>
      <dgm:spPr/>
      <dgm:t>
        <a:bodyPr/>
        <a:lstStyle/>
        <a:p>
          <a:endParaRPr lang="en-GB"/>
        </a:p>
      </dgm:t>
    </dgm:pt>
    <dgm:pt modelId="{5930FA4D-5557-4525-9E84-37F69DD8FD99}" type="sibTrans" cxnId="{891BEE09-2013-4B51-819F-6600559C9A5A}">
      <dgm:prSet/>
      <dgm:spPr/>
      <dgm:t>
        <a:bodyPr/>
        <a:lstStyle/>
        <a:p>
          <a:endParaRPr lang="en-GB"/>
        </a:p>
      </dgm:t>
    </dgm:pt>
    <dgm:pt modelId="{85C13F98-13BE-46EA-9D01-7EA0E100C840}">
      <dgm:prSet/>
      <dgm:spPr/>
      <dgm:t>
        <a:bodyPr/>
        <a:lstStyle/>
        <a:p>
          <a:r>
            <a:rPr lang="en-GB" b="0" i="0"/>
            <a:t>Feelings of belonging, academic confidence, and engagement can lead to higher retention and completion rates (XX)</a:t>
          </a:r>
          <a:endParaRPr lang="en-GB"/>
        </a:p>
      </dgm:t>
    </dgm:pt>
    <dgm:pt modelId="{EB0CEC33-3350-4EE6-905F-DF3D6352ECBB}" type="parTrans" cxnId="{0CFA57A9-DA1A-4E17-902E-4756886EF12D}">
      <dgm:prSet/>
      <dgm:spPr/>
      <dgm:t>
        <a:bodyPr/>
        <a:lstStyle/>
        <a:p>
          <a:endParaRPr lang="en-GB"/>
        </a:p>
      </dgm:t>
    </dgm:pt>
    <dgm:pt modelId="{9C22C934-E5FE-4139-8764-6EB71C06FD89}" type="sibTrans" cxnId="{0CFA57A9-DA1A-4E17-902E-4756886EF12D}">
      <dgm:prSet/>
      <dgm:spPr/>
      <dgm:t>
        <a:bodyPr/>
        <a:lstStyle/>
        <a:p>
          <a:endParaRPr lang="en-GB"/>
        </a:p>
      </dgm:t>
    </dgm:pt>
    <dgm:pt modelId="{D381F890-8767-4884-823D-B8178A934537}">
      <dgm:prSet/>
      <dgm:spPr/>
      <dgm:t>
        <a:bodyPr/>
        <a:lstStyle/>
        <a:p>
          <a:r>
            <a:rPr lang="en-GB" b="0" i="0"/>
            <a:t>Our study looks for these effects across a more diverse range of disadvantaged student groups and breaks down aspects of belonging to identify nuance in the impact of a transition program across different student groups</a:t>
          </a:r>
          <a:endParaRPr lang="en-GB"/>
        </a:p>
      </dgm:t>
    </dgm:pt>
    <dgm:pt modelId="{ADD252DB-FEF9-40E6-A817-6514FA51B636}" type="parTrans" cxnId="{8D666131-2183-4275-BFB2-18B751B53BEC}">
      <dgm:prSet/>
      <dgm:spPr/>
      <dgm:t>
        <a:bodyPr/>
        <a:lstStyle/>
        <a:p>
          <a:endParaRPr lang="en-GB"/>
        </a:p>
      </dgm:t>
    </dgm:pt>
    <dgm:pt modelId="{40F52AA3-5D13-4F97-8B91-127217A188D5}" type="sibTrans" cxnId="{8D666131-2183-4275-BFB2-18B751B53BEC}">
      <dgm:prSet/>
      <dgm:spPr/>
      <dgm:t>
        <a:bodyPr/>
        <a:lstStyle/>
        <a:p>
          <a:endParaRPr lang="en-GB"/>
        </a:p>
      </dgm:t>
    </dgm:pt>
    <dgm:pt modelId="{0A0A34BE-46C2-4F85-A508-494B8FF4CF3F}" type="pres">
      <dgm:prSet presAssocID="{53CD4EF3-E67A-4898-A9D8-36DFCA5C4517}" presName="Name0" presStyleCnt="0">
        <dgm:presLayoutVars>
          <dgm:dir/>
          <dgm:resizeHandles val="exact"/>
        </dgm:presLayoutVars>
      </dgm:prSet>
      <dgm:spPr/>
    </dgm:pt>
    <dgm:pt modelId="{7C405150-5053-4AC6-8E6E-2D9BF6CBAE5F}" type="pres">
      <dgm:prSet presAssocID="{EAE860F7-921E-4AA6-8BDC-F90F6A532F0D}" presName="node" presStyleLbl="node1" presStyleIdx="0" presStyleCnt="4">
        <dgm:presLayoutVars>
          <dgm:bulletEnabled val="1"/>
        </dgm:presLayoutVars>
      </dgm:prSet>
      <dgm:spPr/>
    </dgm:pt>
    <dgm:pt modelId="{9DC57BF6-5279-4E9A-B2C4-322D93A320D3}" type="pres">
      <dgm:prSet presAssocID="{E61D5DEA-96BF-42CB-8954-B3A1E6DE2AEA}" presName="sibTrans" presStyleLbl="sibTrans2D1" presStyleIdx="0" presStyleCnt="3"/>
      <dgm:spPr/>
    </dgm:pt>
    <dgm:pt modelId="{72B6E1B6-898D-4223-B773-EABA6D21642A}" type="pres">
      <dgm:prSet presAssocID="{E61D5DEA-96BF-42CB-8954-B3A1E6DE2AEA}" presName="connectorText" presStyleLbl="sibTrans2D1" presStyleIdx="0" presStyleCnt="3"/>
      <dgm:spPr/>
    </dgm:pt>
    <dgm:pt modelId="{4363E953-5107-49AF-AEEB-9C1CB7F6E765}" type="pres">
      <dgm:prSet presAssocID="{F27FDCA3-0ACC-4616-881B-B2920D8CF79B}" presName="node" presStyleLbl="node1" presStyleIdx="1" presStyleCnt="4">
        <dgm:presLayoutVars>
          <dgm:bulletEnabled val="1"/>
        </dgm:presLayoutVars>
      </dgm:prSet>
      <dgm:spPr/>
    </dgm:pt>
    <dgm:pt modelId="{900E9E15-2331-413A-B7F6-7FF8FFF4DECB}" type="pres">
      <dgm:prSet presAssocID="{5930FA4D-5557-4525-9E84-37F69DD8FD99}" presName="sibTrans" presStyleLbl="sibTrans2D1" presStyleIdx="1" presStyleCnt="3"/>
      <dgm:spPr/>
    </dgm:pt>
    <dgm:pt modelId="{A3DBE575-FB8B-447E-A1FE-06540ECA29FC}" type="pres">
      <dgm:prSet presAssocID="{5930FA4D-5557-4525-9E84-37F69DD8FD99}" presName="connectorText" presStyleLbl="sibTrans2D1" presStyleIdx="1" presStyleCnt="3"/>
      <dgm:spPr/>
    </dgm:pt>
    <dgm:pt modelId="{E3386E1B-589A-4B19-B53E-D5BA99C11FEB}" type="pres">
      <dgm:prSet presAssocID="{85C13F98-13BE-46EA-9D01-7EA0E100C840}" presName="node" presStyleLbl="node1" presStyleIdx="2" presStyleCnt="4">
        <dgm:presLayoutVars>
          <dgm:bulletEnabled val="1"/>
        </dgm:presLayoutVars>
      </dgm:prSet>
      <dgm:spPr/>
    </dgm:pt>
    <dgm:pt modelId="{3EE26FB4-E110-470B-9EC3-EC99F2C3258C}" type="pres">
      <dgm:prSet presAssocID="{9C22C934-E5FE-4139-8764-6EB71C06FD89}" presName="sibTrans" presStyleLbl="sibTrans2D1" presStyleIdx="2" presStyleCnt="3"/>
      <dgm:spPr/>
    </dgm:pt>
    <dgm:pt modelId="{82B5AFDD-5590-4AC5-B55C-AA3DBDFC8DA9}" type="pres">
      <dgm:prSet presAssocID="{9C22C934-E5FE-4139-8764-6EB71C06FD89}" presName="connectorText" presStyleLbl="sibTrans2D1" presStyleIdx="2" presStyleCnt="3"/>
      <dgm:spPr/>
    </dgm:pt>
    <dgm:pt modelId="{0A87166F-4ABF-42F0-8940-25C0DEF4DB79}" type="pres">
      <dgm:prSet presAssocID="{D381F890-8767-4884-823D-B8178A934537}" presName="node" presStyleLbl="node1" presStyleIdx="3" presStyleCnt="4">
        <dgm:presLayoutVars>
          <dgm:bulletEnabled val="1"/>
        </dgm:presLayoutVars>
      </dgm:prSet>
      <dgm:spPr/>
    </dgm:pt>
  </dgm:ptLst>
  <dgm:cxnLst>
    <dgm:cxn modelId="{891BEE09-2013-4B51-819F-6600559C9A5A}" srcId="{53CD4EF3-E67A-4898-A9D8-36DFCA5C4517}" destId="{F27FDCA3-0ACC-4616-881B-B2920D8CF79B}" srcOrd="1" destOrd="0" parTransId="{443E45AF-7F25-4E28-B6C7-DEFA9C095164}" sibTransId="{5930FA4D-5557-4525-9E84-37F69DD8FD99}"/>
    <dgm:cxn modelId="{9DF47E1F-4751-4868-BF7C-A7C01ED7CD7A}" srcId="{53CD4EF3-E67A-4898-A9D8-36DFCA5C4517}" destId="{EAE860F7-921E-4AA6-8BDC-F90F6A532F0D}" srcOrd="0" destOrd="0" parTransId="{BE0A858B-EF56-47CA-92E4-841977BBFE70}" sibTransId="{E61D5DEA-96BF-42CB-8954-B3A1E6DE2AEA}"/>
    <dgm:cxn modelId="{8D666131-2183-4275-BFB2-18B751B53BEC}" srcId="{53CD4EF3-E67A-4898-A9D8-36DFCA5C4517}" destId="{D381F890-8767-4884-823D-B8178A934537}" srcOrd="3" destOrd="0" parTransId="{ADD252DB-FEF9-40E6-A817-6514FA51B636}" sibTransId="{40F52AA3-5D13-4F97-8B91-127217A188D5}"/>
    <dgm:cxn modelId="{72CBC060-76A3-4E47-937E-4EE459AC7FFC}" type="presOf" srcId="{5930FA4D-5557-4525-9E84-37F69DD8FD99}" destId="{A3DBE575-FB8B-447E-A1FE-06540ECA29FC}" srcOrd="1" destOrd="0" presId="urn:microsoft.com/office/officeart/2005/8/layout/process1"/>
    <dgm:cxn modelId="{D8F19E42-647F-43B0-92DD-A259E4A55456}" type="presOf" srcId="{F27FDCA3-0ACC-4616-881B-B2920D8CF79B}" destId="{4363E953-5107-49AF-AEEB-9C1CB7F6E765}" srcOrd="0" destOrd="0" presId="urn:microsoft.com/office/officeart/2005/8/layout/process1"/>
    <dgm:cxn modelId="{055EC862-93F6-4AD6-A2A0-799958AC301E}" type="presOf" srcId="{D381F890-8767-4884-823D-B8178A934537}" destId="{0A87166F-4ABF-42F0-8940-25C0DEF4DB79}" srcOrd="0" destOrd="0" presId="urn:microsoft.com/office/officeart/2005/8/layout/process1"/>
    <dgm:cxn modelId="{CCF0CC50-8766-4FB6-A6A6-F846C9C66F65}" type="presOf" srcId="{85C13F98-13BE-46EA-9D01-7EA0E100C840}" destId="{E3386E1B-589A-4B19-B53E-D5BA99C11FEB}" srcOrd="0" destOrd="0" presId="urn:microsoft.com/office/officeart/2005/8/layout/process1"/>
    <dgm:cxn modelId="{0E804F57-6A6C-46AD-8FE3-FC9635BBDCD1}" type="presOf" srcId="{53CD4EF3-E67A-4898-A9D8-36DFCA5C4517}" destId="{0A0A34BE-46C2-4F85-A508-494B8FF4CF3F}" srcOrd="0" destOrd="0" presId="urn:microsoft.com/office/officeart/2005/8/layout/process1"/>
    <dgm:cxn modelId="{B5E2E39E-5332-4178-8EF7-7FCF5673679F}" type="presOf" srcId="{E61D5DEA-96BF-42CB-8954-B3A1E6DE2AEA}" destId="{72B6E1B6-898D-4223-B773-EABA6D21642A}" srcOrd="1" destOrd="0" presId="urn:microsoft.com/office/officeart/2005/8/layout/process1"/>
    <dgm:cxn modelId="{0CFA57A9-DA1A-4E17-902E-4756886EF12D}" srcId="{53CD4EF3-E67A-4898-A9D8-36DFCA5C4517}" destId="{85C13F98-13BE-46EA-9D01-7EA0E100C840}" srcOrd="2" destOrd="0" parTransId="{EB0CEC33-3350-4EE6-905F-DF3D6352ECBB}" sibTransId="{9C22C934-E5FE-4139-8764-6EB71C06FD89}"/>
    <dgm:cxn modelId="{F0ADB3B8-A959-4565-9D37-A2F5F45F6680}" type="presOf" srcId="{9C22C934-E5FE-4139-8764-6EB71C06FD89}" destId="{3EE26FB4-E110-470B-9EC3-EC99F2C3258C}" srcOrd="0" destOrd="0" presId="urn:microsoft.com/office/officeart/2005/8/layout/process1"/>
    <dgm:cxn modelId="{7DEE7DC3-023C-4C66-8F8A-24A27133E418}" type="presOf" srcId="{5930FA4D-5557-4525-9E84-37F69DD8FD99}" destId="{900E9E15-2331-413A-B7F6-7FF8FFF4DECB}" srcOrd="0" destOrd="0" presId="urn:microsoft.com/office/officeart/2005/8/layout/process1"/>
    <dgm:cxn modelId="{C3647BC5-217D-477F-9AA8-0649F48CE029}" type="presOf" srcId="{9C22C934-E5FE-4139-8764-6EB71C06FD89}" destId="{82B5AFDD-5590-4AC5-B55C-AA3DBDFC8DA9}" srcOrd="1" destOrd="0" presId="urn:microsoft.com/office/officeart/2005/8/layout/process1"/>
    <dgm:cxn modelId="{11B2B4D2-0EBB-4DE2-A8C3-CD6D9E021B94}" type="presOf" srcId="{E61D5DEA-96BF-42CB-8954-B3A1E6DE2AEA}" destId="{9DC57BF6-5279-4E9A-B2C4-322D93A320D3}" srcOrd="0" destOrd="0" presId="urn:microsoft.com/office/officeart/2005/8/layout/process1"/>
    <dgm:cxn modelId="{513DF0F9-ABE9-4EB3-9D19-BB99876BE944}" type="presOf" srcId="{EAE860F7-921E-4AA6-8BDC-F90F6A532F0D}" destId="{7C405150-5053-4AC6-8E6E-2D9BF6CBAE5F}" srcOrd="0" destOrd="0" presId="urn:microsoft.com/office/officeart/2005/8/layout/process1"/>
    <dgm:cxn modelId="{A4038839-A25F-4FFC-86B1-FADB55A3DB36}" type="presParOf" srcId="{0A0A34BE-46C2-4F85-A508-494B8FF4CF3F}" destId="{7C405150-5053-4AC6-8E6E-2D9BF6CBAE5F}" srcOrd="0" destOrd="0" presId="urn:microsoft.com/office/officeart/2005/8/layout/process1"/>
    <dgm:cxn modelId="{00EF7C38-0353-49B6-A53D-F69630A99458}" type="presParOf" srcId="{0A0A34BE-46C2-4F85-A508-494B8FF4CF3F}" destId="{9DC57BF6-5279-4E9A-B2C4-322D93A320D3}" srcOrd="1" destOrd="0" presId="urn:microsoft.com/office/officeart/2005/8/layout/process1"/>
    <dgm:cxn modelId="{69DF9859-7F16-46A4-86B0-07AD75022450}" type="presParOf" srcId="{9DC57BF6-5279-4E9A-B2C4-322D93A320D3}" destId="{72B6E1B6-898D-4223-B773-EABA6D21642A}" srcOrd="0" destOrd="0" presId="urn:microsoft.com/office/officeart/2005/8/layout/process1"/>
    <dgm:cxn modelId="{AD1BCFAD-233E-4B2E-84BD-115C80C9B6EE}" type="presParOf" srcId="{0A0A34BE-46C2-4F85-A508-494B8FF4CF3F}" destId="{4363E953-5107-49AF-AEEB-9C1CB7F6E765}" srcOrd="2" destOrd="0" presId="urn:microsoft.com/office/officeart/2005/8/layout/process1"/>
    <dgm:cxn modelId="{27067E63-C508-46A7-98E4-10F3BD7E09FC}" type="presParOf" srcId="{0A0A34BE-46C2-4F85-A508-494B8FF4CF3F}" destId="{900E9E15-2331-413A-B7F6-7FF8FFF4DECB}" srcOrd="3" destOrd="0" presId="urn:microsoft.com/office/officeart/2005/8/layout/process1"/>
    <dgm:cxn modelId="{02211BF2-81BD-444C-92DA-32E3A78E5D5C}" type="presParOf" srcId="{900E9E15-2331-413A-B7F6-7FF8FFF4DECB}" destId="{A3DBE575-FB8B-447E-A1FE-06540ECA29FC}" srcOrd="0" destOrd="0" presId="urn:microsoft.com/office/officeart/2005/8/layout/process1"/>
    <dgm:cxn modelId="{F076B0CA-CE8F-45F8-85BA-3621DF4159E5}" type="presParOf" srcId="{0A0A34BE-46C2-4F85-A508-494B8FF4CF3F}" destId="{E3386E1B-589A-4B19-B53E-D5BA99C11FEB}" srcOrd="4" destOrd="0" presId="urn:microsoft.com/office/officeart/2005/8/layout/process1"/>
    <dgm:cxn modelId="{526A2AE2-D97E-4957-8966-988BDF696961}" type="presParOf" srcId="{0A0A34BE-46C2-4F85-A508-494B8FF4CF3F}" destId="{3EE26FB4-E110-470B-9EC3-EC99F2C3258C}" srcOrd="5" destOrd="0" presId="urn:microsoft.com/office/officeart/2005/8/layout/process1"/>
    <dgm:cxn modelId="{CA7E90B6-240B-49AE-BADC-105EF0C653F4}" type="presParOf" srcId="{3EE26FB4-E110-470B-9EC3-EC99F2C3258C}" destId="{82B5AFDD-5590-4AC5-B55C-AA3DBDFC8DA9}" srcOrd="0" destOrd="0" presId="urn:microsoft.com/office/officeart/2005/8/layout/process1"/>
    <dgm:cxn modelId="{9D6E2D77-856C-46CD-BD87-17FDD3DA7C1A}" type="presParOf" srcId="{0A0A34BE-46C2-4F85-A508-494B8FF4CF3F}" destId="{0A87166F-4ABF-42F0-8940-25C0DEF4DB79}"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10999E-671B-4EB3-BE1A-3072DCF48B24}" type="doc">
      <dgm:prSet loTypeId="urn:microsoft.com/office/officeart/2005/8/layout/hProcess9" loCatId="process" qsTypeId="urn:microsoft.com/office/officeart/2005/8/quickstyle/simple1" qsCatId="simple" csTypeId="urn:microsoft.com/office/officeart/2005/8/colors/accent0_1" csCatId="mainScheme" phldr="1"/>
      <dgm:spPr/>
      <dgm:t>
        <a:bodyPr/>
        <a:lstStyle/>
        <a:p>
          <a:endParaRPr lang="en-GB"/>
        </a:p>
      </dgm:t>
    </dgm:pt>
    <dgm:pt modelId="{79255426-4795-4CF3-8100-3D427E4CB0C1}">
      <dgm:prSet/>
      <dgm:spPr/>
      <dgm:t>
        <a:bodyPr/>
        <a:lstStyle/>
        <a:p>
          <a:r>
            <a:rPr lang="en-GB" b="0" i="0" baseline="0"/>
            <a:t>Students arrive at their first year of HE at very different starting points</a:t>
          </a:r>
          <a:endParaRPr lang="en-GB"/>
        </a:p>
      </dgm:t>
    </dgm:pt>
    <dgm:pt modelId="{7078E05C-9384-40F0-93DF-CD9601ECFAB6}" type="parTrans" cxnId="{EA48BC45-64EB-4014-B0BC-FF4C9DC34A66}">
      <dgm:prSet/>
      <dgm:spPr/>
      <dgm:t>
        <a:bodyPr/>
        <a:lstStyle/>
        <a:p>
          <a:endParaRPr lang="en-GB"/>
        </a:p>
      </dgm:t>
    </dgm:pt>
    <dgm:pt modelId="{F60633BF-6868-4060-8260-A053F460AE1A}" type="sibTrans" cxnId="{EA48BC45-64EB-4014-B0BC-FF4C9DC34A66}">
      <dgm:prSet/>
      <dgm:spPr/>
      <dgm:t>
        <a:bodyPr/>
        <a:lstStyle/>
        <a:p>
          <a:endParaRPr lang="en-GB"/>
        </a:p>
      </dgm:t>
    </dgm:pt>
    <dgm:pt modelId="{1E4C8934-2DC0-4163-99A4-871526DEEDE8}">
      <dgm:prSet/>
      <dgm:spPr/>
      <dgm:t>
        <a:bodyPr/>
        <a:lstStyle/>
        <a:p>
          <a:r>
            <a:rPr lang="en-GB" b="0" i="0" baseline="0"/>
            <a:t>Early interventions that build up students’ sense of belonging, academic confidence, and engagement can improve student success</a:t>
          </a:r>
          <a:endParaRPr lang="en-GB"/>
        </a:p>
      </dgm:t>
    </dgm:pt>
    <dgm:pt modelId="{014CD85B-DBB5-4565-8579-8EA5403DB91D}" type="parTrans" cxnId="{7EC965FF-EAE8-46C6-8529-B807DA0F1A51}">
      <dgm:prSet/>
      <dgm:spPr/>
      <dgm:t>
        <a:bodyPr/>
        <a:lstStyle/>
        <a:p>
          <a:endParaRPr lang="en-GB"/>
        </a:p>
      </dgm:t>
    </dgm:pt>
    <dgm:pt modelId="{91D5388D-F6CE-4060-B23F-8F9EF57A1C41}" type="sibTrans" cxnId="{7EC965FF-EAE8-46C6-8529-B807DA0F1A51}">
      <dgm:prSet/>
      <dgm:spPr/>
      <dgm:t>
        <a:bodyPr/>
        <a:lstStyle/>
        <a:p>
          <a:endParaRPr lang="en-GB"/>
        </a:p>
      </dgm:t>
    </dgm:pt>
    <dgm:pt modelId="{8C9536F5-0009-45A7-9D04-F1B070958727}">
      <dgm:prSet/>
      <dgm:spPr/>
      <dgm:t>
        <a:bodyPr/>
        <a:lstStyle/>
        <a:p>
          <a:r>
            <a:rPr lang="en-GB" b="0" i="0" baseline="0"/>
            <a:t>Students from historically underrepresented backgrounds benefit from interventions at start of university</a:t>
          </a:r>
          <a:endParaRPr lang="en-GB"/>
        </a:p>
      </dgm:t>
    </dgm:pt>
    <dgm:pt modelId="{29C67649-54F9-405C-9D37-0BA09E4FC651}" type="parTrans" cxnId="{CD42D04B-BA43-4CB6-817C-534EABC466B8}">
      <dgm:prSet/>
      <dgm:spPr/>
      <dgm:t>
        <a:bodyPr/>
        <a:lstStyle/>
        <a:p>
          <a:endParaRPr lang="en-GB"/>
        </a:p>
      </dgm:t>
    </dgm:pt>
    <dgm:pt modelId="{88BAB8D0-5A69-4044-A8CB-7F7A5D7F996A}" type="sibTrans" cxnId="{CD42D04B-BA43-4CB6-817C-534EABC466B8}">
      <dgm:prSet/>
      <dgm:spPr/>
      <dgm:t>
        <a:bodyPr/>
        <a:lstStyle/>
        <a:p>
          <a:endParaRPr lang="en-GB"/>
        </a:p>
      </dgm:t>
    </dgm:pt>
    <dgm:pt modelId="{493D12C9-6A01-4B76-A35D-430AA6F20D2B}">
      <dgm:prSet/>
      <dgm:spPr/>
      <dgm:t>
        <a:bodyPr/>
        <a:lstStyle/>
        <a:p>
          <a:r>
            <a:rPr lang="en-GB" b="0" i="0" baseline="0"/>
            <a:t>Belonging is protective of students' mental health and increases likelihood of success</a:t>
          </a:r>
          <a:endParaRPr lang="en-GB"/>
        </a:p>
      </dgm:t>
    </dgm:pt>
    <dgm:pt modelId="{46F3A199-688A-46ED-8A1D-107CBD797928}" type="parTrans" cxnId="{53F33104-E4A5-4A46-A47F-A985C936C837}">
      <dgm:prSet/>
      <dgm:spPr/>
      <dgm:t>
        <a:bodyPr/>
        <a:lstStyle/>
        <a:p>
          <a:endParaRPr lang="en-GB"/>
        </a:p>
      </dgm:t>
    </dgm:pt>
    <dgm:pt modelId="{3AC5AD85-E13D-4ED8-B6DB-04A4308AF433}" type="sibTrans" cxnId="{53F33104-E4A5-4A46-A47F-A985C936C837}">
      <dgm:prSet/>
      <dgm:spPr/>
      <dgm:t>
        <a:bodyPr/>
        <a:lstStyle/>
        <a:p>
          <a:endParaRPr lang="en-GB"/>
        </a:p>
      </dgm:t>
    </dgm:pt>
    <dgm:pt modelId="{C506811D-E9E2-438D-82FA-D967523A0385}" type="pres">
      <dgm:prSet presAssocID="{4910999E-671B-4EB3-BE1A-3072DCF48B24}" presName="CompostProcess" presStyleCnt="0">
        <dgm:presLayoutVars>
          <dgm:dir/>
          <dgm:resizeHandles val="exact"/>
        </dgm:presLayoutVars>
      </dgm:prSet>
      <dgm:spPr/>
    </dgm:pt>
    <dgm:pt modelId="{F89E699D-6F59-4571-86BA-1FE882049C9A}" type="pres">
      <dgm:prSet presAssocID="{4910999E-671B-4EB3-BE1A-3072DCF48B24}" presName="arrow" presStyleLbl="bgShp" presStyleIdx="0" presStyleCnt="1"/>
      <dgm:spPr/>
    </dgm:pt>
    <dgm:pt modelId="{9D620C6B-4DFC-4C31-BF30-B89892F42E05}" type="pres">
      <dgm:prSet presAssocID="{4910999E-671B-4EB3-BE1A-3072DCF48B24}" presName="linearProcess" presStyleCnt="0"/>
      <dgm:spPr/>
    </dgm:pt>
    <dgm:pt modelId="{466C6E6E-E970-4850-92F8-7D50A38F40DD}" type="pres">
      <dgm:prSet presAssocID="{79255426-4795-4CF3-8100-3D427E4CB0C1}" presName="textNode" presStyleLbl="node1" presStyleIdx="0" presStyleCnt="4">
        <dgm:presLayoutVars>
          <dgm:bulletEnabled val="1"/>
        </dgm:presLayoutVars>
      </dgm:prSet>
      <dgm:spPr/>
    </dgm:pt>
    <dgm:pt modelId="{21C6ACC9-58B9-42CF-91A5-9369F453875E}" type="pres">
      <dgm:prSet presAssocID="{F60633BF-6868-4060-8260-A053F460AE1A}" presName="sibTrans" presStyleCnt="0"/>
      <dgm:spPr/>
    </dgm:pt>
    <dgm:pt modelId="{24F27669-47A9-4F4B-83C3-0174B1B43779}" type="pres">
      <dgm:prSet presAssocID="{1E4C8934-2DC0-4163-99A4-871526DEEDE8}" presName="textNode" presStyleLbl="node1" presStyleIdx="1" presStyleCnt="4">
        <dgm:presLayoutVars>
          <dgm:bulletEnabled val="1"/>
        </dgm:presLayoutVars>
      </dgm:prSet>
      <dgm:spPr/>
    </dgm:pt>
    <dgm:pt modelId="{D73DF2E7-AA53-4EB9-BC53-B5E3A32E977B}" type="pres">
      <dgm:prSet presAssocID="{91D5388D-F6CE-4060-B23F-8F9EF57A1C41}" presName="sibTrans" presStyleCnt="0"/>
      <dgm:spPr/>
    </dgm:pt>
    <dgm:pt modelId="{EAACBEB1-2B75-4CFB-854B-E7FF4A26B3CA}" type="pres">
      <dgm:prSet presAssocID="{8C9536F5-0009-45A7-9D04-F1B070958727}" presName="textNode" presStyleLbl="node1" presStyleIdx="2" presStyleCnt="4">
        <dgm:presLayoutVars>
          <dgm:bulletEnabled val="1"/>
        </dgm:presLayoutVars>
      </dgm:prSet>
      <dgm:spPr/>
    </dgm:pt>
    <dgm:pt modelId="{A07018BB-4BEA-4D6F-B724-92EF0DF06B8F}" type="pres">
      <dgm:prSet presAssocID="{88BAB8D0-5A69-4044-A8CB-7F7A5D7F996A}" presName="sibTrans" presStyleCnt="0"/>
      <dgm:spPr/>
    </dgm:pt>
    <dgm:pt modelId="{8D3C9620-F801-4FFE-8F32-6917BEDF65E5}" type="pres">
      <dgm:prSet presAssocID="{493D12C9-6A01-4B76-A35D-430AA6F20D2B}" presName="textNode" presStyleLbl="node1" presStyleIdx="3" presStyleCnt="4">
        <dgm:presLayoutVars>
          <dgm:bulletEnabled val="1"/>
        </dgm:presLayoutVars>
      </dgm:prSet>
      <dgm:spPr/>
    </dgm:pt>
  </dgm:ptLst>
  <dgm:cxnLst>
    <dgm:cxn modelId="{53F33104-E4A5-4A46-A47F-A985C936C837}" srcId="{4910999E-671B-4EB3-BE1A-3072DCF48B24}" destId="{493D12C9-6A01-4B76-A35D-430AA6F20D2B}" srcOrd="3" destOrd="0" parTransId="{46F3A199-688A-46ED-8A1D-107CBD797928}" sibTransId="{3AC5AD85-E13D-4ED8-B6DB-04A4308AF433}"/>
    <dgm:cxn modelId="{C01A1E22-9F3D-4388-AFA9-296A6CCA2262}" type="presOf" srcId="{493D12C9-6A01-4B76-A35D-430AA6F20D2B}" destId="{8D3C9620-F801-4FFE-8F32-6917BEDF65E5}" srcOrd="0" destOrd="0" presId="urn:microsoft.com/office/officeart/2005/8/layout/hProcess9"/>
    <dgm:cxn modelId="{7B95492B-AF97-4134-AD7A-03F4BE2BA5E5}" type="presOf" srcId="{8C9536F5-0009-45A7-9D04-F1B070958727}" destId="{EAACBEB1-2B75-4CFB-854B-E7FF4A26B3CA}" srcOrd="0" destOrd="0" presId="urn:microsoft.com/office/officeart/2005/8/layout/hProcess9"/>
    <dgm:cxn modelId="{EA48BC45-64EB-4014-B0BC-FF4C9DC34A66}" srcId="{4910999E-671B-4EB3-BE1A-3072DCF48B24}" destId="{79255426-4795-4CF3-8100-3D427E4CB0C1}" srcOrd="0" destOrd="0" parTransId="{7078E05C-9384-40F0-93DF-CD9601ECFAB6}" sibTransId="{F60633BF-6868-4060-8260-A053F460AE1A}"/>
    <dgm:cxn modelId="{CD42D04B-BA43-4CB6-817C-534EABC466B8}" srcId="{4910999E-671B-4EB3-BE1A-3072DCF48B24}" destId="{8C9536F5-0009-45A7-9D04-F1B070958727}" srcOrd="2" destOrd="0" parTransId="{29C67649-54F9-405C-9D37-0BA09E4FC651}" sibTransId="{88BAB8D0-5A69-4044-A8CB-7F7A5D7F996A}"/>
    <dgm:cxn modelId="{4189E175-2ECE-42C2-B03A-31E6D4BB2057}" type="presOf" srcId="{1E4C8934-2DC0-4163-99A4-871526DEEDE8}" destId="{24F27669-47A9-4F4B-83C3-0174B1B43779}" srcOrd="0" destOrd="0" presId="urn:microsoft.com/office/officeart/2005/8/layout/hProcess9"/>
    <dgm:cxn modelId="{8F3149AC-2146-4637-A1C7-3074E4D7D0F7}" type="presOf" srcId="{79255426-4795-4CF3-8100-3D427E4CB0C1}" destId="{466C6E6E-E970-4850-92F8-7D50A38F40DD}" srcOrd="0" destOrd="0" presId="urn:microsoft.com/office/officeart/2005/8/layout/hProcess9"/>
    <dgm:cxn modelId="{DE6992C0-51F0-4F05-B035-7E20DD8784C5}" type="presOf" srcId="{4910999E-671B-4EB3-BE1A-3072DCF48B24}" destId="{C506811D-E9E2-438D-82FA-D967523A0385}" srcOrd="0" destOrd="0" presId="urn:microsoft.com/office/officeart/2005/8/layout/hProcess9"/>
    <dgm:cxn modelId="{7EC965FF-EAE8-46C6-8529-B807DA0F1A51}" srcId="{4910999E-671B-4EB3-BE1A-3072DCF48B24}" destId="{1E4C8934-2DC0-4163-99A4-871526DEEDE8}" srcOrd="1" destOrd="0" parTransId="{014CD85B-DBB5-4565-8579-8EA5403DB91D}" sibTransId="{91D5388D-F6CE-4060-B23F-8F9EF57A1C41}"/>
    <dgm:cxn modelId="{6D6C63E5-3DD8-4D48-9DA5-D7416A9A114C}" type="presParOf" srcId="{C506811D-E9E2-438D-82FA-D967523A0385}" destId="{F89E699D-6F59-4571-86BA-1FE882049C9A}" srcOrd="0" destOrd="0" presId="urn:microsoft.com/office/officeart/2005/8/layout/hProcess9"/>
    <dgm:cxn modelId="{F57A1F80-162D-4B46-AE08-AF831D6C6030}" type="presParOf" srcId="{C506811D-E9E2-438D-82FA-D967523A0385}" destId="{9D620C6B-4DFC-4C31-BF30-B89892F42E05}" srcOrd="1" destOrd="0" presId="urn:microsoft.com/office/officeart/2005/8/layout/hProcess9"/>
    <dgm:cxn modelId="{0EABE855-5D22-4F76-98B8-9E64CAB77D02}" type="presParOf" srcId="{9D620C6B-4DFC-4C31-BF30-B89892F42E05}" destId="{466C6E6E-E970-4850-92F8-7D50A38F40DD}" srcOrd="0" destOrd="0" presId="urn:microsoft.com/office/officeart/2005/8/layout/hProcess9"/>
    <dgm:cxn modelId="{45BCF1D4-BA1F-4F19-872C-A6032318E288}" type="presParOf" srcId="{9D620C6B-4DFC-4C31-BF30-B89892F42E05}" destId="{21C6ACC9-58B9-42CF-91A5-9369F453875E}" srcOrd="1" destOrd="0" presId="urn:microsoft.com/office/officeart/2005/8/layout/hProcess9"/>
    <dgm:cxn modelId="{A09AF198-E668-44AB-9EE3-81D2DDC49694}" type="presParOf" srcId="{9D620C6B-4DFC-4C31-BF30-B89892F42E05}" destId="{24F27669-47A9-4F4B-83C3-0174B1B43779}" srcOrd="2" destOrd="0" presId="urn:microsoft.com/office/officeart/2005/8/layout/hProcess9"/>
    <dgm:cxn modelId="{B447EBAC-134C-4181-9EA3-300CF1B12A64}" type="presParOf" srcId="{9D620C6B-4DFC-4C31-BF30-B89892F42E05}" destId="{D73DF2E7-AA53-4EB9-BC53-B5E3A32E977B}" srcOrd="3" destOrd="0" presId="urn:microsoft.com/office/officeart/2005/8/layout/hProcess9"/>
    <dgm:cxn modelId="{AC3AB026-C077-43F2-849B-BF3F4FD978E0}" type="presParOf" srcId="{9D620C6B-4DFC-4C31-BF30-B89892F42E05}" destId="{EAACBEB1-2B75-4CFB-854B-E7FF4A26B3CA}" srcOrd="4" destOrd="0" presId="urn:microsoft.com/office/officeart/2005/8/layout/hProcess9"/>
    <dgm:cxn modelId="{C3B4F466-83B8-45AA-90CD-EC8E06CEEA83}" type="presParOf" srcId="{9D620C6B-4DFC-4C31-BF30-B89892F42E05}" destId="{A07018BB-4BEA-4D6F-B724-92EF0DF06B8F}" srcOrd="5" destOrd="0" presId="urn:microsoft.com/office/officeart/2005/8/layout/hProcess9"/>
    <dgm:cxn modelId="{F8A73817-9AD4-42E5-BB0C-BE88CDBD2CC6}" type="presParOf" srcId="{9D620C6B-4DFC-4C31-BF30-B89892F42E05}" destId="{8D3C9620-F801-4FFE-8F32-6917BEDF65E5}" srcOrd="6"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054E1C-DB1A-448C-A693-324ADC68FF98}" type="doc">
      <dgm:prSet loTypeId="urn:microsoft.com/office/officeart/2005/8/layout/process1" loCatId="process" qsTypeId="urn:microsoft.com/office/officeart/2005/8/quickstyle/simple1" qsCatId="simple" csTypeId="urn:microsoft.com/office/officeart/2005/8/colors/colorful4" csCatId="colorful" phldr="1"/>
      <dgm:spPr/>
      <dgm:t>
        <a:bodyPr/>
        <a:lstStyle/>
        <a:p>
          <a:endParaRPr lang="en-GB"/>
        </a:p>
      </dgm:t>
    </dgm:pt>
    <dgm:pt modelId="{D1D18578-74F0-4956-9305-DDF918DF1BF1}">
      <dgm:prSet/>
      <dgm:spPr/>
      <dgm:t>
        <a:bodyPr/>
        <a:lstStyle/>
        <a:p>
          <a:r>
            <a:rPr lang="en-GB" b="1"/>
            <a:t>3,932 </a:t>
          </a:r>
        </a:p>
        <a:p>
          <a:r>
            <a:rPr lang="en-GB"/>
            <a:t>Belong At Brighton attendance records</a:t>
          </a:r>
        </a:p>
      </dgm:t>
    </dgm:pt>
    <dgm:pt modelId="{F3531E99-810F-4412-824A-BA6A286E247A}" type="parTrans" cxnId="{C91BE391-75FC-48E7-8332-8E8CA8966C16}">
      <dgm:prSet/>
      <dgm:spPr/>
      <dgm:t>
        <a:bodyPr/>
        <a:lstStyle/>
        <a:p>
          <a:endParaRPr lang="en-GB"/>
        </a:p>
      </dgm:t>
    </dgm:pt>
    <dgm:pt modelId="{063846C6-9613-47D6-836A-6FB5F60138FE}" type="sibTrans" cxnId="{C91BE391-75FC-48E7-8332-8E8CA8966C16}">
      <dgm:prSet/>
      <dgm:spPr/>
      <dgm:t>
        <a:bodyPr/>
        <a:lstStyle/>
        <a:p>
          <a:endParaRPr lang="en-GB"/>
        </a:p>
      </dgm:t>
    </dgm:pt>
    <dgm:pt modelId="{269A0CD5-011E-4089-8828-9E0EFC9B3FB9}">
      <dgm:prSet/>
      <dgm:spPr/>
      <dgm:t>
        <a:bodyPr/>
        <a:lstStyle/>
        <a:p>
          <a:r>
            <a:rPr lang="en-GB" b="1"/>
            <a:t>1,953</a:t>
          </a:r>
          <a:endParaRPr lang="en-GB"/>
        </a:p>
        <a:p>
          <a:r>
            <a:rPr lang="en-GB"/>
            <a:t>2024 Autumn CIWY survey responses</a:t>
          </a:r>
        </a:p>
      </dgm:t>
    </dgm:pt>
    <dgm:pt modelId="{9760E6D4-44BC-4A16-BAFD-D87B4C114D44}" type="parTrans" cxnId="{B21A7918-BBA6-4DE7-942E-9A145F48D009}">
      <dgm:prSet/>
      <dgm:spPr/>
      <dgm:t>
        <a:bodyPr/>
        <a:lstStyle/>
        <a:p>
          <a:endParaRPr lang="en-GB"/>
        </a:p>
      </dgm:t>
    </dgm:pt>
    <dgm:pt modelId="{0E1DD47C-19D3-43A5-91C6-25E23006D40F}" type="sibTrans" cxnId="{B21A7918-BBA6-4DE7-942E-9A145F48D009}">
      <dgm:prSet/>
      <dgm:spPr/>
      <dgm:t>
        <a:bodyPr/>
        <a:lstStyle/>
        <a:p>
          <a:endParaRPr lang="en-GB"/>
        </a:p>
      </dgm:t>
    </dgm:pt>
    <dgm:pt modelId="{38EEC4EA-C21E-443A-9CDB-37287A005EBD}">
      <dgm:prSet custT="1"/>
      <dgm:spPr/>
      <dgm:t>
        <a:bodyPr/>
        <a:lstStyle/>
        <a:p>
          <a:r>
            <a:rPr lang="en-GB" sz="2400" b="1" u="sng" dirty="0"/>
            <a:t>742</a:t>
          </a:r>
          <a:r>
            <a:rPr lang="en-GB" sz="2400" dirty="0"/>
            <a:t> </a:t>
          </a:r>
        </a:p>
        <a:p>
          <a:r>
            <a:rPr lang="en-GB" sz="2400" dirty="0"/>
            <a:t>Overlap</a:t>
          </a:r>
          <a:endParaRPr lang="en-GB" sz="1600" dirty="0"/>
        </a:p>
      </dgm:t>
    </dgm:pt>
    <dgm:pt modelId="{A7253D6D-FB99-4B50-8DBC-32C6A0D335CD}" type="parTrans" cxnId="{E8445825-6954-42DC-8FE2-4228D2E82559}">
      <dgm:prSet/>
      <dgm:spPr/>
      <dgm:t>
        <a:bodyPr/>
        <a:lstStyle/>
        <a:p>
          <a:endParaRPr lang="en-GB"/>
        </a:p>
      </dgm:t>
    </dgm:pt>
    <dgm:pt modelId="{441F2547-2515-40C3-A6F1-F63F8733EC8B}" type="sibTrans" cxnId="{E8445825-6954-42DC-8FE2-4228D2E82559}">
      <dgm:prSet/>
      <dgm:spPr/>
      <dgm:t>
        <a:bodyPr/>
        <a:lstStyle/>
        <a:p>
          <a:endParaRPr lang="en-GB"/>
        </a:p>
      </dgm:t>
    </dgm:pt>
    <dgm:pt modelId="{9E17CFC9-A208-4A15-8A23-112E033A830E}" type="pres">
      <dgm:prSet presAssocID="{ED054E1C-DB1A-448C-A693-324ADC68FF98}" presName="Name0" presStyleCnt="0">
        <dgm:presLayoutVars>
          <dgm:dir/>
          <dgm:resizeHandles val="exact"/>
        </dgm:presLayoutVars>
      </dgm:prSet>
      <dgm:spPr/>
    </dgm:pt>
    <dgm:pt modelId="{CF0B6897-D5A4-40CA-A0CC-F58F4DB1BB07}" type="pres">
      <dgm:prSet presAssocID="{D1D18578-74F0-4956-9305-DDF918DF1BF1}" presName="node" presStyleLbl="node1" presStyleIdx="0" presStyleCnt="3">
        <dgm:presLayoutVars>
          <dgm:bulletEnabled val="1"/>
        </dgm:presLayoutVars>
      </dgm:prSet>
      <dgm:spPr/>
    </dgm:pt>
    <dgm:pt modelId="{4C6CF33A-AADE-4464-8941-217747619CFF}" type="pres">
      <dgm:prSet presAssocID="{063846C6-9613-47D6-836A-6FB5F60138FE}" presName="sibTrans" presStyleLbl="sibTrans2D1" presStyleIdx="0" presStyleCnt="2"/>
      <dgm:spPr/>
    </dgm:pt>
    <dgm:pt modelId="{DD39279B-CA97-4B3E-BE60-57CE620C54EF}" type="pres">
      <dgm:prSet presAssocID="{063846C6-9613-47D6-836A-6FB5F60138FE}" presName="connectorText" presStyleLbl="sibTrans2D1" presStyleIdx="0" presStyleCnt="2"/>
      <dgm:spPr/>
    </dgm:pt>
    <dgm:pt modelId="{90D23EAF-E37E-4C3D-847C-73324909925E}" type="pres">
      <dgm:prSet presAssocID="{269A0CD5-011E-4089-8828-9E0EFC9B3FB9}" presName="node" presStyleLbl="node1" presStyleIdx="1" presStyleCnt="3">
        <dgm:presLayoutVars>
          <dgm:bulletEnabled val="1"/>
        </dgm:presLayoutVars>
      </dgm:prSet>
      <dgm:spPr/>
    </dgm:pt>
    <dgm:pt modelId="{7241A148-FB89-4382-9EA9-9DB009EAF46E}" type="pres">
      <dgm:prSet presAssocID="{0E1DD47C-19D3-43A5-91C6-25E23006D40F}" presName="sibTrans" presStyleLbl="sibTrans2D1" presStyleIdx="1" presStyleCnt="2"/>
      <dgm:spPr/>
    </dgm:pt>
    <dgm:pt modelId="{FFE4FDDB-034C-4008-AD44-AD0732526FFC}" type="pres">
      <dgm:prSet presAssocID="{0E1DD47C-19D3-43A5-91C6-25E23006D40F}" presName="connectorText" presStyleLbl="sibTrans2D1" presStyleIdx="1" presStyleCnt="2"/>
      <dgm:spPr/>
    </dgm:pt>
    <dgm:pt modelId="{03B053BE-B0C7-44BE-923B-DB0D12E3BD66}" type="pres">
      <dgm:prSet presAssocID="{38EEC4EA-C21E-443A-9CDB-37287A005EBD}" presName="node" presStyleLbl="node1" presStyleIdx="2" presStyleCnt="3">
        <dgm:presLayoutVars>
          <dgm:bulletEnabled val="1"/>
        </dgm:presLayoutVars>
      </dgm:prSet>
      <dgm:spPr/>
    </dgm:pt>
  </dgm:ptLst>
  <dgm:cxnLst>
    <dgm:cxn modelId="{4809B311-7AAA-4DD2-B3D3-757E251C842A}" type="presOf" srcId="{D1D18578-74F0-4956-9305-DDF918DF1BF1}" destId="{CF0B6897-D5A4-40CA-A0CC-F58F4DB1BB07}" srcOrd="0" destOrd="0" presId="urn:microsoft.com/office/officeart/2005/8/layout/process1"/>
    <dgm:cxn modelId="{B21A7918-BBA6-4DE7-942E-9A145F48D009}" srcId="{ED054E1C-DB1A-448C-A693-324ADC68FF98}" destId="{269A0CD5-011E-4089-8828-9E0EFC9B3FB9}" srcOrd="1" destOrd="0" parTransId="{9760E6D4-44BC-4A16-BAFD-D87B4C114D44}" sibTransId="{0E1DD47C-19D3-43A5-91C6-25E23006D40F}"/>
    <dgm:cxn modelId="{1E2FCA24-F89E-427F-BE13-C5C911BAC7DD}" type="presOf" srcId="{0E1DD47C-19D3-43A5-91C6-25E23006D40F}" destId="{FFE4FDDB-034C-4008-AD44-AD0732526FFC}" srcOrd="1" destOrd="0" presId="urn:microsoft.com/office/officeart/2005/8/layout/process1"/>
    <dgm:cxn modelId="{E8445825-6954-42DC-8FE2-4228D2E82559}" srcId="{ED054E1C-DB1A-448C-A693-324ADC68FF98}" destId="{38EEC4EA-C21E-443A-9CDB-37287A005EBD}" srcOrd="2" destOrd="0" parTransId="{A7253D6D-FB99-4B50-8DBC-32C6A0D335CD}" sibTransId="{441F2547-2515-40C3-A6F1-F63F8733EC8B}"/>
    <dgm:cxn modelId="{F342392B-860C-4655-B4F4-F8638776D6B9}" type="presOf" srcId="{063846C6-9613-47D6-836A-6FB5F60138FE}" destId="{DD39279B-CA97-4B3E-BE60-57CE620C54EF}" srcOrd="1" destOrd="0" presId="urn:microsoft.com/office/officeart/2005/8/layout/process1"/>
    <dgm:cxn modelId="{7ADAF864-407B-4FC5-A1F4-AEAB25631308}" type="presOf" srcId="{ED054E1C-DB1A-448C-A693-324ADC68FF98}" destId="{9E17CFC9-A208-4A15-8A23-112E033A830E}" srcOrd="0" destOrd="0" presId="urn:microsoft.com/office/officeart/2005/8/layout/process1"/>
    <dgm:cxn modelId="{4F483546-CA14-4475-BCCB-8C009EB950BB}" type="presOf" srcId="{38EEC4EA-C21E-443A-9CDB-37287A005EBD}" destId="{03B053BE-B0C7-44BE-923B-DB0D12E3BD66}" srcOrd="0" destOrd="0" presId="urn:microsoft.com/office/officeart/2005/8/layout/process1"/>
    <dgm:cxn modelId="{1DA81B4B-0E91-42B5-BCE5-9DEDC35D9258}" type="presOf" srcId="{0E1DD47C-19D3-43A5-91C6-25E23006D40F}" destId="{7241A148-FB89-4382-9EA9-9DB009EAF46E}" srcOrd="0" destOrd="0" presId="urn:microsoft.com/office/officeart/2005/8/layout/process1"/>
    <dgm:cxn modelId="{B9513E77-5193-4DE6-95E4-E8C28759F93F}" type="presOf" srcId="{063846C6-9613-47D6-836A-6FB5F60138FE}" destId="{4C6CF33A-AADE-4464-8941-217747619CFF}" srcOrd="0" destOrd="0" presId="urn:microsoft.com/office/officeart/2005/8/layout/process1"/>
    <dgm:cxn modelId="{C91BE391-75FC-48E7-8332-8E8CA8966C16}" srcId="{ED054E1C-DB1A-448C-A693-324ADC68FF98}" destId="{D1D18578-74F0-4956-9305-DDF918DF1BF1}" srcOrd="0" destOrd="0" parTransId="{F3531E99-810F-4412-824A-BA6A286E247A}" sibTransId="{063846C6-9613-47D6-836A-6FB5F60138FE}"/>
    <dgm:cxn modelId="{BC6F91AB-D8A0-4968-A312-877EE8EAA3C2}" type="presOf" srcId="{269A0CD5-011E-4089-8828-9E0EFC9B3FB9}" destId="{90D23EAF-E37E-4C3D-847C-73324909925E}" srcOrd="0" destOrd="0" presId="urn:microsoft.com/office/officeart/2005/8/layout/process1"/>
    <dgm:cxn modelId="{9B412F37-2464-453C-BC30-4A9E3A695C2B}" type="presParOf" srcId="{9E17CFC9-A208-4A15-8A23-112E033A830E}" destId="{CF0B6897-D5A4-40CA-A0CC-F58F4DB1BB07}" srcOrd="0" destOrd="0" presId="urn:microsoft.com/office/officeart/2005/8/layout/process1"/>
    <dgm:cxn modelId="{FB6B0847-00F8-42BF-8525-3DFE8E582345}" type="presParOf" srcId="{9E17CFC9-A208-4A15-8A23-112E033A830E}" destId="{4C6CF33A-AADE-4464-8941-217747619CFF}" srcOrd="1" destOrd="0" presId="urn:microsoft.com/office/officeart/2005/8/layout/process1"/>
    <dgm:cxn modelId="{C8C9ECE4-DBB4-447F-927F-D1F7AC4377C1}" type="presParOf" srcId="{4C6CF33A-AADE-4464-8941-217747619CFF}" destId="{DD39279B-CA97-4B3E-BE60-57CE620C54EF}" srcOrd="0" destOrd="0" presId="urn:microsoft.com/office/officeart/2005/8/layout/process1"/>
    <dgm:cxn modelId="{2FE2758E-14EB-4FB2-A3AE-5FC45A24E121}" type="presParOf" srcId="{9E17CFC9-A208-4A15-8A23-112E033A830E}" destId="{90D23EAF-E37E-4C3D-847C-73324909925E}" srcOrd="2" destOrd="0" presId="urn:microsoft.com/office/officeart/2005/8/layout/process1"/>
    <dgm:cxn modelId="{B838476E-B77D-4EF3-AF46-1C13832C3B57}" type="presParOf" srcId="{9E17CFC9-A208-4A15-8A23-112E033A830E}" destId="{7241A148-FB89-4382-9EA9-9DB009EAF46E}" srcOrd="3" destOrd="0" presId="urn:microsoft.com/office/officeart/2005/8/layout/process1"/>
    <dgm:cxn modelId="{C9FC5908-57C7-40CB-BC31-DA7FAAD1B13A}" type="presParOf" srcId="{7241A148-FB89-4382-9EA9-9DB009EAF46E}" destId="{FFE4FDDB-034C-4008-AD44-AD0732526FFC}" srcOrd="0" destOrd="0" presId="urn:microsoft.com/office/officeart/2005/8/layout/process1"/>
    <dgm:cxn modelId="{91D03325-04DD-43A1-99FC-FE84A698CD6B}" type="presParOf" srcId="{9E17CFC9-A208-4A15-8A23-112E033A830E}" destId="{03B053BE-B0C7-44BE-923B-DB0D12E3BD66}"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405150-5053-4AC6-8E6E-2D9BF6CBAE5F}">
      <dsp:nvSpPr>
        <dsp:cNvPr id="0" name=""/>
        <dsp:cNvSpPr/>
      </dsp:nvSpPr>
      <dsp:spPr>
        <a:xfrm>
          <a:off x="4486" y="778041"/>
          <a:ext cx="1961611" cy="261139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Students from disadvantaged (e.g., racial/ethnic minority, lower income) backgrounds benefit from interventions that increase at the start of university and feel the positive effects of that intervention in terms of belonging across their first year (Murphy et al., 2020)</a:t>
          </a:r>
          <a:endParaRPr lang="en-GB" sz="1400" kern="1200"/>
        </a:p>
      </dsp:txBody>
      <dsp:txXfrm>
        <a:off x="61940" y="835495"/>
        <a:ext cx="1846703" cy="2496487"/>
      </dsp:txXfrm>
    </dsp:sp>
    <dsp:sp modelId="{9DC57BF6-5279-4E9A-B2C4-322D93A320D3}">
      <dsp:nvSpPr>
        <dsp:cNvPr id="0" name=""/>
        <dsp:cNvSpPr/>
      </dsp:nvSpPr>
      <dsp:spPr>
        <a:xfrm>
          <a:off x="2162259" y="1840499"/>
          <a:ext cx="415861" cy="4864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2162259" y="1937795"/>
        <a:ext cx="291103" cy="291887"/>
      </dsp:txXfrm>
    </dsp:sp>
    <dsp:sp modelId="{4363E953-5107-49AF-AEEB-9C1CB7F6E765}">
      <dsp:nvSpPr>
        <dsp:cNvPr id="0" name=""/>
        <dsp:cNvSpPr/>
      </dsp:nvSpPr>
      <dsp:spPr>
        <a:xfrm>
          <a:off x="2750743" y="778041"/>
          <a:ext cx="1961611" cy="261139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A strong sense of belonging, built overtime and through consistent engagement, is also protective of students' mental health while in higher education (Gopalan et al., 2022)</a:t>
          </a:r>
          <a:endParaRPr lang="en-GB" sz="1400" kern="1200"/>
        </a:p>
      </dsp:txBody>
      <dsp:txXfrm>
        <a:off x="2808197" y="835495"/>
        <a:ext cx="1846703" cy="2496487"/>
      </dsp:txXfrm>
    </dsp:sp>
    <dsp:sp modelId="{900E9E15-2331-413A-B7F6-7FF8FFF4DECB}">
      <dsp:nvSpPr>
        <dsp:cNvPr id="0" name=""/>
        <dsp:cNvSpPr/>
      </dsp:nvSpPr>
      <dsp:spPr>
        <a:xfrm>
          <a:off x="4908516" y="1840499"/>
          <a:ext cx="415861" cy="4864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4908516" y="1937795"/>
        <a:ext cx="291103" cy="291887"/>
      </dsp:txXfrm>
    </dsp:sp>
    <dsp:sp modelId="{E3386E1B-589A-4B19-B53E-D5BA99C11FEB}">
      <dsp:nvSpPr>
        <dsp:cNvPr id="0" name=""/>
        <dsp:cNvSpPr/>
      </dsp:nvSpPr>
      <dsp:spPr>
        <a:xfrm>
          <a:off x="5496999" y="778041"/>
          <a:ext cx="1961611" cy="261139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Feelings of belonging, academic confidence, and engagement can lead to higher retention and completion rates (XX)</a:t>
          </a:r>
          <a:endParaRPr lang="en-GB" sz="1400" kern="1200"/>
        </a:p>
      </dsp:txBody>
      <dsp:txXfrm>
        <a:off x="5554453" y="835495"/>
        <a:ext cx="1846703" cy="2496487"/>
      </dsp:txXfrm>
    </dsp:sp>
    <dsp:sp modelId="{3EE26FB4-E110-470B-9EC3-EC99F2C3258C}">
      <dsp:nvSpPr>
        <dsp:cNvPr id="0" name=""/>
        <dsp:cNvSpPr/>
      </dsp:nvSpPr>
      <dsp:spPr>
        <a:xfrm>
          <a:off x="7654772" y="1840499"/>
          <a:ext cx="415861" cy="4864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7654772" y="1937795"/>
        <a:ext cx="291103" cy="291887"/>
      </dsp:txXfrm>
    </dsp:sp>
    <dsp:sp modelId="{0A87166F-4ABF-42F0-8940-25C0DEF4DB79}">
      <dsp:nvSpPr>
        <dsp:cNvPr id="0" name=""/>
        <dsp:cNvSpPr/>
      </dsp:nvSpPr>
      <dsp:spPr>
        <a:xfrm>
          <a:off x="8243256" y="778041"/>
          <a:ext cx="1961611" cy="261139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0" i="0" kern="1200"/>
            <a:t>Our study looks for these effects across a more diverse range of disadvantaged student groups and breaks down aspects of belonging to identify nuance in the impact of a transition program across different student groups</a:t>
          </a:r>
          <a:endParaRPr lang="en-GB" sz="1400" kern="1200"/>
        </a:p>
      </dsp:txBody>
      <dsp:txXfrm>
        <a:off x="8300710" y="835495"/>
        <a:ext cx="1846703" cy="24964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E699D-6F59-4571-86BA-1FE882049C9A}">
      <dsp:nvSpPr>
        <dsp:cNvPr id="0" name=""/>
        <dsp:cNvSpPr/>
      </dsp:nvSpPr>
      <dsp:spPr>
        <a:xfrm>
          <a:off x="793595" y="0"/>
          <a:ext cx="8994078" cy="4045337"/>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6C6E6E-E970-4850-92F8-7D50A38F40DD}">
      <dsp:nvSpPr>
        <dsp:cNvPr id="0" name=""/>
        <dsp:cNvSpPr/>
      </dsp:nvSpPr>
      <dsp:spPr>
        <a:xfrm>
          <a:off x="5295" y="1213601"/>
          <a:ext cx="2547151" cy="161813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a:t>Students arrive at their first year of HE at very different starting points</a:t>
          </a:r>
          <a:endParaRPr lang="en-GB" sz="1700" kern="1200"/>
        </a:p>
      </dsp:txBody>
      <dsp:txXfrm>
        <a:off x="84286" y="1292592"/>
        <a:ext cx="2389169" cy="1460152"/>
      </dsp:txXfrm>
    </dsp:sp>
    <dsp:sp modelId="{24F27669-47A9-4F4B-83C3-0174B1B43779}">
      <dsp:nvSpPr>
        <dsp:cNvPr id="0" name=""/>
        <dsp:cNvSpPr/>
      </dsp:nvSpPr>
      <dsp:spPr>
        <a:xfrm>
          <a:off x="2679804" y="1213601"/>
          <a:ext cx="2547151" cy="161813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a:t>Early interventions that build up students’ sense of belonging, academic confidence, and engagement can improve student success</a:t>
          </a:r>
          <a:endParaRPr lang="en-GB" sz="1700" kern="1200"/>
        </a:p>
      </dsp:txBody>
      <dsp:txXfrm>
        <a:off x="2758795" y="1292592"/>
        <a:ext cx="2389169" cy="1460152"/>
      </dsp:txXfrm>
    </dsp:sp>
    <dsp:sp modelId="{EAACBEB1-2B75-4CFB-854B-E7FF4A26B3CA}">
      <dsp:nvSpPr>
        <dsp:cNvPr id="0" name=""/>
        <dsp:cNvSpPr/>
      </dsp:nvSpPr>
      <dsp:spPr>
        <a:xfrm>
          <a:off x="5354313" y="1213601"/>
          <a:ext cx="2547151" cy="161813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a:t>Students from historically underrepresented backgrounds benefit from interventions at start of university</a:t>
          </a:r>
          <a:endParaRPr lang="en-GB" sz="1700" kern="1200"/>
        </a:p>
      </dsp:txBody>
      <dsp:txXfrm>
        <a:off x="5433304" y="1292592"/>
        <a:ext cx="2389169" cy="1460152"/>
      </dsp:txXfrm>
    </dsp:sp>
    <dsp:sp modelId="{8D3C9620-F801-4FFE-8F32-6917BEDF65E5}">
      <dsp:nvSpPr>
        <dsp:cNvPr id="0" name=""/>
        <dsp:cNvSpPr/>
      </dsp:nvSpPr>
      <dsp:spPr>
        <a:xfrm>
          <a:off x="8028822" y="1213601"/>
          <a:ext cx="2547151" cy="161813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a:t>Belonging is protective of students' mental health and increases likelihood of success</a:t>
          </a:r>
          <a:endParaRPr lang="en-GB" sz="1700" kern="1200"/>
        </a:p>
      </dsp:txBody>
      <dsp:txXfrm>
        <a:off x="8107813" y="1292592"/>
        <a:ext cx="2389169" cy="14601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0B6897-D5A4-40CA-A0CC-F58F4DB1BB07}">
      <dsp:nvSpPr>
        <dsp:cNvPr id="0" name=""/>
        <dsp:cNvSpPr/>
      </dsp:nvSpPr>
      <dsp:spPr>
        <a:xfrm>
          <a:off x="8470" y="346660"/>
          <a:ext cx="2531855" cy="151911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1" kern="1200"/>
            <a:t>3,932 </a:t>
          </a:r>
        </a:p>
        <a:p>
          <a:pPr marL="0" lvl="0" indent="0" algn="ctr" defTabSz="977900">
            <a:lnSpc>
              <a:spcPct val="90000"/>
            </a:lnSpc>
            <a:spcBef>
              <a:spcPct val="0"/>
            </a:spcBef>
            <a:spcAft>
              <a:spcPct val="35000"/>
            </a:spcAft>
            <a:buNone/>
          </a:pPr>
          <a:r>
            <a:rPr lang="en-GB" sz="2200" kern="1200"/>
            <a:t>Belong At Brighton attendance records</a:t>
          </a:r>
        </a:p>
      </dsp:txBody>
      <dsp:txXfrm>
        <a:off x="52963" y="391153"/>
        <a:ext cx="2442869" cy="1430127"/>
      </dsp:txXfrm>
    </dsp:sp>
    <dsp:sp modelId="{4C6CF33A-AADE-4464-8941-217747619CFF}">
      <dsp:nvSpPr>
        <dsp:cNvPr id="0" name=""/>
        <dsp:cNvSpPr/>
      </dsp:nvSpPr>
      <dsp:spPr>
        <a:xfrm>
          <a:off x="2793512" y="792267"/>
          <a:ext cx="536753" cy="62790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2793512" y="917847"/>
        <a:ext cx="375727" cy="376740"/>
      </dsp:txXfrm>
    </dsp:sp>
    <dsp:sp modelId="{90D23EAF-E37E-4C3D-847C-73324909925E}">
      <dsp:nvSpPr>
        <dsp:cNvPr id="0" name=""/>
        <dsp:cNvSpPr/>
      </dsp:nvSpPr>
      <dsp:spPr>
        <a:xfrm>
          <a:off x="3553068" y="346660"/>
          <a:ext cx="2531855" cy="1519113"/>
        </a:xfrm>
        <a:prstGeom prst="roundRect">
          <a:avLst>
            <a:gd name="adj" fmla="val 10000"/>
          </a:avLst>
        </a:prstGeom>
        <a:solidFill>
          <a:schemeClr val="accent4">
            <a:hueOff val="-9478486"/>
            <a:satOff val="19639"/>
            <a:lumOff val="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b="1" kern="1200"/>
            <a:t>1,953</a:t>
          </a:r>
          <a:endParaRPr lang="en-GB" sz="2200" kern="1200"/>
        </a:p>
        <a:p>
          <a:pPr marL="0" lvl="0" indent="0" algn="ctr" defTabSz="977900">
            <a:lnSpc>
              <a:spcPct val="90000"/>
            </a:lnSpc>
            <a:spcBef>
              <a:spcPct val="0"/>
            </a:spcBef>
            <a:spcAft>
              <a:spcPct val="35000"/>
            </a:spcAft>
            <a:buNone/>
          </a:pPr>
          <a:r>
            <a:rPr lang="en-GB" sz="2200" kern="1200"/>
            <a:t>2024 Autumn CIWY survey responses</a:t>
          </a:r>
        </a:p>
      </dsp:txBody>
      <dsp:txXfrm>
        <a:off x="3597561" y="391153"/>
        <a:ext cx="2442869" cy="1430127"/>
      </dsp:txXfrm>
    </dsp:sp>
    <dsp:sp modelId="{7241A148-FB89-4382-9EA9-9DB009EAF46E}">
      <dsp:nvSpPr>
        <dsp:cNvPr id="0" name=""/>
        <dsp:cNvSpPr/>
      </dsp:nvSpPr>
      <dsp:spPr>
        <a:xfrm>
          <a:off x="6338109" y="792267"/>
          <a:ext cx="536753" cy="627900"/>
        </a:xfrm>
        <a:prstGeom prst="rightArrow">
          <a:avLst>
            <a:gd name="adj1" fmla="val 60000"/>
            <a:gd name="adj2" fmla="val 50000"/>
          </a:avLst>
        </a:prstGeom>
        <a:solidFill>
          <a:schemeClr val="accent4">
            <a:hueOff val="-18956971"/>
            <a:satOff val="39278"/>
            <a:lumOff val="627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6338109" y="917847"/>
        <a:ext cx="375727" cy="376740"/>
      </dsp:txXfrm>
    </dsp:sp>
    <dsp:sp modelId="{03B053BE-B0C7-44BE-923B-DB0D12E3BD66}">
      <dsp:nvSpPr>
        <dsp:cNvPr id="0" name=""/>
        <dsp:cNvSpPr/>
      </dsp:nvSpPr>
      <dsp:spPr>
        <a:xfrm>
          <a:off x="7097666" y="346660"/>
          <a:ext cx="2531855" cy="1519113"/>
        </a:xfrm>
        <a:prstGeom prst="roundRect">
          <a:avLst>
            <a:gd name="adj" fmla="val 10000"/>
          </a:avLst>
        </a:prstGeom>
        <a:solidFill>
          <a:schemeClr val="accent4">
            <a:hueOff val="-18956971"/>
            <a:satOff val="39278"/>
            <a:lumOff val="62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u="sng" kern="1200" dirty="0"/>
            <a:t>742</a:t>
          </a:r>
          <a:r>
            <a:rPr lang="en-GB" sz="2400" kern="1200" dirty="0"/>
            <a:t> </a:t>
          </a:r>
        </a:p>
        <a:p>
          <a:pPr marL="0" lvl="0" indent="0" algn="ctr" defTabSz="1066800">
            <a:lnSpc>
              <a:spcPct val="90000"/>
            </a:lnSpc>
            <a:spcBef>
              <a:spcPct val="0"/>
            </a:spcBef>
            <a:spcAft>
              <a:spcPct val="35000"/>
            </a:spcAft>
            <a:buNone/>
          </a:pPr>
          <a:r>
            <a:rPr lang="en-GB" sz="2400" kern="1200" dirty="0"/>
            <a:t>Overlap</a:t>
          </a:r>
          <a:endParaRPr lang="en-GB" sz="1600" kern="1200" dirty="0"/>
        </a:p>
      </dsp:txBody>
      <dsp:txXfrm>
        <a:off x="7142159" y="391153"/>
        <a:ext cx="2442869" cy="143012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0.15019</cdr:x>
      <cdr:y>0.13256</cdr:y>
    </cdr:from>
    <cdr:to>
      <cdr:x>0.17453</cdr:x>
      <cdr:y>0.17425</cdr:y>
    </cdr:to>
    <cdr:sp macro="" textlink="">
      <cdr:nvSpPr>
        <cdr:cNvPr id="4" name="Star: 5 Points 3">
          <a:extLst xmlns:a="http://schemas.openxmlformats.org/drawingml/2006/main">
            <a:ext uri="{FF2B5EF4-FFF2-40B4-BE49-F238E27FC236}">
              <a16:creationId xmlns:a16="http://schemas.microsoft.com/office/drawing/2014/main" id="{05C71767-9367-2426-FCAE-B52AD7EED6A9}"/>
            </a:ext>
          </a:extLst>
        </cdr:cNvPr>
        <cdr:cNvSpPr/>
      </cdr:nvSpPr>
      <cdr:spPr>
        <a:xfrm xmlns:a="http://schemas.openxmlformats.org/drawingml/2006/main">
          <a:off x="996864" y="453288"/>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dr:relSizeAnchor xmlns:cdr="http://schemas.openxmlformats.org/drawingml/2006/chartDrawing">
    <cdr:from>
      <cdr:x>0.25066</cdr:x>
      <cdr:y>0.51864</cdr:y>
    </cdr:from>
    <cdr:to>
      <cdr:x>0.275</cdr:x>
      <cdr:y>0.56034</cdr:y>
    </cdr:to>
    <cdr:sp macro="" textlink="">
      <cdr:nvSpPr>
        <cdr:cNvPr id="9" name="Star: 5 Points 8">
          <a:extLst xmlns:a="http://schemas.openxmlformats.org/drawingml/2006/main">
            <a:ext uri="{FF2B5EF4-FFF2-40B4-BE49-F238E27FC236}">
              <a16:creationId xmlns:a16="http://schemas.microsoft.com/office/drawing/2014/main" id="{242FA220-7A5C-B4E5-D345-A00D956ACBBA}"/>
            </a:ext>
          </a:extLst>
        </cdr:cNvPr>
        <cdr:cNvSpPr/>
      </cdr:nvSpPr>
      <cdr:spPr>
        <a:xfrm xmlns:a="http://schemas.openxmlformats.org/drawingml/2006/main">
          <a:off x="1663681" y="1773506"/>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0.82244</cdr:x>
      <cdr:y>0.39227</cdr:y>
    </cdr:from>
    <cdr:to>
      <cdr:x>0.84678</cdr:x>
      <cdr:y>0.43396</cdr:y>
    </cdr:to>
    <cdr:sp macro="" textlink="">
      <cdr:nvSpPr>
        <cdr:cNvPr id="10" name="Star: 5 Points 9">
          <a:extLst xmlns:a="http://schemas.openxmlformats.org/drawingml/2006/main">
            <a:ext uri="{FF2B5EF4-FFF2-40B4-BE49-F238E27FC236}">
              <a16:creationId xmlns:a16="http://schemas.microsoft.com/office/drawing/2014/main" id="{77E04273-0766-4CB6-08AF-2C84B1B2FBFC}"/>
            </a:ext>
          </a:extLst>
        </cdr:cNvPr>
        <cdr:cNvSpPr/>
      </cdr:nvSpPr>
      <cdr:spPr>
        <a:xfrm xmlns:a="http://schemas.openxmlformats.org/drawingml/2006/main">
          <a:off x="5458709" y="1341363"/>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0.72568</cdr:x>
      <cdr:y>0.52648</cdr:y>
    </cdr:from>
    <cdr:to>
      <cdr:x>0.75002</cdr:x>
      <cdr:y>0.56817</cdr:y>
    </cdr:to>
    <cdr:sp macro="" textlink="">
      <cdr:nvSpPr>
        <cdr:cNvPr id="11" name="Star: 5 Points 10">
          <a:extLst xmlns:a="http://schemas.openxmlformats.org/drawingml/2006/main">
            <a:ext uri="{FF2B5EF4-FFF2-40B4-BE49-F238E27FC236}">
              <a16:creationId xmlns:a16="http://schemas.microsoft.com/office/drawing/2014/main" id="{143D9C6E-CF8F-05A3-8BDC-6B40DE7AA458}"/>
            </a:ext>
          </a:extLst>
        </cdr:cNvPr>
        <cdr:cNvSpPr/>
      </cdr:nvSpPr>
      <cdr:spPr>
        <a:xfrm xmlns:a="http://schemas.openxmlformats.org/drawingml/2006/main">
          <a:off x="4816490" y="1800294"/>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0.53529</cdr:x>
      <cdr:y>0.57036</cdr:y>
    </cdr:from>
    <cdr:to>
      <cdr:x>0.55963</cdr:x>
      <cdr:y>0.61205</cdr:y>
    </cdr:to>
    <cdr:sp macro="" textlink="">
      <cdr:nvSpPr>
        <cdr:cNvPr id="12" name="Star: 5 Points 11">
          <a:extLst xmlns:a="http://schemas.openxmlformats.org/drawingml/2006/main">
            <a:ext uri="{FF2B5EF4-FFF2-40B4-BE49-F238E27FC236}">
              <a16:creationId xmlns:a16="http://schemas.microsoft.com/office/drawing/2014/main" id="{0B67C3C7-C2D8-4CD4-AAE0-1A5987071B3F}"/>
            </a:ext>
          </a:extLst>
        </cdr:cNvPr>
        <cdr:cNvSpPr/>
      </cdr:nvSpPr>
      <cdr:spPr>
        <a:xfrm xmlns:a="http://schemas.openxmlformats.org/drawingml/2006/main">
          <a:off x="3552815" y="1950343"/>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userShapes>
</file>

<file path=ppt/drawings/drawing2.xml><?xml version="1.0" encoding="utf-8"?>
<c:userShapes xmlns:c="http://schemas.openxmlformats.org/drawingml/2006/chart">
  <cdr:relSizeAnchor xmlns:cdr="http://schemas.openxmlformats.org/drawingml/2006/chartDrawing">
    <cdr:from>
      <cdr:x>0.15019</cdr:x>
      <cdr:y>0.13256</cdr:y>
    </cdr:from>
    <cdr:to>
      <cdr:x>0.17453</cdr:x>
      <cdr:y>0.17425</cdr:y>
    </cdr:to>
    <cdr:sp macro="" textlink="">
      <cdr:nvSpPr>
        <cdr:cNvPr id="4" name="Star: 5 Points 3">
          <a:extLst xmlns:a="http://schemas.openxmlformats.org/drawingml/2006/main">
            <a:ext uri="{FF2B5EF4-FFF2-40B4-BE49-F238E27FC236}">
              <a16:creationId xmlns:a16="http://schemas.microsoft.com/office/drawing/2014/main" id="{05C71767-9367-2426-FCAE-B52AD7EED6A9}"/>
            </a:ext>
          </a:extLst>
        </cdr:cNvPr>
        <cdr:cNvSpPr/>
      </cdr:nvSpPr>
      <cdr:spPr>
        <a:xfrm xmlns:a="http://schemas.openxmlformats.org/drawingml/2006/main">
          <a:off x="996864" y="453288"/>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dr:relSizeAnchor xmlns:cdr="http://schemas.openxmlformats.org/drawingml/2006/chartDrawing">
    <cdr:from>
      <cdr:x>0.25066</cdr:x>
      <cdr:y>0.51864</cdr:y>
    </cdr:from>
    <cdr:to>
      <cdr:x>0.275</cdr:x>
      <cdr:y>0.56034</cdr:y>
    </cdr:to>
    <cdr:sp macro="" textlink="">
      <cdr:nvSpPr>
        <cdr:cNvPr id="9" name="Star: 5 Points 8">
          <a:extLst xmlns:a="http://schemas.openxmlformats.org/drawingml/2006/main">
            <a:ext uri="{FF2B5EF4-FFF2-40B4-BE49-F238E27FC236}">
              <a16:creationId xmlns:a16="http://schemas.microsoft.com/office/drawing/2014/main" id="{242FA220-7A5C-B4E5-D345-A00D956ACBBA}"/>
            </a:ext>
          </a:extLst>
        </cdr:cNvPr>
        <cdr:cNvSpPr/>
      </cdr:nvSpPr>
      <cdr:spPr>
        <a:xfrm xmlns:a="http://schemas.openxmlformats.org/drawingml/2006/main">
          <a:off x="1663681" y="1773506"/>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0.82244</cdr:x>
      <cdr:y>0.39227</cdr:y>
    </cdr:from>
    <cdr:to>
      <cdr:x>0.84678</cdr:x>
      <cdr:y>0.43396</cdr:y>
    </cdr:to>
    <cdr:sp macro="" textlink="">
      <cdr:nvSpPr>
        <cdr:cNvPr id="10" name="Star: 5 Points 9">
          <a:extLst xmlns:a="http://schemas.openxmlformats.org/drawingml/2006/main">
            <a:ext uri="{FF2B5EF4-FFF2-40B4-BE49-F238E27FC236}">
              <a16:creationId xmlns:a16="http://schemas.microsoft.com/office/drawing/2014/main" id="{77E04273-0766-4CB6-08AF-2C84B1B2FBFC}"/>
            </a:ext>
          </a:extLst>
        </cdr:cNvPr>
        <cdr:cNvSpPr/>
      </cdr:nvSpPr>
      <cdr:spPr>
        <a:xfrm xmlns:a="http://schemas.openxmlformats.org/drawingml/2006/main">
          <a:off x="5458709" y="1341363"/>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0.72568</cdr:x>
      <cdr:y>0.52648</cdr:y>
    </cdr:from>
    <cdr:to>
      <cdr:x>0.75002</cdr:x>
      <cdr:y>0.56817</cdr:y>
    </cdr:to>
    <cdr:sp macro="" textlink="">
      <cdr:nvSpPr>
        <cdr:cNvPr id="11" name="Star: 5 Points 10">
          <a:extLst xmlns:a="http://schemas.openxmlformats.org/drawingml/2006/main">
            <a:ext uri="{FF2B5EF4-FFF2-40B4-BE49-F238E27FC236}">
              <a16:creationId xmlns:a16="http://schemas.microsoft.com/office/drawing/2014/main" id="{143D9C6E-CF8F-05A3-8BDC-6B40DE7AA458}"/>
            </a:ext>
          </a:extLst>
        </cdr:cNvPr>
        <cdr:cNvSpPr/>
      </cdr:nvSpPr>
      <cdr:spPr>
        <a:xfrm xmlns:a="http://schemas.openxmlformats.org/drawingml/2006/main">
          <a:off x="4816490" y="1800294"/>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dr:relSizeAnchor xmlns:cdr="http://schemas.openxmlformats.org/drawingml/2006/chartDrawing">
    <cdr:from>
      <cdr:x>0.53529</cdr:x>
      <cdr:y>0.57036</cdr:y>
    </cdr:from>
    <cdr:to>
      <cdr:x>0.55963</cdr:x>
      <cdr:y>0.61205</cdr:y>
    </cdr:to>
    <cdr:sp macro="" textlink="">
      <cdr:nvSpPr>
        <cdr:cNvPr id="12" name="Star: 5 Points 11">
          <a:extLst xmlns:a="http://schemas.openxmlformats.org/drawingml/2006/main">
            <a:ext uri="{FF2B5EF4-FFF2-40B4-BE49-F238E27FC236}">
              <a16:creationId xmlns:a16="http://schemas.microsoft.com/office/drawing/2014/main" id="{0B67C3C7-C2D8-4CD4-AAE0-1A5987071B3F}"/>
            </a:ext>
          </a:extLst>
        </cdr:cNvPr>
        <cdr:cNvSpPr/>
      </cdr:nvSpPr>
      <cdr:spPr>
        <a:xfrm xmlns:a="http://schemas.openxmlformats.org/drawingml/2006/main">
          <a:off x="3552815" y="1950343"/>
          <a:ext cx="161563" cy="142571"/>
        </a:xfrm>
        <a:prstGeom xmlns:a="http://schemas.openxmlformats.org/drawingml/2006/main" prst="star5">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GB" kern="12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3C9F53-3206-4937-8C57-47F35448A057}" type="datetimeFigureOut">
              <a:rPr lang="en-GB" smtClean="0"/>
              <a:t>02/09/2025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86B716-BE42-4AB5-8007-00EA059C3587}" type="slidenum">
              <a:rPr lang="en-GB" smtClean="0"/>
              <a:t>‹#›</a:t>
            </a:fld>
            <a:endParaRPr lang="en-GB"/>
          </a:p>
        </p:txBody>
      </p:sp>
    </p:spTree>
    <p:extLst>
      <p:ext uri="{BB962C8B-B14F-4D97-AF65-F5344CB8AC3E}">
        <p14:creationId xmlns:p14="http://schemas.microsoft.com/office/powerpoint/2010/main" val="91059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i.org/10.3102/0013189X19897622" TargetMode="External"/><Relationship Id="rId7" Type="http://schemas.openxmlformats.org/officeDocument/2006/relationships/hyperlink" Target="https://doi.org/10.1126/science.1198364"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doi.org/10.1037/0022-3514.92.1.82" TargetMode="External"/><Relationship Id="rId5" Type="http://schemas.openxmlformats.org/officeDocument/2006/relationships/hyperlink" Target="https://doi.org/10.1126/sciadv.aba4677" TargetMode="External"/><Relationship Id="rId4" Type="http://schemas.openxmlformats.org/officeDocument/2006/relationships/hyperlink" Target="https://doi.org/10.1016/j.jadohealth.2021.10.010."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693AE3DB-11B6-423D-BEC2-B441EBCBCEE8}" type="slidenum">
              <a:rPr lang="en-GB" smtClean="0"/>
              <a:t>1</a:t>
            </a:fld>
            <a:endParaRPr lang="en-GB"/>
          </a:p>
        </p:txBody>
      </p:sp>
    </p:spTree>
    <p:extLst>
      <p:ext uri="{BB962C8B-B14F-4D97-AF65-F5344CB8AC3E}">
        <p14:creationId xmlns:p14="http://schemas.microsoft.com/office/powerpoint/2010/main" val="1759452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NOTE: Aggregations are required at the level of minority ethnic – which includes Black, Asian, mixed race, and students who select Other as their racial identify -- as presenting data at a more detailed breakdown may allow individuals to be identified</a:t>
            </a:r>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693AE3DB-11B6-423D-BEC2-B441EBCBCEE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5785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3D57D-5F0B-84F3-5F54-C767F2C8C4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9535F8-F8D4-CB95-00B5-BD6A95B0C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A578D4-6ABE-B6B1-7226-E0D56A4D0212}"/>
              </a:ext>
            </a:extLst>
          </p:cNvPr>
          <p:cNvSpPr>
            <a:spLocks noGrp="1"/>
          </p:cNvSpPr>
          <p:nvPr>
            <p:ph type="body" idx="1"/>
          </p:nvPr>
        </p:nvSpPr>
        <p:spPr/>
        <p:txBody>
          <a:bodyPr/>
          <a:lstStyle/>
          <a:p>
            <a:pPr marL="342900" indent="-342900">
              <a:lnSpc>
                <a:spcPct val="100000"/>
              </a:lnSpc>
              <a:buAutoNum type="arabicPeriod"/>
              <a:defRPr/>
            </a:pPr>
            <a:r>
              <a:rPr lang="en-GB" sz="1200" b="1">
                <a:latin typeface="Franklin Gothic Book"/>
                <a:cs typeface="Segoe UI Semilight"/>
              </a:rPr>
              <a:t>Belonging</a:t>
            </a:r>
            <a:r>
              <a:rPr lang="en-GB" sz="1200">
                <a:solidFill>
                  <a:srgbClr val="000000"/>
                </a:solidFill>
                <a:latin typeface="Franklin Gothic Book"/>
                <a:cs typeface="Segoe UI Semilight"/>
              </a:rPr>
              <a:t> benefits associated with B@B are not distributed equally </a:t>
            </a:r>
            <a:endParaRPr lang="en-GB"/>
          </a:p>
          <a:p>
            <a:pPr marL="342900" indent="-342900">
              <a:lnSpc>
                <a:spcPct val="100000"/>
              </a:lnSpc>
              <a:buAutoNum type="arabicPeriod"/>
              <a:defRPr/>
            </a:pPr>
            <a:r>
              <a:rPr lang="en-GB" sz="1200">
                <a:solidFill>
                  <a:srgbClr val="000000"/>
                </a:solidFill>
                <a:latin typeface="Franklin Gothic Book"/>
                <a:cs typeface="Segoe UI Semilight"/>
              </a:rPr>
              <a:t>APP target groups including minority ethnic students (+9%), male students (5.6%) did see a significant positive association between B@B attendance and belonging scores above the average</a:t>
            </a:r>
          </a:p>
          <a:p>
            <a:pPr marL="342900" indent="-342900">
              <a:lnSpc>
                <a:spcPct val="100000"/>
              </a:lnSpc>
              <a:buAutoNum type="arabicPeriod"/>
              <a:defRPr/>
            </a:pPr>
            <a:r>
              <a:rPr lang="en-GB" sz="1200">
                <a:solidFill>
                  <a:srgbClr val="000000"/>
                </a:solidFill>
                <a:latin typeface="Franklin Gothic Book"/>
                <a:cs typeface="Segoe UI Semilight"/>
              </a:rPr>
              <a:t>Students with declared disabilities also saw a statistically significant positive association but just below the average benefit (4.9% vs 5.1%)</a:t>
            </a:r>
          </a:p>
          <a:p>
            <a:pPr marL="342900" indent="-342900">
              <a:lnSpc>
                <a:spcPct val="100000"/>
              </a:lnSpc>
              <a:buAutoNum type="arabicPeriod"/>
              <a:defRPr/>
            </a:pPr>
            <a:r>
              <a:rPr lang="en-GB" sz="1200">
                <a:solidFill>
                  <a:srgbClr val="000000"/>
                </a:solidFill>
                <a:latin typeface="Franklin Gothic Book"/>
                <a:cs typeface="Segoe UI Semilight"/>
              </a:rPr>
              <a:t>Students from IMD Q1 neighbourhoods and older students did not see a significant positive association</a:t>
            </a:r>
            <a:endParaRPr lang="en-US" sz="1200">
              <a:solidFill>
                <a:srgbClr val="000000"/>
              </a:solidFill>
              <a:latin typeface="Franklin Gothic Book"/>
              <a:cs typeface="Segoe UI Semilight"/>
            </a:endParaRPr>
          </a:p>
          <a:p>
            <a:endParaRPr lang="en-GB"/>
          </a:p>
          <a:p>
            <a:endParaRPr lang="en-GB"/>
          </a:p>
          <a:p>
            <a:endParaRPr lang="en-GB"/>
          </a:p>
          <a:p>
            <a:r>
              <a:rPr lang="en-GB"/>
              <a:t>Benefits were significantly higher for student who attended B@B compared to students who did not attend across most groups except students from IMD Q1 neighbourhoods &amp; students over 21 </a:t>
            </a:r>
            <a:endParaRPr lang="en-GB">
              <a:ea typeface="Calibri"/>
              <a:cs typeface="Calibri"/>
            </a:endParaRPr>
          </a:p>
          <a:p>
            <a:endParaRPr lang="en-GB"/>
          </a:p>
          <a:p>
            <a:r>
              <a:rPr lang="en-GB"/>
              <a:t>Minority Ethnic students reported the greatest difference in belonging between those who attended and those who did not (+9%). </a:t>
            </a:r>
            <a:endParaRPr lang="en-GB">
              <a:ea typeface="Calibri"/>
              <a:cs typeface="Calibri"/>
            </a:endParaRPr>
          </a:p>
          <a:p>
            <a:endParaRPr lang="en-GB"/>
          </a:p>
          <a:p>
            <a:endParaRPr lang="en-GB"/>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a:p>
        </p:txBody>
      </p:sp>
      <p:sp>
        <p:nvSpPr>
          <p:cNvPr id="4" name="Slide Number Placeholder 3">
            <a:extLst>
              <a:ext uri="{FF2B5EF4-FFF2-40B4-BE49-F238E27FC236}">
                <a16:creationId xmlns:a16="http://schemas.microsoft.com/office/drawing/2014/main" id="{11A8AB44-6226-5C90-C623-46CA95AEDF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1913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39D0C-DC20-B7B7-83DF-E11EDAC3C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C85EC-554D-278A-B033-9E03ED58FD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76B9CA-4FE5-2DCF-89AB-A17503263C2E}"/>
              </a:ext>
            </a:extLst>
          </p:cNvPr>
          <p:cNvSpPr>
            <a:spLocks noGrp="1"/>
          </p:cNvSpPr>
          <p:nvPr>
            <p:ph type="body" idx="1"/>
          </p:nvPr>
        </p:nvSpPr>
        <p:spPr/>
        <p:txBody>
          <a:bodyPr/>
          <a:lstStyle/>
          <a:p>
            <a:pPr marL="342900" indent="-342900">
              <a:lnSpc>
                <a:spcPct val="100000"/>
              </a:lnSpc>
              <a:buAutoNum type="arabicPeriod"/>
              <a:defRPr/>
            </a:pPr>
            <a:r>
              <a:rPr lang="en-GB" sz="1200" b="1">
                <a:latin typeface="Franklin Gothic Book"/>
                <a:cs typeface="Segoe UI Semilight"/>
              </a:rPr>
              <a:t>Benefits to Academic Self-Confidence</a:t>
            </a:r>
            <a:r>
              <a:rPr lang="en-GB" sz="1200">
                <a:solidFill>
                  <a:srgbClr val="000000"/>
                </a:solidFill>
                <a:latin typeface="Franklin Gothic Book"/>
                <a:cs typeface="Segoe UI Semilight"/>
              </a:rPr>
              <a:t> associated with B@B attendance are </a:t>
            </a:r>
            <a:r>
              <a:rPr lang="en-GB" sz="1200" b="1">
                <a:solidFill>
                  <a:srgbClr val="000000"/>
                </a:solidFill>
                <a:latin typeface="Franklin Gothic Book"/>
                <a:cs typeface="Segoe UI Semilight"/>
              </a:rPr>
              <a:t>not</a:t>
            </a:r>
            <a:r>
              <a:rPr lang="en-GB" sz="1200">
                <a:solidFill>
                  <a:srgbClr val="000000"/>
                </a:solidFill>
                <a:latin typeface="Franklin Gothic Book"/>
                <a:cs typeface="Segoe UI Semilight"/>
              </a:rPr>
              <a:t> distributed equally. </a:t>
            </a:r>
            <a:endParaRPr lang="en-GB"/>
          </a:p>
          <a:p>
            <a:pPr marL="342900" indent="-342900">
              <a:lnSpc>
                <a:spcPct val="100000"/>
              </a:lnSpc>
              <a:buAutoNum type="arabicPeriod"/>
              <a:defRPr/>
            </a:pPr>
            <a:r>
              <a:rPr lang="en-GB" sz="1200">
                <a:solidFill>
                  <a:srgbClr val="000000"/>
                </a:solidFill>
                <a:latin typeface="Franklin Gothic Book"/>
                <a:cs typeface="Segoe UI Semilight"/>
              </a:rPr>
              <a:t>Students with a declared disability and those over 21 did not see a significant “bump” from attending B@B extended induction</a:t>
            </a:r>
          </a:p>
          <a:p>
            <a:pPr marL="342900" indent="-342900">
              <a:lnSpc>
                <a:spcPct val="100000"/>
              </a:lnSpc>
              <a:buAutoNum type="arabicPeriod"/>
              <a:defRPr/>
            </a:pPr>
            <a:r>
              <a:rPr lang="en-GB" sz="1200">
                <a:solidFill>
                  <a:srgbClr val="000000"/>
                </a:solidFill>
                <a:latin typeface="Franklin Gothic Book"/>
                <a:cs typeface="Segoe UI Semilight"/>
              </a:rPr>
              <a:t>Students from IMD Q1 neighbourhoods (a key APP target group for B@B) saw the greatest and statistically significant benefit of attendance (+14.4% agreement for attendees vs non-attendees)</a:t>
            </a:r>
          </a:p>
          <a:p>
            <a:pPr marL="342900" indent="-342900">
              <a:lnSpc>
                <a:spcPct val="100000"/>
              </a:lnSpc>
              <a:buAutoNum type="arabicPeriod"/>
              <a:defRPr/>
            </a:pPr>
            <a:r>
              <a:rPr lang="en-GB" sz="1200">
                <a:solidFill>
                  <a:srgbClr val="000000"/>
                </a:solidFill>
                <a:latin typeface="Franklin Gothic Book"/>
                <a:cs typeface="Segoe UI Semilight"/>
              </a:rPr>
              <a:t>Male students also saw an above average and significant difference in academic self-confidence (+8.8% for male students who attended B@B compared to male students who did not attend)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a:p>
        </p:txBody>
      </p:sp>
      <p:sp>
        <p:nvSpPr>
          <p:cNvPr id="4" name="Slide Number Placeholder 3">
            <a:extLst>
              <a:ext uri="{FF2B5EF4-FFF2-40B4-BE49-F238E27FC236}">
                <a16:creationId xmlns:a16="http://schemas.microsoft.com/office/drawing/2014/main" id="{6AE7CD03-3447-6132-7219-02A08E80007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5010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7E57E-1F96-197E-D599-A95AB10FA7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57D41-5B12-1237-D177-C6F99ABB55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0A863-E31C-DEA9-9E31-80BA38902A78}"/>
              </a:ext>
            </a:extLst>
          </p:cNvPr>
          <p:cNvSpPr>
            <a:spLocks noGrp="1"/>
          </p:cNvSpPr>
          <p:nvPr>
            <p:ph type="body" idx="1"/>
          </p:nvPr>
        </p:nvSpPr>
        <p:spPr/>
        <p:txBody>
          <a:bodyPr/>
          <a:lstStyle/>
          <a:p>
            <a:pPr marL="342900" indent="-342900">
              <a:lnSpc>
                <a:spcPct val="100000"/>
              </a:lnSpc>
              <a:buAutoNum type="arabicPeriod"/>
              <a:defRPr/>
            </a:pPr>
            <a:r>
              <a:rPr lang="en-GB" sz="1200" b="1">
                <a:latin typeface="Franklin Gothic Book"/>
                <a:cs typeface="Segoe UI Semilight"/>
              </a:rPr>
              <a:t>Benefits to Engagement </a:t>
            </a:r>
            <a:r>
              <a:rPr lang="en-GB" sz="1200">
                <a:solidFill>
                  <a:srgbClr val="000000"/>
                </a:solidFill>
                <a:latin typeface="Franklin Gothic Book"/>
                <a:cs typeface="Segoe UI Semilight"/>
              </a:rPr>
              <a:t>associated with B@B attendance are </a:t>
            </a:r>
            <a:r>
              <a:rPr lang="en-GB" sz="1200" b="1">
                <a:solidFill>
                  <a:srgbClr val="000000"/>
                </a:solidFill>
                <a:latin typeface="Franklin Gothic Book"/>
                <a:cs typeface="Segoe UI Semilight"/>
              </a:rPr>
              <a:t>not</a:t>
            </a:r>
            <a:r>
              <a:rPr lang="en-GB" sz="1200">
                <a:solidFill>
                  <a:srgbClr val="000000"/>
                </a:solidFill>
                <a:latin typeface="Franklin Gothic Book"/>
                <a:cs typeface="Segoe UI Semilight"/>
              </a:rPr>
              <a:t> distributed equally. </a:t>
            </a:r>
            <a:endParaRPr lang="en-GB"/>
          </a:p>
          <a:p>
            <a:pPr marL="342900" indent="-342900">
              <a:buAutoNum type="arabicPeriod"/>
              <a:defRPr/>
            </a:pPr>
            <a:r>
              <a:rPr lang="en-GB">
                <a:solidFill>
                  <a:srgbClr val="000000"/>
                </a:solidFill>
              </a:rPr>
              <a:t>Students from IMD Q1 neighbourhoods (a key APP target group for B@B) saw the greatest and statistically significant benefit of attendance (+13.3% agreement for attendees vs non-attendees)</a:t>
            </a:r>
            <a:endParaRPr lang="en-US">
              <a:solidFill>
                <a:srgbClr val="444444"/>
              </a:solidFill>
            </a:endParaRPr>
          </a:p>
          <a:p>
            <a:pPr marL="342900" indent="-342900">
              <a:buAutoNum type="arabicPeriod"/>
              <a:defRPr/>
            </a:pPr>
            <a:r>
              <a:rPr lang="en-GB">
                <a:solidFill>
                  <a:srgbClr val="000000"/>
                </a:solidFill>
              </a:rPr>
              <a:t>Students with a declared disability (a key APP target group for </a:t>
            </a:r>
            <a:r>
              <a:rPr lang="en-GB" err="1">
                <a:solidFill>
                  <a:srgbClr val="000000"/>
                </a:solidFill>
              </a:rPr>
              <a:t>UoB</a:t>
            </a:r>
            <a:r>
              <a:rPr lang="en-GB">
                <a:solidFill>
                  <a:srgbClr val="000000"/>
                </a:solidFill>
              </a:rPr>
              <a:t>, though not B@B) saw a similarly high and statistically significant difference in their engagement scores (+10.1% for attendees vs non-attendees)</a:t>
            </a:r>
            <a:endParaRPr lang="en-GB"/>
          </a:p>
          <a:p>
            <a:pPr marL="342900" indent="-342900">
              <a:lnSpc>
                <a:spcPct val="100000"/>
              </a:lnSpc>
              <a:buAutoNum type="arabicPeriod"/>
              <a:defRPr/>
            </a:pPr>
            <a:r>
              <a:rPr lang="en-GB" sz="1200">
                <a:solidFill>
                  <a:srgbClr val="000000"/>
                </a:solidFill>
                <a:latin typeface="Franklin Gothic Book"/>
                <a:cs typeface="Segoe UI Semilight"/>
              </a:rPr>
              <a:t>Students with no declared disability, minority ethnic students, and those over 21 did not see a significant “bump” from attending B@B extended induction</a:t>
            </a:r>
          </a:p>
          <a:p>
            <a:pPr marL="342900" indent="-342900">
              <a:lnSpc>
                <a:spcPct val="100000"/>
              </a:lnSpc>
              <a:buAutoNum type="arabicPeriod"/>
              <a:defRPr/>
            </a:pPr>
            <a:endParaRPr lang="en-GB" sz="1200">
              <a:solidFill>
                <a:srgbClr val="000000"/>
              </a:solidFill>
              <a:latin typeface="Franklin Gothic Book"/>
              <a:cs typeface="Segoe UI Semilight"/>
            </a:endParaRPr>
          </a:p>
          <a:p>
            <a:endParaRPr lang="en-GB"/>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a:p>
        </p:txBody>
      </p:sp>
      <p:sp>
        <p:nvSpPr>
          <p:cNvPr id="4" name="Slide Number Placeholder 3">
            <a:extLst>
              <a:ext uri="{FF2B5EF4-FFF2-40B4-BE49-F238E27FC236}">
                <a16:creationId xmlns:a16="http://schemas.microsoft.com/office/drawing/2014/main" id="{82E7C111-13F2-3318-DBA5-3D49EB32CD3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6922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Sierra</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9155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5248F-BA61-9176-0346-A293B2269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AACCEC-289A-283A-39B6-323D9FEDC7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1E9064-7840-177E-1D61-CFC6D4E2DF4D}"/>
              </a:ext>
            </a:extLst>
          </p:cNvPr>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Students arrive at their first year of HE at very different starting points when it comes to belonging in HE </a:t>
            </a:r>
            <a:r>
              <a:rPr kumimoji="0" lang="en-GB" sz="9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(Bettencourt, 2021; Soria &amp; Stebleton, 2013 (class); Johnson et al., 2007 (race); Erb &amp; Drysdale, 2017 (age))</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Early interventions that build up students’ sense of belonging, academic confidence, and engagement can improve student success </a:t>
            </a:r>
            <a:r>
              <a:rPr kumimoji="0" lang="en-GB" sz="9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(Pedler et al., 2021)</a:t>
            </a: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Students from disadvantaged (e.g., racial/ethnic minority, lower income) backgrounds benefit from interventions that increase at the start of university and feel the positive effects of that intervention in terms of belonging across their first year </a:t>
            </a:r>
            <a:r>
              <a:rPr kumimoji="0" lang="en-GB" sz="9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(Murphy et al., 2020)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A strong sense of belonging, built over time and through consistent engagement, is also protective of students' mental health while in higher education</a:t>
            </a:r>
            <a:r>
              <a:rPr kumimoji="0" lang="en-GB" sz="10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rPr>
              <a:t> (Gopalan et al., 2022)</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Franklin Gothic Book" panose="020B0503020102020204" pitchFamily="34" charset="0"/>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FFFFFF"/>
              </a:solidFill>
              <a:effectLst/>
              <a:uLnTx/>
              <a:uFillTx/>
              <a:latin typeface="Franklin Gothic Book"/>
              <a:ea typeface="+mn-ea"/>
              <a:cs typeface="+mn-cs"/>
            </a:endParaRPr>
          </a:p>
          <a:p>
            <a:pPr>
              <a:defRPr/>
            </a:pPr>
            <a:endParaRPr lang="en-GB" kern="0">
              <a:solidFill>
                <a:sysClr val="windowText" lastClr="000000"/>
              </a:solidFill>
            </a:endParaRPr>
          </a:p>
          <a:p>
            <a:pPr marL="0" marR="0" lvl="0" indent="0" defTabSz="914400">
              <a:lnSpc>
                <a:spcPct val="100000"/>
              </a:lnSpc>
              <a:spcBef>
                <a:spcPts val="0"/>
              </a:spcBef>
              <a:spcAft>
                <a:spcPts val="0"/>
              </a:spcAft>
              <a:buClrTx/>
              <a:buSzTx/>
              <a:buFontTx/>
              <a:buNone/>
              <a:tabLst/>
              <a:defRPr/>
            </a:pPr>
            <a:r>
              <a:rPr kumimoji="0" lang="en-GB" sz="1200" i="0" u="none" strike="noStrike" kern="0" cap="none" spc="0" normalizeH="0" baseline="0" noProof="0">
                <a:ln>
                  <a:noFill/>
                </a:ln>
                <a:solidFill>
                  <a:sysClr val="windowText" lastClr="000000"/>
                </a:solidFill>
                <a:effectLst/>
                <a:uLnTx/>
                <a:uFillTx/>
              </a:rPr>
              <a:t>Our study </a:t>
            </a:r>
            <a:r>
              <a:rPr lang="en-GB" sz="1200" kern="0">
                <a:solidFill>
                  <a:sysClr val="windowText" lastClr="000000"/>
                </a:solidFill>
              </a:rPr>
              <a:t>tests whether Belong at Brighton (an early intervention that aims to build students’) sense of belonging, academic confidence, and engagement produces positive results for students across APP target groups (historically groups with less access to higher education) </a:t>
            </a:r>
            <a:r>
              <a:rPr kumimoji="0" lang="en-GB" sz="1200" b="0" i="0" u="none" strike="noStrike" kern="1200" cap="none" spc="0" normalizeH="0" baseline="0" noProof="0">
                <a:ln>
                  <a:noFill/>
                </a:ln>
                <a:solidFill>
                  <a:schemeClr val="bg1"/>
                </a:solidFill>
                <a:effectLst/>
                <a:uLnTx/>
                <a:uFillTx/>
                <a:latin typeface="Franklin Gothic Book"/>
                <a:ea typeface="+mn-ea"/>
                <a:cs typeface="+mn-cs"/>
              </a:rPr>
              <a:t>as the intervention fills a gap in their existing knowledge and experience, connects them with resources, and promotes a sense of belonging by encouraging interactions with peers and staff</a:t>
            </a:r>
            <a:endParaRPr lang="en-GB" sz="1200" kern="0">
              <a:solidFill>
                <a:sysClr val="windowText" lastClr="000000"/>
              </a:solidFill>
              <a:ea typeface="Calibri"/>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200" b="1" kern="0">
              <a:solidFill>
                <a:sysClr val="windowText" lastClr="000000"/>
              </a:solidFill>
            </a:endParaRPr>
          </a:p>
          <a:p>
            <a:endParaRPr lang="en-GB">
              <a:solidFill>
                <a:srgbClr val="58595B"/>
              </a:solidFill>
            </a:endParaRPr>
          </a:p>
          <a:p>
            <a:endParaRPr lang="en-GB">
              <a:solidFill>
                <a:srgbClr val="58595B"/>
              </a:solidFill>
            </a:endParaRPr>
          </a:p>
          <a:p>
            <a:r>
              <a:rPr lang="en-GB">
                <a:solidFill>
                  <a:srgbClr val="58595B"/>
                </a:solidFill>
              </a:rPr>
              <a:t>Gopalan, M., &amp; Brady, S. T. (2020). College Students’ Sense of Belonging: A National Perspective. </a:t>
            </a:r>
            <a:r>
              <a:rPr lang="en-GB" i="1">
                <a:solidFill>
                  <a:srgbClr val="58595B"/>
                </a:solidFill>
              </a:rPr>
              <a:t>Educational Researcher</a:t>
            </a:r>
            <a:r>
              <a:rPr lang="en-GB">
                <a:solidFill>
                  <a:srgbClr val="58595B"/>
                </a:solidFill>
              </a:rPr>
              <a:t>, 49(2), 134–137. </a:t>
            </a:r>
            <a:r>
              <a:rPr lang="en-GB">
                <a:solidFill>
                  <a:srgbClr val="1156BF"/>
                </a:solidFill>
                <a:hlinkClick r:id="rId3"/>
              </a:rPr>
              <a:t>https://doi.org/10.3102/0013189X19897622</a:t>
            </a:r>
            <a:endParaRPr lang="en-US"/>
          </a:p>
          <a:p>
            <a:r>
              <a:rPr lang="en-GB">
                <a:solidFill>
                  <a:srgbClr val="58595B"/>
                </a:solidFill>
              </a:rPr>
              <a:t>Gopalan, M., Linden-Carmichael, A. Lanza, S. (2022). College Students’ Sense of Belonging and Mental Health Amidst the COVID-19 Pandemic, </a:t>
            </a:r>
            <a:r>
              <a:rPr lang="en-GB" i="1">
                <a:solidFill>
                  <a:srgbClr val="58595B"/>
                </a:solidFill>
              </a:rPr>
              <a:t>Journal of Adolescent Health</a:t>
            </a:r>
            <a:r>
              <a:rPr lang="en-GB">
                <a:solidFill>
                  <a:srgbClr val="58595B"/>
                </a:solidFill>
              </a:rPr>
              <a:t>, 70(2), 228-233. </a:t>
            </a:r>
            <a:r>
              <a:rPr lang="en-GB">
                <a:solidFill>
                  <a:srgbClr val="1156BF"/>
                </a:solidFill>
                <a:hlinkClick r:id="rId4"/>
              </a:rPr>
              <a:t>https://doi.org/10.1016/j.jadohealth.2021.10.010</a:t>
            </a:r>
            <a:endParaRPr lang="en-GB"/>
          </a:p>
          <a:p>
            <a:r>
              <a:rPr lang="en-GB">
                <a:solidFill>
                  <a:srgbClr val="58595B"/>
                </a:solidFill>
              </a:rPr>
              <a:t>Murphy, M.C., Gopalan, M., Carter, E. R., Emerson, K. T. U., Bottoms, B. L., and Walton, G.M., (2020). A customized belonging intervention improves retention of socially disadvantaged students at a broad-access university </a:t>
            </a:r>
            <a:r>
              <a:rPr lang="en-GB" i="1">
                <a:solidFill>
                  <a:srgbClr val="58595B"/>
                </a:solidFill>
              </a:rPr>
              <a:t>Science Advances, </a:t>
            </a:r>
            <a:r>
              <a:rPr lang="en-GB">
                <a:solidFill>
                  <a:srgbClr val="58595B"/>
                </a:solidFill>
              </a:rPr>
              <a:t>6(29). </a:t>
            </a:r>
            <a:r>
              <a:rPr lang="en-GB">
                <a:solidFill>
                  <a:srgbClr val="1156BF"/>
                </a:solidFill>
                <a:hlinkClick r:id="rId5"/>
              </a:rPr>
              <a:t>DOI: 10.1126/sciadv.aba4677</a:t>
            </a:r>
            <a:endParaRPr lang="en-GB"/>
          </a:p>
          <a:p>
            <a:r>
              <a:rPr lang="en-GB">
                <a:solidFill>
                  <a:srgbClr val="58595B"/>
                </a:solidFill>
              </a:rPr>
              <a:t>Walton, &amp; Cohen. (2007). A question of belonging: Race, social fit, and achievement. Journal of Personality and Social Psychology, 92(1), 82. </a:t>
            </a:r>
            <a:r>
              <a:rPr lang="en-GB">
                <a:solidFill>
                  <a:srgbClr val="1156BF"/>
                </a:solidFill>
                <a:hlinkClick r:id="rId6"/>
              </a:rPr>
              <a:t>https://doi.org/10.1037/0022-3514.92.1.82</a:t>
            </a:r>
            <a:endParaRPr lang="en-GB"/>
          </a:p>
          <a:p>
            <a:r>
              <a:rPr lang="en-GB">
                <a:solidFill>
                  <a:srgbClr val="58595B"/>
                </a:solidFill>
              </a:rPr>
              <a:t>Walton, G.M., &amp; Cohen, G.L. (2011). A Brief Social-Belonging Intervention Improves Academic and Health Outcomes of Minority Students. </a:t>
            </a:r>
            <a:r>
              <a:rPr lang="en-GB" i="1">
                <a:solidFill>
                  <a:srgbClr val="58595B"/>
                </a:solidFill>
              </a:rPr>
              <a:t>Science,  </a:t>
            </a:r>
            <a:r>
              <a:rPr lang="en-GB">
                <a:solidFill>
                  <a:srgbClr val="58595B"/>
                </a:solidFill>
              </a:rPr>
              <a:t>331(6023), 1447-1451. </a:t>
            </a:r>
            <a:r>
              <a:rPr lang="en-GB">
                <a:solidFill>
                  <a:srgbClr val="1156BF"/>
                </a:solidFill>
                <a:hlinkClick r:id="rId7"/>
              </a:rPr>
              <a:t>DOI: 10.1126/science.1198364</a:t>
            </a:r>
            <a:endParaRPr lang="en-GB">
              <a:solidFill>
                <a:srgbClr val="1156BF"/>
              </a:solidFill>
            </a:endParaRPr>
          </a:p>
          <a:p>
            <a:r>
              <a:rPr lang="en-GB" b="0" i="0">
                <a:solidFill>
                  <a:srgbClr val="333333"/>
                </a:solidFill>
                <a:effectLst/>
                <a:latin typeface="Open Sans"/>
                <a:ea typeface="Open Sans"/>
                <a:cs typeface="Open Sans"/>
              </a:rPr>
              <a:t>Pedler, M. L., Willis, R., &amp; Nieuwoudt, J. E. (2021). A sense of belonging at university: student retention, motivation and enjoyment. </a:t>
            </a:r>
            <a:r>
              <a:rPr lang="en-GB" b="0" i="1">
                <a:solidFill>
                  <a:srgbClr val="333333"/>
                </a:solidFill>
                <a:effectLst/>
                <a:latin typeface="Open Sans"/>
                <a:ea typeface="Open Sans"/>
                <a:cs typeface="Open Sans"/>
              </a:rPr>
              <a:t>Journal of Further and Higher Education</a:t>
            </a:r>
            <a:r>
              <a:rPr lang="en-GB" b="0" i="0">
                <a:solidFill>
                  <a:srgbClr val="333333"/>
                </a:solidFill>
                <a:effectLst/>
                <a:latin typeface="Open Sans"/>
                <a:ea typeface="Open Sans"/>
                <a:cs typeface="Open Sans"/>
              </a:rPr>
              <a:t>, </a:t>
            </a:r>
            <a:r>
              <a:rPr lang="en-GB" b="0" i="1">
                <a:solidFill>
                  <a:srgbClr val="333333"/>
                </a:solidFill>
                <a:effectLst/>
                <a:latin typeface="Open Sans"/>
                <a:ea typeface="Open Sans"/>
                <a:cs typeface="Open Sans"/>
              </a:rPr>
              <a:t>46</a:t>
            </a:r>
            <a:r>
              <a:rPr lang="en-GB" b="0" i="0">
                <a:solidFill>
                  <a:srgbClr val="333333"/>
                </a:solidFill>
                <a:effectLst/>
                <a:latin typeface="Open Sans"/>
                <a:ea typeface="Open Sans"/>
                <a:cs typeface="Open Sans"/>
              </a:rPr>
              <a:t>(3), 397–408. https://doi.org/10.1080/0309877X.2021.1955844</a:t>
            </a:r>
          </a:p>
          <a:p>
            <a:r>
              <a:rPr lang="en-GB" b="0" i="0">
                <a:solidFill>
                  <a:srgbClr val="222222"/>
                </a:solidFill>
                <a:effectLst/>
                <a:latin typeface="Arial"/>
                <a:cs typeface="Arial"/>
              </a:rPr>
              <a:t>Johnson, D. R., Soldner, M., Leonard, J. B., Alvarez, P., </a:t>
            </a:r>
            <a:r>
              <a:rPr lang="en-GB" b="0" i="0" err="1">
                <a:solidFill>
                  <a:srgbClr val="222222"/>
                </a:solidFill>
                <a:effectLst/>
                <a:latin typeface="Arial"/>
                <a:cs typeface="Arial"/>
              </a:rPr>
              <a:t>Inkelas</a:t>
            </a:r>
            <a:r>
              <a:rPr lang="en-GB" b="0" i="0">
                <a:solidFill>
                  <a:srgbClr val="222222"/>
                </a:solidFill>
                <a:effectLst/>
                <a:latin typeface="Arial"/>
                <a:cs typeface="Arial"/>
              </a:rPr>
              <a:t>, K. K., Rowan-Kenyon, H. T., &amp; Longerbeam, S. D. (2007). Examining sense of belonging among first-year undergraduates from different racial/ethnic groups. </a:t>
            </a:r>
            <a:r>
              <a:rPr lang="en-GB" b="0" i="1">
                <a:solidFill>
                  <a:srgbClr val="222222"/>
                </a:solidFill>
                <a:effectLst/>
                <a:latin typeface="Arial"/>
                <a:cs typeface="Arial"/>
              </a:rPr>
              <a:t>Journal of College Student Development</a:t>
            </a:r>
            <a:r>
              <a:rPr lang="en-GB" b="0" i="0">
                <a:solidFill>
                  <a:srgbClr val="222222"/>
                </a:solidFill>
                <a:effectLst/>
                <a:latin typeface="Arial"/>
                <a:cs typeface="Arial"/>
              </a:rPr>
              <a:t>, </a:t>
            </a:r>
            <a:r>
              <a:rPr lang="en-GB" b="0" i="1">
                <a:solidFill>
                  <a:srgbClr val="222222"/>
                </a:solidFill>
                <a:effectLst/>
                <a:latin typeface="Arial"/>
                <a:cs typeface="Arial"/>
              </a:rPr>
              <a:t>48</a:t>
            </a:r>
            <a:r>
              <a:rPr lang="en-GB" b="0" i="0">
                <a:solidFill>
                  <a:srgbClr val="222222"/>
                </a:solidFill>
                <a:effectLst/>
                <a:latin typeface="Arial"/>
                <a:cs typeface="Arial"/>
              </a:rPr>
              <a:t>(5), 525-542.</a:t>
            </a:r>
          </a:p>
          <a:p>
            <a:r>
              <a:rPr lang="en-GB" b="0" i="0">
                <a:solidFill>
                  <a:srgbClr val="222222"/>
                </a:solidFill>
                <a:effectLst/>
                <a:latin typeface="Arial"/>
                <a:cs typeface="Arial"/>
              </a:rPr>
              <a:t>Erb, S., &amp; Drysdale, M. T. (2017). Learning attributes, academic self-efficacy and sense of belonging amongst mature students at a Canadian university. </a:t>
            </a:r>
            <a:r>
              <a:rPr lang="en-GB" b="0" i="1">
                <a:solidFill>
                  <a:srgbClr val="222222"/>
                </a:solidFill>
                <a:effectLst/>
                <a:latin typeface="Arial"/>
                <a:cs typeface="Arial"/>
              </a:rPr>
              <a:t>Studies in the Education of Adults</a:t>
            </a:r>
            <a:r>
              <a:rPr lang="en-GB" b="0" i="0">
                <a:solidFill>
                  <a:srgbClr val="222222"/>
                </a:solidFill>
                <a:effectLst/>
                <a:latin typeface="Arial"/>
                <a:cs typeface="Arial"/>
              </a:rPr>
              <a:t>, </a:t>
            </a:r>
            <a:r>
              <a:rPr lang="en-GB" b="0" i="1">
                <a:solidFill>
                  <a:srgbClr val="222222"/>
                </a:solidFill>
                <a:effectLst/>
                <a:latin typeface="Arial"/>
                <a:cs typeface="Arial"/>
              </a:rPr>
              <a:t>49</a:t>
            </a:r>
            <a:r>
              <a:rPr lang="en-GB" b="0" i="0">
                <a:solidFill>
                  <a:srgbClr val="222222"/>
                </a:solidFill>
                <a:effectLst/>
                <a:latin typeface="Arial"/>
                <a:cs typeface="Arial"/>
              </a:rPr>
              <a:t>(1), 62-74.</a:t>
            </a:r>
            <a:endParaRPr lang="en-GB" b="0" i="0">
              <a:solidFill>
                <a:srgbClr val="333333"/>
              </a:solidFill>
              <a:effectLst/>
              <a:latin typeface="Arial"/>
              <a:cs typeface="Arial"/>
            </a:endParaRPr>
          </a:p>
          <a:p>
            <a:endParaRPr lang="en-GB" b="0" i="0">
              <a:solidFill>
                <a:srgbClr val="333333"/>
              </a:solidFill>
              <a:effectLst/>
              <a:latin typeface="Open Sans" panose="020B0606030504020204" pitchFamily="34" charset="0"/>
            </a:endParaRPr>
          </a:p>
          <a:p>
            <a:endParaRPr lang="en-GB"/>
          </a:p>
          <a:p>
            <a:endParaRPr lang="en-GB">
              <a:ea typeface="Calibri"/>
              <a:cs typeface="Calibri"/>
            </a:endParaRPr>
          </a:p>
        </p:txBody>
      </p:sp>
      <p:sp>
        <p:nvSpPr>
          <p:cNvPr id="4" name="Slide Number Placeholder 3">
            <a:extLst>
              <a:ext uri="{FF2B5EF4-FFF2-40B4-BE49-F238E27FC236}">
                <a16:creationId xmlns:a16="http://schemas.microsoft.com/office/drawing/2014/main" id="{D29A0E33-217F-D891-284D-81C2477F9D3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8502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2a. Is an academic question: Do extended induction programs like Belong at Brighton have differential impacts on different sets of students? If so, what is driving this? </a:t>
            </a:r>
          </a:p>
          <a:p>
            <a:r>
              <a:rPr lang="en-GB">
                <a:cs typeface="Calibri"/>
              </a:rPr>
              <a:t>2b. Is a University of Brighton question: Are we meeting our goals and supporting students we know need more support to succeed at </a:t>
            </a:r>
            <a:r>
              <a:rPr lang="en-GB" err="1">
                <a:cs typeface="Calibri"/>
              </a:rPr>
              <a:t>UoB</a:t>
            </a:r>
            <a:r>
              <a:rPr lang="en-GB">
                <a:cs typeface="Calibri"/>
              </a:rPr>
              <a:t>? Are we doing our job? </a:t>
            </a:r>
            <a:endParaRPr lang="en-US"/>
          </a:p>
          <a:p>
            <a:pPr marL="228600" indent="-228600">
              <a:buFont typeface="+mj-lt"/>
              <a:buAutoNum type="arabicPeriod"/>
            </a:pPr>
            <a:endParaRPr lang="en-GB">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9686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8AB30-99B3-2921-69E7-C8B196E51B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FBDAF5-9FED-525C-693F-A74A2EFC84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674A80-1E68-11B1-44DA-F7B48C86617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A542ED7-3999-487E-761F-45DD6677735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2052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0EAA0-2B4E-1F21-6808-EA86AF74A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5A20CB-1E2A-3716-E24F-D49DC244FA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D7EAC9-DB84-72D0-4C75-E59709618DFC}"/>
              </a:ext>
            </a:extLst>
          </p:cNvPr>
          <p:cNvSpPr>
            <a:spLocks noGrp="1"/>
          </p:cNvSpPr>
          <p:nvPr>
            <p:ph type="body" idx="1"/>
          </p:nvPr>
        </p:nvSpPr>
        <p:spPr/>
        <p:txBody>
          <a:bodyPr/>
          <a:lstStyle/>
          <a:p>
            <a:r>
              <a:rPr lang="en-GB"/>
              <a:t>James</a:t>
            </a:r>
          </a:p>
          <a:p>
            <a:endParaRPr lang="en-GB"/>
          </a:p>
          <a:p>
            <a:r>
              <a:rPr lang="en-GB" sz="1200"/>
              <a:t>Females, disabled, white and mature students have higher % in the B@B and CIWY sample. </a:t>
            </a:r>
            <a:endParaRPr lang="en-GB"/>
          </a:p>
        </p:txBody>
      </p:sp>
      <p:sp>
        <p:nvSpPr>
          <p:cNvPr id="4" name="Slide Number Placeholder 3">
            <a:extLst>
              <a:ext uri="{FF2B5EF4-FFF2-40B4-BE49-F238E27FC236}">
                <a16:creationId xmlns:a16="http://schemas.microsoft.com/office/drawing/2014/main" id="{9DD07677-86F1-CA76-8EC3-AA76ACB0ACB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86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74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9651A-3048-2ACD-5FCC-68A896BBA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B38E59-A87B-588F-A339-DA7CD9F5AE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CD400C-1D5C-4C65-F0C4-06CF5C210EE5}"/>
              </a:ext>
            </a:extLst>
          </p:cNvPr>
          <p:cNvSpPr>
            <a:spLocks noGrp="1"/>
          </p:cNvSpPr>
          <p:nvPr>
            <p:ph type="body" idx="1"/>
          </p:nvPr>
        </p:nvSpPr>
        <p:spPr/>
        <p:txBody>
          <a:bodyPr/>
          <a:lstStyle/>
          <a:p>
            <a:r>
              <a:rPr lang="en-GB"/>
              <a:t>This slide looks at the number of students who attended more than one session. As perhaps is expected, of the students who attended one or more events, the largest  number of students attended only one event. We will explore the number of days attended further in upcoming slides. </a:t>
            </a:r>
          </a:p>
        </p:txBody>
      </p:sp>
      <p:sp>
        <p:nvSpPr>
          <p:cNvPr id="4" name="Slide Number Placeholder 3">
            <a:extLst>
              <a:ext uri="{FF2B5EF4-FFF2-40B4-BE49-F238E27FC236}">
                <a16:creationId xmlns:a16="http://schemas.microsoft.com/office/drawing/2014/main" id="{0239CC3A-A22C-F65E-A31B-35D4AA360DD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1946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F7875-5E9A-CA0D-22D5-202A7BC0CA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76697A-8B70-B4C1-0910-7667233DA0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0002AE-5FC6-9453-F9CA-F655F67D7AA3}"/>
              </a:ext>
            </a:extLst>
          </p:cNvPr>
          <p:cNvSpPr>
            <a:spLocks noGrp="1"/>
          </p:cNvSpPr>
          <p:nvPr>
            <p:ph type="body" idx="1"/>
          </p:nvPr>
        </p:nvSpPr>
        <p:spPr/>
        <p:txBody>
          <a:bodyPr/>
          <a:lstStyle/>
          <a:p>
            <a:pPr marL="285750" indent="-285750">
              <a:buFont typeface="Arial" panose="020B0604020202020204" pitchFamily="34" charset="0"/>
              <a:buChar char="•"/>
            </a:pPr>
            <a:r>
              <a:rPr lang="en-GB" sz="1200"/>
              <a:t>Students who attended any In Person B@B engagement scored between </a:t>
            </a:r>
            <a:r>
              <a:rPr lang="en-GB" sz="1200" b="1"/>
              <a:t>5.8%</a:t>
            </a:r>
            <a:r>
              <a:rPr lang="en-GB" sz="1200"/>
              <a:t> and </a:t>
            </a:r>
            <a:r>
              <a:rPr lang="en-GB" sz="1200" b="1"/>
              <a:t>2.5%</a:t>
            </a:r>
            <a:r>
              <a:rPr lang="en-GB" sz="1200"/>
              <a:t> more in % agreement across all three categories of CIWY question compared to those who did not attend any in person events.</a:t>
            </a:r>
            <a:endParaRPr lang="en-GB" sz="1200">
              <a:ea typeface="Calibri"/>
              <a:cs typeface="Calibri"/>
            </a:endParaRPr>
          </a:p>
          <a:p>
            <a:pPr marL="285750" indent="-285750">
              <a:buFont typeface="Arial" panose="020B0604020202020204" pitchFamily="34" charset="0"/>
              <a:buChar char="•"/>
            </a:pPr>
            <a:r>
              <a:rPr lang="en-GB" sz="1200" b="1"/>
              <a:t>Belonging</a:t>
            </a:r>
            <a:r>
              <a:rPr lang="en-GB" sz="1200"/>
              <a:t> saw the biggest difference in % Agreement, followed by </a:t>
            </a:r>
            <a:r>
              <a:rPr lang="en-GB" sz="1200" b="1"/>
              <a:t>Engagement</a:t>
            </a:r>
            <a:endParaRPr lang="en-GB" sz="1200" b="1">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2023 - </a:t>
            </a:r>
            <a:r>
              <a:rPr lang="en-GB" b="1">
                <a:solidFill>
                  <a:schemeClr val="tx1"/>
                </a:solidFill>
              </a:rPr>
              <a:t>657</a:t>
            </a:r>
            <a:r>
              <a:rPr lang="en-GB">
                <a:solidFill>
                  <a:schemeClr val="tx1"/>
                </a:solidFill>
              </a:rPr>
              <a:t> Students attended </a:t>
            </a:r>
            <a:r>
              <a:rPr lang="en-GB"/>
              <a:t>an In Person event between weeks 1 to 4 , </a:t>
            </a:r>
            <a:r>
              <a:rPr lang="en-GB">
                <a:solidFill>
                  <a:schemeClr val="tx1"/>
                </a:solidFill>
              </a:rPr>
              <a:t>who responded to CIWY, </a:t>
            </a:r>
            <a:r>
              <a:rPr lang="en-GB" b="1">
                <a:solidFill>
                  <a:schemeClr val="tx1"/>
                </a:solidFill>
              </a:rPr>
              <a:t>426</a:t>
            </a:r>
            <a:r>
              <a:rPr lang="en-GB">
                <a:solidFill>
                  <a:schemeClr val="tx1"/>
                </a:solidFill>
              </a:rPr>
              <a:t> Students did not attend In Person events who responded to CIWY.</a:t>
            </a:r>
            <a:endParaRPr lang="en-GB">
              <a:solidFill>
                <a:schemeClr val="tx1"/>
              </a:solidFill>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2024 - </a:t>
            </a:r>
            <a:r>
              <a:rPr lang="en-GB" b="1">
                <a:solidFill>
                  <a:schemeClr val="tx1"/>
                </a:solidFill>
              </a:rPr>
              <a:t>458</a:t>
            </a:r>
            <a:r>
              <a:rPr lang="en-GB">
                <a:solidFill>
                  <a:schemeClr val="tx1"/>
                </a:solidFill>
              </a:rPr>
              <a:t> Students attended </a:t>
            </a:r>
            <a:r>
              <a:rPr lang="en-GB"/>
              <a:t>an In Person event between weeks 1 to 4, </a:t>
            </a:r>
            <a:r>
              <a:rPr lang="en-GB">
                <a:solidFill>
                  <a:schemeClr val="tx1"/>
                </a:solidFill>
              </a:rPr>
              <a:t>who responded to CIWY, </a:t>
            </a:r>
            <a:r>
              <a:rPr lang="en-GB" b="1">
                <a:solidFill>
                  <a:schemeClr val="tx1"/>
                </a:solidFill>
              </a:rPr>
              <a:t>284</a:t>
            </a:r>
            <a:r>
              <a:rPr lang="en-GB">
                <a:solidFill>
                  <a:schemeClr val="tx1"/>
                </a:solidFill>
              </a:rPr>
              <a:t> Students did not attend In Person events who responded to CIWY.</a:t>
            </a:r>
            <a:endParaRPr lang="en-GB">
              <a:solidFill>
                <a:schemeClr val="tx1"/>
              </a:solidFill>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For 2024 we have calculated the statistical significance </a:t>
            </a:r>
            <a:r>
              <a:rPr lang="en-GB"/>
              <a:t>(when testing against 2 value “Agree” vs “Not Agree”), chi-squared with two variables. </a:t>
            </a:r>
            <a:endParaRPr lang="en-GB" sz="1200">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Belonging is Statistically Significant</a:t>
            </a:r>
            <a:endParaRPr lang="en-GB" sz="1200">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Self Confidence is Statistically significant</a:t>
            </a:r>
            <a:endParaRPr lang="en-GB" sz="1200">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Engagement is statistically significant</a:t>
            </a:r>
            <a:endParaRPr lang="en-GB" sz="1200">
              <a:ea typeface="Calibri"/>
              <a:cs typeface="Calibri"/>
            </a:endParaRPr>
          </a:p>
          <a:p>
            <a:endParaRPr lang="en-GB"/>
          </a:p>
          <a:p>
            <a:endParaRPr lang="en-GB"/>
          </a:p>
          <a:p>
            <a:endParaRPr lang="en-GB"/>
          </a:p>
        </p:txBody>
      </p:sp>
      <p:sp>
        <p:nvSpPr>
          <p:cNvPr id="4" name="Slide Number Placeholder 3">
            <a:extLst>
              <a:ext uri="{FF2B5EF4-FFF2-40B4-BE49-F238E27FC236}">
                <a16:creationId xmlns:a16="http://schemas.microsoft.com/office/drawing/2014/main" id="{D33752D2-9857-CFBB-FBC0-DFCDB9D6E48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7445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8D1AC-B3F2-D3B9-5877-A291B41370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CE2EC-49E5-6BCF-526C-0086E75D99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EE1D90-E9C0-4A4F-0550-B089E3CDA18C}"/>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For 2024 we have calculated the statistical significance </a:t>
            </a:r>
            <a:r>
              <a:rPr lang="en-GB"/>
              <a:t>(when testing against 2 value “Agree” vs “Not Agree”)</a:t>
            </a:r>
            <a:endParaRPr lang="en-GB" sz="1200"/>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Belonging is Statistically Significant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Self Confidence is statistically significant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t>Engagement is statistically significant</a:t>
            </a:r>
          </a:p>
          <a:p>
            <a:endParaRPr lang="en-GB"/>
          </a:p>
          <a:p>
            <a:endParaRPr lang="en-GB"/>
          </a:p>
        </p:txBody>
      </p:sp>
      <p:sp>
        <p:nvSpPr>
          <p:cNvPr id="4" name="Slide Number Placeholder 3">
            <a:extLst>
              <a:ext uri="{FF2B5EF4-FFF2-40B4-BE49-F238E27FC236}">
                <a16:creationId xmlns:a16="http://schemas.microsoft.com/office/drawing/2014/main" id="{056CBE42-3B73-4250-B60B-C64F3A1844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521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B0684-3C6E-CCEE-AF6F-4499BAB225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C64E022-56E2-E7D3-86A6-F37391107E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A35DA3-655A-403F-C939-9BFBA6569F0F}"/>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8EF5CDD1-FD5B-3760-7429-318822931F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755C5C-2A25-AE56-2C09-0BF6E9D39CE1}"/>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2169556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EF149-F882-6024-2965-0B807F0AFB5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1F1BC3-1F56-B979-4003-3E0C538E25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1A5FE0-8221-C319-E972-46936B177889}"/>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C82744BD-125E-3F14-03EF-144440F2DF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1B2BFB-F423-0D4E-56C2-3064323071D7}"/>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88719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8B4197-922C-7238-AB7F-FF45014999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A3DF4B-7D09-D4B8-A2CD-04E26D6224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DE8A84-B0EE-077E-D458-23E31A7C681E}"/>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44FE82E6-713A-48A9-A7D1-29BB47AB34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EB3BC2-A81E-3A0A-AD90-734D9C35DC62}"/>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663161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5" y="2116183"/>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n-US" noProof="0"/>
              <a:t>Click to edit Master title style</a:t>
            </a:r>
            <a:endParaRPr lang="en-GB" noProof="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4"/>
            <a:ext cx="5491571"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79574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9" cy="3235603"/>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sz="1351" noProof="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spc="51" baseline="0">
                <a:latin typeface="+mj-lt"/>
              </a:defRPr>
            </a:lvl1pPr>
          </a:lstStyle>
          <a:p>
            <a:pPr rtl="0"/>
            <a:r>
              <a:rPr lang="en-US" noProof="0"/>
              <a:t>Click to edit Master title style</a:t>
            </a:r>
            <a:endParaRPr lang="en-GB" noProof="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7"/>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3" y="2818297"/>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3"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4"/>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3"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3" y="4522804"/>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5"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5" y="4522804"/>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C02CDA83-4160-4EEB-AD7D-1C57C21837F3}"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3711583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7" cy="2959227"/>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4"/>
            <a:ext cx="6096000" cy="6903087"/>
          </a:xfrm>
        </p:spPr>
        <p:txBody>
          <a:bodyPr rtlCol="0"/>
          <a:lstStyle/>
          <a:p>
            <a:pPr rtl="0"/>
            <a:r>
              <a:rPr lang="en-US" noProof="0"/>
              <a:t>Click icon to add picture</a:t>
            </a:r>
            <a:endParaRPr lang="en-GB" noProof="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501"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94200668-9301-4F8B-89F3-A4E2AEA80049}"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2530227376"/>
      </p:ext>
    </p:extLst>
  </p:cSld>
  <p:clrMapOvr>
    <a:masterClrMapping/>
  </p:clrMapOvr>
  <p:extLst>
    <p:ext uri="{DCECCB84-F9BA-43D5-87BE-67443E8EF086}">
      <p15:sldGuideLst xmlns:p15="http://schemas.microsoft.com/office/powerpoint/2012/main">
        <p15:guide id="1" pos="600">
          <p15:clr>
            <a:srgbClr val="FBAE40"/>
          </p15:clr>
        </p15:guide>
        <p15:guide id="6" pos="3480">
          <p15:clr>
            <a:srgbClr val="FBAE40"/>
          </p15:clr>
        </p15:guide>
        <p15:guide id="7" orient="horz" pos="1440">
          <p15:clr>
            <a:srgbClr val="FBAE40"/>
          </p15:clr>
        </p15:guide>
        <p15:guide id="9" orient="horz" pos="1224">
          <p15:clr>
            <a:srgbClr val="FBAE40"/>
          </p15:clr>
        </p15:guide>
        <p15:guide id="10" orient="horz" pos="55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1" y="0"/>
            <a:ext cx="12191999" cy="6858000"/>
          </a:xfrm>
          <a:solidFill>
            <a:schemeClr val="accent2"/>
          </a:solidFill>
        </p:spPr>
        <p:txBody>
          <a:bodyPr rtlCol="0"/>
          <a:lstStyle/>
          <a:p>
            <a:pPr rtl="0"/>
            <a:r>
              <a:rPr lang="en-US" noProof="0"/>
              <a:t>Click icon to add picture</a:t>
            </a:r>
            <a:endParaRPr lang="en-GB" noProof="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4" y="3045438"/>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n-US" noProof="0"/>
              <a:t>Click to edit Master title style</a:t>
            </a:r>
            <a:endParaRPr lang="en-GB" noProof="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1" y="-4"/>
            <a:ext cx="2682239" cy="2682239"/>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Tree>
    <p:extLst>
      <p:ext uri="{BB962C8B-B14F-4D97-AF65-F5344CB8AC3E}">
        <p14:creationId xmlns:p14="http://schemas.microsoft.com/office/powerpoint/2010/main" val="3921854255"/>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9"/>
            <a:ext cx="10352811" cy="4110703"/>
          </a:xfrm>
        </p:spPr>
        <p:txBody>
          <a:bodyPr rtlCol="0"/>
          <a:lstStyle>
            <a:lvl1pPr>
              <a:defRPr>
                <a:solidFill>
                  <a:schemeClr val="tx1"/>
                </a:solidFill>
              </a:defRPr>
            </a:lvl1pPr>
          </a:lstStyle>
          <a:p>
            <a:pPr rtl="0"/>
            <a:r>
              <a:rPr lang="en-US" noProof="0"/>
              <a:t>Click icon to add chart</a:t>
            </a:r>
            <a:endParaRPr lang="en-GB" noProof="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rtlCol="0"/>
          <a:lstStyle/>
          <a:p>
            <a:pPr rtl="0"/>
            <a:fld id="{029ECAD1-3047-43DC-81B7-231597E81F19}"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rtlCol="0"/>
          <a:lstStyle/>
          <a:p>
            <a:pPr rtl="0"/>
            <a:fld id="{294A09A9-5501-47C1-A89A-A340965A2BE2}" type="slidenum">
              <a:rPr lang="en-GB" noProof="0" smtClean="0"/>
              <a:pPr rtl="0"/>
              <a:t>‹#›</a:t>
            </a:fld>
            <a:endParaRPr lang="en-GB" noProof="0">
              <a:latin typeface="+mn-lt"/>
            </a:endParaRPr>
          </a:p>
        </p:txBody>
      </p:sp>
    </p:spTree>
    <p:extLst>
      <p:ext uri="{BB962C8B-B14F-4D97-AF65-F5344CB8AC3E}">
        <p14:creationId xmlns:p14="http://schemas.microsoft.com/office/powerpoint/2010/main" val="191242227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n-US" noProof="0"/>
              <a:t>Click icon to add table</a:t>
            </a:r>
            <a:endParaRPr lang="en-GB" noProof="0"/>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1E6A16EE-7FBD-4E62-A186-69A1E1C8758D}"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n-GB" noProof="0" smtClean="0"/>
              <a:pPr rtl="0"/>
              <a:t>‹#›</a:t>
            </a:fld>
            <a:endParaRPr lang="en-GB" noProof="0">
              <a:latin typeface="+mn-lt"/>
            </a:endParaRPr>
          </a:p>
        </p:txBody>
      </p:sp>
    </p:spTree>
    <p:extLst>
      <p:ext uri="{BB962C8B-B14F-4D97-AF65-F5344CB8AC3E}">
        <p14:creationId xmlns:p14="http://schemas.microsoft.com/office/powerpoint/2010/main" val="415962155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2476501"/>
            <a:ext cx="7132320" cy="3289971"/>
          </a:xfrm>
          <a:prstGeom prst="rect">
            <a:avLst/>
          </a:prstGeom>
          <a:ln>
            <a:noFill/>
          </a:ln>
        </p:spPr>
        <p:txBody>
          <a:bodyPr lIns="0" tIns="0" rIns="0" bIns="0" rtlCol="0" anchor="t" anchorCtr="0">
            <a:normAutofit/>
          </a:bodyPr>
          <a:lstStyle>
            <a:lvl1pPr>
              <a:lnSpc>
                <a:spcPct val="100000"/>
              </a:lnSpc>
              <a:defRPr sz="2800" b="0" i="0">
                <a:solidFill>
                  <a:schemeClr val="bg1"/>
                </a:solidFill>
                <a:latin typeface="+mn-lt"/>
              </a:defRPr>
            </a:lvl1pPr>
          </a:lstStyle>
          <a:p>
            <a:pPr rtl="0"/>
            <a:r>
              <a:rPr lang="en-US" noProof="0"/>
              <a:t>Click to edit Master title style</a:t>
            </a:r>
            <a:endParaRPr lang="en-GB" noProof="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9" y="548293"/>
            <a:ext cx="1589372" cy="3170099"/>
          </a:xfrm>
          <a:prstGeom prst="rect">
            <a:avLst/>
          </a:prstGeom>
          <a:noFill/>
        </p:spPr>
        <p:txBody>
          <a:bodyPr wrap="square" rtlCol="0">
            <a:spAutoFit/>
          </a:bodyPr>
          <a:lstStyle/>
          <a:p>
            <a:pPr rtl="0"/>
            <a:r>
              <a:rPr lang="en-GB" sz="20000" b="1" noProof="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9" cy="3235603"/>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sz="1351" noProof="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7" cy="2959227"/>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Tree>
    <p:extLst>
      <p:ext uri="{BB962C8B-B14F-4D97-AF65-F5344CB8AC3E}">
        <p14:creationId xmlns:p14="http://schemas.microsoft.com/office/powerpoint/2010/main" val="116028268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560">
          <p15:clr>
            <a:srgbClr val="FBAE40"/>
          </p15:clr>
        </p15:guide>
        <p15:guide id="8" orient="horz" pos="1752">
          <p15:clr>
            <a:srgbClr val="FBAE40"/>
          </p15:clr>
        </p15:guide>
        <p15:guide id="9" orient="horz" pos="124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7" cy="2959227"/>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5"/>
            <a:ext cx="2118245" cy="2037217"/>
          </a:xfrm>
          <a:prstGeom prst="rect">
            <a:avLst/>
          </a:prstGeom>
        </p:spPr>
        <p:txBody>
          <a:bodyPr rtlCol="0"/>
          <a:lstStyle/>
          <a:p>
            <a:pPr rtl="0"/>
            <a:r>
              <a:rPr lang="en-US" noProof="0"/>
              <a:t>Click icon to add picture</a:t>
            </a:r>
            <a:endParaRPr lang="en-GB" noProof="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3" y="879065"/>
            <a:ext cx="75322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5"/>
            <a:ext cx="2118245" cy="2037217"/>
          </a:xfrm>
          <a:prstGeom prst="rect">
            <a:avLst/>
          </a:prstGeom>
        </p:spPr>
        <p:txBody>
          <a:bodyPr rtlCol="0"/>
          <a:lstStyle/>
          <a:p>
            <a:pPr rtl="0"/>
            <a:r>
              <a:rPr lang="en-US" noProof="0"/>
              <a:t>Click icon to add picture</a:t>
            </a:r>
            <a:endParaRPr lang="en-GB" noProof="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70"/>
            <a:ext cx="2133600"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6"/>
            <a:ext cx="2133600"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3" y="5393170"/>
            <a:ext cx="2128157"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3" y="4986746"/>
            <a:ext cx="2128157"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5" y="5393170"/>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5" y="4986746"/>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5" y="5393170"/>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5" y="4986746"/>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9" cy="3235603"/>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sz="1351" noProof="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5"/>
            <a:ext cx="2118245" cy="2037217"/>
          </a:xfrm>
          <a:prstGeom prst="rect">
            <a:avLst/>
          </a:prstGeom>
        </p:spPr>
        <p:txBody>
          <a:bodyPr rtlCol="0"/>
          <a:lstStyle/>
          <a:p>
            <a:pPr rtl="0"/>
            <a:r>
              <a:rPr lang="en-US" noProof="0"/>
              <a:t>Click icon to add picture</a:t>
            </a:r>
            <a:endParaRPr lang="en-GB" noProof="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4" y="2572885"/>
            <a:ext cx="2118245" cy="2037217"/>
          </a:xfrm>
          <a:prstGeom prst="rect">
            <a:avLst/>
          </a:prstGeom>
        </p:spPr>
        <p:txBody>
          <a:bodyPr rtlCol="0"/>
          <a:lstStyle/>
          <a:p>
            <a:pPr rtl="0"/>
            <a:r>
              <a:rPr lang="en-US" noProof="0"/>
              <a:t>Click icon to add picture</a:t>
            </a:r>
            <a:endParaRPr lang="en-GB" noProof="0"/>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rtlCol="0"/>
          <a:lstStyle/>
          <a:p>
            <a:pPr rtl="0"/>
            <a:fld id="{D21FA074-9295-430E-9633-F682F8C96958}"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644489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4008">
          <p15:clr>
            <a:srgbClr val="FBAE40"/>
          </p15:clr>
        </p15:guide>
        <p15:guide id="5" pos="1944">
          <p15:clr>
            <a:srgbClr val="FBAE40"/>
          </p15:clr>
        </p15:guide>
        <p15:guide id="6" pos="3648">
          <p15:clr>
            <a:srgbClr val="FBAE40"/>
          </p15:clr>
        </p15:guide>
        <p15:guide id="7" orient="horz" pos="1392">
          <p15:clr>
            <a:srgbClr val="FBAE40"/>
          </p15:clr>
        </p15:guide>
        <p15:guide id="8" orient="horz" pos="552">
          <p15:clr>
            <a:srgbClr val="FBAE40"/>
          </p15:clr>
        </p15:guide>
        <p15:guide id="9" orient="horz" pos="1224">
          <p15:clr>
            <a:srgbClr val="FBAE40"/>
          </p15:clr>
        </p15:guide>
        <p15:guide id="10" pos="5352">
          <p15:clr>
            <a:srgbClr val="FBAE40"/>
          </p15:clr>
        </p15:guide>
        <p15:guide id="11" pos="5736">
          <p15:clr>
            <a:srgbClr val="FBAE40"/>
          </p15:clr>
        </p15:guide>
        <p15:guide id="12" orient="horz" pos="2904">
          <p15:clr>
            <a:srgbClr val="FBAE40"/>
          </p15:clr>
        </p15:guide>
        <p15:guide id="13" orient="horz" pos="160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AB695-F593-7486-56FC-56DBEE242A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D129A5-163B-0633-575D-6887CA9514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38AA27-26F3-B20E-D46A-8794DB6FC505}"/>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EC4A058C-94D5-EDD6-1296-1586A73B87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E67A0C-AD62-5B92-48F2-13038A9572F6}"/>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3541179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4" y="2213783"/>
            <a:ext cx="11103"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7"/>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7"/>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9"/>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9"/>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7"/>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7"/>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4" y="388324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351" noProof="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1" y="3892014"/>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351" noProof="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8" y="388324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351" noProof="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6" y="3892014"/>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351" noProof="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D33AD83D-9671-4762-AF03-9C719A9CD695}"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n-GB" noProof="0" smtClean="0"/>
              <a:pPr rtl="0"/>
              <a:t>‹#›</a:t>
            </a:fld>
            <a:endParaRPr lang="en-GB" noProof="0">
              <a:latin typeface="+mn-lt"/>
            </a:endParaRPr>
          </a:p>
        </p:txBody>
      </p:sp>
    </p:spTree>
    <p:extLst>
      <p:ext uri="{BB962C8B-B14F-4D97-AF65-F5344CB8AC3E}">
        <p14:creationId xmlns:p14="http://schemas.microsoft.com/office/powerpoint/2010/main" val="31625223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3768">
          <p15:clr>
            <a:srgbClr val="FBAE40"/>
          </p15:clr>
        </p15:guide>
        <p15:guide id="9" orient="horz" pos="552">
          <p15:clr>
            <a:srgbClr val="FBAE40"/>
          </p15:clr>
        </p15:guide>
        <p15:guide id="10" orient="horz" pos="1512">
          <p15:clr>
            <a:srgbClr val="FBAE40"/>
          </p15:clr>
        </p15:guide>
        <p15:guide id="11" orient="horz" pos="28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7" cy="2959227"/>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rtl="0"/>
            <a:r>
              <a:rPr lang="en-US" noProof="0"/>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rtl="0"/>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5"/>
            <a:ext cx="4827179" cy="1942139"/>
          </a:xfrm>
          <a:prstGeom prst="rect">
            <a:avLst/>
          </a:prstGeom>
        </p:spPr>
        <p:txBody>
          <a:bodyPr lIns="0" tIns="0" rIns="0" bIns="0" rtlCol="0" anchor="t" anchorCtr="0">
            <a:normAutofit/>
          </a:bodyPr>
          <a:lstStyle>
            <a:lvl1pPr marL="285744" indent="-285744">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1" y="2799145"/>
            <a:ext cx="4756241" cy="1942139"/>
          </a:xfrm>
          <a:prstGeom prst="rect">
            <a:avLst/>
          </a:prstGeom>
        </p:spPr>
        <p:txBody>
          <a:bodyPr lIns="0" tIns="0" rIns="0" bIns="0" rtlCol="0" anchor="t" anchorCtr="0">
            <a:normAutofit/>
          </a:bodyPr>
          <a:lstStyle>
            <a:lvl1pPr marL="285744" indent="-285744">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rtlCol="0"/>
          <a:lstStyle/>
          <a:p>
            <a:pPr rtl="0"/>
            <a:fld id="{F88F5F63-8808-4375-85CE-D0FAFA3BBE65}"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63237468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7" cy="2959227"/>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rtl="0">
              <a:buNone/>
            </a:pPr>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5"/>
            <a:ext cx="3036477" cy="1942139"/>
          </a:xfrm>
          <a:prstGeom prst="rect">
            <a:avLst/>
          </a:prstGeom>
        </p:spPr>
        <p:txBody>
          <a:bodyPr lIns="0" tIns="0" rIns="0" bIns="0" rtlCol="0" anchor="t" anchorCtr="0">
            <a:normAutofit/>
          </a:bodyPr>
          <a:lstStyle>
            <a:lvl1pPr marL="285744" indent="-285744">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rtl="0">
              <a:buNone/>
            </a:pPr>
            <a:r>
              <a:rPr lang="en-US" noProof="0"/>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3" y="2799145"/>
            <a:ext cx="3050628" cy="1942139"/>
          </a:xfrm>
          <a:prstGeom prst="rect">
            <a:avLst/>
          </a:prstGeom>
        </p:spPr>
        <p:txBody>
          <a:bodyPr lIns="0" tIns="0" rIns="0" bIns="0" rtlCol="0" anchor="t" anchorCtr="0">
            <a:normAutofit/>
          </a:bodyPr>
          <a:lstStyle>
            <a:lvl1pPr marL="285744" indent="-285744">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8"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rtl="0">
              <a:buNone/>
            </a:pPr>
            <a:r>
              <a:rPr lang="en-US" noProof="0"/>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8" y="2799145"/>
            <a:ext cx="3036477" cy="1942139"/>
          </a:xfrm>
          <a:prstGeom prst="rect">
            <a:avLst/>
          </a:prstGeom>
        </p:spPr>
        <p:txBody>
          <a:bodyPr lIns="0" tIns="0" rIns="0" bIns="0" rtlCol="0" anchor="t" anchorCtr="0">
            <a:normAutofit/>
          </a:bodyPr>
          <a:lstStyle>
            <a:lvl1pPr marL="285744" indent="-285744">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6D17C7AE-DC41-4D6E-8CE7-A0296D62536F}" type="datetime3">
              <a:rPr lang="en-GB" noProof="0" smtClean="0">
                <a:latin typeface="+mn-lt"/>
              </a:rPr>
              <a:t>2 September, 2025</a:t>
            </a:fld>
            <a:endParaRPr lang="en-GB" noProof="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68418138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p15:clr>
            <a:srgbClr val="FBAE40"/>
          </p15:clr>
        </p15:guide>
        <p15:guide id="4" pos="5160">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p15:clr>
            <a:srgbClr val="FBAE40"/>
          </p15:clr>
        </p15:guide>
        <p15:guide id="11" pos="2880">
          <p15:clr>
            <a:srgbClr val="FBAE40"/>
          </p15:clr>
        </p15:guide>
        <p15:guide id="12" orient="horz" pos="175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4" y="879065"/>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1" y="2656905"/>
            <a:ext cx="4838700" cy="574319"/>
          </a:xfrm>
        </p:spPr>
        <p:txBody>
          <a:bodyPr rtlCol="0">
            <a:noAutofit/>
          </a:bodyPr>
          <a:lstStyle>
            <a:lvl1pPr marL="0" indent="0">
              <a:buNone/>
              <a:defRPr sz="1600">
                <a:latin typeface="+mn-lt"/>
              </a:defRPr>
            </a:lvl1pPr>
          </a:lstStyle>
          <a:p>
            <a:pPr lvl="0" rtl="0"/>
            <a:r>
              <a:rPr lang="en-US" noProof="0"/>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1"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5"/>
            <a:ext cx="4838700" cy="636755"/>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3"/>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1" y="5017902"/>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1"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5"/>
            <a:ext cx="4838700" cy="574319"/>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7"/>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3"/>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0971D3F5-C297-4F98-9679-48877DEF0EC7}" type="datetime3">
              <a:rPr lang="en-GB" noProof="0" smtClean="0">
                <a:latin typeface="+mn-lt"/>
              </a:rPr>
              <a:t>2 September, 2025</a:t>
            </a:fld>
            <a:endParaRPr lang="en-GB" noProof="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n-GB" noProof="0"/>
              <a:t>Annual Review</a:t>
            </a:r>
            <a:endParaRPr lang="en-GB" b="0" noProof="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n-GB" noProof="0" smtClean="0"/>
              <a:pPr rtl="0"/>
              <a:t>‹#›</a:t>
            </a:fld>
            <a:endParaRPr lang="en-GB" noProof="0"/>
          </a:p>
        </p:txBody>
      </p:sp>
    </p:spTree>
    <p:extLst>
      <p:ext uri="{BB962C8B-B14F-4D97-AF65-F5344CB8AC3E}">
        <p14:creationId xmlns:p14="http://schemas.microsoft.com/office/powerpoint/2010/main" val="264554780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1" y="5102064"/>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5" y="3591099"/>
            <a:ext cx="4903377" cy="1057791"/>
          </a:xfrm>
        </p:spPr>
        <p:txBody>
          <a:bodyPr lIns="0" tIns="0" rIns="0" bIns="0" rtlCol="0">
            <a:normAutofit/>
          </a:bodyPr>
          <a:lstStyle>
            <a:lvl1pPr marL="0" indent="0" algn="l">
              <a:buNone/>
              <a:defRPr sz="1600" b="0" i="0">
                <a:solidFill>
                  <a:schemeClr val="bg1"/>
                </a:solidFill>
                <a:latin typeface="+mn-lt"/>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pPr rtl="0"/>
            <a:r>
              <a:rPr lang="en-US" noProof="0"/>
              <a:t>Click to edit Master subtitle style</a:t>
            </a:r>
            <a:endParaRPr lang="en-GB" noProof="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5" y="2173659"/>
            <a:ext cx="49033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n-US" noProof="0"/>
              <a:t>Click icon to add picture</a:t>
            </a:r>
            <a:endParaRPr lang="en-GB" noProof="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sz="1351" noProof="0"/>
            </a:p>
          </p:txBody>
        </p:sp>
      </p:grpSp>
    </p:spTree>
    <p:extLst>
      <p:ext uri="{BB962C8B-B14F-4D97-AF65-F5344CB8AC3E}">
        <p14:creationId xmlns:p14="http://schemas.microsoft.com/office/powerpoint/2010/main" val="3392111342"/>
      </p:ext>
    </p:extLst>
  </p:cSld>
  <p:clrMapOvr>
    <a:masterClrMapping/>
  </p:clrMapOvr>
  <p:extLst>
    <p:ext uri="{DCECCB84-F9BA-43D5-87BE-67443E8EF086}">
      <p15:sldGuideLst xmlns:p15="http://schemas.microsoft.com/office/powerpoint/2012/main">
        <p15:guide id="1" pos="60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Custom Layout">
    <p:bg>
      <p:bgPr>
        <a:solidFill>
          <a:schemeClr val="accent3"/>
        </a:solidFill>
        <a:effectLst/>
      </p:bgPr>
    </p:bg>
    <p:spTree>
      <p:nvGrpSpPr>
        <p:cNvPr id="1" name=""/>
        <p:cNvGrpSpPr/>
        <p:nvPr/>
      </p:nvGrpSpPr>
      <p:grpSpPr>
        <a:xfrm>
          <a:off x="0" y="0"/>
          <a:ext cx="0" cy="0"/>
          <a:chOff x="0" y="0"/>
          <a:chExt cx="0" cy="0"/>
        </a:xfrm>
      </p:grpSpPr>
      <p:sp>
        <p:nvSpPr>
          <p:cNvPr id="3" name="Title 1"/>
          <p:cNvSpPr>
            <a:spLocks noGrp="1"/>
          </p:cNvSpPr>
          <p:nvPr>
            <p:ph type="ctrTitle"/>
          </p:nvPr>
        </p:nvSpPr>
        <p:spPr bwMode="blackWhite">
          <a:xfrm>
            <a:off x="960001" y="1296000"/>
            <a:ext cx="10271999" cy="1440000"/>
          </a:xfrm>
          <a:noFill/>
          <a:ln w="38100">
            <a:noFill/>
          </a:ln>
        </p:spPr>
        <p:txBody>
          <a:bodyPr lIns="360000" rIns="360000" anchor="b" anchorCtr="0">
            <a:noAutofit/>
          </a:bodyPr>
          <a:lstStyle>
            <a:lvl1pPr algn="ctr">
              <a:defRPr sz="3800">
                <a:solidFill>
                  <a:schemeClr val="bg1"/>
                </a:solidFill>
              </a:defRPr>
            </a:lvl1pPr>
          </a:lstStyle>
          <a:p>
            <a:r>
              <a:rPr lang="en-US"/>
              <a:t>Click to edit Master title style</a:t>
            </a:r>
          </a:p>
        </p:txBody>
      </p:sp>
      <p:sp>
        <p:nvSpPr>
          <p:cNvPr id="4" name="Subtitle 2"/>
          <p:cNvSpPr>
            <a:spLocks noGrp="1"/>
          </p:cNvSpPr>
          <p:nvPr>
            <p:ph type="subTitle" idx="1"/>
          </p:nvPr>
        </p:nvSpPr>
        <p:spPr>
          <a:xfrm>
            <a:off x="959999" y="2879999"/>
            <a:ext cx="10271999" cy="2592000"/>
          </a:xfrm>
          <a:noFill/>
        </p:spPr>
        <p:txBody>
          <a:bodyPr>
            <a:normAutofit/>
          </a:bodyPr>
          <a:lstStyle>
            <a:lvl1pPr marL="0" indent="0" algn="ctr">
              <a:buNone/>
              <a:defRPr sz="20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52000" y="5582401"/>
            <a:ext cx="3360000" cy="795628"/>
          </a:xfrm>
          <a:prstGeom prst="rect">
            <a:avLst/>
          </a:prstGeom>
        </p:spPr>
      </p:pic>
      <p:pic>
        <p:nvPicPr>
          <p:cNvPr id="2" name="Picture 1" descr="A black background with white text&#10;&#10;Description automatically generated">
            <a:extLst>
              <a:ext uri="{FF2B5EF4-FFF2-40B4-BE49-F238E27FC236}">
                <a16:creationId xmlns:a16="http://schemas.microsoft.com/office/drawing/2014/main" id="{0F461E32-78E7-FBCC-0A81-ADE7E4AFA32F}"/>
              </a:ext>
            </a:extLst>
          </p:cNvPr>
          <p:cNvPicPr>
            <a:picLocks noChangeAspect="1"/>
          </p:cNvPicPr>
          <p:nvPr userDrawn="1"/>
        </p:nvPicPr>
        <p:blipFill>
          <a:blip r:embed="rId3"/>
          <a:stretch>
            <a:fillRect/>
          </a:stretch>
        </p:blipFill>
        <p:spPr>
          <a:xfrm>
            <a:off x="480000" y="448353"/>
            <a:ext cx="3304979" cy="660996"/>
          </a:xfrm>
          <a:prstGeom prst="rect">
            <a:avLst/>
          </a:prstGeom>
        </p:spPr>
      </p:pic>
    </p:spTree>
    <p:extLst>
      <p:ext uri="{BB962C8B-B14F-4D97-AF65-F5344CB8AC3E}">
        <p14:creationId xmlns:p14="http://schemas.microsoft.com/office/powerpoint/2010/main" val="29164681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FD25D-3108-E44A-34E2-4267F9A3B3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5D8681-C257-729B-68E3-8AA3D516F8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2A389C-EC6E-B3C8-FD15-4EF5737E1F9E}"/>
              </a:ext>
            </a:extLst>
          </p:cNvPr>
          <p:cNvSpPr>
            <a:spLocks noGrp="1"/>
          </p:cNvSpPr>
          <p:nvPr>
            <p:ph type="dt" sz="half" idx="10"/>
          </p:nvPr>
        </p:nvSpPr>
        <p:spPr/>
        <p:txBody>
          <a:bodyPr/>
          <a:lstStyle/>
          <a:p>
            <a:fld id="{425B3FA2-53AD-4747-9A0C-BA4D759D3676}" type="datetimeFigureOut">
              <a:rPr lang="en-GB" smtClean="0"/>
              <a:t>02/09/2025</a:t>
            </a:fld>
            <a:endParaRPr lang="en-GB"/>
          </a:p>
        </p:txBody>
      </p:sp>
      <p:sp>
        <p:nvSpPr>
          <p:cNvPr id="5" name="Footer Placeholder 4">
            <a:extLst>
              <a:ext uri="{FF2B5EF4-FFF2-40B4-BE49-F238E27FC236}">
                <a16:creationId xmlns:a16="http://schemas.microsoft.com/office/drawing/2014/main" id="{4F266982-AB5F-05BE-64B4-41B6249DF7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0E2F8C-C100-364B-26D3-C64C999672F1}"/>
              </a:ext>
            </a:extLst>
          </p:cNvPr>
          <p:cNvSpPr>
            <a:spLocks noGrp="1"/>
          </p:cNvSpPr>
          <p:nvPr>
            <p:ph type="sldNum" sz="quarter" idx="12"/>
          </p:nvPr>
        </p:nvSpPr>
        <p:spPr/>
        <p:txBody>
          <a:bodyPr/>
          <a:lstStyle/>
          <a:p>
            <a:fld id="{3A241486-A838-4403-8D65-37E8B29C8A9D}" type="slidenum">
              <a:rPr lang="en-GB" smtClean="0"/>
              <a:t>‹#›</a:t>
            </a:fld>
            <a:endParaRPr lang="en-GB"/>
          </a:p>
        </p:txBody>
      </p:sp>
    </p:spTree>
    <p:extLst>
      <p:ext uri="{BB962C8B-B14F-4D97-AF65-F5344CB8AC3E}">
        <p14:creationId xmlns:p14="http://schemas.microsoft.com/office/powerpoint/2010/main" val="21948919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E2C5CE-5793-0B2C-8680-468FF806973E}"/>
              </a:ext>
            </a:extLst>
          </p:cNvPr>
          <p:cNvPicPr>
            <a:picLocks noChangeAspect="1"/>
          </p:cNvPicPr>
          <p:nvPr userDrawn="1"/>
        </p:nvPicPr>
        <p:blipFill>
          <a:blip r:embed="rId2"/>
          <a:srcRect/>
          <a:stretch/>
        </p:blipFill>
        <p:spPr>
          <a:xfrm rot="12724594">
            <a:off x="9184746" y="-1637594"/>
            <a:ext cx="4336591" cy="3275187"/>
          </a:xfrm>
          <a:prstGeom prst="rect">
            <a:avLst/>
          </a:prstGeom>
        </p:spPr>
      </p:pic>
      <p:pic>
        <p:nvPicPr>
          <p:cNvPr id="11" name="Picture 10" descr="Shape, circle&#10;&#10;Description automatically generated">
            <a:extLst>
              <a:ext uri="{FF2B5EF4-FFF2-40B4-BE49-F238E27FC236}">
                <a16:creationId xmlns:a16="http://schemas.microsoft.com/office/drawing/2014/main" id="{A55CF2E4-4D1A-22C9-BBEC-F73F713C69BE}"/>
              </a:ext>
            </a:extLst>
          </p:cNvPr>
          <p:cNvPicPr>
            <a:picLocks noChangeAspect="1"/>
          </p:cNvPicPr>
          <p:nvPr userDrawn="1"/>
        </p:nvPicPr>
        <p:blipFill>
          <a:blip r:embed="rId3"/>
          <a:stretch>
            <a:fillRect/>
          </a:stretch>
        </p:blipFill>
        <p:spPr>
          <a:xfrm>
            <a:off x="8646109" y="4796466"/>
            <a:ext cx="4336592" cy="3452156"/>
          </a:xfrm>
          <a:prstGeom prst="rect">
            <a:avLst/>
          </a:prstGeom>
        </p:spPr>
      </p:pic>
      <p:pic>
        <p:nvPicPr>
          <p:cNvPr id="2" name="Picture 1">
            <a:extLst>
              <a:ext uri="{FF2B5EF4-FFF2-40B4-BE49-F238E27FC236}">
                <a16:creationId xmlns:a16="http://schemas.microsoft.com/office/drawing/2014/main" id="{CF89049D-5FF8-4023-C1DF-6D84D96E370B}"/>
              </a:ext>
            </a:extLst>
          </p:cNvPr>
          <p:cNvPicPr>
            <a:picLocks noChangeAspect="1"/>
          </p:cNvPicPr>
          <p:nvPr userDrawn="1"/>
        </p:nvPicPr>
        <p:blipFill>
          <a:blip r:embed="rId4"/>
          <a:srcRect/>
          <a:stretch/>
        </p:blipFill>
        <p:spPr>
          <a:xfrm>
            <a:off x="9553759" y="5656175"/>
            <a:ext cx="2129259" cy="753720"/>
          </a:xfrm>
          <a:prstGeom prst="rect">
            <a:avLst/>
          </a:prstGeom>
        </p:spPr>
      </p:pic>
    </p:spTree>
    <p:extLst>
      <p:ext uri="{BB962C8B-B14F-4D97-AF65-F5344CB8AC3E}">
        <p14:creationId xmlns:p14="http://schemas.microsoft.com/office/powerpoint/2010/main" val="12976071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7">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748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CE94C-0EB7-7178-C5A6-679CCE7E76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CB22AF6-E7F3-173E-6006-FA71BD70B1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64DB34-6A04-BB34-24E4-12B2B7A51272}"/>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BCB84386-5C50-9D74-58FC-E4D8932BE8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9914BF-98CC-65BF-3191-30FA4FBF2738}"/>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2404702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A88EE-78C1-5DF0-DC34-20854CECB6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922335-12DB-6DFB-1A1D-83F941519B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94B586-056A-0220-498B-C7435E2D26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AF7ED8-E4A4-B477-80B1-A2B917482C66}"/>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6" name="Footer Placeholder 5">
            <a:extLst>
              <a:ext uri="{FF2B5EF4-FFF2-40B4-BE49-F238E27FC236}">
                <a16:creationId xmlns:a16="http://schemas.microsoft.com/office/drawing/2014/main" id="{74D621FB-068E-AF28-1263-B3326317A2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7DB60D-08E2-B85A-A891-28428BF1EC31}"/>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136677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67AF9-6326-4013-1598-131004D4208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A0B024-BCE7-AB17-46F1-78D6640F5C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629E8F-BD42-2F5A-28A4-2BD89BBF99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69F664-7FA7-919B-7740-DF879DA9BD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A7003A-97A6-31C3-5F3D-41B6D0621F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502B30C-BEFA-8FCD-80EF-35643BD10407}"/>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8" name="Footer Placeholder 7">
            <a:extLst>
              <a:ext uri="{FF2B5EF4-FFF2-40B4-BE49-F238E27FC236}">
                <a16:creationId xmlns:a16="http://schemas.microsoft.com/office/drawing/2014/main" id="{E1BD363C-43C2-DDC3-4273-C1DD3051F8A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63EB0B-9F4C-B115-472E-FECDB56033B4}"/>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4103103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91C63-8264-9535-9A27-00D1EE599DD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B70F1AD-8BAF-BEC1-DA33-F1624C70B2C0}"/>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4" name="Footer Placeholder 3">
            <a:extLst>
              <a:ext uri="{FF2B5EF4-FFF2-40B4-BE49-F238E27FC236}">
                <a16:creationId xmlns:a16="http://schemas.microsoft.com/office/drawing/2014/main" id="{A254B35F-8F7B-6B2B-80A2-2BDD69E7AE9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DCD940-C53F-29EA-668D-C3715061F3B2}"/>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1485822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C3C29B-39D0-0C7F-1305-605C1B383143}"/>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3" name="Footer Placeholder 2">
            <a:extLst>
              <a:ext uri="{FF2B5EF4-FFF2-40B4-BE49-F238E27FC236}">
                <a16:creationId xmlns:a16="http://schemas.microsoft.com/office/drawing/2014/main" id="{A06160B3-9C42-7E38-77A5-7CEC128404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49737D-59C6-B2B5-D1FA-11EB7D59C5B2}"/>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338916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F8FB2-8BF0-1DDB-D45C-24B3CD4C31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2D06274-E135-497F-7116-00019CA930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CE401F-8C7B-A7BF-D693-0EC4B359D8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353A1E-F32D-ECAA-2F4D-332597638A9F}"/>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6" name="Footer Placeholder 5">
            <a:extLst>
              <a:ext uri="{FF2B5EF4-FFF2-40B4-BE49-F238E27FC236}">
                <a16:creationId xmlns:a16="http://schemas.microsoft.com/office/drawing/2014/main" id="{3F73DEC9-6783-4465-21CE-F39DA7103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AE1C06-32A5-D10C-4372-4CC8DBB4D402}"/>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3771474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507E6-718A-0171-B9BE-42602AEBA3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B14B4FD-2B5B-2331-BDEC-0C2CE86FB2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54570D0-FA85-4FCC-9A87-76C98CD4FE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10A09D-1C5B-3BF0-E0B7-171F20ACE3C2}"/>
              </a:ext>
            </a:extLst>
          </p:cNvPr>
          <p:cNvSpPr>
            <a:spLocks noGrp="1"/>
          </p:cNvSpPr>
          <p:nvPr>
            <p:ph type="dt" sz="half" idx="10"/>
          </p:nvPr>
        </p:nvSpPr>
        <p:spPr/>
        <p:txBody>
          <a:bodyPr/>
          <a:lstStyle/>
          <a:p>
            <a:fld id="{BA0D84FB-166D-45B4-BE07-DC78FDD178D8}" type="datetimeFigureOut">
              <a:rPr lang="en-GB" smtClean="0"/>
              <a:t>02/09/2025</a:t>
            </a:fld>
            <a:endParaRPr lang="en-GB"/>
          </a:p>
        </p:txBody>
      </p:sp>
      <p:sp>
        <p:nvSpPr>
          <p:cNvPr id="6" name="Footer Placeholder 5">
            <a:extLst>
              <a:ext uri="{FF2B5EF4-FFF2-40B4-BE49-F238E27FC236}">
                <a16:creationId xmlns:a16="http://schemas.microsoft.com/office/drawing/2014/main" id="{B9347F88-4BD4-1C36-B287-2C0AD38335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7A746C-0E7B-B0C8-1C38-C1B662AE7C23}"/>
              </a:ext>
            </a:extLst>
          </p:cNvPr>
          <p:cNvSpPr>
            <a:spLocks noGrp="1"/>
          </p:cNvSpPr>
          <p:nvPr>
            <p:ph type="sldNum" sz="quarter" idx="12"/>
          </p:nvPr>
        </p:nvSpPr>
        <p:spPr/>
        <p:txBody>
          <a:bodyPr/>
          <a:lstStyle/>
          <a:p>
            <a:fld id="{D60A415A-7BAB-40A5-9D8F-AA97FC128936}" type="slidenum">
              <a:rPr lang="en-GB" smtClean="0"/>
              <a:t>‹#›</a:t>
            </a:fld>
            <a:endParaRPr lang="en-GB"/>
          </a:p>
        </p:txBody>
      </p:sp>
    </p:spTree>
    <p:extLst>
      <p:ext uri="{BB962C8B-B14F-4D97-AF65-F5344CB8AC3E}">
        <p14:creationId xmlns:p14="http://schemas.microsoft.com/office/powerpoint/2010/main" val="215446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3DD8F8-1B8C-F89F-7E54-96D51BDF40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52017FF-FC7F-2E65-D0B2-5B86E94AA8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73D875-5A73-7F5B-E431-A087326677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0D84FB-166D-45B4-BE07-DC78FDD178D8}" type="datetimeFigureOut">
              <a:rPr lang="en-GB" smtClean="0"/>
              <a:t>02/09/2025</a:t>
            </a:fld>
            <a:endParaRPr lang="en-GB"/>
          </a:p>
        </p:txBody>
      </p:sp>
      <p:sp>
        <p:nvSpPr>
          <p:cNvPr id="5" name="Footer Placeholder 4">
            <a:extLst>
              <a:ext uri="{FF2B5EF4-FFF2-40B4-BE49-F238E27FC236}">
                <a16:creationId xmlns:a16="http://schemas.microsoft.com/office/drawing/2014/main" id="{871D694F-E000-4C5A-38D4-EC1EBA9C9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D65B2E8-078B-1E41-1642-E159905736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0A415A-7BAB-40A5-9D8F-AA97FC128936}" type="slidenum">
              <a:rPr lang="en-GB" smtClean="0"/>
              <a:t>‹#›</a:t>
            </a:fld>
            <a:endParaRPr lang="en-GB"/>
          </a:p>
        </p:txBody>
      </p:sp>
    </p:spTree>
    <p:extLst>
      <p:ext uri="{BB962C8B-B14F-4D97-AF65-F5344CB8AC3E}">
        <p14:creationId xmlns:p14="http://schemas.microsoft.com/office/powerpoint/2010/main" val="587609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49" y="1825625"/>
            <a:ext cx="10382251" cy="4351339"/>
          </a:xfrm>
          <a:prstGeom prst="rect">
            <a:avLst/>
          </a:prstGeom>
        </p:spPr>
        <p:txBody>
          <a:bodyPr vert="horz" lIns="91440" tIns="45720" rIns="91440" bIns="45720" rtlCol="0">
            <a:normAutofit/>
          </a:bodyPr>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1" y="365125"/>
            <a:ext cx="10401300" cy="1325563"/>
          </a:xfrm>
          <a:prstGeom prst="rect">
            <a:avLst/>
          </a:prstGeom>
        </p:spPr>
        <p:txBody>
          <a:bodyPr vert="horz" lIns="91440" tIns="45720" rIns="91440" bIns="45720" rtlCol="0" anchor="ctr">
            <a:normAutofit/>
          </a:bodyPr>
          <a:lstStyle/>
          <a:p>
            <a:pPr rtl="0"/>
            <a:r>
              <a:rPr lang="en-US" noProof="0"/>
              <a:t>Click to edit Master title style</a:t>
            </a:r>
            <a:endParaRPr lang="en-GB" noProof="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1" y="6332221"/>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8AC5E797-DDC7-4716-ABC9-2C172A510C23}" type="datetime3">
              <a:rPr lang="en-GB" noProof="0" smtClean="0">
                <a:latin typeface="+mn-lt"/>
              </a:rPr>
              <a:t>2 September, 2025</a:t>
            </a:fld>
            <a:endParaRPr lang="en-GB" noProof="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89" y="6332221"/>
            <a:ext cx="1497331" cy="247651"/>
          </a:xfrm>
          <a:prstGeom prst="rect">
            <a:avLst/>
          </a:prstGeom>
        </p:spPr>
        <p:txBody>
          <a:bodyPr vert="horz" lIns="0" tIns="0" rIns="0" bIns="0" rtlCol="0" anchor="t" anchorCtr="0"/>
          <a:lstStyle>
            <a:lvl1pPr algn="l">
              <a:defRPr sz="1100" b="0" i="0">
                <a:solidFill>
                  <a:schemeClr val="bg1"/>
                </a:solidFill>
                <a:latin typeface="+mj-lt"/>
              </a:defRPr>
            </a:lvl1pPr>
          </a:lstStyle>
          <a:p>
            <a:pPr rtl="0"/>
            <a:r>
              <a:rPr lang="en-GB" noProof="0"/>
              <a:t>Annual Review</a:t>
            </a:r>
            <a:endParaRPr lang="en-GB" b="0" noProof="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1" y="6332221"/>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294A09A9-5501-47C1-A89A-A340965A2BE2}" type="slidenum">
              <a:rPr lang="en-GB" noProof="0" smtClean="0"/>
              <a:pPr rtl="0"/>
              <a:t>‹#›</a:t>
            </a:fld>
            <a:endParaRPr lang="en-GB" noProof="0">
              <a:latin typeface="+mn-lt"/>
            </a:endParaRPr>
          </a:p>
        </p:txBody>
      </p:sp>
    </p:spTree>
    <p:extLst>
      <p:ext uri="{BB962C8B-B14F-4D97-AF65-F5344CB8AC3E}">
        <p14:creationId xmlns:p14="http://schemas.microsoft.com/office/powerpoint/2010/main" val="210200406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l" defTabSz="914377"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23.xml"/><Relationship Id="rId4" Type="http://schemas.openxmlformats.org/officeDocument/2006/relationships/chart" Target="../charts/char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Oval 70">
            <a:extLst>
              <a:ext uri="{FF2B5EF4-FFF2-40B4-BE49-F238E27FC236}">
                <a16:creationId xmlns:a16="http://schemas.microsoft.com/office/drawing/2014/main" id="{A99050EE-26AF-4253-BD50-F0FCD965A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284" y="575361"/>
            <a:ext cx="5707277" cy="5707277"/>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7CD6F0-9515-3A5F-4AB3-F1951A1E37F5}"/>
              </a:ext>
            </a:extLst>
          </p:cNvPr>
          <p:cNvSpPr>
            <a:spLocks noGrp="1"/>
          </p:cNvSpPr>
          <p:nvPr>
            <p:ph type="ctrTitle"/>
          </p:nvPr>
        </p:nvSpPr>
        <p:spPr>
          <a:xfrm>
            <a:off x="838200" y="1748452"/>
            <a:ext cx="4974771" cy="3587786"/>
          </a:xfrm>
        </p:spPr>
        <p:txBody>
          <a:bodyPr vert="horz" lIns="91440" tIns="45720" rIns="91440" bIns="45720" rtlCol="0" anchor="ctr">
            <a:normAutofit/>
          </a:bodyPr>
          <a:lstStyle/>
          <a:p>
            <a:r>
              <a:rPr lang="en-US" sz="3400" kern="1200" dirty="0">
                <a:solidFill>
                  <a:schemeClr val="bg1"/>
                </a:solidFill>
                <a:latin typeface="+mj-lt"/>
                <a:ea typeface="+mj-ea"/>
                <a:cs typeface="+mj-cs"/>
              </a:rPr>
              <a:t>From Pedagogy to Impact</a:t>
            </a:r>
            <a:br>
              <a:rPr lang="en-US" sz="3400" kern="1200" dirty="0">
                <a:solidFill>
                  <a:schemeClr val="bg1"/>
                </a:solidFill>
                <a:latin typeface="+mj-lt"/>
                <a:ea typeface="+mj-ea"/>
                <a:cs typeface="+mj-cs"/>
              </a:rPr>
            </a:br>
            <a:r>
              <a:rPr lang="en-US" sz="3400" kern="1200" dirty="0">
                <a:solidFill>
                  <a:schemeClr val="bg1"/>
                </a:solidFill>
                <a:latin typeface="+mj-lt"/>
                <a:ea typeface="+mj-ea"/>
                <a:cs typeface="+mj-cs"/>
              </a:rPr>
              <a:t> </a:t>
            </a:r>
            <a:br>
              <a:rPr lang="en-US" sz="3400" kern="1200" dirty="0">
                <a:solidFill>
                  <a:schemeClr val="bg1"/>
                </a:solidFill>
                <a:latin typeface="+mj-lt"/>
                <a:ea typeface="+mj-ea"/>
                <a:cs typeface="+mj-cs"/>
              </a:rPr>
            </a:br>
            <a:r>
              <a:rPr lang="en-US" sz="2800" i="1" dirty="0">
                <a:solidFill>
                  <a:schemeClr val="bg1"/>
                </a:solidFill>
              </a:rPr>
              <a:t>differenti</a:t>
            </a:r>
            <a:r>
              <a:rPr lang="en-US" sz="2800" i="1" kern="1200" dirty="0">
                <a:solidFill>
                  <a:schemeClr val="bg1"/>
                </a:solidFill>
                <a:latin typeface="+mj-lt"/>
                <a:ea typeface="+mj-ea"/>
                <a:cs typeface="+mj-cs"/>
              </a:rPr>
              <a:t>al outcomes across students who attend a first-year transition program</a:t>
            </a:r>
            <a:endParaRPr lang="en-US" sz="3400" i="1" kern="1200" dirty="0">
              <a:solidFill>
                <a:schemeClr val="bg1"/>
              </a:solidFill>
              <a:latin typeface="+mj-lt"/>
              <a:ea typeface="+mj-ea"/>
              <a:cs typeface="+mj-cs"/>
            </a:endParaRPr>
          </a:p>
        </p:txBody>
      </p:sp>
      <p:grpSp>
        <p:nvGrpSpPr>
          <p:cNvPr id="73" name="Graphic 190">
            <a:extLst>
              <a:ext uri="{FF2B5EF4-FFF2-40B4-BE49-F238E27FC236}">
                <a16:creationId xmlns:a16="http://schemas.microsoft.com/office/drawing/2014/main" id="{00E015F5-1A99-4E40-BC3D-7707802996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3117" y="1193254"/>
            <a:ext cx="1291642" cy="429215"/>
            <a:chOff x="2504802" y="1755501"/>
            <a:chExt cx="1598829" cy="531293"/>
          </a:xfrm>
          <a:solidFill>
            <a:schemeClr val="bg1"/>
          </a:solidFill>
        </p:grpSpPr>
        <p:sp>
          <p:nvSpPr>
            <p:cNvPr id="74" name="Freeform: Shape 73">
              <a:extLst>
                <a:ext uri="{FF2B5EF4-FFF2-40B4-BE49-F238E27FC236}">
                  <a16:creationId xmlns:a16="http://schemas.microsoft.com/office/drawing/2014/main" id="{3FE6F571-2BB7-46DA-A3D9-B32ADDC1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A905CC16-753C-4B9F-B3E2-C456795AE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sp>
        <p:nvSpPr>
          <p:cNvPr id="77" name="Graphic 212">
            <a:extLst>
              <a:ext uri="{FF2B5EF4-FFF2-40B4-BE49-F238E27FC236}">
                <a16:creationId xmlns:a16="http://schemas.microsoft.com/office/drawing/2014/main" id="{D0C78466-EB6E-45A0-99A6-A00789ACD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7727" y="421588"/>
            <a:ext cx="1291468"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79" name="Graphic 212">
            <a:extLst>
              <a:ext uri="{FF2B5EF4-FFF2-40B4-BE49-F238E27FC236}">
                <a16:creationId xmlns:a16="http://schemas.microsoft.com/office/drawing/2014/main" id="{E99F76E4-5DFD-4DBE-B042-66FBCD118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7727" y="421588"/>
            <a:ext cx="1291468"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81" name="Graphic 4">
            <a:extLst>
              <a:ext uri="{FF2B5EF4-FFF2-40B4-BE49-F238E27FC236}">
                <a16:creationId xmlns:a16="http://schemas.microsoft.com/office/drawing/2014/main" id="{5468B3A9-705E-43C3-A742-0619B0D8F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0915" y="4748271"/>
            <a:ext cx="1330536" cy="1330521"/>
            <a:chOff x="5734037" y="3067039"/>
            <a:chExt cx="724483" cy="724489"/>
          </a:xfrm>
          <a:solidFill>
            <a:schemeClr val="bg1"/>
          </a:solidFill>
        </p:grpSpPr>
        <p:sp>
          <p:nvSpPr>
            <p:cNvPr id="82" name="Freeform: Shape 81">
              <a:extLst>
                <a:ext uri="{FF2B5EF4-FFF2-40B4-BE49-F238E27FC236}">
                  <a16:creationId xmlns:a16="http://schemas.microsoft.com/office/drawing/2014/main" id="{29D439AD-5D67-497C-B831-D17FC3E59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23F54BF2-C71C-45C5-9408-3B5E011B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2BBABE17-DB56-44AB-934B-63C07C79F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CB483D20-A128-4076-AF54-88646172B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E5EFA818-FDDA-49E9-B11F-E9DC1854A9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EA1F8728-F8F7-4828-A718-A15E7663E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8DA1F73F-AA1D-41D7-BAAB-292FD94A3E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D9441DEA-C85E-4B9C-A48D-8437854C4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15EBAA20-1368-4495-8D7C-820FAD8EC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0FB92591-626C-4D2B-A3E6-EC8742D67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D392448D-513F-4528-9D8D-A15198204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61946BAE-1546-4EA4-A108-A799BF5D2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42A8EC93-6A35-4D37-A8CB-59362BF875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AFC3ECA2-E914-4D83-ABF9-B9FFD96E9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712B1108-9AAC-4F10-A64F-0D6963E51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284CDA0C-B2AB-4791-83B1-C053C061D6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F857BF6B-E0CA-49C0-8827-B44CE8B92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6D7B06A7-ADDF-4F27-B11F-08422FC18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E8B0DA6C-71D7-4FCB-AE4C-035E0ADB5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EB078173-ADFB-480D-91A4-4D71C0109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AAA4027A-C97B-4C9A-B04C-EBE211220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C06DA92D-C6D0-4C7D-98CF-D9576912E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D6601653-3941-4C9B-BD39-62EECE23A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2BC4A394-4FFE-4BFE-9A59-2B624E071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EB4EABA5-FDCF-4F6F-8FF1-6FDFF5058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10F3C940-2320-488A-B24C-AB0A4FB5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F525BA82-37D8-47ED-AFF6-AE57124A4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C2D78955-C80F-4DA3-83AA-D28A5A6F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BC23DAAC-7C06-4012-8CBB-8E3126B68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60D19F80-DC80-49EC-8EDD-7889092C1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11F50BB3-EA39-4693-BAE1-1101EF0A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00EFD45B-69A8-47F6-A5BF-779F7EB4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9E53C464-7272-4EBC-830B-CB29A9698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B6BF10CE-C2AD-487A-9402-8D5C746EC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1064C7FE-F8EB-47EF-97FA-348A52059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A991C553-06A1-4F26-BBBC-80F7E11E7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BCE9C081-2191-4C84-956E-F106BB015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292F6F03-BC34-40C6-8F17-7A169CD72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A5101B80-7351-4F0F-AB7D-3E40B4D26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0570EE1D-95AC-4660-8E96-7C8A36FEB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385D9A56-2D15-4E0A-B981-E168F09064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28D0BA2F-9273-4EAA-AD17-C4EFE1140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512CC54E-7976-4DC9-984C-45C2A23A7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C8A3FC72-9FF9-41F6-97E0-45A0FEE946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48918C16-C9B6-40D5-93A0-DB547B644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A05612C6-4858-4854-A3D3-90CF1E1C7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A8E88D77-C726-4008-849C-DA7361F88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24CFE7CA-C955-4365-90C3-6272CB9A3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38B43FC8-B81C-490A-A346-4C6235DA8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214D0221-0C97-4C71-B535-7506956EF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ED0C44EA-BD25-49A3-9EB8-9D8DED7C19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A3C9CCF2-15CC-4F7D-87F5-7FFEBAC9C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8AA321D8-1D2C-472C-A2DB-EBB74498D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724680C1-4BB5-45DB-A558-82514418C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C94F4CEF-82DD-4CFB-8EE3-4AB115F6A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4F186C9C-C620-4426-A674-E40F808F6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8929942C-BA3F-40EF-94DD-4A5C22C5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D234974B-3555-465B-95A7-1C63CE738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0E38F9FD-48AC-4C3E-9E75-D1C0B555E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3AA72E26-5C3D-4231-9042-E00AE43E8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6684433D-3C9E-4C19-A801-D51CF3064F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DADB0C3D-A021-4F40-93B3-76B61334F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41781C18-F408-401D-8A86-99FFBB989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9D958D9F-E4B0-48B1-ADA4-3053AFB5D9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43EFCD46-F0FB-499C-81B9-3508FE5C8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2B6A130F-CB85-4BDA-8DDF-8DAAB2F7D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9359DA40-CA94-4B1F-9BE6-C800BEEC7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73304FCD-8DAD-4BC8-A16E-84DDCA07F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BCB4864C-8F67-4BE7-89CC-664EA25EC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845F543D-67FC-4640-A2A1-69DA6D05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DBDB2A9C-60E5-4F7E-BA2B-4DD1595FB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72B10DA2-D88E-4952-BDB5-102E61B4B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AC5F5BED-3698-4F52-9977-D8CA2DC03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E19CCEBC-AD20-45B2-A751-42B40BB31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3A978AD9-9A35-4B89-B3BC-61E54AD9EB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77D8C808-AFC9-42DD-B253-004890379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EECD0BF1-7C64-407E-8306-4C447B1D3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953B0F94-AC35-4CB2-878D-1DC7D68BE9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08EA50C2-BB5F-4368-AA91-67B207C1A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DE45A7FE-0A45-45F6-8417-EBDA5A12D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DA8B8DC8-F88C-432E-A8C2-8D13FE874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D02C5430-233D-49F7-B852-181D2B2F6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76DB286F-9E15-441C-8697-57007B76C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534DC0EE-15B7-44AE-A7DC-8B5E2268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4FBE9900-F640-4248-9C4C-EDBE5E00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37FF04AF-F86B-49F8-AAB5-DA696591A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710DCFEA-4572-47A3-A6BE-7B21F5758C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BA42ED8E-CCC8-478F-9EF4-625B633071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146DF8F4-DF09-4E6C-887F-C9269E56A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7FF3916E-5C82-4956-A88B-81BFAC91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7E5CF7AE-ED45-4AB5-9AEB-56FC964BF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7CFB132C-BEB1-4897-B1A4-97422811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4EE49F21-E336-41BC-8256-85A9AB597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C62510EE-BDCD-4393-9AD7-2D0C9A722D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2420F94B-4F00-4C6C-97E3-BA5B5E687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E712560A-A110-4132-85D5-21BBBFA8C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D1E3102B-23D5-43AE-A67D-583AAA52B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9D5ABE4E-EB80-423C-BBCE-9C1B77D9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BEB8CCC5-38F5-4892-A00B-14B645BBD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8860175F-F7D5-4464-AD61-5B435528F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E28C20B0-98AA-4A5B-8CE1-236A3F6CAA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8A56719F-13F0-4B75-8C04-DAACD8FD8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B30555DA-285C-4859-83DE-B16FF6DB1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67AF00E9-C8D6-41C4-9703-5468F51639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D07F88BD-A2E8-4F25-BB43-9372C6C9F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DFAE35DA-8283-4F4B-8C00-FF8EFE39B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4340DEBE-A255-48E2-B7B2-AE881651C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FE968FB9-507A-4F2E-B346-15995081B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4DA99BD8-9C2B-46BF-AA27-ED405540D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50C84F67-D2C2-48DF-8537-DF99C6024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F5CAEB9A-26A6-4FBF-916B-19FC9B0BF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E4DEDE1B-4819-4E4B-849E-330D7DF56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C441B73E-F19C-4313-8F46-F600603B36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014FE805-EF51-4859-A6DF-CF75F9A0F5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624CF2A5-BD9E-4570-8560-063BC70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6BEC415C-7946-43B2-9AC8-348B6B5CD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1B615AD5-3365-43D4-8E16-377A2A2F9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9D184DFD-DD33-491E-90FF-6E4ECA266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31B62FE1-0262-4B09-ABEA-8AA010137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20C539C6-FAA9-4EBE-93D9-1F946E144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8C6EF3FF-09E5-4099-A49B-CA364A6E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B3C5E06F-8F1E-4771-AAE4-B34B1D6A3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538D5AE9-76CC-4AE4-B026-656EDCB01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30F1A9B9-52AB-4527-BD4A-1802F7C96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46A57D78-C020-4EEF-971D-0C8802889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7666D7A3-5ABF-4EDE-A0C5-F2099B2D86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13BC460A-E0FF-4658-A2FD-A3AF4D51D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26467CC2-3AB3-4D37-8323-385B7399F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563A1F58-33CE-4EDF-B902-3F43F69DA2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DDCFAB2F-7E88-4A57-999A-2506A1FE7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571BEB66-3787-441F-BB54-80C05C6F13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641DC095-611E-4979-8664-6C0EB878F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210B9ECF-D859-4919-A9D6-3208548F0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4FBC31D4-7E98-452C-8A87-822DE0432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E302346C-F328-435B-87ED-447C6F8542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B94F507E-9E94-432E-AE8A-A6CB2C5D05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1FFAC4F0-FD7F-4943-B60E-E276F8B23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A8A5D871-92FD-43C3-BF94-0B524FA7D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6A79A241-1665-453E-ADD4-18892D4F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81EABE18-4189-4E07-93C9-9B76673E3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B658A0EE-6F09-4EF7-B5E7-F23A556BD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15EB019C-C95B-4DE3-BD17-DC20F8007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2948B3ED-79C1-47C8-B712-0BFB5536C3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13387DB9-900B-422D-90F7-C5C7EB5D5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48FDCCF3-E6D6-4CD0-9D47-02FE785C7A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BC14E8F6-33F6-47CE-9A24-EA71D7149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F78CC38F-63FC-4552-B17B-8D79D3C8F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89042823-A002-49CE-B03D-ED1291DC1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96EFC6CE-198B-489B-B1EE-72CE84262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49FEA23D-54D9-45D7-9325-1E2F638C9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2DB04EE3-370F-49CE-BCFE-C2999C3CF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8BCBCC34-797D-41A8-8AD1-7E03E1BBF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AFF5C1F8-0EDE-4835-89E6-1FCB2EA39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6171D504-6300-457C-AFCC-064DBB3FC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62ACE739-C8C4-4495-B04C-C3AFC4481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3F4771CD-CDCA-4FFE-8EF5-E42D1781E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A10C0BFE-A8F9-4E21-9DFD-37A4D26C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9" name="Freeform: Shape 238">
              <a:extLst>
                <a:ext uri="{FF2B5EF4-FFF2-40B4-BE49-F238E27FC236}">
                  <a16:creationId xmlns:a16="http://schemas.microsoft.com/office/drawing/2014/main" id="{4D8D4EF9-4EF7-4538-A4AE-439F9335E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7E0500AB-5662-43B9-95C2-2EC80CC54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984021AD-A6A2-4CDA-A953-72FBA7598B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FD1FBF47-CAC8-4385-9DC7-C9BB6167E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FBAEE482-005F-4288-8D66-09EA246C4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2C5DCF49-33DE-4AFF-818E-42F59F280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866903F3-208B-46D5-925B-254DC7429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2550D219-E342-4A38-BB89-575C1EE7A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5B5485FC-95D0-4660-9594-2C9BD3B77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2EA358DA-C7E8-4DF8-B7D6-CC582956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7990E8BB-4369-4845-8436-A6F3FE1D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D6C050C5-1951-434B-A7FE-D271E73F8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252" name="Graphic 4">
            <a:extLst>
              <a:ext uri="{FF2B5EF4-FFF2-40B4-BE49-F238E27FC236}">
                <a16:creationId xmlns:a16="http://schemas.microsoft.com/office/drawing/2014/main" id="{773717CC-ECEE-4ABF-BA61-C59F468017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0915" y="4748271"/>
            <a:ext cx="1330536" cy="1330521"/>
            <a:chOff x="5734037" y="3067039"/>
            <a:chExt cx="724483" cy="724489"/>
          </a:xfrm>
          <a:solidFill>
            <a:schemeClr val="bg1">
              <a:alpha val="60000"/>
            </a:schemeClr>
          </a:solidFill>
        </p:grpSpPr>
        <p:sp>
          <p:nvSpPr>
            <p:cNvPr id="253" name="Freeform: Shape 252">
              <a:extLst>
                <a:ext uri="{FF2B5EF4-FFF2-40B4-BE49-F238E27FC236}">
                  <a16:creationId xmlns:a16="http://schemas.microsoft.com/office/drawing/2014/main" id="{9A4FAE41-62DF-4B8E-BD66-8EC206E0E3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564C7F1F-5546-40DC-A16B-C9A3E4577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45583216-FC24-4B75-9703-DBEC401FF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2FD0A70D-2E7E-4048-8145-0F45EDBBC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B703C78E-D176-4455-B7B5-2DB4F418D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AD23B98E-D1FB-4BD9-BA4A-060BC8266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C1541992-EEDB-4D6B-BDA9-B66E58A17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08072B3B-B852-4186-ACFE-F61425132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7B5DD2CA-BCBA-4F3E-B472-84006768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C7335DFE-05E4-4D45-B035-1D85E7648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ADCF9375-A092-491A-960D-A4DBB376C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95341599-7E99-490F-9AF8-07EAE5C8D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E1C55EB0-818A-46E6-8D53-5503100290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319B036C-5BD8-4F3B-8935-96D50F410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A8445880-106C-4DC8-A250-D132F0D6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952AA1DD-5DBE-43CD-9B85-63C76269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2A412466-ED73-4944-83CE-224B1769C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807E195A-10DB-494C-A547-E1D0C6F61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4CD4AECE-734D-4B90-984F-B2ABFA2B6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2927072E-8001-4AD1-A4C4-2EDBA3BF8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499D6F50-E593-46A3-81D8-73389276B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7A96E600-84B4-452B-AE40-295FC5807E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CBBA17AC-C1AB-4BFC-A051-457275D1D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488E850C-90D5-4D0F-A57D-7809327EF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9F98D808-AB13-4D8D-B4C5-9D321534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95AFFBC0-FF37-4117-86FA-21ABDA17A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ED0AC42A-17B0-4154-968C-CAE2A04C2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4A7A31A0-8490-4B9D-B9CC-7FF28053E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8188899C-6A74-43D8-B36C-F86B278C8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1537EAA6-95B6-4674-A7B9-40F9AB7F5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F4B29507-C08F-4764-B703-0EB33A0FA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4200E500-6A99-47FC-A30F-FA4C85DA8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9558677C-76AD-451F-AEEE-C5FEE4179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79E472E5-A81A-44E7-AEBA-C3A593497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5CD54F54-9E41-4635-A533-6CC6515E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B22D6F46-74C0-49D9-8CD8-BC125E973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C6FAA6EC-EDF6-4522-ACD8-8D4F7FF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5F8364DC-ED1A-482D-A418-7941B199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1896D361-70A8-4528-940B-F306550F8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4D1CB00A-0CE1-4E25-ADCE-9562845F5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E1B6761E-B7C6-4218-B95F-F6DEC0066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CA081177-DAC3-4667-91A1-4CC885D4A1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435007DC-BB8D-43BA-9598-AE79AA262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46628B8A-02EC-44EF-B52C-5EBAFBCF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2DACEC99-8F4C-495C-8EAA-670A3A02E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C8EFEAD4-1425-4357-9D8A-F326DABC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FDA70E94-A082-47D4-B4F8-142AEF1DC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10E96E8A-1EEA-4F1D-8CFE-12DC9B9E7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B12D7CC4-A548-4FF7-A6B2-9151CFA9E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CB3F1C68-B597-4669-87F8-C80124ABE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A57037D2-0958-4F34-815F-C8CA7F86A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30AF3969-3F11-4157-B4B9-33B1314623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51D613E3-18F5-4426-ADEB-DEC123E16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1DC25548-A3A9-4018-A29B-6972D353F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7EDE6372-94D2-435D-BD43-A20072D80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729575A6-77E2-4199-8F0A-27C89330A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12EB506D-59AD-4011-80F8-36A2BDB9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92FD46FA-14EB-46A2-B4A3-ECD1F49BAC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1CD84E07-49A9-40E3-B34C-91C156C9C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F3090306-C384-44A0-8C38-77397133B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3515E97E-31A4-4273-AB55-8EAD74CB9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792F63CA-0494-43E2-A0AA-37C35C832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5389A040-E4CC-4CE7-8B9F-40ECA9ACE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1BA51B23-705C-49BE-B606-8A9B623E0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B16EF17A-F451-4B5B-9052-33A9116E9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1B20B7D1-27D7-4E1A-A317-E9E7A105A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1E3FADAF-FD1D-45B2-A40D-EBDD536E7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301257BA-BCE2-4479-A04F-A9DBFAF92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619D0ABC-04D9-405A-A52F-5EEC0176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123AE5C7-608A-47A7-B7A1-55662B70B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957BDA1A-3081-45EB-A31E-3F98EC6DC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683DDA50-C794-4DC5-8297-CFDEB8DCB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FA42024A-A832-4635-9CE6-B968232CE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564D00AA-3E68-4F56-80A0-08D5DFFB6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D988A711-E3E8-4172-AFE1-60E93FF10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7A89FF34-EE34-461C-A3EF-73AC3801B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80D55E43-BE59-444D-B32B-9C0306A12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639C823F-B16B-4DF7-BA6E-0D832AAB2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2E623C08-172F-41EA-90CB-59ED0D583B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94C0577F-0FF9-47D5-8C6D-FC7B4CC31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30C80E9D-7909-4C52-ACAD-80FF874F9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2B9598CE-4E74-4A54-BAB8-59379D211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E7188EAA-47E1-4B73-8682-C74A0421B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36900E8B-61F2-411F-B29F-A9CDC6E8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0A25598A-334A-487D-9604-4753EAE81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C8DBE472-045A-491C-AB7C-4153EE2B00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2F6DD374-5D5F-48BB-8135-8F37EE2C2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386B8A5A-00D0-4291-937B-931B3F19C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89C10BFA-8067-495D-810E-1F4085F7B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51F94E69-8294-4AB3-A457-3BD4ACF08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AD2859C5-45C5-4EE2-8272-0FA7A02353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14AFB321-1B9D-41AF-9686-8C689A3F4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5C4403F4-D893-4E4C-8DFE-E79AE6A62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BA894316-677B-4B51-AF19-0D3FAF96A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07FDE9AD-8F5A-44B0-AC7E-30148150D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A4D0E6BA-489D-4EA4-994E-225F7D078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7EDFBCCB-EC92-4860-BBDB-2EC6355FE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459DBA8E-2EB0-4C51-A161-2C595B89D4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FB1BA285-9A95-49B7-A098-F38400D92B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D29C405E-90F5-4AB5-8B5F-3CA2F1815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F7214FFD-3321-412F-9CA5-4BC6E874F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5F16C3D8-64A1-443D-92A7-EA97518A6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7E4EFAB9-436A-4B6B-A16B-8DA3F614A8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037DDFC3-D7A5-443D-8417-D723296DA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253AC142-F4B4-47E8-BBEE-F7D0F8547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890AAA82-94E2-41D0-AE92-9C87195CC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FD33B856-EF4E-40FC-BDA0-9E26203D0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24AEBF58-C8A2-4D00-9AFB-B5012AEA3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1" name="Freeform: Shape 360">
              <a:extLst>
                <a:ext uri="{FF2B5EF4-FFF2-40B4-BE49-F238E27FC236}">
                  <a16:creationId xmlns:a16="http://schemas.microsoft.com/office/drawing/2014/main" id="{21270E55-4211-4529-BDC3-29B80BDF5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2" name="Freeform: Shape 361">
              <a:extLst>
                <a:ext uri="{FF2B5EF4-FFF2-40B4-BE49-F238E27FC236}">
                  <a16:creationId xmlns:a16="http://schemas.microsoft.com/office/drawing/2014/main" id="{16DD7E91-EFBB-4DD7-B30F-4A13C20BE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3" name="Freeform: Shape 362">
              <a:extLst>
                <a:ext uri="{FF2B5EF4-FFF2-40B4-BE49-F238E27FC236}">
                  <a16:creationId xmlns:a16="http://schemas.microsoft.com/office/drawing/2014/main" id="{96260F31-66FB-4E2C-801E-701C2B859A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4" name="Freeform: Shape 363">
              <a:extLst>
                <a:ext uri="{FF2B5EF4-FFF2-40B4-BE49-F238E27FC236}">
                  <a16:creationId xmlns:a16="http://schemas.microsoft.com/office/drawing/2014/main" id="{B5FEE1C9-3961-4400-AD3E-B5AD93A47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5" name="Freeform: Shape 364">
              <a:extLst>
                <a:ext uri="{FF2B5EF4-FFF2-40B4-BE49-F238E27FC236}">
                  <a16:creationId xmlns:a16="http://schemas.microsoft.com/office/drawing/2014/main" id="{34E1BE05-269F-4A13-99FE-2A973A0E7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6" name="Freeform: Shape 365">
              <a:extLst>
                <a:ext uri="{FF2B5EF4-FFF2-40B4-BE49-F238E27FC236}">
                  <a16:creationId xmlns:a16="http://schemas.microsoft.com/office/drawing/2014/main" id="{2D591FBD-65C6-46C4-AF19-875D652DC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7" name="Freeform: Shape 366">
              <a:extLst>
                <a:ext uri="{FF2B5EF4-FFF2-40B4-BE49-F238E27FC236}">
                  <a16:creationId xmlns:a16="http://schemas.microsoft.com/office/drawing/2014/main" id="{85F7E635-CB45-4346-BBFB-10FF0576A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8" name="Freeform: Shape 367">
              <a:extLst>
                <a:ext uri="{FF2B5EF4-FFF2-40B4-BE49-F238E27FC236}">
                  <a16:creationId xmlns:a16="http://schemas.microsoft.com/office/drawing/2014/main" id="{3BDAC885-F0B3-4D66-8587-438465298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9" name="Freeform: Shape 368">
              <a:extLst>
                <a:ext uri="{FF2B5EF4-FFF2-40B4-BE49-F238E27FC236}">
                  <a16:creationId xmlns:a16="http://schemas.microsoft.com/office/drawing/2014/main" id="{3427A7E1-71C9-42CC-9CAF-53642DC4D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0" name="Freeform: Shape 369">
              <a:extLst>
                <a:ext uri="{FF2B5EF4-FFF2-40B4-BE49-F238E27FC236}">
                  <a16:creationId xmlns:a16="http://schemas.microsoft.com/office/drawing/2014/main" id="{20BF60C4-2E5D-473E-96B6-D22BB8536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1" name="Freeform: Shape 370">
              <a:extLst>
                <a:ext uri="{FF2B5EF4-FFF2-40B4-BE49-F238E27FC236}">
                  <a16:creationId xmlns:a16="http://schemas.microsoft.com/office/drawing/2014/main" id="{C4703732-1088-4448-ACC0-D8BD901B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2" name="Freeform: Shape 371">
              <a:extLst>
                <a:ext uri="{FF2B5EF4-FFF2-40B4-BE49-F238E27FC236}">
                  <a16:creationId xmlns:a16="http://schemas.microsoft.com/office/drawing/2014/main" id="{6777D706-23BF-4962-98D3-D5AE7DF4E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73" name="Freeform: Shape 372">
              <a:extLst>
                <a:ext uri="{FF2B5EF4-FFF2-40B4-BE49-F238E27FC236}">
                  <a16:creationId xmlns:a16="http://schemas.microsoft.com/office/drawing/2014/main" id="{783FF777-4C59-44D0-9441-2B40E0A70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4" name="Freeform: Shape 373">
              <a:extLst>
                <a:ext uri="{FF2B5EF4-FFF2-40B4-BE49-F238E27FC236}">
                  <a16:creationId xmlns:a16="http://schemas.microsoft.com/office/drawing/2014/main" id="{2037F33C-65F4-44B6-9CB2-D32D1552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5" name="Freeform: Shape 374">
              <a:extLst>
                <a:ext uri="{FF2B5EF4-FFF2-40B4-BE49-F238E27FC236}">
                  <a16:creationId xmlns:a16="http://schemas.microsoft.com/office/drawing/2014/main" id="{E73BA403-F3FD-4D76-A516-5698375D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6" name="Freeform: Shape 375">
              <a:extLst>
                <a:ext uri="{FF2B5EF4-FFF2-40B4-BE49-F238E27FC236}">
                  <a16:creationId xmlns:a16="http://schemas.microsoft.com/office/drawing/2014/main" id="{0AF0D29B-415A-4327-A4B4-B5DC8F0AC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7" name="Freeform: Shape 376">
              <a:extLst>
                <a:ext uri="{FF2B5EF4-FFF2-40B4-BE49-F238E27FC236}">
                  <a16:creationId xmlns:a16="http://schemas.microsoft.com/office/drawing/2014/main" id="{374A9388-F55E-4F94-817D-5BFF0B59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8" name="Freeform: Shape 377">
              <a:extLst>
                <a:ext uri="{FF2B5EF4-FFF2-40B4-BE49-F238E27FC236}">
                  <a16:creationId xmlns:a16="http://schemas.microsoft.com/office/drawing/2014/main" id="{30C52183-F223-4E0A-B713-C91589CEB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9" name="Freeform: Shape 378">
              <a:extLst>
                <a:ext uri="{FF2B5EF4-FFF2-40B4-BE49-F238E27FC236}">
                  <a16:creationId xmlns:a16="http://schemas.microsoft.com/office/drawing/2014/main" id="{A6BEE030-DC6B-4CB1-A01B-95CC82552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80" name="Freeform: Shape 379">
              <a:extLst>
                <a:ext uri="{FF2B5EF4-FFF2-40B4-BE49-F238E27FC236}">
                  <a16:creationId xmlns:a16="http://schemas.microsoft.com/office/drawing/2014/main" id="{2D41CF67-37BB-443C-85CF-2A05174FD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81" name="Freeform: Shape 380">
              <a:extLst>
                <a:ext uri="{FF2B5EF4-FFF2-40B4-BE49-F238E27FC236}">
                  <a16:creationId xmlns:a16="http://schemas.microsoft.com/office/drawing/2014/main" id="{65A449CF-396F-45B8-B268-6824A4E89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82" name="Freeform: Shape 381">
              <a:extLst>
                <a:ext uri="{FF2B5EF4-FFF2-40B4-BE49-F238E27FC236}">
                  <a16:creationId xmlns:a16="http://schemas.microsoft.com/office/drawing/2014/main" id="{9C20A7EF-7013-4D6C-ADD8-868A931D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83" name="Freeform: Shape 382">
              <a:extLst>
                <a:ext uri="{FF2B5EF4-FFF2-40B4-BE49-F238E27FC236}">
                  <a16:creationId xmlns:a16="http://schemas.microsoft.com/office/drawing/2014/main" id="{F787692C-3BA9-4D4D-82F8-E497797AA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84" name="Freeform: Shape 383">
              <a:extLst>
                <a:ext uri="{FF2B5EF4-FFF2-40B4-BE49-F238E27FC236}">
                  <a16:creationId xmlns:a16="http://schemas.microsoft.com/office/drawing/2014/main" id="{A6D539D6-A55E-40F5-83AC-A77340524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85" name="Freeform: Shape 384">
              <a:extLst>
                <a:ext uri="{FF2B5EF4-FFF2-40B4-BE49-F238E27FC236}">
                  <a16:creationId xmlns:a16="http://schemas.microsoft.com/office/drawing/2014/main" id="{D4D7922F-CA55-4202-B99F-ED303E704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86" name="Freeform: Shape 385">
              <a:extLst>
                <a:ext uri="{FF2B5EF4-FFF2-40B4-BE49-F238E27FC236}">
                  <a16:creationId xmlns:a16="http://schemas.microsoft.com/office/drawing/2014/main" id="{4120C846-A602-4B6C-9C07-11D2B0F8A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87" name="Freeform: Shape 386">
              <a:extLst>
                <a:ext uri="{FF2B5EF4-FFF2-40B4-BE49-F238E27FC236}">
                  <a16:creationId xmlns:a16="http://schemas.microsoft.com/office/drawing/2014/main" id="{84B5D527-4684-45F5-84CE-73642492D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88" name="Freeform: Shape 387">
              <a:extLst>
                <a:ext uri="{FF2B5EF4-FFF2-40B4-BE49-F238E27FC236}">
                  <a16:creationId xmlns:a16="http://schemas.microsoft.com/office/drawing/2014/main" id="{FF31CF21-8169-4D45-A115-9CF8D3718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89" name="Freeform: Shape 388">
              <a:extLst>
                <a:ext uri="{FF2B5EF4-FFF2-40B4-BE49-F238E27FC236}">
                  <a16:creationId xmlns:a16="http://schemas.microsoft.com/office/drawing/2014/main" id="{DA8762B9-9CD8-4676-93F5-6C9358A94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90" name="Freeform: Shape 389">
              <a:extLst>
                <a:ext uri="{FF2B5EF4-FFF2-40B4-BE49-F238E27FC236}">
                  <a16:creationId xmlns:a16="http://schemas.microsoft.com/office/drawing/2014/main" id="{A183E80A-70D1-4F52-A92D-D396648CC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91" name="Freeform: Shape 390">
              <a:extLst>
                <a:ext uri="{FF2B5EF4-FFF2-40B4-BE49-F238E27FC236}">
                  <a16:creationId xmlns:a16="http://schemas.microsoft.com/office/drawing/2014/main" id="{83FBB0F7-E17E-4890-9B66-3625BA1468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92" name="Freeform: Shape 391">
              <a:extLst>
                <a:ext uri="{FF2B5EF4-FFF2-40B4-BE49-F238E27FC236}">
                  <a16:creationId xmlns:a16="http://schemas.microsoft.com/office/drawing/2014/main" id="{708E7BF1-2D4D-44AB-A5CC-0ED91B8462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3" name="Freeform: Shape 392">
              <a:extLst>
                <a:ext uri="{FF2B5EF4-FFF2-40B4-BE49-F238E27FC236}">
                  <a16:creationId xmlns:a16="http://schemas.microsoft.com/office/drawing/2014/main" id="{4B468C4E-6F63-4172-AE1F-8965744DB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4" name="Freeform: Shape 393">
              <a:extLst>
                <a:ext uri="{FF2B5EF4-FFF2-40B4-BE49-F238E27FC236}">
                  <a16:creationId xmlns:a16="http://schemas.microsoft.com/office/drawing/2014/main" id="{974C7149-F567-4D55-8F48-511DCF3A8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95" name="Freeform: Shape 394">
              <a:extLst>
                <a:ext uri="{FF2B5EF4-FFF2-40B4-BE49-F238E27FC236}">
                  <a16:creationId xmlns:a16="http://schemas.microsoft.com/office/drawing/2014/main" id="{54A551FA-7E10-4D28-9A10-B9A06C078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6" name="Freeform: Shape 395">
              <a:extLst>
                <a:ext uri="{FF2B5EF4-FFF2-40B4-BE49-F238E27FC236}">
                  <a16:creationId xmlns:a16="http://schemas.microsoft.com/office/drawing/2014/main" id="{1D04F3C0-CE2C-4B8D-A5BD-0E994FD8D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97" name="Freeform: Shape 396">
              <a:extLst>
                <a:ext uri="{FF2B5EF4-FFF2-40B4-BE49-F238E27FC236}">
                  <a16:creationId xmlns:a16="http://schemas.microsoft.com/office/drawing/2014/main" id="{D2EA9230-DD52-48A9-B268-56744EA50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98" name="Freeform: Shape 397">
              <a:extLst>
                <a:ext uri="{FF2B5EF4-FFF2-40B4-BE49-F238E27FC236}">
                  <a16:creationId xmlns:a16="http://schemas.microsoft.com/office/drawing/2014/main" id="{043A05F5-A8CF-4D01-AF12-95D1ECAE4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9" name="Freeform: Shape 398">
              <a:extLst>
                <a:ext uri="{FF2B5EF4-FFF2-40B4-BE49-F238E27FC236}">
                  <a16:creationId xmlns:a16="http://schemas.microsoft.com/office/drawing/2014/main" id="{1F47C6BC-BD1A-4291-B018-05E5A72E4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0" name="Freeform: Shape 399">
              <a:extLst>
                <a:ext uri="{FF2B5EF4-FFF2-40B4-BE49-F238E27FC236}">
                  <a16:creationId xmlns:a16="http://schemas.microsoft.com/office/drawing/2014/main" id="{E5B89844-FD17-4048-A3F5-35E390C6E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401" name="Freeform: Shape 400">
              <a:extLst>
                <a:ext uri="{FF2B5EF4-FFF2-40B4-BE49-F238E27FC236}">
                  <a16:creationId xmlns:a16="http://schemas.microsoft.com/office/drawing/2014/main" id="{B5593F34-8B0E-4D34-9781-B594E2F5D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2" name="Freeform: Shape 401">
              <a:extLst>
                <a:ext uri="{FF2B5EF4-FFF2-40B4-BE49-F238E27FC236}">
                  <a16:creationId xmlns:a16="http://schemas.microsoft.com/office/drawing/2014/main" id="{4428E4BB-2263-4D19-8254-C9B54B856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403" name="Freeform: Shape 402">
              <a:extLst>
                <a:ext uri="{FF2B5EF4-FFF2-40B4-BE49-F238E27FC236}">
                  <a16:creationId xmlns:a16="http://schemas.microsoft.com/office/drawing/2014/main" id="{2366216E-6EA2-4872-8370-C5EC22520F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4" name="Freeform: Shape 403">
              <a:extLst>
                <a:ext uri="{FF2B5EF4-FFF2-40B4-BE49-F238E27FC236}">
                  <a16:creationId xmlns:a16="http://schemas.microsoft.com/office/drawing/2014/main" id="{D66F8E3F-BF33-4F99-A1F0-EB5885BF2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5" name="Freeform: Shape 404">
              <a:extLst>
                <a:ext uri="{FF2B5EF4-FFF2-40B4-BE49-F238E27FC236}">
                  <a16:creationId xmlns:a16="http://schemas.microsoft.com/office/drawing/2014/main" id="{EB506747-ED9D-43EA-BD67-DF7971849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6" name="Freeform: Shape 405">
              <a:extLst>
                <a:ext uri="{FF2B5EF4-FFF2-40B4-BE49-F238E27FC236}">
                  <a16:creationId xmlns:a16="http://schemas.microsoft.com/office/drawing/2014/main" id="{AC803CE8-FFF7-40EA-AF62-102724C32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407" name="Freeform: Shape 406">
              <a:extLst>
                <a:ext uri="{FF2B5EF4-FFF2-40B4-BE49-F238E27FC236}">
                  <a16:creationId xmlns:a16="http://schemas.microsoft.com/office/drawing/2014/main" id="{7EF6FFCA-06CC-4395-AEB0-425719A42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8" name="Freeform: Shape 407">
              <a:extLst>
                <a:ext uri="{FF2B5EF4-FFF2-40B4-BE49-F238E27FC236}">
                  <a16:creationId xmlns:a16="http://schemas.microsoft.com/office/drawing/2014/main" id="{0D95F285-AAC0-4F32-8665-2677878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409" name="Freeform: Shape 408">
              <a:extLst>
                <a:ext uri="{FF2B5EF4-FFF2-40B4-BE49-F238E27FC236}">
                  <a16:creationId xmlns:a16="http://schemas.microsoft.com/office/drawing/2014/main" id="{8DFCCA2E-BF12-4D26-A5A4-A03387546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10" name="Freeform: Shape 409">
              <a:extLst>
                <a:ext uri="{FF2B5EF4-FFF2-40B4-BE49-F238E27FC236}">
                  <a16:creationId xmlns:a16="http://schemas.microsoft.com/office/drawing/2014/main" id="{2ABEAC60-6AC3-4D6A-95F9-2E79F6BE0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11" name="Freeform: Shape 410">
              <a:extLst>
                <a:ext uri="{FF2B5EF4-FFF2-40B4-BE49-F238E27FC236}">
                  <a16:creationId xmlns:a16="http://schemas.microsoft.com/office/drawing/2014/main" id="{FA6015B7-49FE-4729-B2F4-585F0F305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12" name="Freeform: Shape 411">
              <a:extLst>
                <a:ext uri="{FF2B5EF4-FFF2-40B4-BE49-F238E27FC236}">
                  <a16:creationId xmlns:a16="http://schemas.microsoft.com/office/drawing/2014/main" id="{D611DEB1-76FE-4625-9449-88E52D15F4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413" name="Freeform: Shape 412">
              <a:extLst>
                <a:ext uri="{FF2B5EF4-FFF2-40B4-BE49-F238E27FC236}">
                  <a16:creationId xmlns:a16="http://schemas.microsoft.com/office/drawing/2014/main" id="{97F031C1-1AA7-4CA7-ADD3-E0577626E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14" name="Freeform: Shape 413">
              <a:extLst>
                <a:ext uri="{FF2B5EF4-FFF2-40B4-BE49-F238E27FC236}">
                  <a16:creationId xmlns:a16="http://schemas.microsoft.com/office/drawing/2014/main" id="{96F5D0CB-22E6-4536-8403-F42527F31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415" name="Freeform: Shape 414">
              <a:extLst>
                <a:ext uri="{FF2B5EF4-FFF2-40B4-BE49-F238E27FC236}">
                  <a16:creationId xmlns:a16="http://schemas.microsoft.com/office/drawing/2014/main" id="{A32718AB-7401-4F66-9C77-E06C3CF7C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16" name="Freeform: Shape 415">
              <a:extLst>
                <a:ext uri="{FF2B5EF4-FFF2-40B4-BE49-F238E27FC236}">
                  <a16:creationId xmlns:a16="http://schemas.microsoft.com/office/drawing/2014/main" id="{85B6B5F1-D1E4-45A3-8117-348D02D2A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17" name="Freeform: Shape 416">
              <a:extLst>
                <a:ext uri="{FF2B5EF4-FFF2-40B4-BE49-F238E27FC236}">
                  <a16:creationId xmlns:a16="http://schemas.microsoft.com/office/drawing/2014/main" id="{534869FD-184C-42DB-B9DA-293DB67E5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18" name="Freeform: Shape 417">
              <a:extLst>
                <a:ext uri="{FF2B5EF4-FFF2-40B4-BE49-F238E27FC236}">
                  <a16:creationId xmlns:a16="http://schemas.microsoft.com/office/drawing/2014/main" id="{A781504F-CAFD-4201-B288-8B4A809B4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419" name="Freeform: Shape 418">
              <a:extLst>
                <a:ext uri="{FF2B5EF4-FFF2-40B4-BE49-F238E27FC236}">
                  <a16:creationId xmlns:a16="http://schemas.microsoft.com/office/drawing/2014/main" id="{D9FC8348-2BA6-4631-8AA7-D63CD898C5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20" name="Freeform: Shape 419">
              <a:extLst>
                <a:ext uri="{FF2B5EF4-FFF2-40B4-BE49-F238E27FC236}">
                  <a16:creationId xmlns:a16="http://schemas.microsoft.com/office/drawing/2014/main" id="{C1AF95A2-64EA-45E2-A43B-1EBD56910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421" name="Freeform: Shape 420">
              <a:extLst>
                <a:ext uri="{FF2B5EF4-FFF2-40B4-BE49-F238E27FC236}">
                  <a16:creationId xmlns:a16="http://schemas.microsoft.com/office/drawing/2014/main" id="{CFC80050-240D-434A-BFCB-DE4DA4FAF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
        <p:nvSpPr>
          <p:cNvPr id="3" name="Subtitle 2">
            <a:extLst>
              <a:ext uri="{FF2B5EF4-FFF2-40B4-BE49-F238E27FC236}">
                <a16:creationId xmlns:a16="http://schemas.microsoft.com/office/drawing/2014/main" id="{885C6BF5-8416-15BC-4389-8EA7DCE7F800}"/>
              </a:ext>
            </a:extLst>
          </p:cNvPr>
          <p:cNvSpPr>
            <a:spLocks noGrp="1"/>
          </p:cNvSpPr>
          <p:nvPr>
            <p:ph type="subTitle" idx="1"/>
          </p:nvPr>
        </p:nvSpPr>
        <p:spPr>
          <a:xfrm>
            <a:off x="6477270" y="1130846"/>
            <a:ext cx="4974771" cy="4351338"/>
          </a:xfrm>
        </p:spPr>
        <p:txBody>
          <a:bodyPr vert="horz" lIns="91440" tIns="45720" rIns="91440" bIns="45720" rtlCol="0">
            <a:normAutofit/>
          </a:bodyPr>
          <a:lstStyle/>
          <a:p>
            <a:pPr algn="l"/>
            <a:r>
              <a:rPr lang="en-US" i="1" dirty="0">
                <a:solidFill>
                  <a:schemeClr val="accent2">
                    <a:lumMod val="75000"/>
                  </a:schemeClr>
                </a:solidFill>
              </a:rPr>
              <a:t>University of Brighton </a:t>
            </a:r>
          </a:p>
          <a:p>
            <a:pPr algn="l"/>
            <a:r>
              <a:rPr lang="en-US" dirty="0">
                <a:solidFill>
                  <a:schemeClr val="bg1"/>
                </a:solidFill>
              </a:rPr>
              <a:t>Dr. Sierra Smucker, Senior Evaluation Officer </a:t>
            </a:r>
          </a:p>
          <a:p>
            <a:pPr algn="l"/>
            <a:r>
              <a:rPr lang="en-US" dirty="0">
                <a:solidFill>
                  <a:schemeClr val="bg1"/>
                </a:solidFill>
              </a:rPr>
              <a:t>Rachel Bowden, Head of Evaluation and Policy Department</a:t>
            </a:r>
          </a:p>
          <a:p>
            <a:pPr algn="l"/>
            <a:endParaRPr lang="en-US" dirty="0">
              <a:solidFill>
                <a:schemeClr val="bg1"/>
              </a:solidFill>
            </a:endParaRPr>
          </a:p>
          <a:p>
            <a:pPr algn="l"/>
            <a:r>
              <a:rPr lang="en-US" i="1" dirty="0">
                <a:solidFill>
                  <a:schemeClr val="accent5">
                    <a:lumMod val="60000"/>
                    <a:lumOff val="40000"/>
                  </a:schemeClr>
                </a:solidFill>
              </a:rPr>
              <a:t>Kingston University</a:t>
            </a:r>
          </a:p>
          <a:p>
            <a:pPr algn="l"/>
            <a:r>
              <a:rPr lang="en-US" dirty="0">
                <a:solidFill>
                  <a:schemeClr val="bg1"/>
                </a:solidFill>
              </a:rPr>
              <a:t>Jo MacDonnell, Pro Vice-Chancellor for Education, Academic Services</a:t>
            </a:r>
          </a:p>
        </p:txBody>
      </p:sp>
    </p:spTree>
    <p:extLst>
      <p:ext uri="{BB962C8B-B14F-4D97-AF65-F5344CB8AC3E}">
        <p14:creationId xmlns:p14="http://schemas.microsoft.com/office/powerpoint/2010/main" val="3108151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7F7A4BDC-D601-739A-7C79-F6965CBB8115}"/>
              </a:ext>
            </a:extLst>
          </p:cNvPr>
          <p:cNvSpPr>
            <a:spLocks noGrp="1"/>
          </p:cNvSpPr>
          <p:nvPr>
            <p:ph type="pic" sz="quarter" idx="13"/>
          </p:nvPr>
        </p:nvSpPr>
        <p:spPr/>
        <p:txBody>
          <a:bodyPr/>
          <a:lstStyle/>
          <a:p>
            <a:endParaRPr lang="en-GB" dirty="0"/>
          </a:p>
        </p:txBody>
      </p:sp>
      <p:sp>
        <p:nvSpPr>
          <p:cNvPr id="3" name="Title 2">
            <a:extLst>
              <a:ext uri="{FF2B5EF4-FFF2-40B4-BE49-F238E27FC236}">
                <a16:creationId xmlns:a16="http://schemas.microsoft.com/office/drawing/2014/main" id="{8ABF1B3C-852F-1CD2-F9FE-9E9ACFC6D728}"/>
              </a:ext>
            </a:extLst>
          </p:cNvPr>
          <p:cNvSpPr>
            <a:spLocks noGrp="1"/>
          </p:cNvSpPr>
          <p:nvPr>
            <p:ph type="title"/>
          </p:nvPr>
        </p:nvSpPr>
        <p:spPr/>
        <p:txBody>
          <a:bodyPr/>
          <a:lstStyle/>
          <a:p>
            <a:r>
              <a:rPr lang="en-GB"/>
              <a:t>Subgroup Analysis</a:t>
            </a:r>
          </a:p>
        </p:txBody>
      </p:sp>
    </p:spTree>
    <p:extLst>
      <p:ext uri="{BB962C8B-B14F-4D97-AF65-F5344CB8AC3E}">
        <p14:creationId xmlns:p14="http://schemas.microsoft.com/office/powerpoint/2010/main" val="12085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53862C30-4649-1828-ED1C-608E5745C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FDCBA-1322-B663-4737-02B155654EA7}"/>
              </a:ext>
            </a:extLst>
          </p:cNvPr>
          <p:cNvSpPr>
            <a:spLocks noGrp="1"/>
          </p:cNvSpPr>
          <p:nvPr>
            <p:ph type="title"/>
          </p:nvPr>
        </p:nvSpPr>
        <p:spPr>
          <a:xfrm>
            <a:off x="964025" y="879065"/>
            <a:ext cx="10275585" cy="610863"/>
          </a:xfrm>
        </p:spPr>
        <p:txBody>
          <a:bodyPr>
            <a:normAutofit fontScale="90000"/>
          </a:bodyPr>
          <a:lstStyle/>
          <a:p>
            <a:r>
              <a:rPr lang="en-GB"/>
              <a:t>Is the positive link between B@B &amp; </a:t>
            </a:r>
            <a:r>
              <a:rPr lang="en-GB">
                <a:solidFill>
                  <a:schemeClr val="tx2"/>
                </a:solidFill>
              </a:rPr>
              <a:t>Belonging</a:t>
            </a:r>
            <a:r>
              <a:rPr lang="en-GB"/>
              <a:t> consistent across groups?</a:t>
            </a:r>
          </a:p>
        </p:txBody>
      </p:sp>
      <p:sp>
        <p:nvSpPr>
          <p:cNvPr id="11" name="Rectangle 10">
            <a:extLst>
              <a:ext uri="{FF2B5EF4-FFF2-40B4-BE49-F238E27FC236}">
                <a16:creationId xmlns:a16="http://schemas.microsoft.com/office/drawing/2014/main" id="{6EA82DE2-92E7-9086-4AC8-7A27D352CC6B}"/>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
        <p:nvSpPr>
          <p:cNvPr id="4" name="Rectangle 1">
            <a:extLst>
              <a:ext uri="{FF2B5EF4-FFF2-40B4-BE49-F238E27FC236}">
                <a16:creationId xmlns:a16="http://schemas.microsoft.com/office/drawing/2014/main" id="{AA9454FF-7994-2B32-6CF8-EA78D95A50FC}"/>
              </a:ext>
            </a:extLst>
          </p:cNvPr>
          <p:cNvSpPr>
            <a:spLocks noChangeArrowheads="1"/>
          </p:cNvSpPr>
          <p:nvPr/>
        </p:nvSpPr>
        <p:spPr bwMode="auto">
          <a:xfrm>
            <a:off x="-1508900" y="1383521"/>
            <a:ext cx="2549701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219170">
              <a:defRPr/>
            </a:pPr>
            <a:r>
              <a:rPr lang="en-US" altLang="en-US" sz="2400">
                <a:solidFill>
                  <a:srgbClr val="000000"/>
                </a:solidFill>
                <a:latin typeface="Times New Roman" panose="02020603050405020304" pitchFamily="18" charset="0"/>
                <a:cs typeface="Times New Roman" panose="02020603050405020304" pitchFamily="18" charset="0"/>
              </a:rPr>
              <a:t> </a:t>
            </a:r>
            <a:endParaRPr lang="en-US" altLang="en-US" sz="2400">
              <a:solidFill>
                <a:srgbClr val="FFFFFF"/>
              </a:solidFill>
            </a:endParaRPr>
          </a:p>
          <a:p>
            <a:pPr defTabSz="1219170">
              <a:defRPr/>
            </a:pPr>
            <a:endParaRPr lang="en-US" altLang="en-US" sz="2400">
              <a:solidFill>
                <a:srgbClr val="FFFFFF"/>
              </a:solidFill>
            </a:endParaRPr>
          </a:p>
        </p:txBody>
      </p:sp>
      <p:sp>
        <p:nvSpPr>
          <p:cNvPr id="3" name="TextBox 8">
            <a:extLst>
              <a:ext uri="{FF2B5EF4-FFF2-40B4-BE49-F238E27FC236}">
                <a16:creationId xmlns:a16="http://schemas.microsoft.com/office/drawing/2014/main" id="{CB676AB6-8A02-10EE-ECF7-8B26779C2429}"/>
              </a:ext>
            </a:extLst>
          </p:cNvPr>
          <p:cNvSpPr txBox="1"/>
          <p:nvPr/>
        </p:nvSpPr>
        <p:spPr>
          <a:xfrm>
            <a:off x="10972801" y="4252050"/>
            <a:ext cx="1103059" cy="31810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r>
              <a:rPr lang="en-GB" sz="1467">
                <a:solidFill>
                  <a:srgbClr val="000000"/>
                </a:solidFill>
                <a:latin typeface="Franklin Gothic Book"/>
              </a:rPr>
              <a:t>Avg. = 5.1%</a:t>
            </a:r>
          </a:p>
        </p:txBody>
      </p:sp>
      <p:graphicFrame>
        <p:nvGraphicFramePr>
          <p:cNvPr id="5" name="Chart 4">
            <a:extLst>
              <a:ext uri="{FF2B5EF4-FFF2-40B4-BE49-F238E27FC236}">
                <a16:creationId xmlns:a16="http://schemas.microsoft.com/office/drawing/2014/main" id="{E01F0743-5FF8-59B3-4B54-DF9138A5027C}"/>
              </a:ext>
            </a:extLst>
          </p:cNvPr>
          <p:cNvGraphicFramePr>
            <a:graphicFrameLocks/>
          </p:cNvGraphicFramePr>
          <p:nvPr/>
        </p:nvGraphicFramePr>
        <p:xfrm>
          <a:off x="1906042" y="1991640"/>
          <a:ext cx="9066759" cy="4543097"/>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a:extLst>
              <a:ext uri="{FF2B5EF4-FFF2-40B4-BE49-F238E27FC236}">
                <a16:creationId xmlns:a16="http://schemas.microsoft.com/office/drawing/2014/main" id="{8218A6B9-ABD6-3392-CABA-05A7D0E53720}"/>
              </a:ext>
            </a:extLst>
          </p:cNvPr>
          <p:cNvCxnSpPr>
            <a:cxnSpLocks/>
          </p:cNvCxnSpPr>
          <p:nvPr/>
        </p:nvCxnSpPr>
        <p:spPr>
          <a:xfrm flipH="1">
            <a:off x="1532711" y="4219497"/>
            <a:ext cx="9706899"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 name="Star: 5 Points 6">
            <a:extLst>
              <a:ext uri="{FF2B5EF4-FFF2-40B4-BE49-F238E27FC236}">
                <a16:creationId xmlns:a16="http://schemas.microsoft.com/office/drawing/2014/main" id="{0B67C3C7-C2D8-4CD4-AAE0-1A5987071B3F}"/>
              </a:ext>
            </a:extLst>
          </p:cNvPr>
          <p:cNvSpPr/>
          <p:nvPr/>
        </p:nvSpPr>
        <p:spPr>
          <a:xfrm>
            <a:off x="2382028" y="3121871"/>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8" name="Star: 5 Points 7">
            <a:extLst>
              <a:ext uri="{FF2B5EF4-FFF2-40B4-BE49-F238E27FC236}">
                <a16:creationId xmlns:a16="http://schemas.microsoft.com/office/drawing/2014/main" id="{2232B202-09CC-9143-9E08-0C0AEFEF40CF}"/>
              </a:ext>
            </a:extLst>
          </p:cNvPr>
          <p:cNvSpPr/>
          <p:nvPr/>
        </p:nvSpPr>
        <p:spPr>
          <a:xfrm>
            <a:off x="4138104" y="3608919"/>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9" name="Star: 5 Points 8">
            <a:extLst>
              <a:ext uri="{FF2B5EF4-FFF2-40B4-BE49-F238E27FC236}">
                <a16:creationId xmlns:a16="http://schemas.microsoft.com/office/drawing/2014/main" id="{5842634A-B7B6-10F9-3EB1-BB9D02FFBA3A}"/>
              </a:ext>
            </a:extLst>
          </p:cNvPr>
          <p:cNvSpPr/>
          <p:nvPr/>
        </p:nvSpPr>
        <p:spPr>
          <a:xfrm>
            <a:off x="5023628" y="3850331"/>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0" name="Star: 5 Points 9">
            <a:extLst>
              <a:ext uri="{FF2B5EF4-FFF2-40B4-BE49-F238E27FC236}">
                <a16:creationId xmlns:a16="http://schemas.microsoft.com/office/drawing/2014/main" id="{659A0A45-0F39-CD71-D891-761872FD8DD0}"/>
              </a:ext>
            </a:extLst>
          </p:cNvPr>
          <p:cNvSpPr/>
          <p:nvPr/>
        </p:nvSpPr>
        <p:spPr>
          <a:xfrm>
            <a:off x="5880584" y="2588535"/>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2" name="Star: 5 Points 11">
            <a:extLst>
              <a:ext uri="{FF2B5EF4-FFF2-40B4-BE49-F238E27FC236}">
                <a16:creationId xmlns:a16="http://schemas.microsoft.com/office/drawing/2014/main" id="{EBF901BC-C8E2-7D46-27F4-1C38A9BA088B}"/>
              </a:ext>
            </a:extLst>
          </p:cNvPr>
          <p:cNvSpPr/>
          <p:nvPr/>
        </p:nvSpPr>
        <p:spPr>
          <a:xfrm>
            <a:off x="6737542" y="3939142"/>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3" name="Star: 5 Points 12">
            <a:extLst>
              <a:ext uri="{FF2B5EF4-FFF2-40B4-BE49-F238E27FC236}">
                <a16:creationId xmlns:a16="http://schemas.microsoft.com/office/drawing/2014/main" id="{E596C066-B13D-D191-B116-AED222A5F91C}"/>
              </a:ext>
            </a:extLst>
          </p:cNvPr>
          <p:cNvSpPr/>
          <p:nvPr/>
        </p:nvSpPr>
        <p:spPr>
          <a:xfrm>
            <a:off x="8501556" y="3608918"/>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4" name="Star: 5 Points 13">
            <a:extLst>
              <a:ext uri="{FF2B5EF4-FFF2-40B4-BE49-F238E27FC236}">
                <a16:creationId xmlns:a16="http://schemas.microsoft.com/office/drawing/2014/main" id="{10A68924-A662-B87D-B65A-0EC2633A4ABA}"/>
              </a:ext>
            </a:extLst>
          </p:cNvPr>
          <p:cNvSpPr/>
          <p:nvPr/>
        </p:nvSpPr>
        <p:spPr>
          <a:xfrm>
            <a:off x="9387080" y="3744853"/>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5" name="Star: 5 Points 14">
            <a:extLst>
              <a:ext uri="{FF2B5EF4-FFF2-40B4-BE49-F238E27FC236}">
                <a16:creationId xmlns:a16="http://schemas.microsoft.com/office/drawing/2014/main" id="{2A000914-ED73-C5E6-DCDD-F3FEC0DA182C}"/>
              </a:ext>
            </a:extLst>
          </p:cNvPr>
          <p:cNvSpPr/>
          <p:nvPr/>
        </p:nvSpPr>
        <p:spPr>
          <a:xfrm>
            <a:off x="10196581" y="4389793"/>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6" name="Star: 5 Points 15">
            <a:extLst>
              <a:ext uri="{FF2B5EF4-FFF2-40B4-BE49-F238E27FC236}">
                <a16:creationId xmlns:a16="http://schemas.microsoft.com/office/drawing/2014/main" id="{6CE74110-C705-1194-0841-6ECF70E9953D}"/>
              </a:ext>
            </a:extLst>
          </p:cNvPr>
          <p:cNvSpPr/>
          <p:nvPr/>
        </p:nvSpPr>
        <p:spPr>
          <a:xfrm>
            <a:off x="148526" y="657017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17" name="TextBox 16">
            <a:extLst>
              <a:ext uri="{FF2B5EF4-FFF2-40B4-BE49-F238E27FC236}">
                <a16:creationId xmlns:a16="http://schemas.microsoft.com/office/drawing/2014/main" id="{0C0F2814-D2C5-EE7B-0693-F1E9E380D1B0}"/>
              </a:ext>
            </a:extLst>
          </p:cNvPr>
          <p:cNvSpPr txBox="1"/>
          <p:nvPr/>
        </p:nvSpPr>
        <p:spPr>
          <a:xfrm>
            <a:off x="212320" y="6510826"/>
            <a:ext cx="6883400" cy="276999"/>
          </a:xfrm>
          <a:prstGeom prst="rect">
            <a:avLst/>
          </a:prstGeom>
          <a:noFill/>
        </p:spPr>
        <p:txBody>
          <a:bodyPr wrap="square" rtlCol="0">
            <a:spAutoFit/>
          </a:bodyPr>
          <a:lstStyle/>
          <a:p>
            <a:pPr defTabSz="914377"/>
            <a:r>
              <a:rPr lang="en-GB" sz="1200">
                <a:solidFill>
                  <a:srgbClr val="000000"/>
                </a:solidFill>
                <a:latin typeface="Franklin Gothic Book"/>
              </a:rPr>
              <a:t>Denotes statistical significance at the 95% level (p &lt; 0.05)</a:t>
            </a:r>
          </a:p>
        </p:txBody>
      </p:sp>
      <p:sp>
        <p:nvSpPr>
          <p:cNvPr id="18" name="TextBox 17">
            <a:extLst>
              <a:ext uri="{FF2B5EF4-FFF2-40B4-BE49-F238E27FC236}">
                <a16:creationId xmlns:a16="http://schemas.microsoft.com/office/drawing/2014/main" id="{21515E9E-7BA6-5FAA-ECC6-3B2B67417E76}"/>
              </a:ext>
            </a:extLst>
          </p:cNvPr>
          <p:cNvSpPr txBox="1"/>
          <p:nvPr/>
        </p:nvSpPr>
        <p:spPr>
          <a:xfrm>
            <a:off x="5571588" y="6141746"/>
            <a:ext cx="867832" cy="307777"/>
          </a:xfrm>
          <a:prstGeom prst="rect">
            <a:avLst/>
          </a:prstGeom>
          <a:solidFill>
            <a:schemeClr val="tx1"/>
          </a:solidFill>
        </p:spPr>
        <p:txBody>
          <a:bodyPr wrap="square" rtlCol="0">
            <a:spAutoFit/>
          </a:bodyPr>
          <a:lstStyle/>
          <a:p>
            <a:pPr algn="ctr" defTabSz="914377"/>
            <a:r>
              <a:rPr lang="en-GB" sz="700" dirty="0">
                <a:solidFill>
                  <a:srgbClr val="000000">
                    <a:lumMod val="65000"/>
                    <a:lumOff val="35000"/>
                  </a:srgbClr>
                </a:solidFill>
                <a:latin typeface="Helvetica" panose="020B0604020202020204" pitchFamily="34" charset="0"/>
                <a:cs typeface="Helvetica" panose="020B0604020202020204" pitchFamily="34" charset="0"/>
              </a:rPr>
              <a:t>MINORITY ETHNIC</a:t>
            </a:r>
          </a:p>
        </p:txBody>
      </p:sp>
    </p:spTree>
    <p:extLst>
      <p:ext uri="{BB962C8B-B14F-4D97-AF65-F5344CB8AC3E}">
        <p14:creationId xmlns:p14="http://schemas.microsoft.com/office/powerpoint/2010/main" val="1782955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5291BA6C-165E-4012-9745-616FC62C08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0FD5E1-4EFC-AA49-8F42-CF29E2F8E2B6}"/>
              </a:ext>
            </a:extLst>
          </p:cNvPr>
          <p:cNvSpPr>
            <a:spLocks noGrp="1"/>
          </p:cNvSpPr>
          <p:nvPr>
            <p:ph type="title"/>
          </p:nvPr>
        </p:nvSpPr>
        <p:spPr>
          <a:xfrm>
            <a:off x="964025" y="879065"/>
            <a:ext cx="10745967" cy="610863"/>
          </a:xfrm>
        </p:spPr>
        <p:txBody>
          <a:bodyPr>
            <a:normAutofit fontScale="90000"/>
          </a:bodyPr>
          <a:lstStyle/>
          <a:p>
            <a:r>
              <a:rPr lang="en-GB"/>
              <a:t>Is the positive link between B@B &amp; </a:t>
            </a:r>
            <a:r>
              <a:rPr lang="en-GB">
                <a:solidFill>
                  <a:schemeClr val="tx2"/>
                </a:solidFill>
              </a:rPr>
              <a:t>Self-Confidence</a:t>
            </a:r>
            <a:r>
              <a:rPr lang="en-GB"/>
              <a:t> consistent across groups?</a:t>
            </a:r>
          </a:p>
        </p:txBody>
      </p:sp>
      <p:sp>
        <p:nvSpPr>
          <p:cNvPr id="11" name="Rectangle 10">
            <a:extLst>
              <a:ext uri="{FF2B5EF4-FFF2-40B4-BE49-F238E27FC236}">
                <a16:creationId xmlns:a16="http://schemas.microsoft.com/office/drawing/2014/main" id="{B3F0A9FC-ECE8-1A54-A4E7-C8AA51A2FE47}"/>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
        <p:nvSpPr>
          <p:cNvPr id="4" name="Rectangle 1">
            <a:extLst>
              <a:ext uri="{FF2B5EF4-FFF2-40B4-BE49-F238E27FC236}">
                <a16:creationId xmlns:a16="http://schemas.microsoft.com/office/drawing/2014/main" id="{7196B60E-378A-D302-F4A3-46DEBFE3AE22}"/>
              </a:ext>
            </a:extLst>
          </p:cNvPr>
          <p:cNvSpPr>
            <a:spLocks noChangeArrowheads="1"/>
          </p:cNvSpPr>
          <p:nvPr/>
        </p:nvSpPr>
        <p:spPr bwMode="auto">
          <a:xfrm>
            <a:off x="-1508900" y="1383521"/>
            <a:ext cx="2549701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219170">
              <a:defRPr/>
            </a:pPr>
            <a:r>
              <a:rPr lang="en-US" altLang="en-US" sz="2400">
                <a:solidFill>
                  <a:srgbClr val="000000"/>
                </a:solidFill>
                <a:latin typeface="Times New Roman" panose="02020603050405020304" pitchFamily="18" charset="0"/>
                <a:cs typeface="Times New Roman" panose="02020603050405020304" pitchFamily="18" charset="0"/>
              </a:rPr>
              <a:t> </a:t>
            </a:r>
            <a:endParaRPr lang="en-US" altLang="en-US" sz="2400">
              <a:solidFill>
                <a:srgbClr val="FFFFFF"/>
              </a:solidFill>
            </a:endParaRPr>
          </a:p>
          <a:p>
            <a:pPr defTabSz="1219170">
              <a:defRPr/>
            </a:pPr>
            <a:endParaRPr lang="en-US" altLang="en-US" sz="2400">
              <a:solidFill>
                <a:srgbClr val="FFFFFF"/>
              </a:solidFill>
            </a:endParaRPr>
          </a:p>
        </p:txBody>
      </p:sp>
      <p:graphicFrame>
        <p:nvGraphicFramePr>
          <p:cNvPr id="3" name="Chart 2">
            <a:extLst>
              <a:ext uri="{FF2B5EF4-FFF2-40B4-BE49-F238E27FC236}">
                <a16:creationId xmlns:a16="http://schemas.microsoft.com/office/drawing/2014/main" id="{9EB6720B-8BED-F866-F6E0-527B1FB2E889}"/>
              </a:ext>
            </a:extLst>
          </p:cNvPr>
          <p:cNvGraphicFramePr>
            <a:graphicFrameLocks/>
          </p:cNvGraphicFramePr>
          <p:nvPr/>
        </p:nvGraphicFramePr>
        <p:xfrm>
          <a:off x="1671176" y="2057937"/>
          <a:ext cx="8849649" cy="4559336"/>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a:extLst>
              <a:ext uri="{FF2B5EF4-FFF2-40B4-BE49-F238E27FC236}">
                <a16:creationId xmlns:a16="http://schemas.microsoft.com/office/drawing/2014/main" id="{D562185B-B90F-6DBA-6F6C-292EEB8D6D25}"/>
              </a:ext>
            </a:extLst>
          </p:cNvPr>
          <p:cNvCxnSpPr>
            <a:cxnSpLocks/>
          </p:cNvCxnSpPr>
          <p:nvPr/>
        </p:nvCxnSpPr>
        <p:spPr>
          <a:xfrm flipH="1">
            <a:off x="1122033" y="4976685"/>
            <a:ext cx="9706899"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TextBox 8">
            <a:extLst>
              <a:ext uri="{FF2B5EF4-FFF2-40B4-BE49-F238E27FC236}">
                <a16:creationId xmlns:a16="http://schemas.microsoft.com/office/drawing/2014/main" id="{80B8BEAF-2FCB-47EE-276B-0FBAC5394FBA}"/>
              </a:ext>
            </a:extLst>
          </p:cNvPr>
          <p:cNvSpPr txBox="1"/>
          <p:nvPr/>
        </p:nvSpPr>
        <p:spPr>
          <a:xfrm>
            <a:off x="10828932" y="4802279"/>
            <a:ext cx="1110432" cy="31810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r>
              <a:rPr lang="en-GB" sz="1467">
                <a:solidFill>
                  <a:srgbClr val="000000"/>
                </a:solidFill>
                <a:latin typeface="Franklin Gothic Book"/>
              </a:rPr>
              <a:t>Avg. = 4.9%</a:t>
            </a:r>
          </a:p>
        </p:txBody>
      </p:sp>
      <p:sp>
        <p:nvSpPr>
          <p:cNvPr id="7" name="Star: 5 Points 6">
            <a:extLst>
              <a:ext uri="{FF2B5EF4-FFF2-40B4-BE49-F238E27FC236}">
                <a16:creationId xmlns:a16="http://schemas.microsoft.com/office/drawing/2014/main" id="{4397AF27-CC32-1197-E6B4-87BDEB666DD2}"/>
              </a:ext>
            </a:extLst>
          </p:cNvPr>
          <p:cNvSpPr/>
          <p:nvPr/>
        </p:nvSpPr>
        <p:spPr>
          <a:xfrm>
            <a:off x="148526" y="657017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8" name="TextBox 7">
            <a:extLst>
              <a:ext uri="{FF2B5EF4-FFF2-40B4-BE49-F238E27FC236}">
                <a16:creationId xmlns:a16="http://schemas.microsoft.com/office/drawing/2014/main" id="{8D5699BC-3260-FF3F-412D-9BA3286440FA}"/>
              </a:ext>
            </a:extLst>
          </p:cNvPr>
          <p:cNvSpPr txBox="1"/>
          <p:nvPr/>
        </p:nvSpPr>
        <p:spPr>
          <a:xfrm>
            <a:off x="212320" y="6510826"/>
            <a:ext cx="6883400" cy="276999"/>
          </a:xfrm>
          <a:prstGeom prst="rect">
            <a:avLst/>
          </a:prstGeom>
          <a:noFill/>
        </p:spPr>
        <p:txBody>
          <a:bodyPr wrap="square" rtlCol="0">
            <a:spAutoFit/>
          </a:bodyPr>
          <a:lstStyle/>
          <a:p>
            <a:pPr defTabSz="914377"/>
            <a:r>
              <a:rPr lang="en-GB" sz="1200">
                <a:solidFill>
                  <a:srgbClr val="000000"/>
                </a:solidFill>
                <a:latin typeface="Franklin Gothic Book"/>
              </a:rPr>
              <a:t>Denotes statistical significance at the 95% level (p &lt; 0.05)</a:t>
            </a:r>
          </a:p>
        </p:txBody>
      </p:sp>
      <p:sp>
        <p:nvSpPr>
          <p:cNvPr id="9" name="TextBox 8">
            <a:extLst>
              <a:ext uri="{FF2B5EF4-FFF2-40B4-BE49-F238E27FC236}">
                <a16:creationId xmlns:a16="http://schemas.microsoft.com/office/drawing/2014/main" id="{E9E08BBD-EED8-85B7-5C69-0AB76E0947F1}"/>
              </a:ext>
            </a:extLst>
          </p:cNvPr>
          <p:cNvSpPr txBox="1"/>
          <p:nvPr/>
        </p:nvSpPr>
        <p:spPr>
          <a:xfrm>
            <a:off x="5274735" y="6242088"/>
            <a:ext cx="867832" cy="338554"/>
          </a:xfrm>
          <a:prstGeom prst="rect">
            <a:avLst/>
          </a:prstGeom>
          <a:solidFill>
            <a:schemeClr val="tx1"/>
          </a:solidFill>
        </p:spPr>
        <p:txBody>
          <a:bodyPr wrap="square" rtlCol="0">
            <a:spAutoFit/>
          </a:bodyPr>
          <a:lstStyle/>
          <a:p>
            <a:pPr algn="ctr" defTabSz="914377"/>
            <a:r>
              <a:rPr lang="en-GB" sz="800" dirty="0">
                <a:solidFill>
                  <a:srgbClr val="000000">
                    <a:lumMod val="65000"/>
                    <a:lumOff val="35000"/>
                  </a:srgbClr>
                </a:solidFill>
                <a:latin typeface="Helvetica" panose="020B0604020202020204" pitchFamily="34" charset="0"/>
                <a:cs typeface="Helvetica" panose="020B0604020202020204" pitchFamily="34" charset="0"/>
              </a:rPr>
              <a:t>MINORITY ETHNIC</a:t>
            </a:r>
          </a:p>
        </p:txBody>
      </p:sp>
    </p:spTree>
    <p:extLst>
      <p:ext uri="{BB962C8B-B14F-4D97-AF65-F5344CB8AC3E}">
        <p14:creationId xmlns:p14="http://schemas.microsoft.com/office/powerpoint/2010/main" val="2269112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2486606D-E6F4-CD1F-AC1A-0D8CF8A8C0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1DFCBA-3F61-C52C-6922-B08FB0868ECB}"/>
              </a:ext>
            </a:extLst>
          </p:cNvPr>
          <p:cNvSpPr>
            <a:spLocks noGrp="1"/>
          </p:cNvSpPr>
          <p:nvPr>
            <p:ph type="title"/>
          </p:nvPr>
        </p:nvSpPr>
        <p:spPr>
          <a:xfrm>
            <a:off x="964024" y="879065"/>
            <a:ext cx="11227976" cy="610863"/>
          </a:xfrm>
        </p:spPr>
        <p:txBody>
          <a:bodyPr>
            <a:normAutofit fontScale="90000"/>
          </a:bodyPr>
          <a:lstStyle/>
          <a:p>
            <a:r>
              <a:rPr lang="en-GB"/>
              <a:t>Is the positive link between B@B &amp; </a:t>
            </a:r>
            <a:r>
              <a:rPr lang="en-GB">
                <a:solidFill>
                  <a:schemeClr val="tx2"/>
                </a:solidFill>
              </a:rPr>
              <a:t>Engagement </a:t>
            </a:r>
            <a:r>
              <a:rPr lang="en-GB"/>
              <a:t>consistent across groups?</a:t>
            </a:r>
          </a:p>
        </p:txBody>
      </p:sp>
      <p:sp>
        <p:nvSpPr>
          <p:cNvPr id="11" name="Rectangle 10">
            <a:extLst>
              <a:ext uri="{FF2B5EF4-FFF2-40B4-BE49-F238E27FC236}">
                <a16:creationId xmlns:a16="http://schemas.microsoft.com/office/drawing/2014/main" id="{98EC4C18-E183-8A25-6B6C-ED3D4255B13B}"/>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
        <p:nvSpPr>
          <p:cNvPr id="4" name="Rectangle 1">
            <a:extLst>
              <a:ext uri="{FF2B5EF4-FFF2-40B4-BE49-F238E27FC236}">
                <a16:creationId xmlns:a16="http://schemas.microsoft.com/office/drawing/2014/main" id="{F18B629A-8FE6-FC3D-56D5-FFA8173032B6}"/>
              </a:ext>
            </a:extLst>
          </p:cNvPr>
          <p:cNvSpPr>
            <a:spLocks noChangeArrowheads="1"/>
          </p:cNvSpPr>
          <p:nvPr/>
        </p:nvSpPr>
        <p:spPr bwMode="auto">
          <a:xfrm>
            <a:off x="-1508900" y="1383521"/>
            <a:ext cx="2549701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219170">
              <a:defRPr/>
            </a:pPr>
            <a:r>
              <a:rPr lang="en-US" altLang="en-US" sz="2400">
                <a:solidFill>
                  <a:srgbClr val="000000"/>
                </a:solidFill>
                <a:latin typeface="Times New Roman" panose="02020603050405020304" pitchFamily="18" charset="0"/>
                <a:cs typeface="Times New Roman" panose="02020603050405020304" pitchFamily="18" charset="0"/>
              </a:rPr>
              <a:t> </a:t>
            </a:r>
            <a:endParaRPr lang="en-US" altLang="en-US" sz="2400">
              <a:solidFill>
                <a:srgbClr val="FFFFFF"/>
              </a:solidFill>
            </a:endParaRPr>
          </a:p>
          <a:p>
            <a:pPr defTabSz="1219170">
              <a:defRPr/>
            </a:pPr>
            <a:endParaRPr lang="en-US" altLang="en-US" sz="2400">
              <a:solidFill>
                <a:srgbClr val="FFFFFF"/>
              </a:solidFill>
            </a:endParaRPr>
          </a:p>
        </p:txBody>
      </p:sp>
      <p:graphicFrame>
        <p:nvGraphicFramePr>
          <p:cNvPr id="3" name="Chart 2">
            <a:extLst>
              <a:ext uri="{FF2B5EF4-FFF2-40B4-BE49-F238E27FC236}">
                <a16:creationId xmlns:a16="http://schemas.microsoft.com/office/drawing/2014/main" id="{88DFEE2F-B542-C444-7632-2A55AFE70E8D}"/>
              </a:ext>
            </a:extLst>
          </p:cNvPr>
          <p:cNvGraphicFramePr>
            <a:graphicFrameLocks/>
          </p:cNvGraphicFramePr>
          <p:nvPr/>
        </p:nvGraphicFramePr>
        <p:xfrm>
          <a:off x="1671176" y="2057937"/>
          <a:ext cx="8849649" cy="455933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8">
            <a:extLst>
              <a:ext uri="{FF2B5EF4-FFF2-40B4-BE49-F238E27FC236}">
                <a16:creationId xmlns:a16="http://schemas.microsoft.com/office/drawing/2014/main" id="{394BE08F-CBD1-2729-2A09-414C2ED20F1A}"/>
              </a:ext>
            </a:extLst>
          </p:cNvPr>
          <p:cNvSpPr txBox="1"/>
          <p:nvPr/>
        </p:nvSpPr>
        <p:spPr>
          <a:xfrm>
            <a:off x="10977839" y="4393759"/>
            <a:ext cx="1110432" cy="31810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defRPr/>
            </a:pPr>
            <a:r>
              <a:rPr lang="en-GB" sz="1467">
                <a:solidFill>
                  <a:srgbClr val="000000"/>
                </a:solidFill>
                <a:latin typeface="Franklin Gothic Book"/>
              </a:rPr>
              <a:t>Avg. = 5.5%</a:t>
            </a:r>
          </a:p>
        </p:txBody>
      </p:sp>
      <p:graphicFrame>
        <p:nvGraphicFramePr>
          <p:cNvPr id="7" name="Chart 6">
            <a:extLst>
              <a:ext uri="{FF2B5EF4-FFF2-40B4-BE49-F238E27FC236}">
                <a16:creationId xmlns:a16="http://schemas.microsoft.com/office/drawing/2014/main" id="{4263C4F2-350E-5E34-EA84-CC7846370457}"/>
              </a:ext>
            </a:extLst>
          </p:cNvPr>
          <p:cNvGraphicFramePr>
            <a:graphicFrameLocks/>
          </p:cNvGraphicFramePr>
          <p:nvPr/>
        </p:nvGraphicFramePr>
        <p:xfrm>
          <a:off x="1127987" y="2033166"/>
          <a:ext cx="9548315" cy="4477660"/>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Connector 8">
            <a:extLst>
              <a:ext uri="{FF2B5EF4-FFF2-40B4-BE49-F238E27FC236}">
                <a16:creationId xmlns:a16="http://schemas.microsoft.com/office/drawing/2014/main" id="{3C1A79DD-7EA0-794E-AE36-B0D4C30C500E}"/>
              </a:ext>
            </a:extLst>
          </p:cNvPr>
          <p:cNvCxnSpPr>
            <a:cxnSpLocks/>
          </p:cNvCxnSpPr>
          <p:nvPr/>
        </p:nvCxnSpPr>
        <p:spPr>
          <a:xfrm>
            <a:off x="949691" y="4537435"/>
            <a:ext cx="9984605" cy="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Star: 5 Points 12">
            <a:extLst>
              <a:ext uri="{FF2B5EF4-FFF2-40B4-BE49-F238E27FC236}">
                <a16:creationId xmlns:a16="http://schemas.microsoft.com/office/drawing/2014/main" id="{29144013-D79F-4D35-45E8-EF55B3EE140E}"/>
              </a:ext>
            </a:extLst>
          </p:cNvPr>
          <p:cNvSpPr/>
          <p:nvPr/>
        </p:nvSpPr>
        <p:spPr>
          <a:xfrm>
            <a:off x="2561698" y="2301047"/>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4" name="Star: 5 Points 13">
            <a:extLst>
              <a:ext uri="{FF2B5EF4-FFF2-40B4-BE49-F238E27FC236}">
                <a16:creationId xmlns:a16="http://schemas.microsoft.com/office/drawing/2014/main" id="{29144013-D79F-4D35-45E8-EF55B3EE140E}"/>
              </a:ext>
            </a:extLst>
          </p:cNvPr>
          <p:cNvSpPr/>
          <p:nvPr/>
        </p:nvSpPr>
        <p:spPr>
          <a:xfrm>
            <a:off x="1627633" y="4230101"/>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5" name="Star: 5 Points 14">
            <a:extLst>
              <a:ext uri="{FF2B5EF4-FFF2-40B4-BE49-F238E27FC236}">
                <a16:creationId xmlns:a16="http://schemas.microsoft.com/office/drawing/2014/main" id="{29144013-D79F-4D35-45E8-EF55B3EE140E}"/>
              </a:ext>
            </a:extLst>
          </p:cNvPr>
          <p:cNvSpPr/>
          <p:nvPr/>
        </p:nvSpPr>
        <p:spPr>
          <a:xfrm>
            <a:off x="6232132" y="4134753"/>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6" name="Star: 5 Points 15">
            <a:extLst>
              <a:ext uri="{FF2B5EF4-FFF2-40B4-BE49-F238E27FC236}">
                <a16:creationId xmlns:a16="http://schemas.microsoft.com/office/drawing/2014/main" id="{29144013-D79F-4D35-45E8-EF55B3EE140E}"/>
              </a:ext>
            </a:extLst>
          </p:cNvPr>
          <p:cNvSpPr/>
          <p:nvPr/>
        </p:nvSpPr>
        <p:spPr>
          <a:xfrm>
            <a:off x="4372389" y="3133630"/>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7" name="Star: 5 Points 16">
            <a:extLst>
              <a:ext uri="{FF2B5EF4-FFF2-40B4-BE49-F238E27FC236}">
                <a16:creationId xmlns:a16="http://schemas.microsoft.com/office/drawing/2014/main" id="{29144013-D79F-4D35-45E8-EF55B3EE140E}"/>
              </a:ext>
            </a:extLst>
          </p:cNvPr>
          <p:cNvSpPr/>
          <p:nvPr/>
        </p:nvSpPr>
        <p:spPr>
          <a:xfrm>
            <a:off x="8067349" y="3914486"/>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8" name="Star: 5 Points 17">
            <a:extLst>
              <a:ext uri="{FF2B5EF4-FFF2-40B4-BE49-F238E27FC236}">
                <a16:creationId xmlns:a16="http://schemas.microsoft.com/office/drawing/2014/main" id="{F2862528-B1AB-609C-A4FA-67F33264E09F}"/>
              </a:ext>
            </a:extLst>
          </p:cNvPr>
          <p:cNvSpPr/>
          <p:nvPr/>
        </p:nvSpPr>
        <p:spPr>
          <a:xfrm>
            <a:off x="8989560" y="4278729"/>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19" name="Star: 5 Points 18">
            <a:extLst>
              <a:ext uri="{FF2B5EF4-FFF2-40B4-BE49-F238E27FC236}">
                <a16:creationId xmlns:a16="http://schemas.microsoft.com/office/drawing/2014/main" id="{0270A983-855B-7F91-5DDE-F8236ED57AE7}"/>
              </a:ext>
            </a:extLst>
          </p:cNvPr>
          <p:cNvSpPr/>
          <p:nvPr/>
        </p:nvSpPr>
        <p:spPr>
          <a:xfrm>
            <a:off x="9900425" y="4104581"/>
            <a:ext cx="215417" cy="19009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377"/>
            <a:endParaRPr lang="en-GB" sz="1467">
              <a:solidFill>
                <a:srgbClr val="FFFFFF"/>
              </a:solidFill>
              <a:latin typeface="Franklin Gothic Book"/>
            </a:endParaRPr>
          </a:p>
        </p:txBody>
      </p:sp>
      <p:sp>
        <p:nvSpPr>
          <p:cNvPr id="6" name="Star: 5 Points 5">
            <a:extLst>
              <a:ext uri="{FF2B5EF4-FFF2-40B4-BE49-F238E27FC236}">
                <a16:creationId xmlns:a16="http://schemas.microsoft.com/office/drawing/2014/main" id="{F666BC1C-8BA1-5009-9629-ED3730C14AAC}"/>
              </a:ext>
            </a:extLst>
          </p:cNvPr>
          <p:cNvSpPr/>
          <p:nvPr/>
        </p:nvSpPr>
        <p:spPr>
          <a:xfrm>
            <a:off x="148526" y="657017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8" name="TextBox 7">
            <a:extLst>
              <a:ext uri="{FF2B5EF4-FFF2-40B4-BE49-F238E27FC236}">
                <a16:creationId xmlns:a16="http://schemas.microsoft.com/office/drawing/2014/main" id="{829B240D-A255-0FA8-F832-1C3C0271A8EB}"/>
              </a:ext>
            </a:extLst>
          </p:cNvPr>
          <p:cNvSpPr txBox="1"/>
          <p:nvPr/>
        </p:nvSpPr>
        <p:spPr>
          <a:xfrm>
            <a:off x="212320" y="6510826"/>
            <a:ext cx="6883400" cy="276999"/>
          </a:xfrm>
          <a:prstGeom prst="rect">
            <a:avLst/>
          </a:prstGeom>
          <a:noFill/>
        </p:spPr>
        <p:txBody>
          <a:bodyPr wrap="square" rtlCol="0">
            <a:spAutoFit/>
          </a:bodyPr>
          <a:lstStyle/>
          <a:p>
            <a:pPr defTabSz="914377"/>
            <a:r>
              <a:rPr lang="en-GB" sz="1200">
                <a:solidFill>
                  <a:srgbClr val="000000"/>
                </a:solidFill>
                <a:latin typeface="Franklin Gothic Book"/>
              </a:rPr>
              <a:t>Denotes statistical significance at the 95% level (p &lt; 0.05)</a:t>
            </a:r>
          </a:p>
        </p:txBody>
      </p:sp>
      <p:sp>
        <p:nvSpPr>
          <p:cNvPr id="10" name="TextBox 9">
            <a:extLst>
              <a:ext uri="{FF2B5EF4-FFF2-40B4-BE49-F238E27FC236}">
                <a16:creationId xmlns:a16="http://schemas.microsoft.com/office/drawing/2014/main" id="{DCEB8963-7A93-C837-F7CD-8FEFFA13AA1B}"/>
              </a:ext>
            </a:extLst>
          </p:cNvPr>
          <p:cNvSpPr txBox="1"/>
          <p:nvPr/>
        </p:nvSpPr>
        <p:spPr>
          <a:xfrm>
            <a:off x="5020735" y="5898572"/>
            <a:ext cx="867832" cy="338554"/>
          </a:xfrm>
          <a:prstGeom prst="rect">
            <a:avLst/>
          </a:prstGeom>
          <a:solidFill>
            <a:schemeClr val="tx1"/>
          </a:solidFill>
        </p:spPr>
        <p:txBody>
          <a:bodyPr wrap="square" rtlCol="0">
            <a:spAutoFit/>
          </a:bodyPr>
          <a:lstStyle/>
          <a:p>
            <a:pPr algn="ctr" defTabSz="914377"/>
            <a:r>
              <a:rPr lang="en-GB" sz="800" dirty="0">
                <a:solidFill>
                  <a:srgbClr val="000000">
                    <a:lumMod val="65000"/>
                    <a:lumOff val="35000"/>
                  </a:srgbClr>
                </a:solidFill>
                <a:latin typeface="Helvetica" panose="020B0604020202020204" pitchFamily="34" charset="0"/>
                <a:cs typeface="Helvetica" panose="020B0604020202020204" pitchFamily="34" charset="0"/>
              </a:rPr>
              <a:t>MINORITY ETHNIC</a:t>
            </a:r>
          </a:p>
        </p:txBody>
      </p:sp>
    </p:spTree>
    <p:extLst>
      <p:ext uri="{BB962C8B-B14F-4D97-AF65-F5344CB8AC3E}">
        <p14:creationId xmlns:p14="http://schemas.microsoft.com/office/powerpoint/2010/main" val="1431894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7C47D-2E71-82FB-1996-984891A1C406}"/>
              </a:ext>
            </a:extLst>
          </p:cNvPr>
          <p:cNvSpPr>
            <a:spLocks noGrp="1"/>
          </p:cNvSpPr>
          <p:nvPr>
            <p:ph type="title"/>
          </p:nvPr>
        </p:nvSpPr>
        <p:spPr>
          <a:xfrm>
            <a:off x="964024" y="879065"/>
            <a:ext cx="8931539" cy="610863"/>
          </a:xfrm>
        </p:spPr>
        <p:txBody>
          <a:bodyPr>
            <a:normAutofit/>
          </a:bodyPr>
          <a:lstStyle/>
          <a:p>
            <a:r>
              <a:rPr lang="en-GB"/>
              <a:t>Limitations </a:t>
            </a:r>
            <a:endParaRPr lang="en-US"/>
          </a:p>
        </p:txBody>
      </p:sp>
      <p:sp>
        <p:nvSpPr>
          <p:cNvPr id="3" name="Text Placeholder 2">
            <a:extLst>
              <a:ext uri="{FF2B5EF4-FFF2-40B4-BE49-F238E27FC236}">
                <a16:creationId xmlns:a16="http://schemas.microsoft.com/office/drawing/2014/main" id="{65D7FF83-6A51-F0D6-6F4F-C1BDEEEEB683}"/>
              </a:ext>
            </a:extLst>
          </p:cNvPr>
          <p:cNvSpPr>
            <a:spLocks noGrp="1"/>
          </p:cNvSpPr>
          <p:nvPr>
            <p:ph type="body" sz="quarter" idx="10"/>
          </p:nvPr>
        </p:nvSpPr>
        <p:spPr>
          <a:xfrm>
            <a:off x="952501" y="2254211"/>
            <a:ext cx="10941788" cy="3332907"/>
          </a:xfrm>
        </p:spPr>
        <p:txBody>
          <a:bodyPr vert="horz" lIns="121920" tIns="60960" rIns="121920" bIns="60960" rtlCol="0" anchor="t">
            <a:noAutofit/>
          </a:bodyPr>
          <a:lstStyle/>
          <a:p>
            <a:pPr marL="457189" indent="-457189">
              <a:lnSpc>
                <a:spcPct val="100000"/>
              </a:lnSpc>
              <a:buAutoNum type="arabicPeriod"/>
              <a:defRPr/>
            </a:pPr>
            <a:r>
              <a:rPr lang="en-GB" sz="1867" b="1">
                <a:solidFill>
                  <a:srgbClr val="000000"/>
                </a:solidFill>
                <a:latin typeface="Franklin Gothic Book"/>
                <a:cs typeface="Segoe UI Semilight"/>
              </a:rPr>
              <a:t>We cannot confirm a causal relationship and there are several threats to validity</a:t>
            </a:r>
          </a:p>
          <a:p>
            <a:pPr marL="1142971" lvl="1" indent="-457189">
              <a:lnSpc>
                <a:spcPct val="100000"/>
              </a:lnSpc>
              <a:buAutoNum type="arabicPeriod"/>
              <a:defRPr/>
            </a:pPr>
            <a:r>
              <a:rPr lang="en-US" sz="1600">
                <a:solidFill>
                  <a:srgbClr val="000000"/>
                </a:solidFill>
                <a:latin typeface="Franklin Gothic Book"/>
                <a:cs typeface="Segoe UI Semilight"/>
              </a:rPr>
              <a:t>Students who are unable to attend B@B extended induction might have other issues or complications that make them less likely to score highly on CIWY measures regardless of B@B attendance </a:t>
            </a:r>
          </a:p>
          <a:p>
            <a:pPr marL="1142971" lvl="1" indent="-457189">
              <a:lnSpc>
                <a:spcPct val="100000"/>
              </a:lnSpc>
              <a:buAutoNum type="arabicPeriod"/>
              <a:defRPr/>
            </a:pPr>
            <a:r>
              <a:rPr lang="en-US" sz="1600">
                <a:solidFill>
                  <a:srgbClr val="000000"/>
                </a:solidFill>
                <a:latin typeface="Franklin Gothic Book"/>
                <a:cs typeface="Segoe UI Semilight"/>
              </a:rPr>
              <a:t>Attendance at B@B might also be related to course, potentially muddling the relationship between attendance and CIWY results</a:t>
            </a:r>
          </a:p>
          <a:p>
            <a:pPr marL="457189" indent="-457189">
              <a:lnSpc>
                <a:spcPct val="100000"/>
              </a:lnSpc>
              <a:buAutoNum type="arabicPeriod"/>
              <a:defRPr/>
            </a:pPr>
            <a:r>
              <a:rPr lang="en-US" sz="1867" b="1">
                <a:solidFill>
                  <a:srgbClr val="000000"/>
                </a:solidFill>
                <a:latin typeface="Franklin Gothic Book"/>
                <a:cs typeface="Segoe UI Semilight"/>
              </a:rPr>
              <a:t>Data is imperfect</a:t>
            </a:r>
          </a:p>
          <a:p>
            <a:pPr marL="1142971" lvl="1" indent="-457189">
              <a:lnSpc>
                <a:spcPct val="100000"/>
              </a:lnSpc>
              <a:buAutoNum type="arabicPeriod"/>
              <a:defRPr/>
            </a:pPr>
            <a:r>
              <a:rPr lang="en-US" sz="1600">
                <a:solidFill>
                  <a:srgbClr val="000000"/>
                </a:solidFill>
                <a:latin typeface="Franklin Gothic Book"/>
                <a:cs typeface="Segoe UI Semilight"/>
              </a:rPr>
              <a:t>We do not have baseline measures of belonging, academic self confidence, or engagement before the B@B intervention; though the subgroup analysis controls for some demographic differences </a:t>
            </a:r>
          </a:p>
          <a:p>
            <a:pPr marL="1142971" lvl="1" indent="-457189">
              <a:lnSpc>
                <a:spcPct val="100000"/>
              </a:lnSpc>
              <a:buAutoNum type="arabicPeriod"/>
              <a:defRPr/>
            </a:pPr>
            <a:r>
              <a:rPr lang="en-US" sz="1600">
                <a:solidFill>
                  <a:srgbClr val="000000"/>
                </a:solidFill>
                <a:latin typeface="Franklin Gothic Book"/>
                <a:cs typeface="Segoe UI Semilight"/>
              </a:rPr>
              <a:t>We do not know how much of the impact may be due to participation at Welcome Week activities (though there is a strong correlation between self reported attendance at Welcome Week and extended induction) </a:t>
            </a:r>
          </a:p>
          <a:p>
            <a:pPr marL="1142971" lvl="1" indent="-457189">
              <a:lnSpc>
                <a:spcPct val="100000"/>
              </a:lnSpc>
              <a:buAutoNum type="arabicPeriod"/>
              <a:defRPr/>
            </a:pPr>
            <a:r>
              <a:rPr lang="en-US" sz="1600">
                <a:solidFill>
                  <a:srgbClr val="000000"/>
                </a:solidFill>
                <a:latin typeface="Franklin Gothic Book"/>
                <a:cs typeface="Segoe UI Semilight"/>
              </a:rPr>
              <a:t>Record keeping was imperfect, some students who attended may have been marked as “not attending.” However, this would only mute any effect that B@B had on the outcome measures as opposed to creating the illusion of a relationship. </a:t>
            </a:r>
          </a:p>
          <a:p>
            <a:pPr marL="1142971" lvl="1" indent="-457189">
              <a:lnSpc>
                <a:spcPct val="100000"/>
              </a:lnSpc>
              <a:buAutoNum type="arabicPeriod"/>
              <a:defRPr/>
            </a:pPr>
            <a:endParaRPr lang="en-US">
              <a:solidFill>
                <a:srgbClr val="000000"/>
              </a:solidFill>
              <a:latin typeface="Franklin Gothic Book"/>
              <a:cs typeface="Segoe UI Semilight"/>
            </a:endParaRPr>
          </a:p>
        </p:txBody>
      </p:sp>
      <p:sp>
        <p:nvSpPr>
          <p:cNvPr id="11" name="Rectangle 10">
            <a:extLst>
              <a:ext uri="{FF2B5EF4-FFF2-40B4-BE49-F238E27FC236}">
                <a16:creationId xmlns:a16="http://schemas.microsoft.com/office/drawing/2014/main" id="{5C19C3BE-95EF-974B-C10E-62BC3876A8C7}"/>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Tree>
    <p:extLst>
      <p:ext uri="{BB962C8B-B14F-4D97-AF65-F5344CB8AC3E}">
        <p14:creationId xmlns:p14="http://schemas.microsoft.com/office/powerpoint/2010/main" val="109326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FE9134A2-FCC7-81C9-001C-C091902156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D8816-BB61-FE20-1DA7-E0AD500CC566}"/>
              </a:ext>
            </a:extLst>
          </p:cNvPr>
          <p:cNvSpPr>
            <a:spLocks noGrp="1"/>
          </p:cNvSpPr>
          <p:nvPr>
            <p:ph type="title"/>
          </p:nvPr>
        </p:nvSpPr>
        <p:spPr>
          <a:xfrm>
            <a:off x="964024" y="879065"/>
            <a:ext cx="10835712" cy="610863"/>
          </a:xfrm>
        </p:spPr>
        <p:txBody>
          <a:bodyPr>
            <a:noAutofit/>
          </a:bodyPr>
          <a:lstStyle/>
          <a:p>
            <a:r>
              <a:rPr lang="en-GB" sz="3733" dirty="0">
                <a:latin typeface="Franklin Gothic Demi" panose="020B0703020102020204" pitchFamily="34" charset="0"/>
              </a:rPr>
              <a:t>Value of First Year Transition Program</a:t>
            </a:r>
            <a:endParaRPr lang="en-US" sz="3733" dirty="0">
              <a:latin typeface="Franklin Gothic Demi" panose="020B0703020102020204" pitchFamily="34" charset="0"/>
            </a:endParaRPr>
          </a:p>
        </p:txBody>
      </p:sp>
      <p:graphicFrame>
        <p:nvGraphicFramePr>
          <p:cNvPr id="6" name="Diagram 5">
            <a:extLst>
              <a:ext uri="{FF2B5EF4-FFF2-40B4-BE49-F238E27FC236}">
                <a16:creationId xmlns:a16="http://schemas.microsoft.com/office/drawing/2014/main" id="{6A17CE01-A4AD-AB60-2C39-E6F54A80AE5E}"/>
              </a:ext>
            </a:extLst>
          </p:cNvPr>
          <p:cNvGraphicFramePr/>
          <p:nvPr/>
        </p:nvGraphicFramePr>
        <p:xfrm>
          <a:off x="-1462540" y="7355911"/>
          <a:ext cx="10209355" cy="4167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ectangle 10">
            <a:extLst>
              <a:ext uri="{FF2B5EF4-FFF2-40B4-BE49-F238E27FC236}">
                <a16:creationId xmlns:a16="http://schemas.microsoft.com/office/drawing/2014/main" id="{283368B8-9B16-8FC0-D57D-F32C81D194A8}"/>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3" name="Diagram 2">
            <a:extLst>
              <a:ext uri="{FF2B5EF4-FFF2-40B4-BE49-F238E27FC236}">
                <a16:creationId xmlns:a16="http://schemas.microsoft.com/office/drawing/2014/main" id="{683BDBC1-36FD-BE0E-DF70-F4FADFEF35C5}"/>
              </a:ext>
            </a:extLst>
          </p:cNvPr>
          <p:cNvGraphicFramePr/>
          <p:nvPr/>
        </p:nvGraphicFramePr>
        <p:xfrm>
          <a:off x="999854" y="1406332"/>
          <a:ext cx="10581269" cy="404533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TextBox 3">
            <a:extLst>
              <a:ext uri="{FF2B5EF4-FFF2-40B4-BE49-F238E27FC236}">
                <a16:creationId xmlns:a16="http://schemas.microsoft.com/office/drawing/2014/main" id="{96BC879B-9A0C-FFFE-CBAB-8526F5939B87}"/>
              </a:ext>
            </a:extLst>
          </p:cNvPr>
          <p:cNvSpPr txBox="1"/>
          <p:nvPr/>
        </p:nvSpPr>
        <p:spPr>
          <a:xfrm>
            <a:off x="388241" y="4687993"/>
            <a:ext cx="9047307" cy="1938992"/>
          </a:xfrm>
          <a:prstGeom prst="rect">
            <a:avLst/>
          </a:prstGeom>
          <a:noFill/>
        </p:spPr>
        <p:txBody>
          <a:bodyPr wrap="square" rtlCol="0">
            <a:spAutoFit/>
          </a:bodyPr>
          <a:lstStyle/>
          <a:p>
            <a:pPr defTabSz="914377"/>
            <a:r>
              <a:rPr lang="en-GB" sz="2400">
                <a:solidFill>
                  <a:srgbClr val="000000"/>
                </a:solidFill>
                <a:latin typeface="Franklin Gothic Book"/>
              </a:rPr>
              <a:t>We know transition programs are good for all students…</a:t>
            </a:r>
          </a:p>
          <a:p>
            <a:pPr defTabSz="914377"/>
            <a:endParaRPr lang="en-GB" sz="2400">
              <a:solidFill>
                <a:srgbClr val="000000"/>
              </a:solidFill>
              <a:latin typeface="Franklin Gothic Book"/>
            </a:endParaRPr>
          </a:p>
          <a:p>
            <a:pPr defTabSz="914377"/>
            <a:r>
              <a:rPr lang="en-GB" sz="2400">
                <a:solidFill>
                  <a:srgbClr val="000000"/>
                </a:solidFill>
                <a:latin typeface="Franklin Gothic Book"/>
              </a:rPr>
              <a:t>…but are they uniquely positioned to support students from less advantaged backgrounds by improving belonging at an early stage of their HE career? </a:t>
            </a:r>
          </a:p>
        </p:txBody>
      </p:sp>
    </p:spTree>
    <p:extLst>
      <p:ext uri="{BB962C8B-B14F-4D97-AF65-F5344CB8AC3E}">
        <p14:creationId xmlns:p14="http://schemas.microsoft.com/office/powerpoint/2010/main" val="1984193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7C47D-2E71-82FB-1996-984891A1C406}"/>
              </a:ext>
            </a:extLst>
          </p:cNvPr>
          <p:cNvSpPr>
            <a:spLocks noGrp="1"/>
          </p:cNvSpPr>
          <p:nvPr>
            <p:ph type="title"/>
          </p:nvPr>
        </p:nvSpPr>
        <p:spPr>
          <a:xfrm>
            <a:off x="964024" y="879065"/>
            <a:ext cx="8931539" cy="610863"/>
          </a:xfrm>
        </p:spPr>
        <p:txBody>
          <a:bodyPr>
            <a:noAutofit/>
          </a:bodyPr>
          <a:lstStyle/>
          <a:p>
            <a:r>
              <a:rPr lang="en-GB" sz="3600" b="0" dirty="0"/>
              <a:t>Research Questions</a:t>
            </a:r>
          </a:p>
        </p:txBody>
      </p:sp>
      <p:sp>
        <p:nvSpPr>
          <p:cNvPr id="9" name="Freeform: Shape 8">
            <a:extLst>
              <a:ext uri="{FF2B5EF4-FFF2-40B4-BE49-F238E27FC236}">
                <a16:creationId xmlns:a16="http://schemas.microsoft.com/office/drawing/2014/main" id="{B2560B62-EC57-CD3E-9303-2D01E8279CEF}"/>
              </a:ext>
            </a:extLst>
          </p:cNvPr>
          <p:cNvSpPr/>
          <p:nvPr/>
        </p:nvSpPr>
        <p:spPr>
          <a:xfrm>
            <a:off x="1405198" y="2648147"/>
            <a:ext cx="4331235" cy="2483569"/>
          </a:xfrm>
          <a:custGeom>
            <a:avLst/>
            <a:gdLst>
              <a:gd name="connsiteX0" fmla="*/ 0 w 2165510"/>
              <a:gd name="connsiteY0" fmla="*/ 186268 h 1862677"/>
              <a:gd name="connsiteX1" fmla="*/ 186268 w 2165510"/>
              <a:gd name="connsiteY1" fmla="*/ 0 h 1862677"/>
              <a:gd name="connsiteX2" fmla="*/ 1979242 w 2165510"/>
              <a:gd name="connsiteY2" fmla="*/ 0 h 1862677"/>
              <a:gd name="connsiteX3" fmla="*/ 2165510 w 2165510"/>
              <a:gd name="connsiteY3" fmla="*/ 186268 h 1862677"/>
              <a:gd name="connsiteX4" fmla="*/ 2165510 w 2165510"/>
              <a:gd name="connsiteY4" fmla="*/ 1676409 h 1862677"/>
              <a:gd name="connsiteX5" fmla="*/ 1979242 w 2165510"/>
              <a:gd name="connsiteY5" fmla="*/ 1862677 h 1862677"/>
              <a:gd name="connsiteX6" fmla="*/ 186268 w 2165510"/>
              <a:gd name="connsiteY6" fmla="*/ 1862677 h 1862677"/>
              <a:gd name="connsiteX7" fmla="*/ 0 w 2165510"/>
              <a:gd name="connsiteY7" fmla="*/ 1676409 h 1862677"/>
              <a:gd name="connsiteX8" fmla="*/ 0 w 2165510"/>
              <a:gd name="connsiteY8" fmla="*/ 186268 h 1862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5510" h="1862677">
                <a:moveTo>
                  <a:pt x="0" y="186268"/>
                </a:moveTo>
                <a:cubicBezTo>
                  <a:pt x="0" y="83395"/>
                  <a:pt x="83395" y="0"/>
                  <a:pt x="186268" y="0"/>
                </a:cubicBezTo>
                <a:lnTo>
                  <a:pt x="1979242" y="0"/>
                </a:lnTo>
                <a:cubicBezTo>
                  <a:pt x="2082115" y="0"/>
                  <a:pt x="2165510" y="83395"/>
                  <a:pt x="2165510" y="186268"/>
                </a:cubicBezTo>
                <a:lnTo>
                  <a:pt x="2165510" y="1676409"/>
                </a:lnTo>
                <a:cubicBezTo>
                  <a:pt x="2165510" y="1779282"/>
                  <a:pt x="2082115" y="1862677"/>
                  <a:pt x="1979242" y="1862677"/>
                </a:cubicBezTo>
                <a:lnTo>
                  <a:pt x="186268" y="1862677"/>
                </a:lnTo>
                <a:cubicBezTo>
                  <a:pt x="83395" y="1862677"/>
                  <a:pt x="0" y="1779282"/>
                  <a:pt x="0" y="1676409"/>
                </a:cubicBezTo>
                <a:lnTo>
                  <a:pt x="0" y="18626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4181" tIns="164181" rIns="164181" bIns="164181" numCol="1" spcCol="1270" anchor="t" anchorCtr="0">
            <a:noAutofit/>
          </a:bodyPr>
          <a:lstStyle/>
          <a:p>
            <a:pPr defTabSz="1066773">
              <a:lnSpc>
                <a:spcPct val="90000"/>
              </a:lnSpc>
              <a:spcBef>
                <a:spcPct val="0"/>
              </a:spcBef>
              <a:spcAft>
                <a:spcPct val="35000"/>
              </a:spcAft>
            </a:pPr>
            <a:r>
              <a:rPr lang="en-GB" sz="2400" dirty="0">
                <a:solidFill>
                  <a:srgbClr val="000000"/>
                </a:solidFill>
                <a:latin typeface="Franklin Gothic Book"/>
              </a:rPr>
              <a:t>Does attending B@B events increase students’</a:t>
            </a:r>
          </a:p>
          <a:p>
            <a:pPr marL="76198" lvl="1" indent="-76198" defTabSz="651917">
              <a:lnSpc>
                <a:spcPct val="90000"/>
              </a:lnSpc>
              <a:spcBef>
                <a:spcPct val="0"/>
              </a:spcBef>
              <a:spcAft>
                <a:spcPct val="15000"/>
              </a:spcAft>
              <a:buFontTx/>
              <a:buChar char="•"/>
            </a:pPr>
            <a:r>
              <a:rPr lang="en-GB" sz="1867" dirty="0">
                <a:solidFill>
                  <a:srgbClr val="000000"/>
                </a:solidFill>
                <a:latin typeface="Franklin Gothic Book"/>
              </a:rPr>
              <a:t>Sense of Belonging?</a:t>
            </a:r>
          </a:p>
          <a:p>
            <a:pPr marL="76198" lvl="1" indent="-76198" defTabSz="651917">
              <a:lnSpc>
                <a:spcPct val="90000"/>
              </a:lnSpc>
              <a:spcBef>
                <a:spcPct val="0"/>
              </a:spcBef>
              <a:spcAft>
                <a:spcPct val="15000"/>
              </a:spcAft>
              <a:buFontTx/>
              <a:buChar char="•"/>
            </a:pPr>
            <a:r>
              <a:rPr lang="en-GB" sz="1867" dirty="0">
                <a:solidFill>
                  <a:srgbClr val="000000"/>
                </a:solidFill>
                <a:latin typeface="Franklin Gothic Book"/>
              </a:rPr>
              <a:t>Academic Confidence? </a:t>
            </a:r>
          </a:p>
          <a:p>
            <a:pPr marL="76198" lvl="1" indent="-76198" defTabSz="651917">
              <a:lnSpc>
                <a:spcPct val="90000"/>
              </a:lnSpc>
              <a:spcBef>
                <a:spcPct val="0"/>
              </a:spcBef>
              <a:spcAft>
                <a:spcPct val="15000"/>
              </a:spcAft>
              <a:buFontTx/>
              <a:buChar char="•"/>
            </a:pPr>
            <a:r>
              <a:rPr lang="en-GB" sz="1867" dirty="0">
                <a:solidFill>
                  <a:srgbClr val="000000"/>
                </a:solidFill>
                <a:latin typeface="Franklin Gothic Book"/>
              </a:rPr>
              <a:t>Engagement?</a:t>
            </a:r>
          </a:p>
        </p:txBody>
      </p:sp>
      <p:sp>
        <p:nvSpPr>
          <p:cNvPr id="12" name="Freeform: Shape 11">
            <a:extLst>
              <a:ext uri="{FF2B5EF4-FFF2-40B4-BE49-F238E27FC236}">
                <a16:creationId xmlns:a16="http://schemas.microsoft.com/office/drawing/2014/main" id="{3FB6666E-4075-A948-8714-2DAF8948D6A1}"/>
              </a:ext>
            </a:extLst>
          </p:cNvPr>
          <p:cNvSpPr/>
          <p:nvPr/>
        </p:nvSpPr>
        <p:spPr>
          <a:xfrm>
            <a:off x="6860912" y="2648146"/>
            <a:ext cx="4331234" cy="2483569"/>
          </a:xfrm>
          <a:custGeom>
            <a:avLst/>
            <a:gdLst>
              <a:gd name="connsiteX0" fmla="*/ 0 w 2165510"/>
              <a:gd name="connsiteY0" fmla="*/ 186268 h 1862677"/>
              <a:gd name="connsiteX1" fmla="*/ 186268 w 2165510"/>
              <a:gd name="connsiteY1" fmla="*/ 0 h 1862677"/>
              <a:gd name="connsiteX2" fmla="*/ 1979242 w 2165510"/>
              <a:gd name="connsiteY2" fmla="*/ 0 h 1862677"/>
              <a:gd name="connsiteX3" fmla="*/ 2165510 w 2165510"/>
              <a:gd name="connsiteY3" fmla="*/ 186268 h 1862677"/>
              <a:gd name="connsiteX4" fmla="*/ 2165510 w 2165510"/>
              <a:gd name="connsiteY4" fmla="*/ 1676409 h 1862677"/>
              <a:gd name="connsiteX5" fmla="*/ 1979242 w 2165510"/>
              <a:gd name="connsiteY5" fmla="*/ 1862677 h 1862677"/>
              <a:gd name="connsiteX6" fmla="*/ 186268 w 2165510"/>
              <a:gd name="connsiteY6" fmla="*/ 1862677 h 1862677"/>
              <a:gd name="connsiteX7" fmla="*/ 0 w 2165510"/>
              <a:gd name="connsiteY7" fmla="*/ 1676409 h 1862677"/>
              <a:gd name="connsiteX8" fmla="*/ 0 w 2165510"/>
              <a:gd name="connsiteY8" fmla="*/ 186268 h 1862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5510" h="1862677">
                <a:moveTo>
                  <a:pt x="0" y="186268"/>
                </a:moveTo>
                <a:cubicBezTo>
                  <a:pt x="0" y="83395"/>
                  <a:pt x="83395" y="0"/>
                  <a:pt x="186268" y="0"/>
                </a:cubicBezTo>
                <a:lnTo>
                  <a:pt x="1979242" y="0"/>
                </a:lnTo>
                <a:cubicBezTo>
                  <a:pt x="2082115" y="0"/>
                  <a:pt x="2165510" y="83395"/>
                  <a:pt x="2165510" y="186268"/>
                </a:cubicBezTo>
                <a:lnTo>
                  <a:pt x="2165510" y="1676409"/>
                </a:lnTo>
                <a:cubicBezTo>
                  <a:pt x="2165510" y="1779282"/>
                  <a:pt x="2082115" y="1862677"/>
                  <a:pt x="1979242" y="1862677"/>
                </a:cubicBezTo>
                <a:lnTo>
                  <a:pt x="186268" y="1862677"/>
                </a:lnTo>
                <a:cubicBezTo>
                  <a:pt x="83395" y="1862677"/>
                  <a:pt x="0" y="1779282"/>
                  <a:pt x="0" y="1676409"/>
                </a:cubicBezTo>
                <a:lnTo>
                  <a:pt x="0" y="18626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4181" tIns="164181" rIns="164181" bIns="164181" numCol="1" spcCol="1270" anchor="t" anchorCtr="0">
            <a:noAutofit/>
          </a:bodyPr>
          <a:lstStyle/>
          <a:p>
            <a:pPr defTabSz="1066773">
              <a:lnSpc>
                <a:spcPct val="90000"/>
              </a:lnSpc>
              <a:spcBef>
                <a:spcPct val="0"/>
              </a:spcBef>
              <a:spcAft>
                <a:spcPct val="35000"/>
              </a:spcAft>
            </a:pPr>
            <a:r>
              <a:rPr lang="en-GB" sz="2400" dirty="0">
                <a:solidFill>
                  <a:srgbClr val="000000"/>
                </a:solidFill>
                <a:latin typeface="Franklin Gothic Book"/>
              </a:rPr>
              <a:t>If so, are benefits evenly distributed across groups? </a:t>
            </a:r>
          </a:p>
        </p:txBody>
      </p:sp>
      <p:sp>
        <p:nvSpPr>
          <p:cNvPr id="11" name="Rectangle 10">
            <a:extLst>
              <a:ext uri="{FF2B5EF4-FFF2-40B4-BE49-F238E27FC236}">
                <a16:creationId xmlns:a16="http://schemas.microsoft.com/office/drawing/2014/main" id="{5C19C3BE-95EF-974B-C10E-62BC3876A8C7}"/>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
        <p:nvSpPr>
          <p:cNvPr id="5" name="Oval 4">
            <a:extLst>
              <a:ext uri="{FF2B5EF4-FFF2-40B4-BE49-F238E27FC236}">
                <a16:creationId xmlns:a16="http://schemas.microsoft.com/office/drawing/2014/main" id="{8CCFE6B6-6A06-D4EA-5A45-2701E33AB662}"/>
              </a:ext>
            </a:extLst>
          </p:cNvPr>
          <p:cNvSpPr/>
          <p:nvPr/>
        </p:nvSpPr>
        <p:spPr>
          <a:xfrm>
            <a:off x="999854" y="2342714"/>
            <a:ext cx="627977" cy="624149"/>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defTabSz="914377"/>
            <a:r>
              <a:rPr lang="en-GB">
                <a:solidFill>
                  <a:srgbClr val="FFFFFF"/>
                </a:solidFill>
                <a:latin typeface="Franklin Gothic Book"/>
              </a:rPr>
              <a:t>1</a:t>
            </a:r>
          </a:p>
        </p:txBody>
      </p:sp>
      <p:sp>
        <p:nvSpPr>
          <p:cNvPr id="6" name="Oval 5">
            <a:extLst>
              <a:ext uri="{FF2B5EF4-FFF2-40B4-BE49-F238E27FC236}">
                <a16:creationId xmlns:a16="http://schemas.microsoft.com/office/drawing/2014/main" id="{C02898FE-0853-B811-2502-A09AC4754B41}"/>
              </a:ext>
            </a:extLst>
          </p:cNvPr>
          <p:cNvSpPr/>
          <p:nvPr/>
        </p:nvSpPr>
        <p:spPr>
          <a:xfrm>
            <a:off x="6399502" y="2342714"/>
            <a:ext cx="646776" cy="610863"/>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defTabSz="914377"/>
            <a:r>
              <a:rPr lang="en-GB" sz="1467" dirty="0">
                <a:solidFill>
                  <a:srgbClr val="FFFFFF"/>
                </a:solidFill>
                <a:latin typeface="Franklin Gothic Book"/>
              </a:rPr>
              <a:t>2</a:t>
            </a:r>
          </a:p>
        </p:txBody>
      </p:sp>
    </p:spTree>
    <p:extLst>
      <p:ext uri="{BB962C8B-B14F-4D97-AF65-F5344CB8AC3E}">
        <p14:creationId xmlns:p14="http://schemas.microsoft.com/office/powerpoint/2010/main" val="3369282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BB1CA72A-C328-90A5-DBF4-D41E0976D136}"/>
            </a:ext>
          </a:extLst>
        </p:cNvPr>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46E00D14-BC85-12A1-BAE7-1DB600005DDC}"/>
              </a:ext>
            </a:extLst>
          </p:cNvPr>
          <p:cNvSpPr/>
          <p:nvPr/>
        </p:nvSpPr>
        <p:spPr>
          <a:xfrm>
            <a:off x="9522866" y="5711296"/>
            <a:ext cx="2266269" cy="738337"/>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15" name="Rectangle: Rounded Corners 14">
            <a:extLst>
              <a:ext uri="{FF2B5EF4-FFF2-40B4-BE49-F238E27FC236}">
                <a16:creationId xmlns:a16="http://schemas.microsoft.com/office/drawing/2014/main" id="{3B2A71ED-DB78-B2B9-8143-88F90F4FF5C7}"/>
              </a:ext>
            </a:extLst>
          </p:cNvPr>
          <p:cNvSpPr/>
          <p:nvPr/>
        </p:nvSpPr>
        <p:spPr>
          <a:xfrm>
            <a:off x="7156174" y="5711296"/>
            <a:ext cx="2173357" cy="7383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2" name="Title 1">
            <a:extLst>
              <a:ext uri="{FF2B5EF4-FFF2-40B4-BE49-F238E27FC236}">
                <a16:creationId xmlns:a16="http://schemas.microsoft.com/office/drawing/2014/main" id="{447BF6CF-842A-313C-68DA-E2008A487D81}"/>
              </a:ext>
            </a:extLst>
          </p:cNvPr>
          <p:cNvSpPr>
            <a:spLocks noGrp="1"/>
          </p:cNvSpPr>
          <p:nvPr>
            <p:ph type="title"/>
          </p:nvPr>
        </p:nvSpPr>
        <p:spPr>
          <a:xfrm>
            <a:off x="964024" y="879065"/>
            <a:ext cx="8931539" cy="610863"/>
          </a:xfrm>
        </p:spPr>
        <p:txBody>
          <a:bodyPr>
            <a:normAutofit/>
          </a:bodyPr>
          <a:lstStyle/>
          <a:p>
            <a:r>
              <a:rPr lang="en-GB"/>
              <a:t>Data</a:t>
            </a:r>
          </a:p>
        </p:txBody>
      </p:sp>
      <p:sp>
        <p:nvSpPr>
          <p:cNvPr id="3" name="Text Placeholder 2">
            <a:extLst>
              <a:ext uri="{FF2B5EF4-FFF2-40B4-BE49-F238E27FC236}">
                <a16:creationId xmlns:a16="http://schemas.microsoft.com/office/drawing/2014/main" id="{3E8369FB-5773-D0D6-3655-D5EA62EA0000}"/>
              </a:ext>
            </a:extLst>
          </p:cNvPr>
          <p:cNvSpPr>
            <a:spLocks noGrp="1"/>
          </p:cNvSpPr>
          <p:nvPr>
            <p:ph type="body" sz="quarter" idx="10"/>
          </p:nvPr>
        </p:nvSpPr>
        <p:spPr>
          <a:xfrm>
            <a:off x="952501" y="2254211"/>
            <a:ext cx="9657044" cy="3332907"/>
          </a:xfrm>
        </p:spPr>
        <p:txBody>
          <a:bodyPr vert="horz" lIns="121920" tIns="60960" rIns="121920" bIns="60960" rtlCol="0" anchor="t">
            <a:noAutofit/>
          </a:bodyPr>
          <a:lstStyle/>
          <a:p>
            <a:r>
              <a:rPr lang="en-GB" sz="2133"/>
              <a:t>EPD linked B@B attendance data from Autumn 2024 with CIWY</a:t>
            </a:r>
          </a:p>
          <a:p>
            <a:pPr marL="380990" indent="-380990">
              <a:buFont typeface="Arial" panose="020B0604020202020204" pitchFamily="34" charset="0"/>
              <a:buChar char="•"/>
            </a:pPr>
            <a:endParaRPr lang="en-GB" sz="2400"/>
          </a:p>
          <a:p>
            <a:pPr marL="380990" indent="-380990">
              <a:buFont typeface="Arial" panose="020B0604020202020204" pitchFamily="34" charset="0"/>
              <a:buChar char="•"/>
            </a:pPr>
            <a:endParaRPr lang="en-GB" sz="2400"/>
          </a:p>
          <a:p>
            <a:pPr marL="380990" indent="-380990">
              <a:buFont typeface="Arial" panose="020B0604020202020204" pitchFamily="34" charset="0"/>
              <a:buChar char="•"/>
            </a:pPr>
            <a:endParaRPr lang="en-GB" sz="2400"/>
          </a:p>
          <a:p>
            <a:pPr marL="380990" indent="-380990">
              <a:buFont typeface="Arial" panose="020B0604020202020204" pitchFamily="34" charset="0"/>
              <a:buChar char="•"/>
            </a:pPr>
            <a:endParaRPr lang="en-GB" sz="2400"/>
          </a:p>
          <a:p>
            <a:pPr marL="380990" indent="-380990">
              <a:buFont typeface="Arial" panose="020B0604020202020204" pitchFamily="34" charset="0"/>
              <a:buChar char="•"/>
            </a:pPr>
            <a:endParaRPr lang="en-GB" sz="2400"/>
          </a:p>
          <a:p>
            <a:pPr marL="380990" indent="-380990">
              <a:buFont typeface="Arial" panose="020B0604020202020204" pitchFamily="34" charset="0"/>
              <a:buChar char="•"/>
            </a:pPr>
            <a:endParaRPr lang="en-GB" sz="2400"/>
          </a:p>
          <a:p>
            <a:endParaRPr lang="en-GB" sz="1867" i="1"/>
          </a:p>
          <a:p>
            <a:endParaRPr lang="en-GB" sz="1867" i="1"/>
          </a:p>
          <a:p>
            <a:pPr marL="457189" indent="-457189">
              <a:buFont typeface="Arial" panose="020B0604020202020204" pitchFamily="34" charset="0"/>
              <a:buChar char="•"/>
            </a:pPr>
            <a:endParaRPr lang="en-GB" sz="2133"/>
          </a:p>
          <a:p>
            <a:pPr marL="457189" indent="-457189"/>
            <a:endParaRPr lang="en-GB" sz="1333"/>
          </a:p>
        </p:txBody>
      </p:sp>
      <p:sp>
        <p:nvSpPr>
          <p:cNvPr id="11" name="Rectangle 10">
            <a:extLst>
              <a:ext uri="{FF2B5EF4-FFF2-40B4-BE49-F238E27FC236}">
                <a16:creationId xmlns:a16="http://schemas.microsoft.com/office/drawing/2014/main" id="{CD87545B-683B-6105-8008-8368203A3731}"/>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4" name="Diagram 3">
            <a:extLst>
              <a:ext uri="{FF2B5EF4-FFF2-40B4-BE49-F238E27FC236}">
                <a16:creationId xmlns:a16="http://schemas.microsoft.com/office/drawing/2014/main" id="{AD7AB5D4-6191-AE04-FF51-4D3F0EBDB47B}"/>
              </a:ext>
            </a:extLst>
          </p:cNvPr>
          <p:cNvGraphicFramePr/>
          <p:nvPr>
            <p:extLst>
              <p:ext uri="{D42A27DB-BD31-4B8C-83A1-F6EECF244321}">
                <p14:modId xmlns:p14="http://schemas.microsoft.com/office/powerpoint/2010/main" val="2024607697"/>
              </p:ext>
            </p:extLst>
          </p:nvPr>
        </p:nvGraphicFramePr>
        <p:xfrm>
          <a:off x="1000126" y="2738019"/>
          <a:ext cx="9637993" cy="2212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1D806E3E-97DC-1917-CC7D-D289E4540B5A}"/>
              </a:ext>
            </a:extLst>
          </p:cNvPr>
          <p:cNvSpPr txBox="1"/>
          <p:nvPr/>
        </p:nvSpPr>
        <p:spPr>
          <a:xfrm rot="16200000">
            <a:off x="115581" y="3640775"/>
            <a:ext cx="941495" cy="420564"/>
          </a:xfrm>
          <a:prstGeom prst="rect">
            <a:avLst/>
          </a:prstGeom>
          <a:noFill/>
        </p:spPr>
        <p:txBody>
          <a:bodyPr wrap="square">
            <a:spAutoFit/>
          </a:bodyPr>
          <a:lstStyle/>
          <a:p>
            <a:pPr defTabSz="914377">
              <a:defRPr/>
            </a:pPr>
            <a:r>
              <a:rPr lang="en-GB" sz="2133" b="1">
                <a:solidFill>
                  <a:srgbClr val="000000"/>
                </a:solidFill>
                <a:latin typeface="Franklin Gothic Book"/>
              </a:rPr>
              <a:t>2024</a:t>
            </a:r>
            <a:endParaRPr lang="en-GB" sz="1867" b="1">
              <a:solidFill>
                <a:srgbClr val="000000"/>
              </a:solidFill>
              <a:latin typeface="Franklin Gothic Book"/>
            </a:endParaRPr>
          </a:p>
        </p:txBody>
      </p:sp>
      <p:sp>
        <p:nvSpPr>
          <p:cNvPr id="33" name="TextBox 32">
            <a:extLst>
              <a:ext uri="{FF2B5EF4-FFF2-40B4-BE49-F238E27FC236}">
                <a16:creationId xmlns:a16="http://schemas.microsoft.com/office/drawing/2014/main" id="{62658F39-153C-1CDE-E608-343060EB5008}"/>
              </a:ext>
            </a:extLst>
          </p:cNvPr>
          <p:cNvSpPr txBox="1"/>
          <p:nvPr/>
        </p:nvSpPr>
        <p:spPr>
          <a:xfrm>
            <a:off x="-1796" y="6573811"/>
            <a:ext cx="6379933" cy="287323"/>
          </a:xfrm>
          <a:prstGeom prst="rect">
            <a:avLst/>
          </a:prstGeom>
          <a:noFill/>
          <a:ln>
            <a:noFill/>
          </a:ln>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defRPr/>
            </a:pPr>
            <a:r>
              <a:rPr lang="en-GB" sz="1067" i="1">
                <a:solidFill>
                  <a:srgbClr val="000000"/>
                </a:solidFill>
                <a:latin typeface="Franklin Gothic Book"/>
              </a:rPr>
              <a:t>Note: For the purposes of this analysis, reporting from Week 0 has been excluded</a:t>
            </a:r>
            <a:endParaRPr lang="en-US" sz="1067">
              <a:solidFill>
                <a:srgbClr val="000000"/>
              </a:solidFill>
              <a:latin typeface="Franklin Gothic Book"/>
            </a:endParaRPr>
          </a:p>
        </p:txBody>
      </p:sp>
      <p:grpSp>
        <p:nvGrpSpPr>
          <p:cNvPr id="5" name="Group 4">
            <a:extLst>
              <a:ext uri="{FF2B5EF4-FFF2-40B4-BE49-F238E27FC236}">
                <a16:creationId xmlns:a16="http://schemas.microsoft.com/office/drawing/2014/main" id="{854390CB-F399-0F0E-4A17-4D8B7F160E51}"/>
              </a:ext>
            </a:extLst>
          </p:cNvPr>
          <p:cNvGrpSpPr/>
          <p:nvPr/>
        </p:nvGrpSpPr>
        <p:grpSpPr>
          <a:xfrm rot="6831708">
            <a:off x="8160009" y="5027401"/>
            <a:ext cx="536753" cy="627900"/>
            <a:chOff x="4753582" y="594200"/>
            <a:chExt cx="402565" cy="470925"/>
          </a:xfrm>
        </p:grpSpPr>
        <p:sp>
          <p:nvSpPr>
            <p:cNvPr id="6" name="Arrow: Right 5">
              <a:extLst>
                <a:ext uri="{FF2B5EF4-FFF2-40B4-BE49-F238E27FC236}">
                  <a16:creationId xmlns:a16="http://schemas.microsoft.com/office/drawing/2014/main" id="{D1FF4CAF-459B-9588-D00E-F82B3C073F5C}"/>
                </a:ext>
              </a:extLst>
            </p:cNvPr>
            <p:cNvSpPr/>
            <p:nvPr/>
          </p:nvSpPr>
          <p:spPr>
            <a:xfrm>
              <a:off x="4753582" y="594200"/>
              <a:ext cx="402565" cy="470925"/>
            </a:xfrm>
            <a:prstGeom prst="rightArrow">
              <a:avLst>
                <a:gd name="adj1" fmla="val 60000"/>
                <a:gd name="adj2" fmla="val 50000"/>
              </a:avLst>
            </a:prstGeom>
          </p:spPr>
          <p:style>
            <a:lnRef idx="0">
              <a:schemeClr val="lt1">
                <a:hueOff val="0"/>
                <a:satOff val="0"/>
                <a:lumOff val="0"/>
                <a:alphaOff val="0"/>
              </a:schemeClr>
            </a:lnRef>
            <a:fillRef idx="1">
              <a:schemeClr val="accent4">
                <a:hueOff val="-18956971"/>
                <a:satOff val="39278"/>
                <a:lumOff val="6274"/>
                <a:alphaOff val="0"/>
              </a:schemeClr>
            </a:fillRef>
            <a:effectRef idx="0">
              <a:schemeClr val="accent4">
                <a:hueOff val="-18956971"/>
                <a:satOff val="39278"/>
                <a:lumOff val="6274"/>
                <a:alphaOff val="0"/>
              </a:schemeClr>
            </a:effectRef>
            <a:fontRef idx="minor">
              <a:schemeClr val="lt1"/>
            </a:fontRef>
          </p:style>
          <p:txBody>
            <a:bodyPr/>
            <a:lstStyle/>
            <a:p>
              <a:pPr defTabSz="914377"/>
              <a:endParaRPr lang="en-GB">
                <a:solidFill>
                  <a:srgbClr val="FFFFFF"/>
                </a:solidFill>
                <a:latin typeface="Franklin Gothic Book"/>
              </a:endParaRPr>
            </a:p>
          </p:txBody>
        </p:sp>
        <p:sp>
          <p:nvSpPr>
            <p:cNvPr id="7" name="Arrow: Right 4">
              <a:extLst>
                <a:ext uri="{FF2B5EF4-FFF2-40B4-BE49-F238E27FC236}">
                  <a16:creationId xmlns:a16="http://schemas.microsoft.com/office/drawing/2014/main" id="{F6247417-6DC0-CE3A-B7D0-B5A2AC566805}"/>
                </a:ext>
              </a:extLst>
            </p:cNvPr>
            <p:cNvSpPr txBox="1"/>
            <p:nvPr/>
          </p:nvSpPr>
          <p:spPr>
            <a:xfrm>
              <a:off x="4753582" y="688385"/>
              <a:ext cx="281796" cy="28255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algn="ctr" defTabSz="829713">
                <a:lnSpc>
                  <a:spcPct val="90000"/>
                </a:lnSpc>
                <a:spcBef>
                  <a:spcPct val="0"/>
                </a:spcBef>
                <a:spcAft>
                  <a:spcPct val="35000"/>
                </a:spcAft>
              </a:pPr>
              <a:endParaRPr lang="en-GB" sz="1867">
                <a:solidFill>
                  <a:srgbClr val="FFFFFF"/>
                </a:solidFill>
                <a:latin typeface="Franklin Gothic Book"/>
              </a:endParaRPr>
            </a:p>
          </p:txBody>
        </p:sp>
      </p:grpSp>
      <p:grpSp>
        <p:nvGrpSpPr>
          <p:cNvPr id="9" name="Group 8">
            <a:extLst>
              <a:ext uri="{FF2B5EF4-FFF2-40B4-BE49-F238E27FC236}">
                <a16:creationId xmlns:a16="http://schemas.microsoft.com/office/drawing/2014/main" id="{05191BD3-8740-5563-00F8-3A0E7748B712}"/>
              </a:ext>
            </a:extLst>
          </p:cNvPr>
          <p:cNvGrpSpPr/>
          <p:nvPr/>
        </p:nvGrpSpPr>
        <p:grpSpPr>
          <a:xfrm rot="4030119">
            <a:off x="9976254" y="5028177"/>
            <a:ext cx="536753" cy="627900"/>
            <a:chOff x="4753582" y="594200"/>
            <a:chExt cx="402565" cy="470925"/>
          </a:xfrm>
        </p:grpSpPr>
        <p:sp>
          <p:nvSpPr>
            <p:cNvPr id="10" name="Arrow: Right 9">
              <a:extLst>
                <a:ext uri="{FF2B5EF4-FFF2-40B4-BE49-F238E27FC236}">
                  <a16:creationId xmlns:a16="http://schemas.microsoft.com/office/drawing/2014/main" id="{74BD0AF3-29B6-1539-AC41-FE32330D7F61}"/>
                </a:ext>
              </a:extLst>
            </p:cNvPr>
            <p:cNvSpPr/>
            <p:nvPr/>
          </p:nvSpPr>
          <p:spPr>
            <a:xfrm>
              <a:off x="4753582" y="594200"/>
              <a:ext cx="402565" cy="470925"/>
            </a:xfrm>
            <a:prstGeom prst="rightArrow">
              <a:avLst>
                <a:gd name="adj1" fmla="val 60000"/>
                <a:gd name="adj2" fmla="val 50000"/>
              </a:avLst>
            </a:prstGeom>
          </p:spPr>
          <p:style>
            <a:lnRef idx="0">
              <a:schemeClr val="lt1">
                <a:hueOff val="0"/>
                <a:satOff val="0"/>
                <a:lumOff val="0"/>
                <a:alphaOff val="0"/>
              </a:schemeClr>
            </a:lnRef>
            <a:fillRef idx="1">
              <a:schemeClr val="accent4">
                <a:hueOff val="-18956971"/>
                <a:satOff val="39278"/>
                <a:lumOff val="6274"/>
                <a:alphaOff val="0"/>
              </a:schemeClr>
            </a:fillRef>
            <a:effectRef idx="0">
              <a:schemeClr val="accent4">
                <a:hueOff val="-18956971"/>
                <a:satOff val="39278"/>
                <a:lumOff val="6274"/>
                <a:alphaOff val="0"/>
              </a:schemeClr>
            </a:effectRef>
            <a:fontRef idx="minor">
              <a:schemeClr val="lt1"/>
            </a:fontRef>
          </p:style>
          <p:txBody>
            <a:bodyPr/>
            <a:lstStyle/>
            <a:p>
              <a:pPr defTabSz="914377"/>
              <a:endParaRPr lang="en-GB">
                <a:solidFill>
                  <a:srgbClr val="FFFFFF"/>
                </a:solidFill>
                <a:latin typeface="Franklin Gothic Book"/>
              </a:endParaRPr>
            </a:p>
          </p:txBody>
        </p:sp>
        <p:sp>
          <p:nvSpPr>
            <p:cNvPr id="12" name="Arrow: Right 4">
              <a:extLst>
                <a:ext uri="{FF2B5EF4-FFF2-40B4-BE49-F238E27FC236}">
                  <a16:creationId xmlns:a16="http://schemas.microsoft.com/office/drawing/2014/main" id="{D78490CC-6866-FC8F-A852-6729F89773DA}"/>
                </a:ext>
              </a:extLst>
            </p:cNvPr>
            <p:cNvSpPr txBox="1"/>
            <p:nvPr/>
          </p:nvSpPr>
          <p:spPr>
            <a:xfrm>
              <a:off x="4753582" y="688385"/>
              <a:ext cx="281796" cy="28255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algn="ctr" defTabSz="829713">
                <a:lnSpc>
                  <a:spcPct val="90000"/>
                </a:lnSpc>
                <a:spcBef>
                  <a:spcPct val="0"/>
                </a:spcBef>
                <a:spcAft>
                  <a:spcPct val="35000"/>
                </a:spcAft>
              </a:pPr>
              <a:endParaRPr lang="en-GB" sz="1867">
                <a:solidFill>
                  <a:srgbClr val="FFFFFF"/>
                </a:solidFill>
                <a:latin typeface="Franklin Gothic Book"/>
              </a:endParaRPr>
            </a:p>
          </p:txBody>
        </p:sp>
      </p:grpSp>
      <p:sp>
        <p:nvSpPr>
          <p:cNvPr id="13" name="TextBox 12">
            <a:extLst>
              <a:ext uri="{FF2B5EF4-FFF2-40B4-BE49-F238E27FC236}">
                <a16:creationId xmlns:a16="http://schemas.microsoft.com/office/drawing/2014/main" id="{85A7E3B5-2A9E-E7FC-AB15-7F0558DBBFA7}"/>
              </a:ext>
            </a:extLst>
          </p:cNvPr>
          <p:cNvSpPr txBox="1"/>
          <p:nvPr/>
        </p:nvSpPr>
        <p:spPr>
          <a:xfrm>
            <a:off x="7156174" y="5713791"/>
            <a:ext cx="2173357" cy="646331"/>
          </a:xfrm>
          <a:prstGeom prst="rect">
            <a:avLst/>
          </a:prstGeom>
          <a:noFill/>
        </p:spPr>
        <p:txBody>
          <a:bodyPr wrap="square" rtlCol="0">
            <a:spAutoFit/>
          </a:bodyPr>
          <a:lstStyle/>
          <a:p>
            <a:pPr algn="ctr" defTabSz="914377"/>
            <a:r>
              <a:rPr lang="en-GB" b="1">
                <a:solidFill>
                  <a:srgbClr val="000000"/>
                </a:solidFill>
                <a:latin typeface="Franklin Gothic Book"/>
              </a:rPr>
              <a:t>284</a:t>
            </a:r>
            <a:r>
              <a:rPr lang="en-GB">
                <a:solidFill>
                  <a:srgbClr val="000000"/>
                </a:solidFill>
                <a:latin typeface="Franklin Gothic Book"/>
              </a:rPr>
              <a:t> did not attend any B@B</a:t>
            </a:r>
          </a:p>
        </p:txBody>
      </p:sp>
      <p:sp>
        <p:nvSpPr>
          <p:cNvPr id="14" name="TextBox 13">
            <a:extLst>
              <a:ext uri="{FF2B5EF4-FFF2-40B4-BE49-F238E27FC236}">
                <a16:creationId xmlns:a16="http://schemas.microsoft.com/office/drawing/2014/main" id="{F40694A5-6B4C-AAA8-F7FC-1E448E244CE3}"/>
              </a:ext>
            </a:extLst>
          </p:cNvPr>
          <p:cNvSpPr txBox="1"/>
          <p:nvPr/>
        </p:nvSpPr>
        <p:spPr>
          <a:xfrm>
            <a:off x="9473097" y="5713791"/>
            <a:ext cx="2358443" cy="646331"/>
          </a:xfrm>
          <a:prstGeom prst="rect">
            <a:avLst/>
          </a:prstGeom>
          <a:noFill/>
        </p:spPr>
        <p:txBody>
          <a:bodyPr wrap="square" rtlCol="0">
            <a:spAutoFit/>
          </a:bodyPr>
          <a:lstStyle/>
          <a:p>
            <a:pPr algn="ctr" defTabSz="914377"/>
            <a:r>
              <a:rPr lang="en-GB" b="1">
                <a:solidFill>
                  <a:srgbClr val="000000"/>
                </a:solidFill>
                <a:latin typeface="Franklin Gothic Book"/>
              </a:rPr>
              <a:t>458</a:t>
            </a:r>
            <a:r>
              <a:rPr lang="en-GB">
                <a:solidFill>
                  <a:srgbClr val="000000"/>
                </a:solidFill>
                <a:latin typeface="Franklin Gothic Book"/>
              </a:rPr>
              <a:t> attended at least one session of B@B</a:t>
            </a:r>
          </a:p>
        </p:txBody>
      </p:sp>
    </p:spTree>
    <p:extLst>
      <p:ext uri="{BB962C8B-B14F-4D97-AF65-F5344CB8AC3E}">
        <p14:creationId xmlns:p14="http://schemas.microsoft.com/office/powerpoint/2010/main" val="2688848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1CA69E6F-75F5-0116-E575-B9377853D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0A5141-3EB5-71C2-15E7-078AFABB1E8F}"/>
              </a:ext>
            </a:extLst>
          </p:cNvPr>
          <p:cNvSpPr>
            <a:spLocks noGrp="1"/>
          </p:cNvSpPr>
          <p:nvPr>
            <p:ph type="title"/>
          </p:nvPr>
        </p:nvSpPr>
        <p:spPr>
          <a:xfrm>
            <a:off x="964024" y="879065"/>
            <a:ext cx="8931539" cy="610863"/>
          </a:xfrm>
        </p:spPr>
        <p:txBody>
          <a:bodyPr>
            <a:normAutofit/>
          </a:bodyPr>
          <a:lstStyle/>
          <a:p>
            <a:r>
              <a:rPr lang="en-GB"/>
              <a:t>B@B &amp; CIWY Sample</a:t>
            </a:r>
            <a:endParaRPr lang="en-US"/>
          </a:p>
        </p:txBody>
      </p:sp>
      <p:sp>
        <p:nvSpPr>
          <p:cNvPr id="11" name="Rectangle 10">
            <a:extLst>
              <a:ext uri="{FF2B5EF4-FFF2-40B4-BE49-F238E27FC236}">
                <a16:creationId xmlns:a16="http://schemas.microsoft.com/office/drawing/2014/main" id="{0884622E-0DC4-4A66-FCC2-14DE220EDEEF}"/>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3" name="Table 2">
            <a:extLst>
              <a:ext uri="{FF2B5EF4-FFF2-40B4-BE49-F238E27FC236}">
                <a16:creationId xmlns:a16="http://schemas.microsoft.com/office/drawing/2014/main" id="{A2104A19-D47D-43BB-BD97-1173B52EEE76}"/>
              </a:ext>
            </a:extLst>
          </p:cNvPr>
          <p:cNvGraphicFramePr>
            <a:graphicFrameLocks noGrp="1"/>
          </p:cNvGraphicFramePr>
          <p:nvPr/>
        </p:nvGraphicFramePr>
        <p:xfrm>
          <a:off x="1709831" y="2015892"/>
          <a:ext cx="9025995" cy="4788904"/>
        </p:xfrm>
        <a:graphic>
          <a:graphicData uri="http://schemas.openxmlformats.org/drawingml/2006/table">
            <a:tbl>
              <a:tblPr firstRow="1" bandRow="1">
                <a:tableStyleId>{5C22544A-7EE6-4342-B048-85BDC9FD1C3A}</a:tableStyleId>
              </a:tblPr>
              <a:tblGrid>
                <a:gridCol w="3008665">
                  <a:extLst>
                    <a:ext uri="{9D8B030D-6E8A-4147-A177-3AD203B41FA5}">
                      <a16:colId xmlns:a16="http://schemas.microsoft.com/office/drawing/2014/main" val="3479335181"/>
                    </a:ext>
                  </a:extLst>
                </a:gridCol>
                <a:gridCol w="3008665">
                  <a:extLst>
                    <a:ext uri="{9D8B030D-6E8A-4147-A177-3AD203B41FA5}">
                      <a16:colId xmlns:a16="http://schemas.microsoft.com/office/drawing/2014/main" val="1474479401"/>
                    </a:ext>
                  </a:extLst>
                </a:gridCol>
                <a:gridCol w="3008665">
                  <a:extLst>
                    <a:ext uri="{9D8B030D-6E8A-4147-A177-3AD203B41FA5}">
                      <a16:colId xmlns:a16="http://schemas.microsoft.com/office/drawing/2014/main" val="1812942570"/>
                    </a:ext>
                  </a:extLst>
                </a:gridCol>
              </a:tblGrid>
              <a:tr h="304424">
                <a:tc>
                  <a:txBody>
                    <a:bodyPr/>
                    <a:lstStyle/>
                    <a:p>
                      <a:endParaRPr lang="en-GB" sz="1200"/>
                    </a:p>
                  </a:txBody>
                  <a:tcPr marL="106961" marR="106961" marT="53480" marB="53480"/>
                </a:tc>
                <a:tc>
                  <a:txBody>
                    <a:bodyPr/>
                    <a:lstStyle/>
                    <a:p>
                      <a:pPr algn="ctr"/>
                      <a:r>
                        <a:rPr lang="en-GB" sz="1200">
                          <a:solidFill>
                            <a:schemeClr val="bg1"/>
                          </a:solidFill>
                        </a:rPr>
                        <a:t>B@B Full Population (24/25)</a:t>
                      </a:r>
                    </a:p>
                  </a:txBody>
                  <a:tcPr marL="106961" marR="106961" marT="53480" marB="53480"/>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200">
                          <a:solidFill>
                            <a:schemeClr val="bg1"/>
                          </a:solidFill>
                        </a:rPr>
                        <a:t>B@B and CIWY Sample (24/25) </a:t>
                      </a:r>
                    </a:p>
                  </a:txBody>
                  <a:tcPr marL="106961" marR="106961" marT="53480" marB="53480"/>
                </a:tc>
                <a:extLst>
                  <a:ext uri="{0D108BD9-81ED-4DB2-BD59-A6C34878D82A}">
                    <a16:rowId xmlns:a16="http://schemas.microsoft.com/office/drawing/2014/main" val="2333736871"/>
                  </a:ext>
                </a:extLst>
              </a:tr>
              <a:tr h="320320">
                <a:tc>
                  <a:txBody>
                    <a:bodyPr/>
                    <a:lstStyle/>
                    <a:p>
                      <a:pPr algn="l" rtl="0" fontAlgn="base"/>
                      <a:r>
                        <a:rPr lang="en-US" sz="1400" b="1" i="0">
                          <a:solidFill>
                            <a:srgbClr val="000000"/>
                          </a:solidFill>
                          <a:effectLst/>
                          <a:latin typeface="WordVisi_MSFontService"/>
                        </a:rPr>
                        <a:t>Gender</a:t>
                      </a:r>
                      <a:r>
                        <a:rPr lang="en-US" sz="1400" b="1" i="0">
                          <a:solidFill>
                            <a:srgbClr val="000000"/>
                          </a:solidFill>
                          <a:effectLst/>
                          <a:latin typeface="Aptos"/>
                        </a:rPr>
                        <a:t> </a:t>
                      </a:r>
                      <a:endParaRPr lang="en-US" sz="1400" b="1" i="0">
                        <a:effectLst/>
                      </a:endParaRPr>
                    </a:p>
                  </a:txBody>
                  <a:tcPr marL="106961" marR="106961" marT="53480" marB="53480"/>
                </a:tc>
                <a:tc>
                  <a:txBody>
                    <a:bodyPr/>
                    <a:lstStyle/>
                    <a:p>
                      <a:endParaRPr lang="en-GB" sz="1300"/>
                    </a:p>
                  </a:txBody>
                  <a:tcPr marL="106961" marR="106961" marT="53480" marB="53480"/>
                </a:tc>
                <a:tc>
                  <a:txBody>
                    <a:bodyPr/>
                    <a:lstStyle/>
                    <a:p>
                      <a:endParaRPr lang="en-GB" sz="1300"/>
                    </a:p>
                  </a:txBody>
                  <a:tcPr marL="106961" marR="106961" marT="53480" marB="53480"/>
                </a:tc>
                <a:extLst>
                  <a:ext uri="{0D108BD9-81ED-4DB2-BD59-A6C34878D82A}">
                    <a16:rowId xmlns:a16="http://schemas.microsoft.com/office/drawing/2014/main" val="1724396448"/>
                  </a:ext>
                </a:extLst>
              </a:tr>
              <a:tr h="320320">
                <a:tc>
                  <a:txBody>
                    <a:bodyPr/>
                    <a:lstStyle/>
                    <a:p>
                      <a:pPr lvl="1" algn="l" rtl="0" fontAlgn="base"/>
                      <a:r>
                        <a:rPr lang="en-US" sz="1400" b="0" i="0">
                          <a:solidFill>
                            <a:srgbClr val="000000"/>
                          </a:solidFill>
                          <a:effectLst/>
                          <a:latin typeface="WordVisi_MSFontService"/>
                        </a:rPr>
                        <a:t>Female</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2,123 (54.0%)</a:t>
                      </a:r>
                    </a:p>
                  </a:txBody>
                  <a:tcPr marL="106961" marR="106961" marT="53480" marB="53480"/>
                </a:tc>
                <a:tc>
                  <a:txBody>
                    <a:bodyPr/>
                    <a:lstStyle/>
                    <a:p>
                      <a:pPr algn="r"/>
                      <a:r>
                        <a:rPr lang="en-GB" sz="1300"/>
                        <a:t>408 (55.0%)</a:t>
                      </a:r>
                    </a:p>
                  </a:txBody>
                  <a:tcPr marL="106961" marR="106961" marT="53480" marB="53480"/>
                </a:tc>
                <a:extLst>
                  <a:ext uri="{0D108BD9-81ED-4DB2-BD59-A6C34878D82A}">
                    <a16:rowId xmlns:a16="http://schemas.microsoft.com/office/drawing/2014/main" val="881462543"/>
                  </a:ext>
                </a:extLst>
              </a:tr>
              <a:tr h="320320">
                <a:tc>
                  <a:txBody>
                    <a:bodyPr/>
                    <a:lstStyle/>
                    <a:p>
                      <a:pPr lvl="1" algn="l" rtl="0" fontAlgn="base"/>
                      <a:r>
                        <a:rPr lang="en-US" sz="1400" b="0" i="0">
                          <a:solidFill>
                            <a:srgbClr val="000000"/>
                          </a:solidFill>
                          <a:effectLst/>
                          <a:latin typeface="WordVisi_MSFontService"/>
                        </a:rPr>
                        <a:t>Male</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1,665 (42.3%)</a:t>
                      </a:r>
                    </a:p>
                  </a:txBody>
                  <a:tcPr marL="106961" marR="106961" marT="53480" marB="53480"/>
                </a:tc>
                <a:tc>
                  <a:txBody>
                    <a:bodyPr/>
                    <a:lstStyle/>
                    <a:p>
                      <a:pPr algn="r"/>
                      <a:r>
                        <a:rPr lang="en-GB" sz="1300"/>
                        <a:t>299 (40.3%)</a:t>
                      </a:r>
                    </a:p>
                  </a:txBody>
                  <a:tcPr marL="106961" marR="106961" marT="53480" marB="53480"/>
                </a:tc>
                <a:extLst>
                  <a:ext uri="{0D108BD9-81ED-4DB2-BD59-A6C34878D82A}">
                    <a16:rowId xmlns:a16="http://schemas.microsoft.com/office/drawing/2014/main" val="1089391277"/>
                  </a:ext>
                </a:extLst>
              </a:tr>
              <a:tr h="320320">
                <a:tc>
                  <a:txBody>
                    <a:bodyPr/>
                    <a:lstStyle/>
                    <a:p>
                      <a:pPr lvl="1" algn="l" rtl="0" fontAlgn="base"/>
                      <a:r>
                        <a:rPr lang="en-US" sz="1400" b="0" i="0">
                          <a:solidFill>
                            <a:srgbClr val="000000"/>
                          </a:solidFill>
                          <a:effectLst/>
                          <a:latin typeface="WordVisi_MSFontService"/>
                        </a:rPr>
                        <a:t>Non-Binary</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93 (2.4%)</a:t>
                      </a:r>
                    </a:p>
                  </a:txBody>
                  <a:tcPr marL="106961" marR="106961" marT="53480" marB="53480"/>
                </a:tc>
                <a:tc>
                  <a:txBody>
                    <a:bodyPr/>
                    <a:lstStyle/>
                    <a:p>
                      <a:pPr algn="r"/>
                      <a:r>
                        <a:rPr lang="en-GB" sz="1300"/>
                        <a:t>23 (3.1%)</a:t>
                      </a:r>
                    </a:p>
                  </a:txBody>
                  <a:tcPr marL="106961" marR="106961" marT="53480" marB="53480"/>
                </a:tc>
                <a:extLst>
                  <a:ext uri="{0D108BD9-81ED-4DB2-BD59-A6C34878D82A}">
                    <a16:rowId xmlns:a16="http://schemas.microsoft.com/office/drawing/2014/main" val="3867236673"/>
                  </a:ext>
                </a:extLst>
              </a:tr>
              <a:tr h="320320">
                <a:tc>
                  <a:txBody>
                    <a:bodyPr/>
                    <a:lstStyle/>
                    <a:p>
                      <a:pPr algn="l" rtl="0" fontAlgn="base"/>
                      <a:r>
                        <a:rPr lang="en-US" sz="1400" b="1" i="0">
                          <a:solidFill>
                            <a:srgbClr val="000000"/>
                          </a:solidFill>
                          <a:effectLst/>
                          <a:latin typeface="WordVisi_MSFontService"/>
                        </a:rPr>
                        <a:t>Declared Disability </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1,348 (34.3%)</a:t>
                      </a:r>
                    </a:p>
                  </a:txBody>
                  <a:tcPr marL="106961" marR="106961" marT="53480" marB="53480"/>
                </a:tc>
                <a:tc>
                  <a:txBody>
                    <a:bodyPr/>
                    <a:lstStyle/>
                    <a:p>
                      <a:pPr algn="r"/>
                      <a:r>
                        <a:rPr lang="en-GB" sz="1300"/>
                        <a:t>271 (36.5%)</a:t>
                      </a:r>
                    </a:p>
                  </a:txBody>
                  <a:tcPr marL="106961" marR="106961" marT="53480" marB="53480"/>
                </a:tc>
                <a:extLst>
                  <a:ext uri="{0D108BD9-81ED-4DB2-BD59-A6C34878D82A}">
                    <a16:rowId xmlns:a16="http://schemas.microsoft.com/office/drawing/2014/main" val="2190025363"/>
                  </a:ext>
                </a:extLst>
              </a:tr>
              <a:tr h="320320">
                <a:tc>
                  <a:txBody>
                    <a:bodyPr/>
                    <a:lstStyle/>
                    <a:p>
                      <a:pPr algn="l" rtl="0" fontAlgn="base"/>
                      <a:r>
                        <a:rPr lang="en-US" sz="1400" b="1" i="0">
                          <a:solidFill>
                            <a:srgbClr val="000000"/>
                          </a:solidFill>
                          <a:effectLst/>
                          <a:latin typeface="WordVisi_MSFontService"/>
                        </a:rPr>
                        <a:t>Ethnicity</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endParaRPr lang="en-GB" sz="1300"/>
                    </a:p>
                  </a:txBody>
                  <a:tcPr marL="106961" marR="106961" marT="53480" marB="53480"/>
                </a:tc>
                <a:tc>
                  <a:txBody>
                    <a:bodyPr/>
                    <a:lstStyle/>
                    <a:p>
                      <a:pPr algn="r"/>
                      <a:endParaRPr lang="en-GB" sz="1300"/>
                    </a:p>
                  </a:txBody>
                  <a:tcPr marL="106961" marR="106961" marT="53480" marB="53480"/>
                </a:tc>
                <a:extLst>
                  <a:ext uri="{0D108BD9-81ED-4DB2-BD59-A6C34878D82A}">
                    <a16:rowId xmlns:a16="http://schemas.microsoft.com/office/drawing/2014/main" val="2211425489"/>
                  </a:ext>
                </a:extLst>
              </a:tr>
              <a:tr h="320320">
                <a:tc>
                  <a:txBody>
                    <a:bodyPr/>
                    <a:lstStyle/>
                    <a:p>
                      <a:pPr lvl="1" algn="l" rtl="0" fontAlgn="base"/>
                      <a:r>
                        <a:rPr lang="en-US" sz="1400" b="0" i="0">
                          <a:solidFill>
                            <a:srgbClr val="000000"/>
                          </a:solidFill>
                          <a:effectLst/>
                          <a:latin typeface="WordVisi_MSFontService"/>
                        </a:rPr>
                        <a:t>Black</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282 (7.2%)</a:t>
                      </a:r>
                    </a:p>
                  </a:txBody>
                  <a:tcPr marL="106961" marR="106961" marT="53480" marB="53480"/>
                </a:tc>
                <a:tc>
                  <a:txBody>
                    <a:bodyPr/>
                    <a:lstStyle/>
                    <a:p>
                      <a:pPr algn="r"/>
                      <a:r>
                        <a:rPr lang="en-GB" sz="1300"/>
                        <a:t>49 (6.6%)</a:t>
                      </a:r>
                    </a:p>
                  </a:txBody>
                  <a:tcPr marL="106961" marR="106961" marT="53480" marB="53480"/>
                </a:tc>
                <a:extLst>
                  <a:ext uri="{0D108BD9-81ED-4DB2-BD59-A6C34878D82A}">
                    <a16:rowId xmlns:a16="http://schemas.microsoft.com/office/drawing/2014/main" val="851434578"/>
                  </a:ext>
                </a:extLst>
              </a:tr>
              <a:tr h="320320">
                <a:tc>
                  <a:txBody>
                    <a:bodyPr/>
                    <a:lstStyle/>
                    <a:p>
                      <a:pPr lvl="1" algn="l" rtl="0" fontAlgn="base"/>
                      <a:r>
                        <a:rPr lang="en-US" sz="1400" b="0" i="0">
                          <a:solidFill>
                            <a:srgbClr val="000000"/>
                          </a:solidFill>
                          <a:effectLst/>
                          <a:latin typeface="WordVisi_MSFontService"/>
                        </a:rPr>
                        <a:t>White</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2,468 (62.8%)</a:t>
                      </a:r>
                    </a:p>
                  </a:txBody>
                  <a:tcPr marL="106961" marR="106961" marT="53480" marB="53480"/>
                </a:tc>
                <a:tc>
                  <a:txBody>
                    <a:bodyPr/>
                    <a:lstStyle/>
                    <a:p>
                      <a:pPr algn="r"/>
                      <a:r>
                        <a:rPr lang="en-GB" sz="1300"/>
                        <a:t>507 (68.3%)</a:t>
                      </a:r>
                    </a:p>
                  </a:txBody>
                  <a:tcPr marL="106961" marR="106961" marT="53480" marB="53480"/>
                </a:tc>
                <a:extLst>
                  <a:ext uri="{0D108BD9-81ED-4DB2-BD59-A6C34878D82A}">
                    <a16:rowId xmlns:a16="http://schemas.microsoft.com/office/drawing/2014/main" val="4016189815"/>
                  </a:ext>
                </a:extLst>
              </a:tr>
              <a:tr h="320320">
                <a:tc>
                  <a:txBody>
                    <a:bodyPr/>
                    <a:lstStyle/>
                    <a:p>
                      <a:pPr lvl="1" algn="l" rtl="0" fontAlgn="base"/>
                      <a:r>
                        <a:rPr lang="en-US" sz="1400" b="0" i="0">
                          <a:solidFill>
                            <a:srgbClr val="000000"/>
                          </a:solidFill>
                          <a:effectLst/>
                          <a:latin typeface="WordVisi_MSFontService"/>
                        </a:rPr>
                        <a:t>Asian</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489 (12.4%)</a:t>
                      </a:r>
                    </a:p>
                  </a:txBody>
                  <a:tcPr marL="106961" marR="106961" marT="53480" marB="53480"/>
                </a:tc>
                <a:tc>
                  <a:txBody>
                    <a:bodyPr/>
                    <a:lstStyle/>
                    <a:p>
                      <a:pPr algn="r"/>
                      <a:r>
                        <a:rPr lang="en-GB" sz="1300"/>
                        <a:t>87 (11.7%)</a:t>
                      </a:r>
                    </a:p>
                  </a:txBody>
                  <a:tcPr marL="106961" marR="106961" marT="53480" marB="53480"/>
                </a:tc>
                <a:extLst>
                  <a:ext uri="{0D108BD9-81ED-4DB2-BD59-A6C34878D82A}">
                    <a16:rowId xmlns:a16="http://schemas.microsoft.com/office/drawing/2014/main" val="2634893153"/>
                  </a:ext>
                </a:extLst>
              </a:tr>
              <a:tr h="320320">
                <a:tc>
                  <a:txBody>
                    <a:bodyPr/>
                    <a:lstStyle/>
                    <a:p>
                      <a:pPr lvl="1" algn="l" rtl="0" fontAlgn="base"/>
                      <a:r>
                        <a:rPr lang="en-US" sz="1400" b="0" i="0">
                          <a:solidFill>
                            <a:srgbClr val="000000"/>
                          </a:solidFill>
                          <a:effectLst/>
                          <a:latin typeface="WordVisi_MSFontService"/>
                        </a:rPr>
                        <a:t>Mixed</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308 (7.8%)</a:t>
                      </a:r>
                    </a:p>
                  </a:txBody>
                  <a:tcPr marL="106961" marR="106961" marT="53480" marB="53480"/>
                </a:tc>
                <a:tc>
                  <a:txBody>
                    <a:bodyPr/>
                    <a:lstStyle/>
                    <a:p>
                      <a:pPr algn="r"/>
                      <a:r>
                        <a:rPr lang="en-GB" sz="1300"/>
                        <a:t>47 (6.3%)</a:t>
                      </a:r>
                    </a:p>
                  </a:txBody>
                  <a:tcPr marL="106961" marR="106961" marT="53480" marB="53480"/>
                </a:tc>
                <a:extLst>
                  <a:ext uri="{0D108BD9-81ED-4DB2-BD59-A6C34878D82A}">
                    <a16:rowId xmlns:a16="http://schemas.microsoft.com/office/drawing/2014/main" val="3959234921"/>
                  </a:ext>
                </a:extLst>
              </a:tr>
              <a:tr h="320320">
                <a:tc>
                  <a:txBody>
                    <a:bodyPr/>
                    <a:lstStyle/>
                    <a:p>
                      <a:pPr lvl="1" algn="l" rtl="0" fontAlgn="base"/>
                      <a:r>
                        <a:rPr lang="en-US" sz="1400" b="0" i="0">
                          <a:solidFill>
                            <a:srgbClr val="000000"/>
                          </a:solidFill>
                          <a:effectLst/>
                          <a:latin typeface="WordVisi_MSFontService"/>
                        </a:rPr>
                        <a:t>Other</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246 (6.3%)</a:t>
                      </a:r>
                    </a:p>
                  </a:txBody>
                  <a:tcPr marL="106961" marR="106961" marT="53480" marB="53480"/>
                </a:tc>
                <a:tc>
                  <a:txBody>
                    <a:bodyPr/>
                    <a:lstStyle/>
                    <a:p>
                      <a:pPr algn="r"/>
                      <a:r>
                        <a:rPr lang="en-GB" sz="1300"/>
                        <a:t>34 (4.6%)</a:t>
                      </a:r>
                    </a:p>
                  </a:txBody>
                  <a:tcPr marL="106961" marR="106961" marT="53480" marB="53480"/>
                </a:tc>
                <a:extLst>
                  <a:ext uri="{0D108BD9-81ED-4DB2-BD59-A6C34878D82A}">
                    <a16:rowId xmlns:a16="http://schemas.microsoft.com/office/drawing/2014/main" val="2720636667"/>
                  </a:ext>
                </a:extLst>
              </a:tr>
              <a:tr h="320320">
                <a:tc>
                  <a:txBody>
                    <a:bodyPr/>
                    <a:lstStyle/>
                    <a:p>
                      <a:pPr algn="l" rtl="0" fontAlgn="base"/>
                      <a:r>
                        <a:rPr lang="en-US" sz="1400" b="1" i="0">
                          <a:solidFill>
                            <a:srgbClr val="000000"/>
                          </a:solidFill>
                          <a:effectLst/>
                          <a:latin typeface="WordVisi_MSFontService"/>
                        </a:rPr>
                        <a:t>Age Group</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endParaRPr lang="en-GB" sz="1300"/>
                    </a:p>
                  </a:txBody>
                  <a:tcPr marL="106961" marR="106961" marT="53480" marB="53480"/>
                </a:tc>
                <a:tc>
                  <a:txBody>
                    <a:bodyPr/>
                    <a:lstStyle/>
                    <a:p>
                      <a:pPr algn="r"/>
                      <a:endParaRPr lang="en-GB" sz="1300"/>
                    </a:p>
                  </a:txBody>
                  <a:tcPr marL="106961" marR="106961" marT="53480" marB="53480"/>
                </a:tc>
                <a:extLst>
                  <a:ext uri="{0D108BD9-81ED-4DB2-BD59-A6C34878D82A}">
                    <a16:rowId xmlns:a16="http://schemas.microsoft.com/office/drawing/2014/main" val="18888907"/>
                  </a:ext>
                </a:extLst>
              </a:tr>
              <a:tr h="320320">
                <a:tc>
                  <a:txBody>
                    <a:bodyPr/>
                    <a:lstStyle/>
                    <a:p>
                      <a:pPr lvl="1" algn="l" rtl="0" fontAlgn="base"/>
                      <a:r>
                        <a:rPr lang="en-US" sz="1400" b="0" i="0">
                          <a:solidFill>
                            <a:srgbClr val="000000"/>
                          </a:solidFill>
                          <a:effectLst/>
                          <a:latin typeface="WordVisi_MSFontService"/>
                        </a:rPr>
                        <a:t>Young</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3,193 (81.2%)</a:t>
                      </a:r>
                    </a:p>
                  </a:txBody>
                  <a:tcPr marL="106961" marR="106961" marT="53480" marB="53480"/>
                </a:tc>
                <a:tc>
                  <a:txBody>
                    <a:bodyPr/>
                    <a:lstStyle/>
                    <a:p>
                      <a:pPr algn="r"/>
                      <a:r>
                        <a:rPr lang="en-GB" sz="1300"/>
                        <a:t>580 (78.2%)</a:t>
                      </a:r>
                    </a:p>
                  </a:txBody>
                  <a:tcPr marL="106961" marR="106961" marT="53480" marB="53480"/>
                </a:tc>
                <a:extLst>
                  <a:ext uri="{0D108BD9-81ED-4DB2-BD59-A6C34878D82A}">
                    <a16:rowId xmlns:a16="http://schemas.microsoft.com/office/drawing/2014/main" val="1560584503"/>
                  </a:ext>
                </a:extLst>
              </a:tr>
              <a:tr h="320320">
                <a:tc>
                  <a:txBody>
                    <a:bodyPr/>
                    <a:lstStyle/>
                    <a:p>
                      <a:pPr lvl="1" algn="l" rtl="0" fontAlgn="base"/>
                      <a:r>
                        <a:rPr lang="en-US" sz="1400" b="0" i="0">
                          <a:solidFill>
                            <a:srgbClr val="000000"/>
                          </a:solidFill>
                          <a:effectLst/>
                          <a:latin typeface="WordVisi_MSFontService"/>
                        </a:rPr>
                        <a:t>Mature (21+)</a:t>
                      </a:r>
                      <a:r>
                        <a:rPr lang="en-US" sz="1400" b="1" i="0">
                          <a:solidFill>
                            <a:srgbClr val="000000"/>
                          </a:solidFill>
                          <a:effectLst/>
                          <a:latin typeface="Aptos"/>
                        </a:rPr>
                        <a:t> </a:t>
                      </a:r>
                      <a:endParaRPr lang="en-US" sz="1400" b="1" i="0">
                        <a:effectLst/>
                      </a:endParaRPr>
                    </a:p>
                  </a:txBody>
                  <a:tcPr marL="106961" marR="106961" marT="53480" marB="53480"/>
                </a:tc>
                <a:tc>
                  <a:txBody>
                    <a:bodyPr/>
                    <a:lstStyle/>
                    <a:p>
                      <a:pPr algn="r"/>
                      <a:r>
                        <a:rPr lang="en-GB" sz="1300"/>
                        <a:t>739 (18.8%)</a:t>
                      </a:r>
                    </a:p>
                  </a:txBody>
                  <a:tcPr marL="106961" marR="106961" marT="53480" marB="53480"/>
                </a:tc>
                <a:tc>
                  <a:txBody>
                    <a:bodyPr/>
                    <a:lstStyle/>
                    <a:p>
                      <a:pPr algn="r"/>
                      <a:r>
                        <a:rPr lang="en-GB" sz="1300"/>
                        <a:t>162 (21.8%)</a:t>
                      </a:r>
                    </a:p>
                  </a:txBody>
                  <a:tcPr marL="106961" marR="106961" marT="53480" marB="53480"/>
                </a:tc>
                <a:extLst>
                  <a:ext uri="{0D108BD9-81ED-4DB2-BD59-A6C34878D82A}">
                    <a16:rowId xmlns:a16="http://schemas.microsoft.com/office/drawing/2014/main" val="2296861506"/>
                  </a:ext>
                </a:extLst>
              </a:tr>
            </a:tbl>
          </a:graphicData>
        </a:graphic>
      </p:graphicFrame>
      <p:sp>
        <p:nvSpPr>
          <p:cNvPr id="4" name="Left Brace 3">
            <a:extLst>
              <a:ext uri="{FF2B5EF4-FFF2-40B4-BE49-F238E27FC236}">
                <a16:creationId xmlns:a16="http://schemas.microsoft.com/office/drawing/2014/main" id="{F6F2908A-E3FD-7DC6-8CFE-6DBAA3BF0B06}"/>
              </a:ext>
            </a:extLst>
          </p:cNvPr>
          <p:cNvSpPr/>
          <p:nvPr/>
        </p:nvSpPr>
        <p:spPr>
          <a:xfrm>
            <a:off x="10735827" y="4261281"/>
            <a:ext cx="461639" cy="852256"/>
          </a:xfrm>
          <a:prstGeom prst="leftBrace">
            <a:avLst/>
          </a:prstGeom>
        </p:spPr>
        <p:style>
          <a:lnRef idx="3">
            <a:schemeClr val="accent5"/>
          </a:lnRef>
          <a:fillRef idx="0">
            <a:schemeClr val="accent5"/>
          </a:fillRef>
          <a:effectRef idx="2">
            <a:schemeClr val="accent5"/>
          </a:effectRef>
          <a:fontRef idx="minor">
            <a:schemeClr val="tx1"/>
          </a:fontRef>
        </p:style>
        <p:txBody>
          <a:bodyPr rtlCol="0" anchor="ctr"/>
          <a:lstStyle/>
          <a:p>
            <a:pPr algn="ctr" defTabSz="914377"/>
            <a:endParaRPr lang="en-GB">
              <a:solidFill>
                <a:srgbClr val="FFFFFF"/>
              </a:solidFill>
              <a:latin typeface="Franklin Gothic Book"/>
            </a:endParaRPr>
          </a:p>
        </p:txBody>
      </p:sp>
      <p:sp>
        <p:nvSpPr>
          <p:cNvPr id="5" name="Rectangle: Rounded Corners 4">
            <a:extLst>
              <a:ext uri="{FF2B5EF4-FFF2-40B4-BE49-F238E27FC236}">
                <a16:creationId xmlns:a16="http://schemas.microsoft.com/office/drawing/2014/main" id="{288B2EBE-658D-04F1-26D0-54724B40E3EC}"/>
              </a:ext>
            </a:extLst>
          </p:cNvPr>
          <p:cNvSpPr/>
          <p:nvPr/>
        </p:nvSpPr>
        <p:spPr>
          <a:xfrm>
            <a:off x="10831178" y="4190260"/>
            <a:ext cx="1056021" cy="994299"/>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r>
              <a:rPr lang="en-GB" sz="1600" b="1">
                <a:solidFill>
                  <a:srgbClr val="7CA655"/>
                </a:solidFill>
                <a:latin typeface="Franklin Gothic Book"/>
              </a:rPr>
              <a:t>~+6%</a:t>
            </a:r>
          </a:p>
        </p:txBody>
      </p:sp>
    </p:spTree>
    <p:extLst>
      <p:ext uri="{BB962C8B-B14F-4D97-AF65-F5344CB8AC3E}">
        <p14:creationId xmlns:p14="http://schemas.microsoft.com/office/powerpoint/2010/main" val="3235660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7C47D-2E71-82FB-1996-984891A1C406}"/>
              </a:ext>
            </a:extLst>
          </p:cNvPr>
          <p:cNvSpPr>
            <a:spLocks noGrp="1"/>
          </p:cNvSpPr>
          <p:nvPr>
            <p:ph type="title"/>
          </p:nvPr>
        </p:nvSpPr>
        <p:spPr>
          <a:xfrm>
            <a:off x="964024" y="879065"/>
            <a:ext cx="8931539" cy="610863"/>
          </a:xfrm>
        </p:spPr>
        <p:txBody>
          <a:bodyPr>
            <a:normAutofit/>
          </a:bodyPr>
          <a:lstStyle/>
          <a:p>
            <a:r>
              <a:rPr lang="en-GB"/>
              <a:t>Methods</a:t>
            </a:r>
          </a:p>
        </p:txBody>
      </p:sp>
      <p:sp>
        <p:nvSpPr>
          <p:cNvPr id="3" name="Text Placeholder 2">
            <a:extLst>
              <a:ext uri="{FF2B5EF4-FFF2-40B4-BE49-F238E27FC236}">
                <a16:creationId xmlns:a16="http://schemas.microsoft.com/office/drawing/2014/main" id="{65D7FF83-6A51-F0D6-6F4F-C1BDEEEEB683}"/>
              </a:ext>
            </a:extLst>
          </p:cNvPr>
          <p:cNvSpPr>
            <a:spLocks noGrp="1"/>
          </p:cNvSpPr>
          <p:nvPr>
            <p:ph type="body" sz="quarter" idx="10"/>
          </p:nvPr>
        </p:nvSpPr>
        <p:spPr>
          <a:xfrm>
            <a:off x="964025" y="2177783"/>
            <a:ext cx="7496164" cy="3332907"/>
          </a:xfrm>
        </p:spPr>
        <p:txBody>
          <a:bodyPr vert="horz" lIns="121920" tIns="60960" rIns="121920" bIns="60960" rtlCol="0" anchor="t">
            <a:noAutofit/>
          </a:bodyPr>
          <a:lstStyle/>
          <a:p>
            <a:r>
              <a:rPr lang="en-GB" sz="1867"/>
              <a:t>Three approaches to answer three research questions: </a:t>
            </a:r>
          </a:p>
          <a:p>
            <a:pPr marL="380990" indent="-380990">
              <a:buFont typeface="Arial" panose="020B0604020202020204" pitchFamily="34" charset="0"/>
              <a:buChar char="•"/>
            </a:pPr>
            <a:endParaRPr lang="en-GB" sz="1867"/>
          </a:p>
          <a:p>
            <a:pPr marL="380990" indent="-380990">
              <a:buFont typeface="Arial" panose="020B0604020202020204" pitchFamily="34" charset="0"/>
              <a:buChar char="•"/>
            </a:pPr>
            <a:endParaRPr lang="en-GB" sz="1867"/>
          </a:p>
          <a:p>
            <a:pPr marL="380990" indent="-380990">
              <a:buFont typeface="Arial" panose="020B0604020202020204" pitchFamily="34" charset="0"/>
              <a:buChar char="•"/>
            </a:pPr>
            <a:endParaRPr lang="en-GB" sz="1867"/>
          </a:p>
          <a:p>
            <a:pPr marL="380990" indent="-380990">
              <a:buFont typeface="Arial" panose="020B0604020202020204" pitchFamily="34" charset="0"/>
              <a:buChar char="•"/>
            </a:pPr>
            <a:endParaRPr lang="en-GB" sz="1867"/>
          </a:p>
          <a:p>
            <a:endParaRPr lang="en-GB" sz="1467" i="1"/>
          </a:p>
          <a:p>
            <a:endParaRPr lang="en-GB" sz="1467" i="1"/>
          </a:p>
          <a:p>
            <a:pPr marL="457189" indent="-457189">
              <a:buFont typeface="Arial" panose="020B0604020202020204" pitchFamily="34" charset="0"/>
              <a:buChar char="•"/>
            </a:pPr>
            <a:endParaRPr lang="en-GB"/>
          </a:p>
          <a:p>
            <a:pPr marL="457189" indent="-457189"/>
            <a:endParaRPr lang="en-GB" sz="1067"/>
          </a:p>
        </p:txBody>
      </p:sp>
      <p:sp>
        <p:nvSpPr>
          <p:cNvPr id="11" name="Rectangle 10">
            <a:extLst>
              <a:ext uri="{FF2B5EF4-FFF2-40B4-BE49-F238E27FC236}">
                <a16:creationId xmlns:a16="http://schemas.microsoft.com/office/drawing/2014/main" id="{5C19C3BE-95EF-974B-C10E-62BC3876A8C7}"/>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sp>
        <p:nvSpPr>
          <p:cNvPr id="5" name="TextBox 4">
            <a:extLst>
              <a:ext uri="{FF2B5EF4-FFF2-40B4-BE49-F238E27FC236}">
                <a16:creationId xmlns:a16="http://schemas.microsoft.com/office/drawing/2014/main" id="{49F16DBD-8E25-2C1E-8BFE-B8174312A4BD}"/>
              </a:ext>
            </a:extLst>
          </p:cNvPr>
          <p:cNvSpPr txBox="1"/>
          <p:nvPr/>
        </p:nvSpPr>
        <p:spPr>
          <a:xfrm>
            <a:off x="263245" y="2690873"/>
            <a:ext cx="3873561" cy="3888500"/>
          </a:xfrm>
          <a:prstGeom prst="rect">
            <a:avLst/>
          </a:prstGeom>
          <a:noFill/>
        </p:spPr>
        <p:txBody>
          <a:bodyPr wrap="square">
            <a:spAutoFit/>
          </a:bodyPr>
          <a:lstStyle/>
          <a:p>
            <a:pPr defTabSz="914377"/>
            <a:r>
              <a:rPr lang="en-GB" sz="1867" b="1">
                <a:solidFill>
                  <a:srgbClr val="4495A2"/>
                </a:solidFill>
                <a:latin typeface="Franklin Gothic Book"/>
              </a:rPr>
              <a:t>RQ1: Is there an association between B@B attendance and outcomes? </a:t>
            </a:r>
          </a:p>
          <a:p>
            <a:pPr defTabSz="914377"/>
            <a:endParaRPr lang="en-GB" sz="1600" b="1">
              <a:solidFill>
                <a:srgbClr val="4495A2"/>
              </a:solidFill>
              <a:latin typeface="Franklin Gothic Book"/>
            </a:endParaRPr>
          </a:p>
          <a:p>
            <a:pPr marL="457189" indent="-457189" defTabSz="914377">
              <a:buFont typeface="Arial" panose="020B0604020202020204" pitchFamily="34" charset="0"/>
              <a:buChar char="•"/>
            </a:pPr>
            <a:r>
              <a:rPr lang="en-GB" sz="1600" b="1">
                <a:solidFill>
                  <a:srgbClr val="000000"/>
                </a:solidFill>
                <a:latin typeface="Franklin Gothic Book"/>
              </a:rPr>
              <a:t>Method</a:t>
            </a:r>
            <a:r>
              <a:rPr lang="en-GB" sz="1600">
                <a:solidFill>
                  <a:srgbClr val="000000"/>
                </a:solidFill>
                <a:latin typeface="Franklin Gothic Book"/>
              </a:rPr>
              <a:t>: Chi-squared test to compare observed frequencies with expected frequencies</a:t>
            </a:r>
          </a:p>
          <a:p>
            <a:pPr marL="457189" indent="-457189" defTabSz="914377">
              <a:buFont typeface="Arial" panose="020B0604020202020204" pitchFamily="34" charset="0"/>
              <a:buChar char="•"/>
            </a:pPr>
            <a:r>
              <a:rPr lang="en-GB" sz="1600" b="1">
                <a:solidFill>
                  <a:srgbClr val="000000"/>
                </a:solidFill>
                <a:latin typeface="Franklin Gothic Book"/>
              </a:rPr>
              <a:t>Groups</a:t>
            </a:r>
            <a:r>
              <a:rPr lang="en-GB" sz="1600">
                <a:solidFill>
                  <a:srgbClr val="000000"/>
                </a:solidFill>
                <a:latin typeface="Franklin Gothic Book"/>
              </a:rPr>
              <a:t>: B@B extended induction attendees vs non-attendees</a:t>
            </a:r>
          </a:p>
          <a:p>
            <a:pPr marL="457189" indent="-457189" defTabSz="914377">
              <a:buFont typeface="Arial" panose="020B0604020202020204" pitchFamily="34" charset="0"/>
              <a:buChar char="•"/>
            </a:pPr>
            <a:r>
              <a:rPr lang="en-GB" sz="1600" b="1">
                <a:solidFill>
                  <a:srgbClr val="000000"/>
                </a:solidFill>
                <a:latin typeface="Franklin Gothic Book"/>
              </a:rPr>
              <a:t>Outcomes</a:t>
            </a:r>
            <a:r>
              <a:rPr lang="en-GB" sz="1600">
                <a:solidFill>
                  <a:srgbClr val="000000"/>
                </a:solidFill>
                <a:latin typeface="Franklin Gothic Book"/>
              </a:rPr>
              <a:t>: Measures of belonging, academic self-confidence, and engagement scores across the two groups from Checking in With You (CIWY) survey </a:t>
            </a:r>
          </a:p>
          <a:p>
            <a:pPr defTabSz="914377"/>
            <a:endParaRPr lang="en-GB" sz="1467">
              <a:solidFill>
                <a:srgbClr val="000000"/>
              </a:solidFill>
              <a:latin typeface="Franklin Gothic Book"/>
            </a:endParaRPr>
          </a:p>
        </p:txBody>
      </p:sp>
      <p:sp>
        <p:nvSpPr>
          <p:cNvPr id="7" name="TextBox 6">
            <a:extLst>
              <a:ext uri="{FF2B5EF4-FFF2-40B4-BE49-F238E27FC236}">
                <a16:creationId xmlns:a16="http://schemas.microsoft.com/office/drawing/2014/main" id="{474D88E0-D6DA-4562-04F3-50EB0E6D45E9}"/>
              </a:ext>
            </a:extLst>
          </p:cNvPr>
          <p:cNvSpPr txBox="1"/>
          <p:nvPr/>
        </p:nvSpPr>
        <p:spPr>
          <a:xfrm>
            <a:off x="4098311" y="2690874"/>
            <a:ext cx="4026379" cy="3908955"/>
          </a:xfrm>
          <a:prstGeom prst="rect">
            <a:avLst/>
          </a:prstGeom>
          <a:noFill/>
        </p:spPr>
        <p:txBody>
          <a:bodyPr wrap="square">
            <a:spAutoFit/>
          </a:bodyPr>
          <a:lstStyle/>
          <a:p>
            <a:pPr defTabSz="914377"/>
            <a:r>
              <a:rPr lang="en-GB" sz="1867" b="1">
                <a:solidFill>
                  <a:srgbClr val="4495A2"/>
                </a:solidFill>
                <a:latin typeface="Franklin Gothic Book"/>
              </a:rPr>
              <a:t>RQ2: Are there different associations between B@B attendance and outcomes across subgroups?</a:t>
            </a:r>
          </a:p>
          <a:p>
            <a:pPr defTabSz="914377"/>
            <a:r>
              <a:rPr lang="en-GB" sz="1600" b="1">
                <a:solidFill>
                  <a:srgbClr val="4495A2"/>
                </a:solidFill>
                <a:latin typeface="Franklin Gothic Book"/>
              </a:rPr>
              <a:t> </a:t>
            </a:r>
          </a:p>
          <a:p>
            <a:pPr marL="457189" indent="-457189" defTabSz="914377">
              <a:buFont typeface="Arial" panose="020B0604020202020204" pitchFamily="34" charset="0"/>
              <a:buChar char="•"/>
            </a:pPr>
            <a:r>
              <a:rPr lang="en-GB" sz="1600" b="1">
                <a:solidFill>
                  <a:srgbClr val="000000"/>
                </a:solidFill>
                <a:latin typeface="Franklin Gothic Book"/>
              </a:rPr>
              <a:t>Method</a:t>
            </a:r>
            <a:r>
              <a:rPr lang="en-GB" sz="1600">
                <a:solidFill>
                  <a:srgbClr val="000000"/>
                </a:solidFill>
                <a:latin typeface="Franklin Gothic Book"/>
              </a:rPr>
              <a:t>: Chi-squared test</a:t>
            </a:r>
          </a:p>
          <a:p>
            <a:pPr marL="457189" indent="-457189" defTabSz="914377">
              <a:buFont typeface="Arial" panose="020B0604020202020204" pitchFamily="34" charset="0"/>
              <a:buChar char="•"/>
            </a:pPr>
            <a:r>
              <a:rPr lang="en-GB" sz="1600" b="1">
                <a:solidFill>
                  <a:srgbClr val="000000"/>
                </a:solidFill>
                <a:latin typeface="Franklin Gothic Book"/>
              </a:rPr>
              <a:t>Groups</a:t>
            </a:r>
            <a:r>
              <a:rPr lang="en-GB" sz="1600">
                <a:solidFill>
                  <a:srgbClr val="000000"/>
                </a:solidFill>
                <a:latin typeface="Franklin Gothic Book"/>
              </a:rPr>
              <a:t>: B@B extended induction attendees vs non-attendees </a:t>
            </a:r>
            <a:r>
              <a:rPr lang="en-GB" sz="1600">
                <a:solidFill>
                  <a:srgbClr val="7CA655"/>
                </a:solidFill>
                <a:latin typeface="Franklin Gothic Book"/>
              </a:rPr>
              <a:t>within</a:t>
            </a:r>
            <a:r>
              <a:rPr lang="en-GB" sz="1600">
                <a:solidFill>
                  <a:srgbClr val="000000"/>
                </a:solidFill>
                <a:latin typeface="Franklin Gothic Book"/>
              </a:rPr>
              <a:t> </a:t>
            </a:r>
            <a:r>
              <a:rPr lang="en-GB" sz="1600" u="sng">
                <a:solidFill>
                  <a:srgbClr val="7CA655"/>
                </a:solidFill>
                <a:latin typeface="Franklin Gothic Book"/>
              </a:rPr>
              <a:t>subgroups (e.g., IMD Quintile, age, declared disability, race/ethnicity, gender) </a:t>
            </a:r>
          </a:p>
          <a:p>
            <a:pPr marL="457189" indent="-457189" defTabSz="914377">
              <a:buFont typeface="Arial" panose="020B0604020202020204" pitchFamily="34" charset="0"/>
              <a:buChar char="•"/>
            </a:pPr>
            <a:r>
              <a:rPr lang="en-GB" sz="1600" b="1">
                <a:solidFill>
                  <a:srgbClr val="000000"/>
                </a:solidFill>
                <a:latin typeface="Franklin Gothic Book"/>
              </a:rPr>
              <a:t>Outcomes</a:t>
            </a:r>
            <a:r>
              <a:rPr lang="en-GB" sz="1600">
                <a:solidFill>
                  <a:srgbClr val="000000"/>
                </a:solidFill>
                <a:latin typeface="Franklin Gothic Book"/>
              </a:rPr>
              <a:t>: Measures of belonging, academic self-confidence, and engagement scores across the two groups from Checking in With You (CIWY) survey </a:t>
            </a:r>
          </a:p>
        </p:txBody>
      </p:sp>
      <p:sp>
        <p:nvSpPr>
          <p:cNvPr id="8" name="TextBox 7">
            <a:extLst>
              <a:ext uri="{FF2B5EF4-FFF2-40B4-BE49-F238E27FC236}">
                <a16:creationId xmlns:a16="http://schemas.microsoft.com/office/drawing/2014/main" id="{4A33060E-89BB-CC4A-2D55-F685F869A7C0}"/>
              </a:ext>
            </a:extLst>
          </p:cNvPr>
          <p:cNvSpPr txBox="1"/>
          <p:nvPr/>
        </p:nvSpPr>
        <p:spPr>
          <a:xfrm>
            <a:off x="8276672" y="2690874"/>
            <a:ext cx="4047851" cy="3621632"/>
          </a:xfrm>
          <a:prstGeom prst="rect">
            <a:avLst/>
          </a:prstGeom>
          <a:noFill/>
        </p:spPr>
        <p:txBody>
          <a:bodyPr wrap="square">
            <a:spAutoFit/>
          </a:bodyPr>
          <a:lstStyle/>
          <a:p>
            <a:pPr defTabSz="914377"/>
            <a:r>
              <a:rPr lang="en-GB" sz="1867" b="1">
                <a:solidFill>
                  <a:srgbClr val="4495A2"/>
                </a:solidFill>
                <a:latin typeface="Franklin Gothic Book"/>
              </a:rPr>
              <a:t>RQ3: What is driving the difference between groups? </a:t>
            </a:r>
          </a:p>
          <a:p>
            <a:pPr defTabSz="914377"/>
            <a:endParaRPr lang="en-GB" sz="1600" b="1">
              <a:solidFill>
                <a:srgbClr val="4495A2"/>
              </a:solidFill>
              <a:latin typeface="Franklin Gothic Book"/>
            </a:endParaRPr>
          </a:p>
          <a:p>
            <a:pPr marL="457189" indent="-457189" defTabSz="914377">
              <a:buFont typeface="Arial" panose="020B0604020202020204" pitchFamily="34" charset="0"/>
              <a:buChar char="•"/>
            </a:pPr>
            <a:r>
              <a:rPr lang="en-GB" sz="1600" b="1">
                <a:solidFill>
                  <a:srgbClr val="000000"/>
                </a:solidFill>
                <a:latin typeface="Franklin Gothic Book"/>
              </a:rPr>
              <a:t>Method</a:t>
            </a:r>
            <a:r>
              <a:rPr lang="en-GB" sz="1600">
                <a:solidFill>
                  <a:srgbClr val="000000"/>
                </a:solidFill>
                <a:latin typeface="Franklin Gothic Book"/>
              </a:rPr>
              <a:t>: Chi-squared test</a:t>
            </a:r>
          </a:p>
          <a:p>
            <a:pPr marL="457189" indent="-457189" defTabSz="914377">
              <a:buFont typeface="Arial" panose="020B0604020202020204" pitchFamily="34" charset="0"/>
              <a:buChar char="•"/>
            </a:pPr>
            <a:r>
              <a:rPr lang="en-GB" sz="1600" b="1">
                <a:solidFill>
                  <a:srgbClr val="000000"/>
                </a:solidFill>
                <a:latin typeface="Franklin Gothic Book"/>
              </a:rPr>
              <a:t>Groups</a:t>
            </a:r>
            <a:r>
              <a:rPr lang="en-GB" sz="1600">
                <a:solidFill>
                  <a:srgbClr val="000000"/>
                </a:solidFill>
                <a:latin typeface="Franklin Gothic Book"/>
              </a:rPr>
              <a:t>: B@B extended induction attendees vs non-attendees within subgroups (e.g., IMD Quintile, age, declared disability, race/ethnicity, gender) </a:t>
            </a:r>
          </a:p>
          <a:p>
            <a:pPr marL="457189" indent="-457189" defTabSz="914377">
              <a:buFont typeface="Arial" panose="020B0604020202020204" pitchFamily="34" charset="0"/>
              <a:buChar char="•"/>
            </a:pPr>
            <a:r>
              <a:rPr lang="en-GB" sz="1600" b="1">
                <a:solidFill>
                  <a:srgbClr val="000000"/>
                </a:solidFill>
                <a:latin typeface="Franklin Gothic Book"/>
              </a:rPr>
              <a:t>Outcomes</a:t>
            </a:r>
            <a:r>
              <a:rPr lang="en-GB" sz="1600">
                <a:solidFill>
                  <a:srgbClr val="000000"/>
                </a:solidFill>
                <a:latin typeface="Franklin Gothic Book"/>
              </a:rPr>
              <a:t>: </a:t>
            </a:r>
            <a:r>
              <a:rPr lang="en-GB" sz="1600" u="sng">
                <a:solidFill>
                  <a:srgbClr val="7CA655"/>
                </a:solidFill>
                <a:latin typeface="Franklin Gothic Book"/>
              </a:rPr>
              <a:t>Specific questions </a:t>
            </a:r>
            <a:r>
              <a:rPr lang="en-GB" sz="1600">
                <a:solidFill>
                  <a:srgbClr val="000000"/>
                </a:solidFill>
                <a:latin typeface="Franklin Gothic Book"/>
              </a:rPr>
              <a:t>within measures of belonging, academic self-confidence, and engagement scores across the two groups from Checking in With You (CIWY) survey </a:t>
            </a:r>
          </a:p>
        </p:txBody>
      </p:sp>
    </p:spTree>
    <p:extLst>
      <p:ext uri="{BB962C8B-B14F-4D97-AF65-F5344CB8AC3E}">
        <p14:creationId xmlns:p14="http://schemas.microsoft.com/office/powerpoint/2010/main" val="2744687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17C8AB8E-EF7F-EA2F-B3C2-34F5D86F51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265A23-BCE7-475B-CC01-449ADC4A09BA}"/>
              </a:ext>
            </a:extLst>
          </p:cNvPr>
          <p:cNvSpPr>
            <a:spLocks noGrp="1"/>
          </p:cNvSpPr>
          <p:nvPr>
            <p:ph type="title"/>
          </p:nvPr>
        </p:nvSpPr>
        <p:spPr>
          <a:xfrm>
            <a:off x="964023" y="879065"/>
            <a:ext cx="10894300" cy="610863"/>
          </a:xfrm>
        </p:spPr>
        <p:txBody>
          <a:bodyPr>
            <a:normAutofit fontScale="90000"/>
          </a:bodyPr>
          <a:lstStyle/>
          <a:p>
            <a:r>
              <a:rPr lang="en-GB" sz="3600" dirty="0"/>
              <a:t>Recorded Attendance Extended Induction (2024) </a:t>
            </a:r>
            <a:br>
              <a:rPr lang="en-GB" sz="2933" dirty="0"/>
            </a:br>
            <a:r>
              <a:rPr lang="en-GB" sz="1600" i="1" dirty="0"/>
              <a:t>only students who responded to CIWY</a:t>
            </a:r>
            <a:endParaRPr lang="en-GB" sz="1600" dirty="0"/>
          </a:p>
        </p:txBody>
      </p:sp>
      <p:sp>
        <p:nvSpPr>
          <p:cNvPr id="11" name="Rectangle 10">
            <a:extLst>
              <a:ext uri="{FF2B5EF4-FFF2-40B4-BE49-F238E27FC236}">
                <a16:creationId xmlns:a16="http://schemas.microsoft.com/office/drawing/2014/main" id="{5BA76692-4EBF-6142-2FC8-E011C9C04391}"/>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19" name="Chart 18">
            <a:extLst>
              <a:ext uri="{FF2B5EF4-FFF2-40B4-BE49-F238E27FC236}">
                <a16:creationId xmlns:a16="http://schemas.microsoft.com/office/drawing/2014/main" id="{FE8B0E42-D61D-D31E-9B5A-9647F439701D}"/>
              </a:ext>
            </a:extLst>
          </p:cNvPr>
          <p:cNvGraphicFramePr/>
          <p:nvPr/>
        </p:nvGraphicFramePr>
        <p:xfrm>
          <a:off x="2310146" y="2380616"/>
          <a:ext cx="8236527" cy="4153925"/>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a:extLst>
              <a:ext uri="{FF2B5EF4-FFF2-40B4-BE49-F238E27FC236}">
                <a16:creationId xmlns:a16="http://schemas.microsoft.com/office/drawing/2014/main" id="{9EEB7F22-2E0E-4405-458C-2E7C3DB3434B}"/>
              </a:ext>
            </a:extLst>
          </p:cNvPr>
          <p:cNvSpPr txBox="1"/>
          <p:nvPr/>
        </p:nvSpPr>
        <p:spPr>
          <a:xfrm>
            <a:off x="3261304" y="5898502"/>
            <a:ext cx="1204544" cy="369332"/>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r>
              <a:rPr lang="en-US" sz="1600" b="1">
                <a:solidFill>
                  <a:srgbClr val="FFFFFF"/>
                </a:solidFill>
                <a:latin typeface="Franklin Gothic Book"/>
              </a:rPr>
              <a:t>0 Days</a:t>
            </a:r>
          </a:p>
        </p:txBody>
      </p:sp>
      <p:sp>
        <p:nvSpPr>
          <p:cNvPr id="18" name="TextBox 17">
            <a:extLst>
              <a:ext uri="{FF2B5EF4-FFF2-40B4-BE49-F238E27FC236}">
                <a16:creationId xmlns:a16="http://schemas.microsoft.com/office/drawing/2014/main" id="{98D0CDA4-AA84-B64D-A43C-221C565EFC4C}"/>
              </a:ext>
            </a:extLst>
          </p:cNvPr>
          <p:cNvSpPr txBox="1"/>
          <p:nvPr/>
        </p:nvSpPr>
        <p:spPr>
          <a:xfrm>
            <a:off x="4673005" y="5898502"/>
            <a:ext cx="899745" cy="369332"/>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r>
              <a:rPr lang="en-US" sz="1600" b="1">
                <a:solidFill>
                  <a:srgbClr val="FFFFFF"/>
                </a:solidFill>
                <a:latin typeface="Franklin Gothic Book"/>
              </a:rPr>
              <a:t>1 Day</a:t>
            </a:r>
          </a:p>
        </p:txBody>
      </p:sp>
      <p:sp>
        <p:nvSpPr>
          <p:cNvPr id="23" name="TextBox 22">
            <a:extLst>
              <a:ext uri="{FF2B5EF4-FFF2-40B4-BE49-F238E27FC236}">
                <a16:creationId xmlns:a16="http://schemas.microsoft.com/office/drawing/2014/main" id="{52586A42-5A94-90B0-A9A5-0466DDF667E3}"/>
              </a:ext>
            </a:extLst>
          </p:cNvPr>
          <p:cNvSpPr txBox="1"/>
          <p:nvPr/>
        </p:nvSpPr>
        <p:spPr>
          <a:xfrm>
            <a:off x="6006365" y="5898502"/>
            <a:ext cx="1087316" cy="369332"/>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r>
              <a:rPr lang="en-US" sz="1600" b="1">
                <a:solidFill>
                  <a:srgbClr val="FFFFFF"/>
                </a:solidFill>
                <a:latin typeface="Franklin Gothic Book"/>
              </a:rPr>
              <a:t>2 Days</a:t>
            </a:r>
          </a:p>
        </p:txBody>
      </p:sp>
      <p:sp>
        <p:nvSpPr>
          <p:cNvPr id="24" name="TextBox 23">
            <a:extLst>
              <a:ext uri="{FF2B5EF4-FFF2-40B4-BE49-F238E27FC236}">
                <a16:creationId xmlns:a16="http://schemas.microsoft.com/office/drawing/2014/main" id="{056F7DD0-EEA8-0175-9385-31E1014DCB1F}"/>
              </a:ext>
            </a:extLst>
          </p:cNvPr>
          <p:cNvSpPr txBox="1"/>
          <p:nvPr/>
        </p:nvSpPr>
        <p:spPr>
          <a:xfrm>
            <a:off x="7389381" y="5898503"/>
            <a:ext cx="981808" cy="369332"/>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r>
              <a:rPr lang="en-US" sz="1600" b="1">
                <a:solidFill>
                  <a:srgbClr val="FFFFFF"/>
                </a:solidFill>
                <a:latin typeface="Franklin Gothic Book"/>
              </a:rPr>
              <a:t>3 Days</a:t>
            </a:r>
          </a:p>
        </p:txBody>
      </p:sp>
      <p:sp>
        <p:nvSpPr>
          <p:cNvPr id="26" name="TextBox 25">
            <a:extLst>
              <a:ext uri="{FF2B5EF4-FFF2-40B4-BE49-F238E27FC236}">
                <a16:creationId xmlns:a16="http://schemas.microsoft.com/office/drawing/2014/main" id="{F05D0D64-579C-00E9-BBB9-F148438CBBB6}"/>
              </a:ext>
            </a:extLst>
          </p:cNvPr>
          <p:cNvSpPr txBox="1"/>
          <p:nvPr/>
        </p:nvSpPr>
        <p:spPr>
          <a:xfrm>
            <a:off x="8634196" y="5920133"/>
            <a:ext cx="899747" cy="369332"/>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defTabSz="914377"/>
            <a:r>
              <a:rPr lang="en-US" sz="1600" b="1">
                <a:solidFill>
                  <a:srgbClr val="FFFFFF"/>
                </a:solidFill>
                <a:latin typeface="Franklin Gothic Book"/>
              </a:rPr>
              <a:t>4 Days</a:t>
            </a:r>
          </a:p>
        </p:txBody>
      </p:sp>
    </p:spTree>
    <p:extLst>
      <p:ext uri="{BB962C8B-B14F-4D97-AF65-F5344CB8AC3E}">
        <p14:creationId xmlns:p14="http://schemas.microsoft.com/office/powerpoint/2010/main" val="412860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A5F738C4-0D4D-27AB-C45E-7439D32E3D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D42D9-9DC4-A744-EE2E-F476C7A9282D}"/>
              </a:ext>
            </a:extLst>
          </p:cNvPr>
          <p:cNvSpPr>
            <a:spLocks noGrp="1"/>
          </p:cNvSpPr>
          <p:nvPr>
            <p:ph type="title"/>
          </p:nvPr>
        </p:nvSpPr>
        <p:spPr>
          <a:xfrm>
            <a:off x="964023" y="879065"/>
            <a:ext cx="10894300" cy="610863"/>
          </a:xfrm>
        </p:spPr>
        <p:txBody>
          <a:bodyPr>
            <a:noAutofit/>
          </a:bodyPr>
          <a:lstStyle/>
          <a:p>
            <a:r>
              <a:rPr lang="en-GB" sz="3200"/>
              <a:t>Recorded Attendance in Extended Induction &amp; </a:t>
            </a:r>
            <a:br>
              <a:rPr lang="en-GB" sz="3200"/>
            </a:br>
            <a:r>
              <a:rPr lang="en-GB" sz="3200"/>
              <a:t>Belonging, Self Confidence, and Engagement</a:t>
            </a:r>
          </a:p>
        </p:txBody>
      </p:sp>
      <p:sp>
        <p:nvSpPr>
          <p:cNvPr id="11" name="Rectangle 10">
            <a:extLst>
              <a:ext uri="{FF2B5EF4-FFF2-40B4-BE49-F238E27FC236}">
                <a16:creationId xmlns:a16="http://schemas.microsoft.com/office/drawing/2014/main" id="{8F5BCFF6-6AC9-9CDA-973D-4EAB2454C25C}"/>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12" name="Chart 11">
            <a:extLst>
              <a:ext uri="{FF2B5EF4-FFF2-40B4-BE49-F238E27FC236}">
                <a16:creationId xmlns:a16="http://schemas.microsoft.com/office/drawing/2014/main" id="{C05DEB84-37EE-5321-4AE8-6B3F66A6FBDD}"/>
              </a:ext>
            </a:extLst>
          </p:cNvPr>
          <p:cNvGraphicFramePr>
            <a:graphicFrameLocks/>
          </p:cNvGraphicFramePr>
          <p:nvPr/>
        </p:nvGraphicFramePr>
        <p:xfrm>
          <a:off x="458840" y="2493585"/>
          <a:ext cx="11399483" cy="3974993"/>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1BD0F7E2-2E2D-DA10-BD3C-2553790FA069}"/>
              </a:ext>
            </a:extLst>
          </p:cNvPr>
          <p:cNvSpPr txBox="1"/>
          <p:nvPr/>
        </p:nvSpPr>
        <p:spPr>
          <a:xfrm>
            <a:off x="3048000" y="2016908"/>
            <a:ext cx="6096000" cy="420564"/>
          </a:xfrm>
          <a:prstGeom prst="rect">
            <a:avLst/>
          </a:prstGeom>
          <a:noFill/>
        </p:spPr>
        <p:txBody>
          <a:bodyPr wrap="square">
            <a:spAutoFit/>
          </a:bodyPr>
          <a:lstStyle/>
          <a:p>
            <a:pPr algn="ctr" defTabSz="914377">
              <a:defRPr sz="1400" b="0" i="0" u="none" strike="noStrike" kern="1200" spc="0" baseline="0">
                <a:solidFill>
                  <a:srgbClr val="FFFFFF"/>
                </a:solidFill>
                <a:latin typeface="+mn-lt"/>
                <a:ea typeface="+mn-ea"/>
                <a:cs typeface="+mn-cs"/>
              </a:defRPr>
            </a:pPr>
            <a:r>
              <a:rPr lang="en-GB" sz="2133" b="1">
                <a:solidFill>
                  <a:srgbClr val="000000"/>
                </a:solidFill>
                <a:latin typeface="Franklin Gothic Book"/>
              </a:rPr>
              <a:t>% Students Who Agree By Category</a:t>
            </a:r>
          </a:p>
        </p:txBody>
      </p:sp>
      <p:sp>
        <p:nvSpPr>
          <p:cNvPr id="3" name="Star: 5 Points 2">
            <a:extLst>
              <a:ext uri="{FF2B5EF4-FFF2-40B4-BE49-F238E27FC236}">
                <a16:creationId xmlns:a16="http://schemas.microsoft.com/office/drawing/2014/main" id="{7F0193DA-779B-B70E-0653-C1019E52C9CA}"/>
              </a:ext>
            </a:extLst>
          </p:cNvPr>
          <p:cNvSpPr/>
          <p:nvPr/>
        </p:nvSpPr>
        <p:spPr>
          <a:xfrm>
            <a:off x="2894662" y="6124354"/>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4" name="Star: 5 Points 3">
            <a:extLst>
              <a:ext uri="{FF2B5EF4-FFF2-40B4-BE49-F238E27FC236}">
                <a16:creationId xmlns:a16="http://schemas.microsoft.com/office/drawing/2014/main" id="{0363D070-1224-8072-BEFB-B8A2F87C8EF9}"/>
              </a:ext>
            </a:extLst>
          </p:cNvPr>
          <p:cNvSpPr/>
          <p:nvPr/>
        </p:nvSpPr>
        <p:spPr>
          <a:xfrm>
            <a:off x="6801005" y="609599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5" name="Star: 5 Points 4">
            <a:extLst>
              <a:ext uri="{FF2B5EF4-FFF2-40B4-BE49-F238E27FC236}">
                <a16:creationId xmlns:a16="http://schemas.microsoft.com/office/drawing/2014/main" id="{3EBF0A8F-F6B7-A2B1-8E1D-81971AF060E2}"/>
              </a:ext>
            </a:extLst>
          </p:cNvPr>
          <p:cNvSpPr/>
          <p:nvPr/>
        </p:nvSpPr>
        <p:spPr>
          <a:xfrm>
            <a:off x="10364919" y="609599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6" name="Star: 5 Points 5">
            <a:extLst>
              <a:ext uri="{FF2B5EF4-FFF2-40B4-BE49-F238E27FC236}">
                <a16:creationId xmlns:a16="http://schemas.microsoft.com/office/drawing/2014/main" id="{F7E0BC2D-5914-2762-D7E5-F34089CFBB49}"/>
              </a:ext>
            </a:extLst>
          </p:cNvPr>
          <p:cNvSpPr/>
          <p:nvPr/>
        </p:nvSpPr>
        <p:spPr>
          <a:xfrm>
            <a:off x="148526" y="6570178"/>
            <a:ext cx="127591" cy="141767"/>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endParaRPr lang="en-GB">
              <a:solidFill>
                <a:srgbClr val="FFFFFF"/>
              </a:solidFill>
              <a:latin typeface="Franklin Gothic Book"/>
            </a:endParaRPr>
          </a:p>
        </p:txBody>
      </p:sp>
      <p:sp>
        <p:nvSpPr>
          <p:cNvPr id="7" name="TextBox 6">
            <a:extLst>
              <a:ext uri="{FF2B5EF4-FFF2-40B4-BE49-F238E27FC236}">
                <a16:creationId xmlns:a16="http://schemas.microsoft.com/office/drawing/2014/main" id="{0EFCFF4D-D4AE-8237-81F0-125D483E00D9}"/>
              </a:ext>
            </a:extLst>
          </p:cNvPr>
          <p:cNvSpPr txBox="1"/>
          <p:nvPr/>
        </p:nvSpPr>
        <p:spPr>
          <a:xfrm>
            <a:off x="212320" y="6510826"/>
            <a:ext cx="6883400" cy="276999"/>
          </a:xfrm>
          <a:prstGeom prst="rect">
            <a:avLst/>
          </a:prstGeom>
          <a:noFill/>
        </p:spPr>
        <p:txBody>
          <a:bodyPr wrap="square" rtlCol="0">
            <a:spAutoFit/>
          </a:bodyPr>
          <a:lstStyle/>
          <a:p>
            <a:pPr defTabSz="914377"/>
            <a:r>
              <a:rPr lang="en-GB" sz="1200">
                <a:solidFill>
                  <a:srgbClr val="000000"/>
                </a:solidFill>
                <a:latin typeface="Franklin Gothic Book"/>
              </a:rPr>
              <a:t>Denotes statistical significance at the 95% level (p &lt; 0.05)</a:t>
            </a:r>
          </a:p>
        </p:txBody>
      </p:sp>
    </p:spTree>
    <p:extLst>
      <p:ext uri="{BB962C8B-B14F-4D97-AF65-F5344CB8AC3E}">
        <p14:creationId xmlns:p14="http://schemas.microsoft.com/office/powerpoint/2010/main" val="2504845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48306455-926A-F125-DEDD-18C922943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02914-84AD-4DAF-F986-C306CF0187F8}"/>
              </a:ext>
            </a:extLst>
          </p:cNvPr>
          <p:cNvSpPr>
            <a:spLocks noGrp="1"/>
          </p:cNvSpPr>
          <p:nvPr>
            <p:ph type="title"/>
          </p:nvPr>
        </p:nvSpPr>
        <p:spPr>
          <a:xfrm>
            <a:off x="964024" y="879065"/>
            <a:ext cx="10945753" cy="610863"/>
          </a:xfrm>
        </p:spPr>
        <p:txBody>
          <a:bodyPr>
            <a:noAutofit/>
          </a:bodyPr>
          <a:lstStyle/>
          <a:p>
            <a:r>
              <a:rPr lang="en-GB" sz="2400" b="0" i="1">
                <a:solidFill>
                  <a:schemeClr val="accent5"/>
                </a:solidFill>
              </a:rPr>
              <a:t>Key Takeaway: </a:t>
            </a:r>
            <a:br>
              <a:rPr lang="en-GB" sz="2400"/>
            </a:br>
            <a:r>
              <a:rPr lang="en-GB" sz="2400" b="0"/>
              <a:t>Students who recorded attendance in B@B Extended Induction received higher scores for belonging, self-confidence &amp; engagement </a:t>
            </a:r>
          </a:p>
        </p:txBody>
      </p:sp>
      <p:sp>
        <p:nvSpPr>
          <p:cNvPr id="11" name="Rectangle 10">
            <a:extLst>
              <a:ext uri="{FF2B5EF4-FFF2-40B4-BE49-F238E27FC236}">
                <a16:creationId xmlns:a16="http://schemas.microsoft.com/office/drawing/2014/main" id="{C4E4E69A-5BA0-3A86-3140-5EB396F7F3FB}"/>
              </a:ext>
            </a:extLst>
          </p:cNvPr>
          <p:cNvSpPr/>
          <p:nvPr/>
        </p:nvSpPr>
        <p:spPr>
          <a:xfrm>
            <a:off x="999854" y="1878905"/>
            <a:ext cx="2154477" cy="112735"/>
          </a:xfrm>
          <a:prstGeom prst="rect">
            <a:avLst/>
          </a:prstGeom>
          <a:solidFill>
            <a:schemeClr val="accent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377">
              <a:defRPr/>
            </a:pPr>
            <a:endParaRPr lang="en-GB">
              <a:solidFill>
                <a:srgbClr val="FFFFFF"/>
              </a:solidFill>
              <a:latin typeface="Franklin Gothic Book"/>
            </a:endParaRPr>
          </a:p>
        </p:txBody>
      </p:sp>
      <p:graphicFrame>
        <p:nvGraphicFramePr>
          <p:cNvPr id="3" name="Chart 2">
            <a:extLst>
              <a:ext uri="{FF2B5EF4-FFF2-40B4-BE49-F238E27FC236}">
                <a16:creationId xmlns:a16="http://schemas.microsoft.com/office/drawing/2014/main" id="{BE015883-AA21-EA16-AE03-060D34656B55}"/>
              </a:ext>
            </a:extLst>
          </p:cNvPr>
          <p:cNvGraphicFramePr>
            <a:graphicFrameLocks/>
          </p:cNvGraphicFramePr>
          <p:nvPr>
            <p:extLst>
              <p:ext uri="{D42A27DB-BD31-4B8C-83A1-F6EECF244321}">
                <p14:modId xmlns:p14="http://schemas.microsoft.com/office/powerpoint/2010/main" val="242955932"/>
              </p:ext>
            </p:extLst>
          </p:nvPr>
        </p:nvGraphicFramePr>
        <p:xfrm>
          <a:off x="1435526" y="1991639"/>
          <a:ext cx="9320949" cy="447738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3C982E41-9370-1F7B-64AE-ABF44880513B}"/>
              </a:ext>
            </a:extLst>
          </p:cNvPr>
          <p:cNvSpPr txBox="1"/>
          <p:nvPr/>
        </p:nvSpPr>
        <p:spPr>
          <a:xfrm>
            <a:off x="0" y="6542246"/>
            <a:ext cx="6883400" cy="276999"/>
          </a:xfrm>
          <a:prstGeom prst="rect">
            <a:avLst/>
          </a:prstGeom>
          <a:noFill/>
        </p:spPr>
        <p:txBody>
          <a:bodyPr wrap="square" rtlCol="0">
            <a:spAutoFit/>
          </a:bodyPr>
          <a:lstStyle/>
          <a:p>
            <a:pPr defTabSz="914377"/>
            <a:r>
              <a:rPr lang="en-GB" sz="1200">
                <a:solidFill>
                  <a:srgbClr val="000000"/>
                </a:solidFill>
                <a:latin typeface="Franklin Gothic Book"/>
              </a:rPr>
              <a:t>* Denotes statistical significance at the 95% level (p &lt; 0.05)</a:t>
            </a:r>
          </a:p>
        </p:txBody>
      </p:sp>
    </p:spTree>
    <p:extLst>
      <p:ext uri="{BB962C8B-B14F-4D97-AF65-F5344CB8AC3E}">
        <p14:creationId xmlns:p14="http://schemas.microsoft.com/office/powerpoint/2010/main" val="4129533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9129431_TF78853419_Win32.potx" id="{4B078287-5F8B-4412-8B56-22BABE512007}" vid="{40D3F4AB-D386-4158-AD50-2BEE84BA26E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UoB Theme">
    <a:dk1>
      <a:srgbClr val="000000"/>
    </a:dk1>
    <a:lt1>
      <a:srgbClr val="FFFFFF"/>
    </a:lt1>
    <a:dk2>
      <a:srgbClr val="4A5356"/>
    </a:dk2>
    <a:lt2>
      <a:srgbClr val="F2F2F2"/>
    </a:lt2>
    <a:accent1>
      <a:srgbClr val="EB6057"/>
    </a:accent1>
    <a:accent2>
      <a:srgbClr val="EB242A"/>
    </a:accent2>
    <a:accent3>
      <a:srgbClr val="59C0D3"/>
    </a:accent3>
    <a:accent4>
      <a:srgbClr val="35A5BC"/>
    </a:accent4>
    <a:accent5>
      <a:srgbClr val="5ABAA0"/>
    </a:accent5>
    <a:accent6>
      <a:srgbClr val="2DAA98"/>
    </a:accent6>
    <a:hlink>
      <a:srgbClr val="00B0F0"/>
    </a:hlink>
    <a:folHlink>
      <a:srgbClr val="738F97"/>
    </a:folHlink>
  </a:clrScheme>
  <a:fontScheme name="EPD template">
    <a:majorFont>
      <a:latin typeface="Segoe UI Semibold"/>
      <a:ea typeface=""/>
      <a:cs typeface=""/>
    </a:majorFont>
    <a:minorFont>
      <a:latin typeface="Segoe UI Semilight"/>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183</TotalTime>
  <Words>2530</Words>
  <Application>Microsoft Office PowerPoint</Application>
  <PresentationFormat>Widescreen</PresentationFormat>
  <Paragraphs>234</Paragraphs>
  <Slides>14</Slides>
  <Notes>14</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14</vt:i4>
      </vt:variant>
    </vt:vector>
  </HeadingPairs>
  <TitlesOfParts>
    <vt:vector size="27" baseType="lpstr">
      <vt:lpstr>Aptos</vt:lpstr>
      <vt:lpstr>Aptos Display</vt:lpstr>
      <vt:lpstr>Arial</vt:lpstr>
      <vt:lpstr>Calibri</vt:lpstr>
      <vt:lpstr>Franklin Gothic Book</vt:lpstr>
      <vt:lpstr>Franklin Gothic Demi</vt:lpstr>
      <vt:lpstr>Helvetica</vt:lpstr>
      <vt:lpstr>Open Sans</vt:lpstr>
      <vt:lpstr>Times New Roman</vt:lpstr>
      <vt:lpstr>Wingdings</vt:lpstr>
      <vt:lpstr>WordVisi_MSFontService</vt:lpstr>
      <vt:lpstr>Office Theme</vt:lpstr>
      <vt:lpstr>Theme1</vt:lpstr>
      <vt:lpstr>From Pedagogy to Impact   differential outcomes across students who attend a first-year transition program</vt:lpstr>
      <vt:lpstr>Value of First Year Transition Program</vt:lpstr>
      <vt:lpstr>Research Questions</vt:lpstr>
      <vt:lpstr>Data</vt:lpstr>
      <vt:lpstr>B@B &amp; CIWY Sample</vt:lpstr>
      <vt:lpstr>Methods</vt:lpstr>
      <vt:lpstr>Recorded Attendance Extended Induction (2024)  only students who responded to CIWY</vt:lpstr>
      <vt:lpstr>Recorded Attendance in Extended Induction &amp;  Belonging, Self Confidence, and Engagement</vt:lpstr>
      <vt:lpstr>Key Takeaway:  Students who recorded attendance in B@B Extended Induction received higher scores for belonging, self-confidence &amp; engagement </vt:lpstr>
      <vt:lpstr>Subgroup Analysis</vt:lpstr>
      <vt:lpstr>Is the positive link between B@B &amp; Belonging consistent across groups?</vt:lpstr>
      <vt:lpstr>Is the positive link between B@B &amp; Self-Confidence consistent across groups?</vt:lpstr>
      <vt:lpstr>Is the positive link between B@B &amp; Engagement consistent across groups?</vt:lpstr>
      <vt:lpstr>Limitations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Fabio Arico (VCO - Staff)</dc:creator>
  <cp:lastModifiedBy>Sierra Smucker</cp:lastModifiedBy>
  <cp:revision>3</cp:revision>
  <dcterms:created xsi:type="dcterms:W3CDTF">2025-07-28T15:58:44Z</dcterms:created>
  <dcterms:modified xsi:type="dcterms:W3CDTF">2025-09-02T10:28:15Z</dcterms:modified>
</cp:coreProperties>
</file>