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3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3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1"/>
  </p:notesMasterIdLst>
  <p:sldIdLst>
    <p:sldId id="256" r:id="rId5"/>
    <p:sldId id="986" r:id="rId6"/>
    <p:sldId id="623" r:id="rId7"/>
    <p:sldId id="4538" r:id="rId8"/>
    <p:sldId id="4500" r:id="rId9"/>
    <p:sldId id="4478" r:id="rId10"/>
    <p:sldId id="937" r:id="rId11"/>
    <p:sldId id="4536" r:id="rId12"/>
    <p:sldId id="969" r:id="rId13"/>
    <p:sldId id="1013" r:id="rId14"/>
    <p:sldId id="4468" r:id="rId15"/>
    <p:sldId id="4525" r:id="rId16"/>
    <p:sldId id="4472" r:id="rId17"/>
    <p:sldId id="4502" r:id="rId18"/>
    <p:sldId id="4509" r:id="rId19"/>
    <p:sldId id="4510" r:id="rId20"/>
    <p:sldId id="648" r:id="rId21"/>
    <p:sldId id="4539" r:id="rId22"/>
    <p:sldId id="4520" r:id="rId23"/>
    <p:sldId id="684" r:id="rId24"/>
    <p:sldId id="4512" r:id="rId25"/>
    <p:sldId id="4471" r:id="rId26"/>
    <p:sldId id="4537" r:id="rId27"/>
    <p:sldId id="4503" r:id="rId28"/>
    <p:sldId id="4519" r:id="rId29"/>
    <p:sldId id="4521" r:id="rId30"/>
    <p:sldId id="4530" r:id="rId31"/>
    <p:sldId id="4511" r:id="rId32"/>
    <p:sldId id="4476" r:id="rId33"/>
    <p:sldId id="4477" r:id="rId34"/>
    <p:sldId id="4474" r:id="rId35"/>
    <p:sldId id="4522" r:id="rId36"/>
    <p:sldId id="4480" r:id="rId37"/>
    <p:sldId id="4531" r:id="rId38"/>
    <p:sldId id="4532" r:id="rId39"/>
    <p:sldId id="683" r:id="rId40"/>
    <p:sldId id="4513" r:id="rId41"/>
    <p:sldId id="4533" r:id="rId42"/>
    <p:sldId id="4514" r:id="rId43"/>
    <p:sldId id="4534" r:id="rId44"/>
    <p:sldId id="1002" r:id="rId45"/>
    <p:sldId id="1005" r:id="rId46"/>
    <p:sldId id="946" r:id="rId47"/>
    <p:sldId id="945" r:id="rId48"/>
    <p:sldId id="968" r:id="rId49"/>
    <p:sldId id="4535" r:id="rId5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78" autoAdjust="0"/>
    <p:restoredTop sz="64645" autoAdjust="0"/>
  </p:normalViewPr>
  <p:slideViewPr>
    <p:cSldViewPr snapToGrid="0">
      <p:cViewPr varScale="1">
        <p:scale>
          <a:sx n="44" d="100"/>
          <a:sy n="44" d="100"/>
        </p:scale>
        <p:origin x="62" y="19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12" d="100"/>
        <a:sy n="11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gmor\Documents\Request%20to%20speak%20and%20conferences\advance%20HE\Book1.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gmor\Documents\Request%20to%20speak%20and%20conferences\advance%20HE\Book1.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gmor\Documents\Request%20to%20speak%20and%20conferences\SMaRteN\graph%20of%20expected%20use%20fo%20service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gmor\Documents\UEL%20work\PAQ%20at%20UEL\findings\final\Graph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mgmor\Documents\UEL%20work\PAQ%20at%20UEL\findings\final\Graph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Sheet1!$B$7</c:f>
              <c:strCache>
                <c:ptCount val="1"/>
                <c:pt idx="0">
                  <c:v>University 1-2019</c:v>
                </c:pt>
              </c:strCache>
            </c:strRef>
          </c:tx>
          <c:spPr>
            <a:solidFill>
              <a:schemeClr val="accent1"/>
            </a:solidFill>
            <a:ln>
              <a:noFill/>
            </a:ln>
            <a:effectLst/>
          </c:spPr>
          <c:invertIfNegative val="0"/>
          <c:cat>
            <c:strRef>
              <c:f>Sheet1!$A$8:$A$14</c:f>
              <c:strCache>
                <c:ptCount val="7"/>
                <c:pt idx="0">
                  <c:v>Health and wellbeing</c:v>
                </c:pt>
                <c:pt idx="1">
                  <c:v>Academic support</c:v>
                </c:pt>
                <c:pt idx="2">
                  <c:v>Housing</c:v>
                </c:pt>
                <c:pt idx="3">
                  <c:v>Financial support</c:v>
                </c:pt>
                <c:pt idx="4">
                  <c:v>Sports facilities</c:v>
                </c:pt>
                <c:pt idx="5">
                  <c:v>Careers and employment</c:v>
                </c:pt>
                <c:pt idx="6">
                  <c:v>IT/Tech </c:v>
                </c:pt>
              </c:strCache>
            </c:strRef>
          </c:cat>
          <c:val>
            <c:numRef>
              <c:f>Sheet1!$B$8:$B$14</c:f>
              <c:numCache>
                <c:formatCode>0.0%</c:formatCode>
                <c:ptCount val="7"/>
                <c:pt idx="0">
                  <c:v>0.437</c:v>
                </c:pt>
                <c:pt idx="1">
                  <c:v>0.49</c:v>
                </c:pt>
                <c:pt idx="2">
                  <c:v>0.11799999999999999</c:v>
                </c:pt>
                <c:pt idx="3">
                  <c:v>0.28499999999999998</c:v>
                </c:pt>
                <c:pt idx="4">
                  <c:v>0.46400000000000002</c:v>
                </c:pt>
                <c:pt idx="5">
                  <c:v>0.47</c:v>
                </c:pt>
              </c:numCache>
            </c:numRef>
          </c:val>
          <c:extLst>
            <c:ext xmlns:c16="http://schemas.microsoft.com/office/drawing/2014/chart" uri="{C3380CC4-5D6E-409C-BE32-E72D297353CC}">
              <c16:uniqueId val="{00000000-0CF8-43DC-BD3A-8B91718A1A09}"/>
            </c:ext>
          </c:extLst>
        </c:ser>
        <c:ser>
          <c:idx val="1"/>
          <c:order val="1"/>
          <c:tx>
            <c:strRef>
              <c:f>Sheet1!$C$7</c:f>
              <c:strCache>
                <c:ptCount val="1"/>
                <c:pt idx="0">
                  <c:v>University 2-2020</c:v>
                </c:pt>
              </c:strCache>
            </c:strRef>
          </c:tx>
          <c:spPr>
            <a:solidFill>
              <a:schemeClr val="accent2"/>
            </a:solidFill>
            <a:ln>
              <a:noFill/>
            </a:ln>
            <a:effectLst/>
          </c:spPr>
          <c:invertIfNegative val="0"/>
          <c:cat>
            <c:strRef>
              <c:f>Sheet1!$A$8:$A$14</c:f>
              <c:strCache>
                <c:ptCount val="7"/>
                <c:pt idx="0">
                  <c:v>Health and wellbeing</c:v>
                </c:pt>
                <c:pt idx="1">
                  <c:v>Academic support</c:v>
                </c:pt>
                <c:pt idx="2">
                  <c:v>Housing</c:v>
                </c:pt>
                <c:pt idx="3">
                  <c:v>Financial support</c:v>
                </c:pt>
                <c:pt idx="4">
                  <c:v>Sports facilities</c:v>
                </c:pt>
                <c:pt idx="5">
                  <c:v>Careers and employment</c:v>
                </c:pt>
                <c:pt idx="6">
                  <c:v>IT/Tech </c:v>
                </c:pt>
              </c:strCache>
            </c:strRef>
          </c:cat>
          <c:val>
            <c:numRef>
              <c:f>Sheet1!$C$8:$C$14</c:f>
              <c:numCache>
                <c:formatCode>0.0%</c:formatCode>
                <c:ptCount val="7"/>
                <c:pt idx="0">
                  <c:v>0.30399999999999999</c:v>
                </c:pt>
                <c:pt idx="1">
                  <c:v>0.41799999999999998</c:v>
                </c:pt>
                <c:pt idx="2">
                  <c:v>9.9000000000000005E-2</c:v>
                </c:pt>
                <c:pt idx="3">
                  <c:v>0.26600000000000001</c:v>
                </c:pt>
                <c:pt idx="4">
                  <c:v>0.436</c:v>
                </c:pt>
                <c:pt idx="5">
                  <c:v>0.49099999999999999</c:v>
                </c:pt>
                <c:pt idx="6">
                  <c:v>0.17799999999999999</c:v>
                </c:pt>
              </c:numCache>
            </c:numRef>
          </c:val>
          <c:extLst>
            <c:ext xmlns:c16="http://schemas.microsoft.com/office/drawing/2014/chart" uri="{C3380CC4-5D6E-409C-BE32-E72D297353CC}">
              <c16:uniqueId val="{00000001-0CF8-43DC-BD3A-8B91718A1A09}"/>
            </c:ext>
          </c:extLst>
        </c:ser>
        <c:ser>
          <c:idx val="2"/>
          <c:order val="2"/>
          <c:tx>
            <c:strRef>
              <c:f>Sheet1!$D$7</c:f>
              <c:strCache>
                <c:ptCount val="1"/>
                <c:pt idx="0">
                  <c:v>University 2 -2021</c:v>
                </c:pt>
              </c:strCache>
            </c:strRef>
          </c:tx>
          <c:spPr>
            <a:solidFill>
              <a:schemeClr val="accent3"/>
            </a:solidFill>
            <a:ln>
              <a:noFill/>
            </a:ln>
            <a:effectLst/>
          </c:spPr>
          <c:invertIfNegative val="0"/>
          <c:cat>
            <c:strRef>
              <c:f>Sheet1!$A$8:$A$14</c:f>
              <c:strCache>
                <c:ptCount val="7"/>
                <c:pt idx="0">
                  <c:v>Health and wellbeing</c:v>
                </c:pt>
                <c:pt idx="1">
                  <c:v>Academic support</c:v>
                </c:pt>
                <c:pt idx="2">
                  <c:v>Housing</c:v>
                </c:pt>
                <c:pt idx="3">
                  <c:v>Financial support</c:v>
                </c:pt>
                <c:pt idx="4">
                  <c:v>Sports facilities</c:v>
                </c:pt>
                <c:pt idx="5">
                  <c:v>Careers and employment</c:v>
                </c:pt>
                <c:pt idx="6">
                  <c:v>IT/Tech </c:v>
                </c:pt>
              </c:strCache>
            </c:strRef>
          </c:cat>
          <c:val>
            <c:numRef>
              <c:f>Sheet1!$D$8:$D$14</c:f>
              <c:numCache>
                <c:formatCode>0.0%</c:formatCode>
                <c:ptCount val="7"/>
                <c:pt idx="0">
                  <c:v>0.40899999999999997</c:v>
                </c:pt>
                <c:pt idx="1">
                  <c:v>0.44600000000000001</c:v>
                </c:pt>
                <c:pt idx="2">
                  <c:v>7.1999999999999995E-2</c:v>
                </c:pt>
                <c:pt idx="3">
                  <c:v>0.251</c:v>
                </c:pt>
                <c:pt idx="4">
                  <c:v>0.46400000000000002</c:v>
                </c:pt>
                <c:pt idx="5">
                  <c:v>0.34799999999999998</c:v>
                </c:pt>
                <c:pt idx="6">
                  <c:v>0.16500000000000001</c:v>
                </c:pt>
              </c:numCache>
            </c:numRef>
          </c:val>
          <c:extLst>
            <c:ext xmlns:c16="http://schemas.microsoft.com/office/drawing/2014/chart" uri="{C3380CC4-5D6E-409C-BE32-E72D297353CC}">
              <c16:uniqueId val="{00000002-0CF8-43DC-BD3A-8B91718A1A09}"/>
            </c:ext>
          </c:extLst>
        </c:ser>
        <c:ser>
          <c:idx val="3"/>
          <c:order val="3"/>
          <c:tx>
            <c:strRef>
              <c:f>Sheet1!$E$7</c:f>
              <c:strCache>
                <c:ptCount val="1"/>
                <c:pt idx="0">
                  <c:v>University 3-2021</c:v>
                </c:pt>
              </c:strCache>
            </c:strRef>
          </c:tx>
          <c:spPr>
            <a:solidFill>
              <a:schemeClr val="accent4"/>
            </a:solidFill>
            <a:ln>
              <a:noFill/>
            </a:ln>
            <a:effectLst/>
          </c:spPr>
          <c:invertIfNegative val="0"/>
          <c:cat>
            <c:strRef>
              <c:f>Sheet1!$A$8:$A$14</c:f>
              <c:strCache>
                <c:ptCount val="7"/>
                <c:pt idx="0">
                  <c:v>Health and wellbeing</c:v>
                </c:pt>
                <c:pt idx="1">
                  <c:v>Academic support</c:v>
                </c:pt>
                <c:pt idx="2">
                  <c:v>Housing</c:v>
                </c:pt>
                <c:pt idx="3">
                  <c:v>Financial support</c:v>
                </c:pt>
                <c:pt idx="4">
                  <c:v>Sports facilities</c:v>
                </c:pt>
                <c:pt idx="5">
                  <c:v>Careers and employment</c:v>
                </c:pt>
                <c:pt idx="6">
                  <c:v>IT/Tech </c:v>
                </c:pt>
              </c:strCache>
            </c:strRef>
          </c:cat>
          <c:val>
            <c:numRef>
              <c:f>Sheet1!$E$8:$E$14</c:f>
              <c:numCache>
                <c:formatCode>0.0%</c:formatCode>
                <c:ptCount val="7"/>
                <c:pt idx="0">
                  <c:v>0.49299999999999999</c:v>
                </c:pt>
                <c:pt idx="1">
                  <c:v>0.55600000000000005</c:v>
                </c:pt>
                <c:pt idx="2">
                  <c:v>7.0000000000000007E-2</c:v>
                </c:pt>
                <c:pt idx="3">
                  <c:v>0.316</c:v>
                </c:pt>
                <c:pt idx="4">
                  <c:v>0.376</c:v>
                </c:pt>
                <c:pt idx="5">
                  <c:v>0.497</c:v>
                </c:pt>
                <c:pt idx="6">
                  <c:v>0.27900000000000003</c:v>
                </c:pt>
              </c:numCache>
            </c:numRef>
          </c:val>
          <c:extLst>
            <c:ext xmlns:c16="http://schemas.microsoft.com/office/drawing/2014/chart" uri="{C3380CC4-5D6E-409C-BE32-E72D297353CC}">
              <c16:uniqueId val="{00000003-0CF8-43DC-BD3A-8B91718A1A09}"/>
            </c:ext>
          </c:extLst>
        </c:ser>
        <c:dLbls>
          <c:showLegendKey val="0"/>
          <c:showVal val="0"/>
          <c:showCatName val="0"/>
          <c:showSerName val="0"/>
          <c:showPercent val="0"/>
          <c:showBubbleSize val="0"/>
        </c:dLbls>
        <c:gapWidth val="219"/>
        <c:overlap val="-27"/>
        <c:axId val="1030345487"/>
        <c:axId val="1030330511"/>
      </c:barChart>
      <c:catAx>
        <c:axId val="1030345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030330511"/>
        <c:crosses val="autoZero"/>
        <c:auto val="1"/>
        <c:lblAlgn val="ctr"/>
        <c:lblOffset val="100"/>
        <c:noMultiLvlLbl val="0"/>
      </c:catAx>
      <c:valAx>
        <c:axId val="103033051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30345487"/>
        <c:crosses val="autoZero"/>
        <c:crossBetween val="between"/>
      </c:valAx>
      <c:spPr>
        <a:noFill/>
        <a:ln>
          <a:noFill/>
        </a:ln>
        <a:effectLst/>
      </c:spPr>
    </c:plotArea>
    <c:legend>
      <c:legendPos val="b"/>
      <c:layout>
        <c:manualLayout>
          <c:xMode val="edge"/>
          <c:yMode val="edge"/>
          <c:x val="8.1791713418911921E-2"/>
          <c:y val="0.90110834014161345"/>
          <c:w val="0.82494676927234123"/>
          <c:h val="6.5734511947482657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Sheet1!$B$75:$B$76</c:f>
              <c:strCache>
                <c:ptCount val="2"/>
                <c:pt idx="0">
                  <c:v>Female</c:v>
                </c:pt>
                <c:pt idx="1">
                  <c:v>2020</c:v>
                </c:pt>
              </c:strCache>
            </c:strRef>
          </c:tx>
          <c:spPr>
            <a:solidFill>
              <a:schemeClr val="accent1"/>
            </a:solidFill>
            <a:ln>
              <a:noFill/>
            </a:ln>
            <a:effectLst/>
          </c:spPr>
          <c:invertIfNegative val="0"/>
          <c:cat>
            <c:strRef>
              <c:f>Sheet1!$A$77:$A$83</c:f>
              <c:strCache>
                <c:ptCount val="7"/>
                <c:pt idx="0">
                  <c:v>Health and wellbeing</c:v>
                </c:pt>
                <c:pt idx="1">
                  <c:v>Academic support</c:v>
                </c:pt>
                <c:pt idx="2">
                  <c:v>Housing</c:v>
                </c:pt>
                <c:pt idx="3">
                  <c:v>Financial support</c:v>
                </c:pt>
                <c:pt idx="4">
                  <c:v>Sports facilities</c:v>
                </c:pt>
                <c:pt idx="5">
                  <c:v>Careers and employment</c:v>
                </c:pt>
                <c:pt idx="6">
                  <c:v>IT/Tech </c:v>
                </c:pt>
              </c:strCache>
            </c:strRef>
          </c:cat>
          <c:val>
            <c:numRef>
              <c:f>Sheet1!$B$77:$B$83</c:f>
              <c:numCache>
                <c:formatCode>0.0%</c:formatCode>
                <c:ptCount val="7"/>
                <c:pt idx="0">
                  <c:v>0.39400000000000002</c:v>
                </c:pt>
                <c:pt idx="1">
                  <c:v>0.44600000000000001</c:v>
                </c:pt>
                <c:pt idx="2">
                  <c:v>8.5000000000000006E-2</c:v>
                </c:pt>
                <c:pt idx="3">
                  <c:v>0.25</c:v>
                </c:pt>
                <c:pt idx="4">
                  <c:v>0.308</c:v>
                </c:pt>
                <c:pt idx="5">
                  <c:v>0.52100000000000002</c:v>
                </c:pt>
                <c:pt idx="6">
                  <c:v>0.191</c:v>
                </c:pt>
              </c:numCache>
            </c:numRef>
          </c:val>
          <c:extLst>
            <c:ext xmlns:c16="http://schemas.microsoft.com/office/drawing/2014/chart" uri="{C3380CC4-5D6E-409C-BE32-E72D297353CC}">
              <c16:uniqueId val="{00000000-D630-4CAB-BDD1-BF0DF3F7A6FE}"/>
            </c:ext>
          </c:extLst>
        </c:ser>
        <c:ser>
          <c:idx val="1"/>
          <c:order val="1"/>
          <c:tx>
            <c:strRef>
              <c:f>Sheet1!$C$75:$C$76</c:f>
              <c:strCache>
                <c:ptCount val="2"/>
                <c:pt idx="0">
                  <c:v>Male</c:v>
                </c:pt>
                <c:pt idx="1">
                  <c:v>2020</c:v>
                </c:pt>
              </c:strCache>
            </c:strRef>
          </c:tx>
          <c:spPr>
            <a:solidFill>
              <a:schemeClr val="accent2"/>
            </a:solidFill>
            <a:ln>
              <a:noFill/>
            </a:ln>
            <a:effectLst/>
          </c:spPr>
          <c:invertIfNegative val="0"/>
          <c:cat>
            <c:strRef>
              <c:f>Sheet1!$A$77:$A$83</c:f>
              <c:strCache>
                <c:ptCount val="7"/>
                <c:pt idx="0">
                  <c:v>Health and wellbeing</c:v>
                </c:pt>
                <c:pt idx="1">
                  <c:v>Academic support</c:v>
                </c:pt>
                <c:pt idx="2">
                  <c:v>Housing</c:v>
                </c:pt>
                <c:pt idx="3">
                  <c:v>Financial support</c:v>
                </c:pt>
                <c:pt idx="4">
                  <c:v>Sports facilities</c:v>
                </c:pt>
                <c:pt idx="5">
                  <c:v>Careers and employment</c:v>
                </c:pt>
                <c:pt idx="6">
                  <c:v>IT/Tech </c:v>
                </c:pt>
              </c:strCache>
            </c:strRef>
          </c:cat>
          <c:val>
            <c:numRef>
              <c:f>Sheet1!$C$77:$C$83</c:f>
              <c:numCache>
                <c:formatCode>0.0%</c:formatCode>
                <c:ptCount val="7"/>
                <c:pt idx="0">
                  <c:v>0.19600000000000001</c:v>
                </c:pt>
                <c:pt idx="1">
                  <c:v>0.38600000000000001</c:v>
                </c:pt>
                <c:pt idx="2">
                  <c:v>0.111</c:v>
                </c:pt>
                <c:pt idx="3">
                  <c:v>0.28799999999999998</c:v>
                </c:pt>
                <c:pt idx="4">
                  <c:v>0.59499999999999997</c:v>
                </c:pt>
                <c:pt idx="5">
                  <c:v>0.45100000000000001</c:v>
                </c:pt>
                <c:pt idx="6">
                  <c:v>0.16300000000000001</c:v>
                </c:pt>
              </c:numCache>
            </c:numRef>
          </c:val>
          <c:extLst>
            <c:ext xmlns:c16="http://schemas.microsoft.com/office/drawing/2014/chart" uri="{C3380CC4-5D6E-409C-BE32-E72D297353CC}">
              <c16:uniqueId val="{00000001-D630-4CAB-BDD1-BF0DF3F7A6FE}"/>
            </c:ext>
          </c:extLst>
        </c:ser>
        <c:ser>
          <c:idx val="2"/>
          <c:order val="2"/>
          <c:tx>
            <c:strRef>
              <c:f>Sheet1!$D$75:$D$76</c:f>
              <c:strCache>
                <c:ptCount val="2"/>
                <c:pt idx="0">
                  <c:v>Female</c:v>
                </c:pt>
                <c:pt idx="1">
                  <c:v>2021</c:v>
                </c:pt>
              </c:strCache>
            </c:strRef>
          </c:tx>
          <c:spPr>
            <a:solidFill>
              <a:schemeClr val="accent3"/>
            </a:solidFill>
            <a:ln>
              <a:noFill/>
            </a:ln>
            <a:effectLst/>
          </c:spPr>
          <c:invertIfNegative val="0"/>
          <c:cat>
            <c:strRef>
              <c:f>Sheet1!$A$77:$A$83</c:f>
              <c:strCache>
                <c:ptCount val="7"/>
                <c:pt idx="0">
                  <c:v>Health and wellbeing</c:v>
                </c:pt>
                <c:pt idx="1">
                  <c:v>Academic support</c:v>
                </c:pt>
                <c:pt idx="2">
                  <c:v>Housing</c:v>
                </c:pt>
                <c:pt idx="3">
                  <c:v>Financial support</c:v>
                </c:pt>
                <c:pt idx="4">
                  <c:v>Sports facilities</c:v>
                </c:pt>
                <c:pt idx="5">
                  <c:v>Careers and employment</c:v>
                </c:pt>
                <c:pt idx="6">
                  <c:v>IT/Tech </c:v>
                </c:pt>
              </c:strCache>
            </c:strRef>
          </c:cat>
          <c:val>
            <c:numRef>
              <c:f>Sheet1!$D$77:$D$83</c:f>
              <c:numCache>
                <c:formatCode>0.0%</c:formatCode>
                <c:ptCount val="7"/>
                <c:pt idx="0">
                  <c:v>0.49299999999999999</c:v>
                </c:pt>
                <c:pt idx="1">
                  <c:v>0.47799999999999998</c:v>
                </c:pt>
                <c:pt idx="2">
                  <c:v>6.3E-2</c:v>
                </c:pt>
                <c:pt idx="3">
                  <c:v>0.26600000000000001</c:v>
                </c:pt>
                <c:pt idx="4">
                  <c:v>0.31</c:v>
                </c:pt>
                <c:pt idx="5">
                  <c:v>0.33600000000000002</c:v>
                </c:pt>
                <c:pt idx="6">
                  <c:v>0.161</c:v>
                </c:pt>
              </c:numCache>
            </c:numRef>
          </c:val>
          <c:extLst>
            <c:ext xmlns:c16="http://schemas.microsoft.com/office/drawing/2014/chart" uri="{C3380CC4-5D6E-409C-BE32-E72D297353CC}">
              <c16:uniqueId val="{00000002-D630-4CAB-BDD1-BF0DF3F7A6FE}"/>
            </c:ext>
          </c:extLst>
        </c:ser>
        <c:ser>
          <c:idx val="3"/>
          <c:order val="3"/>
          <c:tx>
            <c:strRef>
              <c:f>Sheet1!$E$75:$E$76</c:f>
              <c:strCache>
                <c:ptCount val="2"/>
                <c:pt idx="0">
                  <c:v>Male</c:v>
                </c:pt>
                <c:pt idx="1">
                  <c:v>2021</c:v>
                </c:pt>
              </c:strCache>
            </c:strRef>
          </c:tx>
          <c:spPr>
            <a:solidFill>
              <a:schemeClr val="accent4"/>
            </a:solidFill>
            <a:ln>
              <a:noFill/>
            </a:ln>
            <a:effectLst/>
          </c:spPr>
          <c:invertIfNegative val="0"/>
          <c:cat>
            <c:strRef>
              <c:f>Sheet1!$A$77:$A$83</c:f>
              <c:strCache>
                <c:ptCount val="7"/>
                <c:pt idx="0">
                  <c:v>Health and wellbeing</c:v>
                </c:pt>
                <c:pt idx="1">
                  <c:v>Academic support</c:v>
                </c:pt>
                <c:pt idx="2">
                  <c:v>Housing</c:v>
                </c:pt>
                <c:pt idx="3">
                  <c:v>Financial support</c:v>
                </c:pt>
                <c:pt idx="4">
                  <c:v>Sports facilities</c:v>
                </c:pt>
                <c:pt idx="5">
                  <c:v>Careers and employment</c:v>
                </c:pt>
                <c:pt idx="6">
                  <c:v>IT/Tech </c:v>
                </c:pt>
              </c:strCache>
            </c:strRef>
          </c:cat>
          <c:val>
            <c:numRef>
              <c:f>Sheet1!$E$77:$E$83</c:f>
              <c:numCache>
                <c:formatCode>0.0%</c:formatCode>
                <c:ptCount val="7"/>
                <c:pt idx="0">
                  <c:v>0.28199999999999997</c:v>
                </c:pt>
                <c:pt idx="1">
                  <c:v>0.41299999999999998</c:v>
                </c:pt>
                <c:pt idx="2">
                  <c:v>9.0999999999999998E-2</c:v>
                </c:pt>
                <c:pt idx="3">
                  <c:v>0.23599999999999999</c:v>
                </c:pt>
                <c:pt idx="4">
                  <c:v>0.70599999999999996</c:v>
                </c:pt>
                <c:pt idx="5">
                  <c:v>0.38200000000000001</c:v>
                </c:pt>
                <c:pt idx="6">
                  <c:v>0.18</c:v>
                </c:pt>
              </c:numCache>
            </c:numRef>
          </c:val>
          <c:extLst>
            <c:ext xmlns:c16="http://schemas.microsoft.com/office/drawing/2014/chart" uri="{C3380CC4-5D6E-409C-BE32-E72D297353CC}">
              <c16:uniqueId val="{00000003-D630-4CAB-BDD1-BF0DF3F7A6FE}"/>
            </c:ext>
          </c:extLst>
        </c:ser>
        <c:dLbls>
          <c:showLegendKey val="0"/>
          <c:showVal val="0"/>
          <c:showCatName val="0"/>
          <c:showSerName val="0"/>
          <c:showPercent val="0"/>
          <c:showBubbleSize val="0"/>
        </c:dLbls>
        <c:gapWidth val="219"/>
        <c:overlap val="-27"/>
        <c:axId val="1072677039"/>
        <c:axId val="1072700335"/>
      </c:barChart>
      <c:catAx>
        <c:axId val="10726770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072700335"/>
        <c:crosses val="autoZero"/>
        <c:auto val="1"/>
        <c:lblAlgn val="ctr"/>
        <c:lblOffset val="100"/>
        <c:noMultiLvlLbl val="0"/>
      </c:catAx>
      <c:valAx>
        <c:axId val="107270033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0726770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Sheet1!$D$13</c:f>
              <c:strCache>
                <c:ptCount val="1"/>
                <c:pt idx="0">
                  <c:v>University 2</c:v>
                </c:pt>
              </c:strCache>
            </c:strRef>
          </c:tx>
          <c:spPr>
            <a:solidFill>
              <a:schemeClr val="accent1"/>
            </a:solidFill>
            <a:ln>
              <a:noFill/>
            </a:ln>
            <a:effectLst/>
          </c:spPr>
          <c:invertIfNegative val="0"/>
          <c:cat>
            <c:strRef>
              <c:f>Sheet1!$C$14:$C$23</c:f>
              <c:strCache>
                <c:ptCount val="10"/>
                <c:pt idx="0">
                  <c:v>Sport facilities</c:v>
                </c:pt>
                <c:pt idx="1">
                  <c:v>IT/Tech support</c:v>
                </c:pt>
                <c:pt idx="2">
                  <c:v>International support</c:v>
                </c:pt>
                <c:pt idx="3">
                  <c:v>Housing advice</c:v>
                </c:pt>
                <c:pt idx="4">
                  <c:v>Health and wellbeing</c:v>
                </c:pt>
                <c:pt idx="5">
                  <c:v>Financial advice and support</c:v>
                </c:pt>
                <c:pt idx="6">
                  <c:v>English language support</c:v>
                </c:pt>
                <c:pt idx="7">
                  <c:v>Careers and Employment</c:v>
                </c:pt>
                <c:pt idx="8">
                  <c:v>Additional leanring support </c:v>
                </c:pt>
                <c:pt idx="9">
                  <c:v>Academic support</c:v>
                </c:pt>
              </c:strCache>
            </c:strRef>
          </c:cat>
          <c:val>
            <c:numRef>
              <c:f>Sheet1!$D$14:$D$23</c:f>
              <c:numCache>
                <c:formatCode>0.0%</c:formatCode>
                <c:ptCount val="10"/>
                <c:pt idx="0">
                  <c:v>0.30599999999999999</c:v>
                </c:pt>
                <c:pt idx="1">
                  <c:v>0.21099999999999999</c:v>
                </c:pt>
                <c:pt idx="2">
                  <c:v>2.8000000000000001E-2</c:v>
                </c:pt>
                <c:pt idx="3">
                  <c:v>1.0999999999999999E-2</c:v>
                </c:pt>
                <c:pt idx="4">
                  <c:v>0.49</c:v>
                </c:pt>
                <c:pt idx="5">
                  <c:v>0.29399999999999998</c:v>
                </c:pt>
                <c:pt idx="6">
                  <c:v>7.8E-2</c:v>
                </c:pt>
                <c:pt idx="7">
                  <c:v>0.47699999999999998</c:v>
                </c:pt>
                <c:pt idx="8">
                  <c:v>0.111</c:v>
                </c:pt>
                <c:pt idx="9">
                  <c:v>0.58799999999999997</c:v>
                </c:pt>
              </c:numCache>
            </c:numRef>
          </c:val>
          <c:extLst>
            <c:ext xmlns:c16="http://schemas.microsoft.com/office/drawing/2014/chart" uri="{C3380CC4-5D6E-409C-BE32-E72D297353CC}">
              <c16:uniqueId val="{00000000-08CF-4D42-BC48-29B27514F49C}"/>
            </c:ext>
          </c:extLst>
        </c:ser>
        <c:ser>
          <c:idx val="1"/>
          <c:order val="1"/>
          <c:tx>
            <c:strRef>
              <c:f>Sheet1!$E$13</c:f>
              <c:strCache>
                <c:ptCount val="1"/>
                <c:pt idx="0">
                  <c:v>University 3</c:v>
                </c:pt>
              </c:strCache>
            </c:strRef>
          </c:tx>
          <c:spPr>
            <a:solidFill>
              <a:schemeClr val="accent2"/>
            </a:solidFill>
            <a:ln>
              <a:noFill/>
            </a:ln>
            <a:effectLst/>
          </c:spPr>
          <c:invertIfNegative val="0"/>
          <c:cat>
            <c:strRef>
              <c:f>Sheet1!$C$14:$C$23</c:f>
              <c:strCache>
                <c:ptCount val="10"/>
                <c:pt idx="0">
                  <c:v>Sport facilities</c:v>
                </c:pt>
                <c:pt idx="1">
                  <c:v>IT/Tech support</c:v>
                </c:pt>
                <c:pt idx="2">
                  <c:v>International support</c:v>
                </c:pt>
                <c:pt idx="3">
                  <c:v>Housing advice</c:v>
                </c:pt>
                <c:pt idx="4">
                  <c:v>Health and wellbeing</c:v>
                </c:pt>
                <c:pt idx="5">
                  <c:v>Financial advice and support</c:v>
                </c:pt>
                <c:pt idx="6">
                  <c:v>English language support</c:v>
                </c:pt>
                <c:pt idx="7">
                  <c:v>Careers and Employment</c:v>
                </c:pt>
                <c:pt idx="8">
                  <c:v>Additional leanring support </c:v>
                </c:pt>
                <c:pt idx="9">
                  <c:v>Academic support</c:v>
                </c:pt>
              </c:strCache>
            </c:strRef>
          </c:cat>
          <c:val>
            <c:numRef>
              <c:f>Sheet1!$E$14:$E$23</c:f>
              <c:numCache>
                <c:formatCode>0.0%</c:formatCode>
                <c:ptCount val="10"/>
                <c:pt idx="0">
                  <c:v>0.28999999999999998</c:v>
                </c:pt>
                <c:pt idx="1">
                  <c:v>0.38400000000000001</c:v>
                </c:pt>
                <c:pt idx="2">
                  <c:v>0.23</c:v>
                </c:pt>
                <c:pt idx="3">
                  <c:v>0.08</c:v>
                </c:pt>
                <c:pt idx="4">
                  <c:v>0.52900000000000003</c:v>
                </c:pt>
                <c:pt idx="5">
                  <c:v>0.29699999999999999</c:v>
                </c:pt>
                <c:pt idx="6">
                  <c:v>0.13800000000000001</c:v>
                </c:pt>
                <c:pt idx="7">
                  <c:v>0.65900000000000003</c:v>
                </c:pt>
                <c:pt idx="8">
                  <c:v>0.109</c:v>
                </c:pt>
                <c:pt idx="9">
                  <c:v>0.71</c:v>
                </c:pt>
              </c:numCache>
            </c:numRef>
          </c:val>
          <c:extLst>
            <c:ext xmlns:c16="http://schemas.microsoft.com/office/drawing/2014/chart" uri="{C3380CC4-5D6E-409C-BE32-E72D297353CC}">
              <c16:uniqueId val="{00000001-08CF-4D42-BC48-29B27514F49C}"/>
            </c:ext>
          </c:extLst>
        </c:ser>
        <c:dLbls>
          <c:showLegendKey val="0"/>
          <c:showVal val="0"/>
          <c:showCatName val="0"/>
          <c:showSerName val="0"/>
          <c:showPercent val="0"/>
          <c:showBubbleSize val="0"/>
        </c:dLbls>
        <c:gapWidth val="182"/>
        <c:axId val="72342575"/>
        <c:axId val="72436175"/>
      </c:barChart>
      <c:catAx>
        <c:axId val="7234257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72436175"/>
        <c:crosses val="autoZero"/>
        <c:auto val="1"/>
        <c:lblAlgn val="ctr"/>
        <c:lblOffset val="100"/>
        <c:noMultiLvlLbl val="0"/>
      </c:catAx>
      <c:valAx>
        <c:axId val="72436175"/>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72342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Sheet3!$C$190</c:f>
              <c:strCache>
                <c:ptCount val="1"/>
                <c:pt idx="0">
                  <c:v>UG</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Sheet3!$B$191:$B$196</c:f>
              <c:strCache>
                <c:ptCount val="6"/>
                <c:pt idx="0">
                  <c:v>Academic support</c:v>
                </c:pt>
                <c:pt idx="1">
                  <c:v>Careers and employment</c:v>
                </c:pt>
                <c:pt idx="2">
                  <c:v>Financial Advice</c:v>
                </c:pt>
                <c:pt idx="3">
                  <c:v>Health and wellbeing</c:v>
                </c:pt>
                <c:pt idx="4">
                  <c:v>IT/Tech</c:v>
                </c:pt>
                <c:pt idx="5">
                  <c:v>Sports facilities</c:v>
                </c:pt>
              </c:strCache>
            </c:strRef>
          </c:cat>
          <c:val>
            <c:numRef>
              <c:f>Sheet3!$C$191:$C$196</c:f>
              <c:numCache>
                <c:formatCode>0.0%</c:formatCode>
                <c:ptCount val="6"/>
                <c:pt idx="0">
                  <c:v>0.55600000000000005</c:v>
                </c:pt>
                <c:pt idx="1">
                  <c:v>0.497</c:v>
                </c:pt>
                <c:pt idx="2">
                  <c:v>0.316</c:v>
                </c:pt>
                <c:pt idx="3">
                  <c:v>0.49299999999999999</c:v>
                </c:pt>
                <c:pt idx="4">
                  <c:v>0.27900000000000003</c:v>
                </c:pt>
                <c:pt idx="5">
                  <c:v>0.376</c:v>
                </c:pt>
              </c:numCache>
            </c:numRef>
          </c:val>
          <c:extLst>
            <c:ext xmlns:c16="http://schemas.microsoft.com/office/drawing/2014/chart" uri="{C3380CC4-5D6E-409C-BE32-E72D297353CC}">
              <c16:uniqueId val="{00000000-ABD1-49B1-8EC4-7BF290B96ADD}"/>
            </c:ext>
          </c:extLst>
        </c:ser>
        <c:ser>
          <c:idx val="1"/>
          <c:order val="1"/>
          <c:tx>
            <c:strRef>
              <c:f>Sheet3!$D$190</c:f>
              <c:strCache>
                <c:ptCount val="1"/>
                <c:pt idx="0">
                  <c:v>PGT</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Sheet3!$B$191:$B$196</c:f>
              <c:strCache>
                <c:ptCount val="6"/>
                <c:pt idx="0">
                  <c:v>Academic support</c:v>
                </c:pt>
                <c:pt idx="1">
                  <c:v>Careers and employment</c:v>
                </c:pt>
                <c:pt idx="2">
                  <c:v>Financial Advice</c:v>
                </c:pt>
                <c:pt idx="3">
                  <c:v>Health and wellbeing</c:v>
                </c:pt>
                <c:pt idx="4">
                  <c:v>IT/Tech</c:v>
                </c:pt>
                <c:pt idx="5">
                  <c:v>Sports facilities</c:v>
                </c:pt>
              </c:strCache>
            </c:strRef>
          </c:cat>
          <c:val>
            <c:numRef>
              <c:f>Sheet3!$D$191:$D$196</c:f>
              <c:numCache>
                <c:formatCode>0.0%</c:formatCode>
                <c:ptCount val="6"/>
                <c:pt idx="0">
                  <c:v>0.70199999999999996</c:v>
                </c:pt>
                <c:pt idx="1">
                  <c:v>0.67300000000000004</c:v>
                </c:pt>
                <c:pt idx="2">
                  <c:v>0.30399999999999999</c:v>
                </c:pt>
                <c:pt idx="3">
                  <c:v>0.51500000000000001</c:v>
                </c:pt>
                <c:pt idx="4">
                  <c:v>0.39200000000000002</c:v>
                </c:pt>
                <c:pt idx="5">
                  <c:v>0.29799999999999999</c:v>
                </c:pt>
              </c:numCache>
            </c:numRef>
          </c:val>
          <c:extLst>
            <c:ext xmlns:c16="http://schemas.microsoft.com/office/drawing/2014/chart" uri="{C3380CC4-5D6E-409C-BE32-E72D297353CC}">
              <c16:uniqueId val="{00000001-ABD1-49B1-8EC4-7BF290B96ADD}"/>
            </c:ext>
          </c:extLst>
        </c:ser>
        <c:ser>
          <c:idx val="2"/>
          <c:order val="2"/>
          <c:tx>
            <c:strRef>
              <c:f>Sheet3!$E$190</c:f>
              <c:strCache>
                <c:ptCount val="1"/>
                <c:pt idx="0">
                  <c:v>PGCE</c:v>
                </c:pt>
              </c:strCache>
            </c:strRef>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Sheet3!$B$191:$B$196</c:f>
              <c:strCache>
                <c:ptCount val="6"/>
                <c:pt idx="0">
                  <c:v>Academic support</c:v>
                </c:pt>
                <c:pt idx="1">
                  <c:v>Careers and employment</c:v>
                </c:pt>
                <c:pt idx="2">
                  <c:v>Financial Advice</c:v>
                </c:pt>
                <c:pt idx="3">
                  <c:v>Health and wellbeing</c:v>
                </c:pt>
                <c:pt idx="4">
                  <c:v>IT/Tech</c:v>
                </c:pt>
                <c:pt idx="5">
                  <c:v>Sports facilities</c:v>
                </c:pt>
              </c:strCache>
            </c:strRef>
          </c:cat>
          <c:val>
            <c:numRef>
              <c:f>Sheet3!$E$191:$E$196</c:f>
              <c:numCache>
                <c:formatCode>0.0%</c:formatCode>
                <c:ptCount val="6"/>
                <c:pt idx="0">
                  <c:v>0.57599999999999996</c:v>
                </c:pt>
                <c:pt idx="1">
                  <c:v>0.46700000000000003</c:v>
                </c:pt>
                <c:pt idx="2">
                  <c:v>0.28799999999999998</c:v>
                </c:pt>
                <c:pt idx="3">
                  <c:v>0.47799999999999998</c:v>
                </c:pt>
                <c:pt idx="4">
                  <c:v>0.20699999999999999</c:v>
                </c:pt>
                <c:pt idx="5">
                  <c:v>0.29899999999999999</c:v>
                </c:pt>
              </c:numCache>
            </c:numRef>
          </c:val>
          <c:extLst>
            <c:ext xmlns:c16="http://schemas.microsoft.com/office/drawing/2014/chart" uri="{C3380CC4-5D6E-409C-BE32-E72D297353CC}">
              <c16:uniqueId val="{00000002-ABD1-49B1-8EC4-7BF290B96ADD}"/>
            </c:ext>
          </c:extLst>
        </c:ser>
        <c:dLbls>
          <c:showLegendKey val="0"/>
          <c:showVal val="0"/>
          <c:showCatName val="0"/>
          <c:showSerName val="0"/>
          <c:showPercent val="0"/>
          <c:showBubbleSize val="0"/>
        </c:dLbls>
        <c:gapWidth val="219"/>
        <c:overlap val="-27"/>
        <c:axId val="1672388639"/>
        <c:axId val="1672397791"/>
      </c:barChart>
      <c:catAx>
        <c:axId val="16723886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72397791"/>
        <c:crosses val="autoZero"/>
        <c:auto val="1"/>
        <c:lblAlgn val="ctr"/>
        <c:lblOffset val="100"/>
        <c:noMultiLvlLbl val="0"/>
      </c:catAx>
      <c:valAx>
        <c:axId val="167239779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6723886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2450290894647"/>
          <c:y val="0.23960445579754036"/>
          <c:w val="0.80835338831904169"/>
          <c:h val="0.55870399143250893"/>
        </c:manualLayout>
      </c:layout>
      <c:barChart>
        <c:barDir val="col"/>
        <c:grouping val="clustered"/>
        <c:varyColors val="0"/>
        <c:ser>
          <c:idx val="0"/>
          <c:order val="0"/>
          <c:tx>
            <c:strRef>
              <c:f>Sheet3!$B$229</c:f>
              <c:strCache>
                <c:ptCount val="1"/>
                <c:pt idx="0">
                  <c:v>Health and wellbeing</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86F8-4B83-B695-03C498DDCBF4}"/>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86F8-4B83-B695-03C498DDCBF4}"/>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86F8-4B83-B695-03C498DDCBF4}"/>
              </c:ext>
            </c:extLst>
          </c:dPt>
          <c:dLbls>
            <c:spPr>
              <a:noFill/>
              <a:ln>
                <a:noFill/>
              </a:ln>
              <a:effectLst/>
            </c:spPr>
            <c:txPr>
              <a:bodyPr rot="-5400000" spcFirstLastPara="1" vertOverflow="ellipsis"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Sheet3!$C$227:$H$228</c:f>
              <c:multiLvlStrCache>
                <c:ptCount val="6"/>
                <c:lvl>
                  <c:pt idx="0">
                    <c:v>F</c:v>
                  </c:pt>
                  <c:pt idx="1">
                    <c:v>M</c:v>
                  </c:pt>
                  <c:pt idx="2">
                    <c:v>F</c:v>
                  </c:pt>
                  <c:pt idx="3">
                    <c:v>M</c:v>
                  </c:pt>
                  <c:pt idx="4">
                    <c:v>F</c:v>
                  </c:pt>
                  <c:pt idx="5">
                    <c:v>M</c:v>
                  </c:pt>
                </c:lvl>
                <c:lvl>
                  <c:pt idx="0">
                    <c:v>UG</c:v>
                  </c:pt>
                  <c:pt idx="2">
                    <c:v>PGT</c:v>
                  </c:pt>
                  <c:pt idx="4">
                    <c:v>PGCE</c:v>
                  </c:pt>
                </c:lvl>
              </c:multiLvlStrCache>
            </c:multiLvlStrRef>
          </c:cat>
          <c:val>
            <c:numRef>
              <c:f>Sheet3!$C$229:$H$229</c:f>
              <c:numCache>
                <c:formatCode>0.0%</c:formatCode>
                <c:ptCount val="6"/>
                <c:pt idx="0">
                  <c:v>0.53300000000000003</c:v>
                </c:pt>
                <c:pt idx="1">
                  <c:v>0.36599999999999999</c:v>
                </c:pt>
                <c:pt idx="2">
                  <c:v>0.503</c:v>
                </c:pt>
                <c:pt idx="3">
                  <c:v>0.52600000000000002</c:v>
                </c:pt>
                <c:pt idx="4">
                  <c:v>0.50700000000000001</c:v>
                </c:pt>
                <c:pt idx="5">
                  <c:v>0.42</c:v>
                </c:pt>
              </c:numCache>
            </c:numRef>
          </c:val>
          <c:extLst>
            <c:ext xmlns:c16="http://schemas.microsoft.com/office/drawing/2014/chart" uri="{C3380CC4-5D6E-409C-BE32-E72D297353CC}">
              <c16:uniqueId val="{00000006-86F8-4B83-B695-03C498DDCBF4}"/>
            </c:ext>
          </c:extLst>
        </c:ser>
        <c:dLbls>
          <c:showLegendKey val="0"/>
          <c:showVal val="0"/>
          <c:showCatName val="0"/>
          <c:showSerName val="0"/>
          <c:showPercent val="0"/>
          <c:showBubbleSize val="0"/>
        </c:dLbls>
        <c:gapWidth val="219"/>
        <c:overlap val="-27"/>
        <c:axId val="1670610367"/>
        <c:axId val="1670628671"/>
      </c:barChart>
      <c:catAx>
        <c:axId val="16706103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670628671"/>
        <c:crosses val="autoZero"/>
        <c:auto val="1"/>
        <c:lblAlgn val="ctr"/>
        <c:lblOffset val="100"/>
        <c:noMultiLvlLbl val="0"/>
      </c:catAx>
      <c:valAx>
        <c:axId val="167062867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67061036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ysClr val="windowText" lastClr="000000"/>
                </a:solidFill>
                <a:latin typeface="+mn-lt"/>
                <a:ea typeface="+mn-ea"/>
                <a:cs typeface="+mn-cs"/>
              </a:defRPr>
            </a:pPr>
            <a:r>
              <a:rPr lang="en-GB" sz="1200" b="1" dirty="0">
                <a:solidFill>
                  <a:sysClr val="windowText" lastClr="000000"/>
                </a:solidFill>
              </a:rPr>
              <a:t>Expectation to undertake paid work during study</a:t>
            </a:r>
          </a:p>
          <a:p>
            <a:pPr>
              <a:defRPr sz="1200" b="1">
                <a:solidFill>
                  <a:sysClr val="windowText" lastClr="000000"/>
                </a:solidFill>
              </a:defRPr>
            </a:pPr>
            <a:r>
              <a:rPr lang="en-GB" sz="1200" b="1" dirty="0">
                <a:solidFill>
                  <a:sysClr val="windowText" lastClr="000000"/>
                </a:solidFill>
              </a:rPr>
              <a:t>Pre-arrival Academic Questionnaire  2021</a:t>
            </a:r>
          </a:p>
        </c:rich>
      </c:tx>
      <c:overlay val="0"/>
      <c:spPr>
        <a:noFill/>
        <a:ln>
          <a:noFill/>
        </a:ln>
        <a:effectLst/>
      </c:spPr>
      <c:txPr>
        <a:bodyPr rot="0" spcFirstLastPara="1" vertOverflow="ellipsis" vert="horz" wrap="square" anchor="ctr" anchorCtr="1"/>
        <a:lstStyle/>
        <a:p>
          <a:pPr>
            <a:defRPr sz="1200" b="1"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Sheet1!$E$6</c:f>
              <c:strCache>
                <c:ptCount val="1"/>
                <c:pt idx="0">
                  <c:v>UG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Sheet1!$F$5:$G$5</c:f>
              <c:strCache>
                <c:ptCount val="2"/>
                <c:pt idx="0">
                  <c:v>Uni 2 2021</c:v>
                </c:pt>
                <c:pt idx="1">
                  <c:v>Uni 3 2021</c:v>
                </c:pt>
              </c:strCache>
            </c:strRef>
          </c:cat>
          <c:val>
            <c:numRef>
              <c:f>Sheet1!$F$6:$G$6</c:f>
              <c:numCache>
                <c:formatCode>0.0%</c:formatCode>
                <c:ptCount val="2"/>
                <c:pt idx="0">
                  <c:v>0.71599999999999997</c:v>
                </c:pt>
                <c:pt idx="1">
                  <c:v>0.60799999999999998</c:v>
                </c:pt>
              </c:numCache>
            </c:numRef>
          </c:val>
          <c:extLst>
            <c:ext xmlns:c16="http://schemas.microsoft.com/office/drawing/2014/chart" uri="{C3380CC4-5D6E-409C-BE32-E72D297353CC}">
              <c16:uniqueId val="{00000000-E1DC-423B-AA80-F0BF83F61871}"/>
            </c:ext>
          </c:extLst>
        </c:ser>
        <c:ser>
          <c:idx val="1"/>
          <c:order val="1"/>
          <c:tx>
            <c:strRef>
              <c:f>Sheet1!$E$7</c:f>
              <c:strCache>
                <c:ptCount val="1"/>
                <c:pt idx="0">
                  <c:v>PGT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Sheet1!$F$5:$G$5</c:f>
              <c:strCache>
                <c:ptCount val="2"/>
                <c:pt idx="0">
                  <c:v>Uni 2 2021</c:v>
                </c:pt>
                <c:pt idx="1">
                  <c:v>Uni 3 2021</c:v>
                </c:pt>
              </c:strCache>
            </c:strRef>
          </c:cat>
          <c:val>
            <c:numRef>
              <c:f>Sheet1!$F$7:$G$7</c:f>
              <c:numCache>
                <c:formatCode>0.0%</c:formatCode>
                <c:ptCount val="2"/>
                <c:pt idx="0">
                  <c:v>0.76600000000000001</c:v>
                </c:pt>
                <c:pt idx="1">
                  <c:v>0.73099999999999998</c:v>
                </c:pt>
              </c:numCache>
            </c:numRef>
          </c:val>
          <c:extLst>
            <c:ext xmlns:c16="http://schemas.microsoft.com/office/drawing/2014/chart" uri="{C3380CC4-5D6E-409C-BE32-E72D297353CC}">
              <c16:uniqueId val="{00000001-E1DC-423B-AA80-F0BF83F61871}"/>
            </c:ext>
          </c:extLst>
        </c:ser>
        <c:dLbls>
          <c:showLegendKey val="0"/>
          <c:showVal val="0"/>
          <c:showCatName val="0"/>
          <c:showSerName val="0"/>
          <c:showPercent val="0"/>
          <c:showBubbleSize val="0"/>
        </c:dLbls>
        <c:gapWidth val="219"/>
        <c:overlap val="-27"/>
        <c:axId val="1987663728"/>
        <c:axId val="1987664560"/>
      </c:barChart>
      <c:catAx>
        <c:axId val="1987663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ysClr val="windowText" lastClr="000000"/>
                </a:solidFill>
                <a:latin typeface="+mn-lt"/>
                <a:ea typeface="+mn-ea"/>
                <a:cs typeface="+mn-cs"/>
              </a:defRPr>
            </a:pPr>
            <a:endParaRPr lang="en-US"/>
          </a:p>
        </c:txPr>
        <c:crossAx val="1987664560"/>
        <c:crosses val="autoZero"/>
        <c:auto val="1"/>
        <c:lblAlgn val="ctr"/>
        <c:lblOffset val="100"/>
        <c:noMultiLvlLbl val="0"/>
      </c:catAx>
      <c:valAx>
        <c:axId val="19876645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crossAx val="1987663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1" i="0" u="none" strike="noStrike" kern="1200" baseline="0">
              <a:solidFill>
                <a:sysClr val="windowText" lastClr="00000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0.24333</cdr:x>
      <cdr:y>0.19714</cdr:y>
    </cdr:from>
    <cdr:to>
      <cdr:x>0.29241</cdr:x>
      <cdr:y>0.78038</cdr:y>
    </cdr:to>
    <cdr:sp macro="" textlink="">
      <cdr:nvSpPr>
        <cdr:cNvPr id="2" name="Rectangle: Rounded Corners 1">
          <a:extLst xmlns:a="http://schemas.openxmlformats.org/drawingml/2006/main">
            <a:ext uri="{FF2B5EF4-FFF2-40B4-BE49-F238E27FC236}">
              <a16:creationId xmlns:a16="http://schemas.microsoft.com/office/drawing/2014/main" id="{D0202B2A-CC6D-88DA-2BC0-CCB080C3A254}"/>
            </a:ext>
          </a:extLst>
        </cdr:cNvPr>
        <cdr:cNvSpPr/>
      </cdr:nvSpPr>
      <cdr:spPr>
        <a:xfrm xmlns:a="http://schemas.openxmlformats.org/drawingml/2006/main">
          <a:off x="2694335" y="1057152"/>
          <a:ext cx="543339" cy="3127513"/>
        </a:xfrm>
        <a:prstGeom xmlns:a="http://schemas.openxmlformats.org/drawingml/2006/main" prst="roundRect">
          <a:avLst/>
        </a:prstGeom>
        <a:noFill xmlns:a="http://schemas.openxmlformats.org/drawingml/2006/main"/>
        <a:ln xmlns:a="http://schemas.openxmlformats.org/drawingml/2006/main" w="1905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GB"/>
        </a:p>
      </cdr:txBody>
    </cdr:sp>
  </cdr:relSizeAnchor>
  <cdr:relSizeAnchor xmlns:cdr="http://schemas.openxmlformats.org/drawingml/2006/chartDrawing">
    <cdr:from>
      <cdr:x>0.63652</cdr:x>
      <cdr:y>0.15019</cdr:y>
    </cdr:from>
    <cdr:to>
      <cdr:x>0.68559</cdr:x>
      <cdr:y>0.78038</cdr:y>
    </cdr:to>
    <cdr:sp macro="" textlink="">
      <cdr:nvSpPr>
        <cdr:cNvPr id="3" name="Rectangle: Rounded Corners 2">
          <a:extLst xmlns:a="http://schemas.openxmlformats.org/drawingml/2006/main">
            <a:ext uri="{FF2B5EF4-FFF2-40B4-BE49-F238E27FC236}">
              <a16:creationId xmlns:a16="http://schemas.microsoft.com/office/drawing/2014/main" id="{D0202B2A-CC6D-88DA-2BC0-CCB080C3A254}"/>
            </a:ext>
          </a:extLst>
        </cdr:cNvPr>
        <cdr:cNvSpPr/>
      </cdr:nvSpPr>
      <cdr:spPr>
        <a:xfrm xmlns:a="http://schemas.openxmlformats.org/drawingml/2006/main">
          <a:off x="7047947" y="805362"/>
          <a:ext cx="543339" cy="3379304"/>
        </a:xfrm>
        <a:prstGeom xmlns:a="http://schemas.openxmlformats.org/drawingml/2006/main" prst="roundRect">
          <a:avLst/>
        </a:prstGeom>
        <a:noFill xmlns:a="http://schemas.openxmlformats.org/drawingml/2006/main"/>
        <a:ln xmlns:a="http://schemas.openxmlformats.org/drawingml/2006/main" w="1905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GB"/>
        </a:p>
      </cdr:txBody>
    </cdr:sp>
  </cdr:relSizeAnchor>
</c:userShapes>
</file>

<file path=ppt/drawings/drawing2.xml><?xml version="1.0" encoding="utf-8"?>
<c:userShapes xmlns:c="http://schemas.openxmlformats.org/drawingml/2006/chart">
  <cdr:relSizeAnchor xmlns:cdr="http://schemas.openxmlformats.org/drawingml/2006/chartDrawing">
    <cdr:from>
      <cdr:x>0.64059</cdr:x>
      <cdr:y>0.05347</cdr:y>
    </cdr:from>
    <cdr:to>
      <cdr:x>0.69337</cdr:x>
      <cdr:y>0.20468</cdr:y>
    </cdr:to>
    <cdr:cxnSp macro="">
      <cdr:nvCxnSpPr>
        <cdr:cNvPr id="9" name="Straight Arrow Connector 8">
          <a:extLst xmlns:a="http://schemas.openxmlformats.org/drawingml/2006/main">
            <a:ext uri="{FF2B5EF4-FFF2-40B4-BE49-F238E27FC236}">
              <a16:creationId xmlns:a16="http://schemas.microsoft.com/office/drawing/2014/main" id="{156E2BF2-F7D5-4FA1-BB90-6E6D0ACCCFCC}"/>
            </a:ext>
          </a:extLst>
        </cdr:cNvPr>
        <cdr:cNvCxnSpPr>
          <a:cxnSpLocks xmlns:a="http://schemas.openxmlformats.org/drawingml/2006/main"/>
        </cdr:cNvCxnSpPr>
      </cdr:nvCxnSpPr>
      <cdr:spPr>
        <a:xfrm xmlns:a="http://schemas.openxmlformats.org/drawingml/2006/main" flipH="1">
          <a:off x="6273725" y="298269"/>
          <a:ext cx="516837" cy="843421"/>
        </a:xfrm>
        <a:prstGeom xmlns:a="http://schemas.openxmlformats.org/drawingml/2006/main" prst="straightConnector1">
          <a:avLst/>
        </a:prstGeom>
        <a:ln xmlns:a="http://schemas.openxmlformats.org/drawingml/2006/main" w="38100">
          <a:solidFill>
            <a:schemeClr val="accent6">
              <a:lumMod val="75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0.69384</cdr:x>
      <cdr:y>0.05347</cdr:y>
    </cdr:from>
    <cdr:to>
      <cdr:x>0.69384</cdr:x>
      <cdr:y>0.12087</cdr:y>
    </cdr:to>
    <cdr:cxnSp macro="">
      <cdr:nvCxnSpPr>
        <cdr:cNvPr id="10" name="Straight Arrow Connector 9">
          <a:extLst xmlns:a="http://schemas.openxmlformats.org/drawingml/2006/main">
            <a:ext uri="{FF2B5EF4-FFF2-40B4-BE49-F238E27FC236}">
              <a16:creationId xmlns:a16="http://schemas.microsoft.com/office/drawing/2014/main" id="{D7FB57A3-3FF3-4960-975A-27791F3F9B30}"/>
            </a:ext>
          </a:extLst>
        </cdr:cNvPr>
        <cdr:cNvCxnSpPr>
          <a:cxnSpLocks xmlns:a="http://schemas.openxmlformats.org/drawingml/2006/main"/>
        </cdr:cNvCxnSpPr>
      </cdr:nvCxnSpPr>
      <cdr:spPr>
        <a:xfrm xmlns:a="http://schemas.openxmlformats.org/drawingml/2006/main">
          <a:off x="6795153" y="298268"/>
          <a:ext cx="0" cy="375920"/>
        </a:xfrm>
        <a:prstGeom xmlns:a="http://schemas.openxmlformats.org/drawingml/2006/main" prst="straightConnector1">
          <a:avLst/>
        </a:prstGeom>
        <a:ln xmlns:a="http://schemas.openxmlformats.org/drawingml/2006/main" w="38100">
          <a:solidFill>
            <a:schemeClr val="accent6">
              <a:lumMod val="75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0.34209</cdr:x>
      <cdr:y>0.17647</cdr:y>
    </cdr:from>
    <cdr:to>
      <cdr:x>0.87166</cdr:x>
      <cdr:y>0.26501</cdr:y>
    </cdr:to>
    <cdr:sp macro="" textlink="">
      <cdr:nvSpPr>
        <cdr:cNvPr id="2" name="Rectangle: Rounded Corners 1">
          <a:extLst xmlns:a="http://schemas.openxmlformats.org/drawingml/2006/main">
            <a:ext uri="{FF2B5EF4-FFF2-40B4-BE49-F238E27FC236}">
              <a16:creationId xmlns:a16="http://schemas.microsoft.com/office/drawing/2014/main" id="{128503C1-BF31-44D5-936A-9D2E3CBC6429}"/>
            </a:ext>
          </a:extLst>
        </cdr:cNvPr>
        <cdr:cNvSpPr/>
      </cdr:nvSpPr>
      <cdr:spPr>
        <a:xfrm xmlns:a="http://schemas.openxmlformats.org/drawingml/2006/main">
          <a:off x="2940576" y="1061962"/>
          <a:ext cx="4552117" cy="532805"/>
        </a:xfrm>
        <a:prstGeom xmlns:a="http://schemas.openxmlformats.org/drawingml/2006/main" prst="roundRect">
          <a:avLst/>
        </a:prstGeom>
        <a:noFill xmlns:a="http://schemas.openxmlformats.org/drawingml/2006/main"/>
        <a:ln xmlns:a="http://schemas.openxmlformats.org/drawingml/2006/main" w="381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GB"/>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643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70939" y="1"/>
            <a:ext cx="3037840" cy="466434"/>
          </a:xfrm>
          <a:prstGeom prst="rect">
            <a:avLst/>
          </a:prstGeom>
        </p:spPr>
        <p:txBody>
          <a:bodyPr vert="horz" lIns="91440" tIns="45720" rIns="91440" bIns="45720" rtlCol="0"/>
          <a:lstStyle>
            <a:lvl1pPr algn="r">
              <a:defRPr sz="1200"/>
            </a:lvl1pPr>
          </a:lstStyle>
          <a:p>
            <a:fld id="{FF582EE4-2269-4318-BB29-15AA0B226F31}" type="datetimeFigureOut">
              <a:rPr lang="en-GB" smtClean="0"/>
              <a:t>18/11/2025</a:t>
            </a:fld>
            <a:endParaRPr lang="en-GB"/>
          </a:p>
        </p:txBody>
      </p:sp>
      <p:sp>
        <p:nvSpPr>
          <p:cNvPr id="4" name="Slide Image Placeholder 3"/>
          <p:cNvSpPr>
            <a:spLocks noGrp="1" noRot="1" noChangeAspect="1"/>
          </p:cNvSpPr>
          <p:nvPr>
            <p:ph type="sldImg" idx="2"/>
          </p:nvPr>
        </p:nvSpPr>
        <p:spPr>
          <a:xfrm>
            <a:off x="715963" y="1160463"/>
            <a:ext cx="5578475" cy="31384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1041" y="4473895"/>
            <a:ext cx="560832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8829969"/>
            <a:ext cx="3037840" cy="46643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70939" y="8829969"/>
            <a:ext cx="3037840" cy="466433"/>
          </a:xfrm>
          <a:prstGeom prst="rect">
            <a:avLst/>
          </a:prstGeom>
        </p:spPr>
        <p:txBody>
          <a:bodyPr vert="horz" lIns="91440" tIns="45720" rIns="91440" bIns="45720" rtlCol="0" anchor="b"/>
          <a:lstStyle>
            <a:lvl1pPr algn="r">
              <a:defRPr sz="1200"/>
            </a:lvl1pPr>
          </a:lstStyle>
          <a:p>
            <a:fld id="{CB5845C1-F796-4AAB-8931-75E1BF0337F8}" type="slidenum">
              <a:rPr lang="en-GB" smtClean="0"/>
              <a:t>‹#›</a:t>
            </a:fld>
            <a:endParaRPr lang="en-GB"/>
          </a:p>
        </p:txBody>
      </p:sp>
    </p:spTree>
    <p:extLst>
      <p:ext uri="{BB962C8B-B14F-4D97-AF65-F5344CB8AC3E}">
        <p14:creationId xmlns:p14="http://schemas.microsoft.com/office/powerpoint/2010/main" val="2293850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ucas.com/file/513961/download?token=wAaKRniC"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nam12.safelinks.protection.outlook.com/?url=https%3A%2F%2Fwww.ons.gov.uk%2Feconomy%2Finflationandpriceindices%2Fbulletins%2Fproducerpriceinflation%2Ffebruary2022&amp;data=05%7C01%7C%7C618f35dcdc354f5f5e3b08da45fa0f56%7C84df9e7fe9f640afb435aaaaaaaaaaaa%7C1%7C0%7C637899237540681688%7CUnknown%7CTWFpbGZsb3d8eyJWIjoiMC4wLjAwMDAiLCJQIjoiV2luMzIiLCJBTiI6Ik1haWwiLCJXVCI6Mn0%3D%7C3000%7C%7C%7C&amp;sdata=Z%2FLFY4SBgKGY1Jj8yuf5uscpXsLd4NzejjEbx1dckus%3D&amp;reserved=0"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and thank you for inviting me to talk today. The slide deck I will be talking to will be an </a:t>
            </a:r>
            <a:r>
              <a:rPr lang="en-US" dirty="0" err="1"/>
              <a:t>abidged</a:t>
            </a:r>
            <a:r>
              <a:rPr lang="en-US" dirty="0"/>
              <a:t> version of the one you will receive after the conference. I will be talking about collecting the right data at the right time to help improve the experience of students and staff. And by doing this, we can re-image the student journey for success. </a:t>
            </a:r>
          </a:p>
          <a:p>
            <a:endParaRPr lang="en-US" dirty="0"/>
          </a:p>
          <a:p>
            <a:r>
              <a:rPr lang="en-US" dirty="0"/>
              <a:t>The focus will be understanding the prior learning experience and concerns on entry of our diverse student body. The data I will be presenting is from the pre-arrival academic questionnaire I pioneered a few years ago and that was </a:t>
            </a:r>
            <a:r>
              <a:rPr lang="en-US" dirty="0" err="1"/>
              <a:t>formalised</a:t>
            </a:r>
            <a:r>
              <a:rPr lang="en-US" dirty="0"/>
              <a:t> through a £2.7 m HEFCE research grant to understand how we could </a:t>
            </a:r>
            <a:r>
              <a:rPr lang="en-US" dirty="0" err="1"/>
              <a:t>renerngise</a:t>
            </a:r>
            <a:r>
              <a:rPr lang="en-US" dirty="0"/>
              <a:t> the PGT market back in 2013. </a:t>
            </a:r>
          </a:p>
          <a:p>
            <a:endParaRPr lang="en-US" dirty="0"/>
          </a:p>
          <a:p>
            <a:r>
              <a:rPr lang="en-US" dirty="0"/>
              <a:t>If an institution undertakes this research, they are better able to deliver the needs of an incoming cohort and bridge any gaps, which after the last 2.5 years of covid, is essential. </a:t>
            </a:r>
          </a:p>
          <a:p>
            <a:endParaRPr lang="en-US" dirty="0"/>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CB5845C1-F796-4AAB-8931-75E1BF0337F8}" type="slidenum">
              <a:rPr lang="en-GB" smtClean="0"/>
              <a:t>1</a:t>
            </a:fld>
            <a:endParaRPr lang="en-GB"/>
          </a:p>
        </p:txBody>
      </p:sp>
    </p:spTree>
    <p:extLst>
      <p:ext uri="{BB962C8B-B14F-4D97-AF65-F5344CB8AC3E}">
        <p14:creationId xmlns:p14="http://schemas.microsoft.com/office/powerpoint/2010/main" val="874075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I stated at the start, an area of my research is understanding prior learning experiences and how new entrants are feeling on entry which I do via a pre-arrival academic questionnaire. The questionnaire is completed as an academic activity.  The basic results get sent to course leaders within a week of closing which is usually at the end of the welcome week. The information is used to help provide targeted support, how to manage student expectations and bridge skill and knowledge gaps. If you are interested, you can read more by reading the reports on the end slide of this presentation.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findings on this slide tells us that  ‘coping with the level of study’ is a major issue both pre-covid and during covid for those starting study.  The first table of findings is from Bournemouth University, known as </a:t>
            </a:r>
            <a:r>
              <a:rPr lang="en-US" dirty="0" err="1"/>
              <a:t>universty</a:t>
            </a:r>
            <a:r>
              <a:rPr lang="en-US" dirty="0"/>
              <a:t> 1, in 2019 which is a post 92 institution. . There were 22 options to select from. As you can see, Confidence about study and fitting in with classmates were top of the list. All of these concerns impact on wellbeing. CLICK</a:t>
            </a:r>
          </a:p>
          <a:p>
            <a:endParaRPr lang="en-US" dirty="0"/>
          </a:p>
          <a:p>
            <a:r>
              <a:rPr lang="en-US" dirty="0"/>
              <a:t>The second table is from Sept 20 at Leeds Beckett University, known as University 2 which was a similar post 92 university.  Understandably covid19 issues were top due to such uncertainty at the time, but after those two, the other concerns are pretty similar to university 1. </a:t>
            </a:r>
          </a:p>
          <a:p>
            <a:endParaRPr lang="en-US" dirty="0"/>
          </a:p>
          <a:p>
            <a:endParaRPr lang="en-US" dirty="0"/>
          </a:p>
        </p:txBody>
      </p:sp>
      <p:sp>
        <p:nvSpPr>
          <p:cNvPr id="4" name="Slide Number Placeholder 3"/>
          <p:cNvSpPr>
            <a:spLocks noGrp="1"/>
          </p:cNvSpPr>
          <p:nvPr>
            <p:ph type="sldNum" sz="quarter" idx="5"/>
          </p:nvPr>
        </p:nvSpPr>
        <p:spPr/>
        <p:txBody>
          <a:bodyPr/>
          <a:lstStyle/>
          <a:p>
            <a:fld id="{CB5845C1-F796-4AAB-8931-75E1BF0337F8}" type="slidenum">
              <a:rPr lang="en-GB" smtClean="0"/>
              <a:t>10</a:t>
            </a:fld>
            <a:endParaRPr lang="en-GB"/>
          </a:p>
        </p:txBody>
      </p:sp>
    </p:spTree>
    <p:extLst>
      <p:ext uri="{BB962C8B-B14F-4D97-AF65-F5344CB8AC3E}">
        <p14:creationId xmlns:p14="http://schemas.microsoft.com/office/powerpoint/2010/main" val="3038583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came out of the pre-arrival academic survey data collected in September 2021 from 2 universities undertaking the PAQ (Leeds Beckett and UEL) is that, </a:t>
            </a:r>
            <a:r>
              <a:rPr lang="en-US" i="1" dirty="0"/>
              <a:t>starting online and concerns about covid19 </a:t>
            </a:r>
            <a:r>
              <a:rPr lang="en-US" dirty="0"/>
              <a:t>were still worries, but you can see are much lower down the scale this academic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And I suppose this is not a surprise as  a degree of normality starts to come back. This finding can be due to a range of reasons including learning to live with Covid19, and time to provide better management of expectations that this is how learning will take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 data across all surveys also highlights the differences in concerns between those who identified as male and female. Probably not a surprise to you, but females were more likely to be concerned than males in all the areas.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were also other differences in terms of entry qualification, age and domiciled status.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2021, mental health and wellbeing was added as an option.  And you can see, across both universities it was high on the list of concerns. This issue is also very prevalent in the increase in UCAS applicant declarations as we will see.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of these concerns come under the 5 themes I will talk about more in a moment.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CB5845C1-F796-4AAB-8931-75E1BF0337F8}" type="slidenum">
              <a:rPr lang="en-GB" smtClean="0"/>
              <a:t>11</a:t>
            </a:fld>
            <a:endParaRPr lang="en-GB"/>
          </a:p>
        </p:txBody>
      </p:sp>
    </p:spTree>
    <p:extLst>
      <p:ext uri="{BB962C8B-B14F-4D97-AF65-F5344CB8AC3E}">
        <p14:creationId xmlns:p14="http://schemas.microsoft.com/office/powerpoint/2010/main" val="3998209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92945"/>
                </a:solidFill>
                <a:effectLst/>
                <a:latin typeface="ff-tisa-web-pro"/>
              </a:rPr>
              <a:t>Since 2011, there has been an </a:t>
            </a:r>
            <a:r>
              <a:rPr lang="en-US" b="0" i="0" u="sng" dirty="0">
                <a:solidFill>
                  <a:srgbClr val="FFBF41"/>
                </a:solidFill>
                <a:effectLst/>
                <a:latin typeface="ff-tisa-web-pro"/>
                <a:hlinkClick r:id="rId3"/>
              </a:rPr>
              <a:t>89 per cent rise</a:t>
            </a:r>
            <a:r>
              <a:rPr lang="en-US" b="0" i="0" dirty="0">
                <a:solidFill>
                  <a:srgbClr val="292945"/>
                </a:solidFill>
                <a:effectLst/>
                <a:latin typeface="ff-tisa-web-pro"/>
              </a:rPr>
              <a:t> in the number of UK undergraduate applicants sharing information about an impairment or condition with the highest year-on-year increases seen for mental health conditions</a:t>
            </a:r>
          </a:p>
          <a:p>
            <a:pPr marL="285750" indent="-285750">
              <a:buFont typeface="Arial" panose="020B0604020202020204" pitchFamily="34" charset="0"/>
              <a:buChar char="•"/>
            </a:pPr>
            <a:r>
              <a:rPr lang="en-GB" sz="1200" dirty="0"/>
              <a:t>Some LGBT+ students - six times more likely to share a mental health condition</a:t>
            </a:r>
          </a:p>
          <a:p>
            <a:pPr marL="285750" indent="-285750">
              <a:buFont typeface="Arial" panose="020B0604020202020204" pitchFamily="34" charset="0"/>
              <a:buChar char="•"/>
            </a:pPr>
            <a:r>
              <a:rPr lang="en-GB" sz="1200" dirty="0"/>
              <a:t>Care experienced students – almost three times as likely.</a:t>
            </a:r>
          </a:p>
          <a:p>
            <a:pPr marL="285750" indent="-285750">
              <a:buFont typeface="Arial" panose="020B0604020202020204" pitchFamily="34" charset="0"/>
              <a:buChar char="•"/>
            </a:pPr>
            <a:r>
              <a:rPr lang="en-GB" sz="1200" dirty="0"/>
              <a:t>One in five students research support specifically for an existing mental health condition before they apply</a:t>
            </a:r>
          </a:p>
          <a:p>
            <a:pPr marL="285750" indent="-285750">
              <a:buFont typeface="Arial" panose="020B0604020202020204" pitchFamily="34" charset="0"/>
              <a:buChar char="•"/>
            </a:pPr>
            <a:endParaRPr lang="en-GB"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292945"/>
                </a:solidFill>
                <a:effectLst/>
                <a:latin typeface="ff-tisa-web-pro"/>
              </a:rPr>
              <a:t>As you know, there isn’t a UCAS equivalent for postgraduate students although myself and Paul Wakeling have been long calling for one so we can see patterns of application and engagement.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Tomorrow James </a:t>
            </a:r>
            <a:r>
              <a:rPr lang="en-US" dirty="0" err="1"/>
              <a:t>Newham</a:t>
            </a:r>
            <a:r>
              <a:rPr lang="en-US" dirty="0"/>
              <a:t> and Omar Khan will be talking how using Mental Health Analytics data can better support student wellbeing</a:t>
            </a:r>
          </a:p>
          <a:p>
            <a:pPr marL="0" indent="0">
              <a:buFont typeface="Arial" panose="020B0604020202020204" pitchFamily="34" charset="0"/>
              <a:buNone/>
            </a:pPr>
            <a:endParaRPr lang="en-GB" sz="1200" dirty="0"/>
          </a:p>
          <a:p>
            <a:endParaRPr lang="en-US" b="0" i="0" dirty="0">
              <a:solidFill>
                <a:srgbClr val="292945"/>
              </a:solidFill>
              <a:effectLst/>
              <a:latin typeface="ff-tisa-web-pro"/>
            </a:endParaRPr>
          </a:p>
          <a:p>
            <a:endParaRPr lang="en-US" b="0" i="0" dirty="0">
              <a:solidFill>
                <a:srgbClr val="292945"/>
              </a:solidFill>
              <a:effectLst/>
              <a:latin typeface="ff-tisa-web-pro"/>
            </a:endParaRPr>
          </a:p>
          <a:p>
            <a:endParaRPr lang="en-US" b="0" i="0" dirty="0">
              <a:solidFill>
                <a:srgbClr val="292945"/>
              </a:solidFill>
              <a:effectLst/>
              <a:latin typeface="ff-tisa-web-pro"/>
            </a:endParaRPr>
          </a:p>
          <a:p>
            <a:endParaRPr lang="en-US" b="0" i="0" dirty="0">
              <a:solidFill>
                <a:srgbClr val="292945"/>
              </a:solidFill>
              <a:effectLst/>
              <a:latin typeface="ff-tisa-web-pro"/>
            </a:endParaRPr>
          </a:p>
          <a:p>
            <a:endParaRPr lang="en-US" b="0" i="0" dirty="0">
              <a:solidFill>
                <a:srgbClr val="292945"/>
              </a:solidFill>
              <a:effectLst/>
              <a:latin typeface="ff-tisa-web-pro"/>
            </a:endParaRPr>
          </a:p>
        </p:txBody>
      </p:sp>
      <p:sp>
        <p:nvSpPr>
          <p:cNvPr id="4" name="Slide Number Placeholder 3"/>
          <p:cNvSpPr>
            <a:spLocks noGrp="1"/>
          </p:cNvSpPr>
          <p:nvPr>
            <p:ph type="sldNum" sz="quarter" idx="5"/>
          </p:nvPr>
        </p:nvSpPr>
        <p:spPr/>
        <p:txBody>
          <a:bodyPr/>
          <a:lstStyle/>
          <a:p>
            <a:fld id="{CB5845C1-F796-4AAB-8931-75E1BF0337F8}" type="slidenum">
              <a:rPr lang="en-GB" smtClean="0"/>
              <a:t>12</a:t>
            </a:fld>
            <a:endParaRPr lang="en-GB"/>
          </a:p>
        </p:txBody>
      </p:sp>
    </p:spTree>
    <p:extLst>
      <p:ext uri="{BB962C8B-B14F-4D97-AF65-F5344CB8AC3E}">
        <p14:creationId xmlns:p14="http://schemas.microsoft.com/office/powerpoint/2010/main" val="2929431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92945"/>
                </a:solidFill>
                <a:effectLst/>
                <a:latin typeface="ff-tisa-web-pro"/>
              </a:rPr>
              <a:t>The postgraduate taught pre-arrival academic findings compare findings from Phase 1 of the HEFCE funded Postgraduate Experience Project undertaken between 2013-2016, and data from Sept 2021 from one of the universities who undertook the UG pre-arrival questionnaire. The HEFCE project I created and led was part of their desire to re-</a:t>
            </a:r>
            <a:r>
              <a:rPr lang="en-US" b="0" i="0" dirty="0" err="1">
                <a:solidFill>
                  <a:srgbClr val="292945"/>
                </a:solidFill>
                <a:effectLst/>
                <a:latin typeface="ff-tisa-web-pro"/>
              </a:rPr>
              <a:t>envigor</a:t>
            </a:r>
            <a:r>
              <a:rPr lang="en-US" b="0" i="0" dirty="0">
                <a:solidFill>
                  <a:srgbClr val="292945"/>
                </a:solidFill>
                <a:effectLst/>
                <a:latin typeface="ff-tisa-web-pro"/>
              </a:rPr>
              <a:t> declining UK postgrad participation. The PG loan scheme was introduced in 2016/17. I will be undertaking further analysis to compare similarities and differences between these different respondents.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survey wasn’t run in Sept 20 for postgraduates so we have no comparative data. Also, in the survey in Sept 20, I did not explicitly list mental health and wellbeing as an option of concern as we did at undergraduate level. It has been added for this coming year.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saw with undergraduates,  Covid19 is an issue for postgraduate taught respondents but again lower down the list top concerns. Interestingly, in the PGCE version of the survey undertaken at university 3, concerns about Covid 19 and potential lockdowns was an issue for 39% of respondents so much higher than for PGT respondents. This may well be due to PGCE students being required to be in schools.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dirty="0"/>
          </a:p>
        </p:txBody>
      </p:sp>
      <p:sp>
        <p:nvSpPr>
          <p:cNvPr id="4" name="Slide Number Placeholder 3"/>
          <p:cNvSpPr>
            <a:spLocks noGrp="1"/>
          </p:cNvSpPr>
          <p:nvPr>
            <p:ph type="sldNum" sz="quarter" idx="5"/>
          </p:nvPr>
        </p:nvSpPr>
        <p:spPr/>
        <p:txBody>
          <a:bodyPr/>
          <a:lstStyle/>
          <a:p>
            <a:fld id="{CB5845C1-F796-4AAB-8931-75E1BF0337F8}" type="slidenum">
              <a:rPr lang="en-GB" smtClean="0"/>
              <a:t>13</a:t>
            </a:fld>
            <a:endParaRPr lang="en-GB"/>
          </a:p>
        </p:txBody>
      </p:sp>
    </p:spTree>
    <p:extLst>
      <p:ext uri="{BB962C8B-B14F-4D97-AF65-F5344CB8AC3E}">
        <p14:creationId xmlns:p14="http://schemas.microsoft.com/office/powerpoint/2010/main" val="498779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Importantly we need to understand the impact of the changes made as a result of C19.  Four are listed here.  And as there is requirement to resume face to face teaching by the minister for higher education and regulatory bodies, we need to revisit these four areas to determine how they evolve, whether that is reverting back to pre-covid delivery, or they are retained, to provide flexibility. But all of these impact on policy so that needs to be revisited. </a:t>
            </a:r>
          </a:p>
          <a:p>
            <a:endParaRPr lang="en-US" dirty="0"/>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CB5845C1-F796-4AAB-8931-75E1BF0337F8}" type="slidenum">
              <a:rPr lang="en-GB" smtClean="0"/>
              <a:t>14</a:t>
            </a:fld>
            <a:endParaRPr lang="en-GB"/>
          </a:p>
        </p:txBody>
      </p:sp>
    </p:spTree>
    <p:extLst>
      <p:ext uri="{BB962C8B-B14F-4D97-AF65-F5344CB8AC3E}">
        <p14:creationId xmlns:p14="http://schemas.microsoft.com/office/powerpoint/2010/main" val="2799290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This slide shows the impact of the experience of our returning students depending on when they entered university. But it can also be applied to students in schools and colleges.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So for example, if we take a typical 3 year course where a  student started in 2018/19, they would have progressed through year 1 and half of year 2 before the lock down. Their next year and half up to completion was dramatically affected.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For every single student, engagement will be different not just because every student’s journey is unique to them, but because of Covid19 and when they started, as this slide highlights. Any changes undertaken as highlighted in the previous slide will still need to be managed well especially if a cohort feel that their ‘normal’ is being taken away.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p:txBody>
      </p:sp>
      <p:sp>
        <p:nvSpPr>
          <p:cNvPr id="4" name="Slide Number Placeholder 3"/>
          <p:cNvSpPr>
            <a:spLocks noGrp="1"/>
          </p:cNvSpPr>
          <p:nvPr>
            <p:ph type="sldNum" sz="quarter" idx="5"/>
          </p:nvPr>
        </p:nvSpPr>
        <p:spPr/>
        <p:txBody>
          <a:bodyPr/>
          <a:lstStyle/>
          <a:p>
            <a:fld id="{CB5845C1-F796-4AAB-8931-75E1BF0337F8}" type="slidenum">
              <a:rPr lang="en-GB" smtClean="0"/>
              <a:t>15</a:t>
            </a:fld>
            <a:endParaRPr lang="en-GB"/>
          </a:p>
        </p:txBody>
      </p:sp>
    </p:spTree>
    <p:extLst>
      <p:ext uri="{BB962C8B-B14F-4D97-AF65-F5344CB8AC3E}">
        <p14:creationId xmlns:p14="http://schemas.microsoft.com/office/powerpoint/2010/main" val="713527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2 years has impacted on every level of study, but importantly we do need to think about prior experiences  of our incoming students. So lets go back to the pre-arrival academic questionnaire to look at prior learning experiences.</a:t>
            </a:r>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CB5845C1-F796-4AAB-8931-75E1BF0337F8}" type="slidenum">
              <a:rPr lang="en-GB" smtClean="0"/>
              <a:t>16</a:t>
            </a:fld>
            <a:endParaRPr lang="en-GB"/>
          </a:p>
        </p:txBody>
      </p:sp>
    </p:spTree>
    <p:extLst>
      <p:ext uri="{BB962C8B-B14F-4D97-AF65-F5344CB8AC3E}">
        <p14:creationId xmlns:p14="http://schemas.microsoft.com/office/powerpoint/2010/main" val="409943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It is essential we avoid assumptions.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As the pre-arrival data highlights, students enter higher education with varying experience  and this is impacted on by different students characteristics. Let me give you an 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belief is that undergraduate students are experienced on accessing information online and in a library.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BC81301-6538-41E6-8637-6EF47AC06B17}" type="slidenum">
              <a:rPr lang="en-GB" altLang="en-US" smtClean="0">
                <a:latin typeface="Arial" charset="0"/>
              </a:rPr>
              <a:pPr eaLnBrk="1" hangingPunct="1">
                <a:spcBef>
                  <a:spcPct val="0"/>
                </a:spcBef>
              </a:pPr>
              <a:t>17</a:t>
            </a:fld>
            <a:endParaRPr lang="en-GB" altLang="en-US">
              <a:latin typeface="Arial" charset="0"/>
            </a:endParaRPr>
          </a:p>
        </p:txBody>
      </p:sp>
    </p:spTree>
    <p:extLst>
      <p:ext uri="{BB962C8B-B14F-4D97-AF65-F5344CB8AC3E}">
        <p14:creationId xmlns:p14="http://schemas.microsoft.com/office/powerpoint/2010/main" val="436149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you can see from a Pre-arrival academic questionnaire across all 4 faculties at Bournemouth university in September 2019 , which is a post 92, is how ‘traditional’ the learning experience was of new entrants. Hand written notes and coursebooks were the primary way of accessing material. </a:t>
            </a:r>
            <a:r>
              <a:rPr lang="en-US" sz="1800" dirty="0">
                <a:effectLst/>
                <a:latin typeface="Calibri" panose="020F0502020204030204" pitchFamily="34" charset="0"/>
                <a:ea typeface="Calibri" panose="020F0502020204030204" pitchFamily="34" charset="0"/>
              </a:rPr>
              <a:t>Sue Williamson, Chief Executive, of </a:t>
            </a:r>
            <a:r>
              <a:rPr lang="en-GB" sz="1800" dirty="0">
                <a:effectLst/>
                <a:latin typeface="Calibri" panose="020F0502020204030204" pitchFamily="34" charset="0"/>
                <a:ea typeface="Calibri" panose="020F0502020204030204" pitchFamily="34" charset="0"/>
              </a:rPr>
              <a:t>The Schools, Students &amp; Teachers Network (SSAT)says that these findings are common place across secondary education. Just as universities are measured for outcome metrics, so are schools and colleges. </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Dictating notes is still the number one delivery model. Many students limit their reading to the course textbooks and do not read more widely. </a:t>
            </a:r>
            <a:r>
              <a:rPr lang="en-GB" sz="1800" dirty="0">
                <a:effectLst/>
                <a:latin typeface="Calibri" panose="020F0502020204030204" pitchFamily="34"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knew that use of library resource experience was limited, how would you change your first few weeks of teaching?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see that the use of a library was limited and this was before Covid19. We have to understand that space and costs have resulted in many school libraries being lost. Across the UK in the past 10 years, over 1000 public libraries have been closed. So why should students entering university automatically know how to use a library? This is why lessons on how to access resources should be built into the curriculum as part of the teaching experience.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 submission of CW was done hardcopy. It is important to not make assumptions that these findings all changed as a result of covid19, because  ‘schools and colleges ’ went online as I will show  you in a moment.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It is also important to realise that just because a student may have a mobile phone, it does not make them Tech savvy especially knowing how to use Virtual learning environments for learning. And there are also differences by entry qualification.  Lets jump forward to those in study in 20/21.</a:t>
            </a:r>
          </a:p>
          <a:p>
            <a:endParaRPr lang="en-GB" dirty="0"/>
          </a:p>
          <a:p>
            <a:endParaRPr lang="en-GB" dirty="0"/>
          </a:p>
        </p:txBody>
      </p:sp>
      <p:sp>
        <p:nvSpPr>
          <p:cNvPr id="4" name="Slide Number Placeholder 3"/>
          <p:cNvSpPr>
            <a:spLocks noGrp="1"/>
          </p:cNvSpPr>
          <p:nvPr>
            <p:ph type="sldNum" sz="quarter" idx="5"/>
          </p:nvPr>
        </p:nvSpPr>
        <p:spPr/>
        <p:txBody>
          <a:bodyPr/>
          <a:lstStyle/>
          <a:p>
            <a:fld id="{CB5845C1-F796-4AAB-8931-75E1BF0337F8}" type="slidenum">
              <a:rPr lang="en-GB" smtClean="0"/>
              <a:t>18</a:t>
            </a:fld>
            <a:endParaRPr lang="en-GB"/>
          </a:p>
        </p:txBody>
      </p:sp>
    </p:spTree>
    <p:extLst>
      <p:ext uri="{BB962C8B-B14F-4D97-AF65-F5344CB8AC3E}">
        <p14:creationId xmlns:p14="http://schemas.microsoft.com/office/powerpoint/2010/main" val="1375366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that before the 2021 January lockdown for schools, once again handwritten notes and a course text book were primary sources but use of information on the school VLE stayed consistent through the three periods. Interestingly, when comparing all sources used from the last slide from the previous year, course text book use went from 65.3% prior to lockdown to 54.8% post lockdown Last year’s finding correlates with the finding on this slide up to December 2020 of 55.7% which is the figure in the green font.</a:t>
            </a:r>
          </a:p>
          <a:p>
            <a:endParaRPr lang="en-US" dirty="0"/>
          </a:p>
          <a:p>
            <a:r>
              <a:rPr lang="en-US" dirty="0"/>
              <a:t>But again, look at the low use of libraries….</a:t>
            </a:r>
          </a:p>
          <a:p>
            <a:endParaRPr lang="en-US" dirty="0"/>
          </a:p>
          <a:p>
            <a:r>
              <a:rPr lang="en-GB" sz="1200" dirty="0"/>
              <a:t>The Experience of 19/20, 20/21 and 21/22 entrants has not been the same so we need to look forward. It is so important for us to reflect on and understand the skills that were though achieved as a result of the pandemic that sadly are not assessed or recognised! This includes increased digital literacy and resilience.</a:t>
            </a:r>
          </a:p>
          <a:p>
            <a:endParaRPr lang="en-GB" sz="1200" dirty="0"/>
          </a:p>
          <a:p>
            <a:endParaRPr lang="en-GB" sz="1200" dirty="0"/>
          </a:p>
          <a:p>
            <a:endParaRPr lang="en-GB" sz="1200" dirty="0"/>
          </a:p>
          <a:p>
            <a:endParaRPr lang="en-GB" sz="1200" dirty="0"/>
          </a:p>
          <a:p>
            <a:endParaRPr lang="en-GB" dirty="0"/>
          </a:p>
        </p:txBody>
      </p:sp>
      <p:sp>
        <p:nvSpPr>
          <p:cNvPr id="4" name="Slide Number Placeholder 3"/>
          <p:cNvSpPr>
            <a:spLocks noGrp="1"/>
          </p:cNvSpPr>
          <p:nvPr>
            <p:ph type="sldNum" sz="quarter" idx="5"/>
          </p:nvPr>
        </p:nvSpPr>
        <p:spPr/>
        <p:txBody>
          <a:bodyPr/>
          <a:lstStyle/>
          <a:p>
            <a:fld id="{CB5845C1-F796-4AAB-8931-75E1BF0337F8}" type="slidenum">
              <a:rPr lang="en-GB" smtClean="0"/>
              <a:t>19</a:t>
            </a:fld>
            <a:endParaRPr lang="en-GB"/>
          </a:p>
        </p:txBody>
      </p:sp>
    </p:spTree>
    <p:extLst>
      <p:ext uri="{BB962C8B-B14F-4D97-AF65-F5344CB8AC3E}">
        <p14:creationId xmlns:p14="http://schemas.microsoft.com/office/powerpoint/2010/main" val="1677072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The last 2 years has been a </a:t>
            </a:r>
            <a:r>
              <a:rPr lang="en-US" sz="1200" b="0" dirty="0" err="1"/>
              <a:t>rollar</a:t>
            </a:r>
            <a:r>
              <a:rPr lang="en-US" sz="1200" b="0" dirty="0"/>
              <a:t> coaster of a journey. Higher education has taken quite a battering from Government and  areas of the media.</a:t>
            </a:r>
          </a:p>
          <a:p>
            <a:endParaRPr lang="en-US" sz="1200" b="0" dirty="0"/>
          </a:p>
          <a:p>
            <a:r>
              <a:rPr lang="en-US" sz="1200" b="0" dirty="0"/>
              <a:t>It has not reflected the extraordinary challenges faced by universities, nor the incredible and quite </a:t>
            </a:r>
            <a:r>
              <a:rPr lang="en-US" sz="1200" b="0" dirty="0" err="1"/>
              <a:t>revoluntionary</a:t>
            </a:r>
            <a:r>
              <a:rPr lang="en-US" sz="1200" b="0" dirty="0"/>
              <a:t> changes that have occurred. </a:t>
            </a:r>
          </a:p>
          <a:p>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Over the years, many of us have expressed our frustration in not being able to get real change in HE because the tanker that is HE struggles to not only speed up but change direction. However, Covid19 has changed this showing that </a:t>
            </a:r>
            <a:r>
              <a:rPr lang="en-US" dirty="0"/>
              <a:t>we can adapt and evolve quickly.</a:t>
            </a:r>
          </a:p>
          <a:p>
            <a:endParaRPr lang="en-US" sz="1200" b="0" dirty="0"/>
          </a:p>
          <a:p>
            <a:r>
              <a:rPr lang="en-US" sz="1200" b="0" dirty="0"/>
              <a:t>Not only is it important to keep the momentum of change going but it is essential for us to find time to reflect on and really understand what worked and what didn’t. </a:t>
            </a:r>
          </a:p>
        </p:txBody>
      </p:sp>
      <p:sp>
        <p:nvSpPr>
          <p:cNvPr id="4" name="Slide Number Placeholder 3"/>
          <p:cNvSpPr>
            <a:spLocks noGrp="1"/>
          </p:cNvSpPr>
          <p:nvPr>
            <p:ph type="sldNum" sz="quarter" idx="5"/>
          </p:nvPr>
        </p:nvSpPr>
        <p:spPr/>
        <p:txBody>
          <a:bodyPr/>
          <a:lstStyle/>
          <a:p>
            <a:fld id="{F7CBB4CB-739E-4425-A97D-1A4D27CFD931}" type="slidenum">
              <a:rPr lang="en-GB" smtClean="0"/>
              <a:t>2</a:t>
            </a:fld>
            <a:endParaRPr lang="en-GB"/>
          </a:p>
        </p:txBody>
      </p:sp>
    </p:spTree>
    <p:extLst>
      <p:ext uri="{BB962C8B-B14F-4D97-AF65-F5344CB8AC3E}">
        <p14:creationId xmlns:p14="http://schemas.microsoft.com/office/powerpoint/2010/main" val="4132083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ever we do we need to shape support for each level of study so mustn’t merely lift and shift approaches. QA processes need to adapt to understand that equality which QA processes  try to deliver does not necessarily lead to equity. What we are after is liberation to enable students to succeed. The ambition must be to move from Quality assurance  to Quality enhancement. </a:t>
            </a:r>
          </a:p>
          <a:p>
            <a:endParaRPr lang="en-US" dirty="0"/>
          </a:p>
          <a:p>
            <a:endParaRPr lang="en-US" dirty="0"/>
          </a:p>
          <a:p>
            <a:endParaRPr lang="en-US" dirty="0"/>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F7CBB4CB-739E-4425-A97D-1A4D27CFD931}" type="slidenum">
              <a:rPr lang="en-GB" smtClean="0"/>
              <a:t>20</a:t>
            </a:fld>
            <a:endParaRPr lang="en-GB"/>
          </a:p>
        </p:txBody>
      </p:sp>
    </p:spTree>
    <p:extLst>
      <p:ext uri="{BB962C8B-B14F-4D97-AF65-F5344CB8AC3E}">
        <p14:creationId xmlns:p14="http://schemas.microsoft.com/office/powerpoint/2010/main" val="4236189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part of the presentation, I want to look at what overarching principles we need to consider within each theme.  I have listed them here. And don’t forget they do interlink. Again you can find more information on this on my free portal.</a:t>
            </a:r>
          </a:p>
          <a:p>
            <a:endParaRPr lang="en-US" dirty="0"/>
          </a:p>
          <a:p>
            <a:r>
              <a:rPr lang="en-US" dirty="0"/>
              <a:t>We really do need time to review what worked and what didn’t as well as looking at the impact in context. You saw the differences of experience I highlighted between the different cohorts earlier. This piece by Julie Hulme is an excellent read regarding the impact of covid19 on policy and practice. CLICK</a:t>
            </a:r>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CB5845C1-F796-4AAB-8931-75E1BF0337F8}" type="slidenum">
              <a:rPr lang="en-GB" smtClean="0"/>
              <a:t>21</a:t>
            </a:fld>
            <a:endParaRPr lang="en-GB"/>
          </a:p>
        </p:txBody>
      </p:sp>
    </p:spTree>
    <p:extLst>
      <p:ext uri="{BB962C8B-B14F-4D97-AF65-F5344CB8AC3E}">
        <p14:creationId xmlns:p14="http://schemas.microsoft.com/office/powerpoint/2010/main" val="1226695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need to be mindful in upcoming surveys, the mental health issues that may be experienced due to the pressures of returning to campus. These can include emotional and physical adjustment, and staff employed during the pandemic getting up to speed with in-persons systems. For final year students, they may have struggled to understand why they must attend in person when for the past 2 years they have, and been allowed to, study online. So we need to be supportive, kind and mindful. In the slides you will receive, there will be slides on classic pinch points at UG, PGT and PGR level for you to look at. 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Collecting the right data is going to be important through taking temperature checks through the year of our students and triangulating across the </a:t>
            </a:r>
            <a:r>
              <a:rPr lang="en-US" dirty="0" err="1"/>
              <a:t>uni</a:t>
            </a:r>
            <a:r>
              <a:rPr lang="en-US" dirty="0"/>
              <a:t> the knowledge we are accruing from our students.  Liz Bennet later today will be talking about how learner dashboards can support students agency and empowerment, and Alan Smeaton on  </a:t>
            </a:r>
            <a:r>
              <a:rPr lang="en-US" sz="1200" b="0" dirty="0"/>
              <a:t>Experiences of Students Using their Personal Data for their Wellbeing </a:t>
            </a:r>
            <a:r>
              <a:rPr lang="en-GB" sz="1200" b="0" dirty="0"/>
              <a:t> CLICK</a:t>
            </a:r>
          </a:p>
          <a:p>
            <a:endParaRPr lang="en-US" dirty="0"/>
          </a:p>
          <a:p>
            <a:r>
              <a:rPr lang="en-US" dirty="0"/>
              <a:t>It is going to be critical for us this year to understand is the impact of hardship on the student experience.</a:t>
            </a:r>
          </a:p>
          <a:p>
            <a:endParaRPr lang="en-US" dirty="0"/>
          </a:p>
          <a:p>
            <a:r>
              <a:rPr lang="en-US" dirty="0"/>
              <a:t>All of the issues I have raised so far require a  whole approach university approach and Peter Scott will be looking at this area in his keynote tomorrow on Shifting governance in higher education,.</a:t>
            </a:r>
          </a:p>
          <a:p>
            <a:endParaRPr lang="en-US" dirty="0"/>
          </a:p>
          <a:p>
            <a:r>
              <a:rPr lang="en-US" dirty="0"/>
              <a:t>I want to focus on the impact of covid19 and student hardship when looking at the themes in this next section.</a:t>
            </a:r>
          </a:p>
          <a:p>
            <a:endParaRPr lang="en-US" dirty="0"/>
          </a:p>
          <a:p>
            <a:endParaRPr lang="en-US" dirty="0"/>
          </a:p>
          <a:p>
            <a:endParaRPr lang="en-US" dirty="0"/>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CB5845C1-F796-4AAB-8931-75E1BF0337F8}" type="slidenum">
              <a:rPr lang="en-GB" smtClean="0"/>
              <a:t>22</a:t>
            </a:fld>
            <a:endParaRPr lang="en-GB"/>
          </a:p>
        </p:txBody>
      </p:sp>
    </p:spTree>
    <p:extLst>
      <p:ext uri="{BB962C8B-B14F-4D97-AF65-F5344CB8AC3E}">
        <p14:creationId xmlns:p14="http://schemas.microsoft.com/office/powerpoint/2010/main" val="1146653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issue of cost of living for our students is not but it is going to be exacerbated beyond all realms this year. And the longer slide deck will highlight this in greater detail.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cost of living for our students will become everyone’s problem because it will impact on continuation, retention and success.  I have listed some here. They include affording travel to </a:t>
            </a:r>
            <a:r>
              <a:rPr lang="en-US" dirty="0" err="1"/>
              <a:t>uni</a:t>
            </a:r>
            <a:r>
              <a:rPr lang="en-US" dirty="0"/>
              <a:t> and not being able to participate in extra curricula activities that can contribute to employability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spc="15" dirty="0">
              <a:solidFill>
                <a:srgbClr val="20212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briefly look at each of my themes through the lens of student hardship and see what we need to consider and what type of action we could take.</a:t>
            </a:r>
          </a:p>
          <a:p>
            <a:endParaRPr lang="en-GB" dirty="0"/>
          </a:p>
        </p:txBody>
      </p:sp>
      <p:sp>
        <p:nvSpPr>
          <p:cNvPr id="4" name="Slide Number Placeholder 3"/>
          <p:cNvSpPr>
            <a:spLocks noGrp="1"/>
          </p:cNvSpPr>
          <p:nvPr>
            <p:ph type="sldNum" sz="quarter" idx="5"/>
          </p:nvPr>
        </p:nvSpPr>
        <p:spPr/>
        <p:txBody>
          <a:bodyPr/>
          <a:lstStyle/>
          <a:p>
            <a:fld id="{CB5845C1-F796-4AAB-8931-75E1BF0337F8}" type="slidenum">
              <a:rPr lang="en-GB" smtClean="0"/>
              <a:t>23</a:t>
            </a:fld>
            <a:endParaRPr lang="en-GB"/>
          </a:p>
        </p:txBody>
      </p:sp>
    </p:spTree>
    <p:extLst>
      <p:ext uri="{BB962C8B-B14F-4D97-AF65-F5344CB8AC3E}">
        <p14:creationId xmlns:p14="http://schemas.microsoft.com/office/powerpoint/2010/main" val="1015239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with Curriculum- here are some key areas to consider.  They include the impact of online learning. Acquiring IT skills have become so critical in the past 2 years for students and staff.  However, issues with IT access were reported as major issues for incoming students last year in the PAQ.</a:t>
            </a:r>
          </a:p>
          <a:p>
            <a:endParaRPr lang="en-US" dirty="0"/>
          </a:p>
          <a:p>
            <a:endParaRPr lang="en-US" dirty="0"/>
          </a:p>
          <a:p>
            <a:r>
              <a:rPr lang="en-US" dirty="0"/>
              <a:t>We also need to consider bridging gaps and understanding learning preferences that can managed. For example…click</a:t>
            </a:r>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CB5845C1-F796-4AAB-8931-75E1BF0337F8}" type="slidenum">
              <a:rPr lang="en-GB" smtClean="0"/>
              <a:t>24</a:t>
            </a:fld>
            <a:endParaRPr lang="en-GB"/>
          </a:p>
        </p:txBody>
      </p:sp>
    </p:spTree>
    <p:extLst>
      <p:ext uri="{BB962C8B-B14F-4D97-AF65-F5344CB8AC3E}">
        <p14:creationId xmlns:p14="http://schemas.microsoft.com/office/powerpoint/2010/main" val="35321217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pedagogy theme.  They include teaching to know how to ‘blended learn’, and differences in pedagogic approaches between qualifications. </a:t>
            </a:r>
          </a:p>
          <a:p>
            <a:endParaRPr lang="en-US" dirty="0"/>
          </a:p>
          <a:p>
            <a:r>
              <a:rPr lang="en-US" dirty="0"/>
              <a:t>And with the increase in social media, what is the impact of it on students in the classroom? I was at the launch of the Educational Mental Health toolkit where a student representative was talking about social media making you feel voiceless because it is easy to be attacked for them. Could this affect students voicing ideas and different opinions in discussion groups during their learning? </a:t>
            </a:r>
          </a:p>
          <a:p>
            <a:endParaRPr lang="en-US" dirty="0"/>
          </a:p>
          <a:p>
            <a:endParaRPr lang="en-US" dirty="0"/>
          </a:p>
        </p:txBody>
      </p:sp>
      <p:sp>
        <p:nvSpPr>
          <p:cNvPr id="4" name="Slide Number Placeholder 3"/>
          <p:cNvSpPr>
            <a:spLocks noGrp="1"/>
          </p:cNvSpPr>
          <p:nvPr>
            <p:ph type="sldNum" sz="quarter" idx="5"/>
          </p:nvPr>
        </p:nvSpPr>
        <p:spPr/>
        <p:txBody>
          <a:bodyPr/>
          <a:lstStyle/>
          <a:p>
            <a:fld id="{CB5845C1-F796-4AAB-8931-75E1BF0337F8}" type="slidenum">
              <a:rPr lang="en-GB" smtClean="0"/>
              <a:t>25</a:t>
            </a:fld>
            <a:endParaRPr lang="en-GB"/>
          </a:p>
        </p:txBody>
      </p:sp>
    </p:spTree>
    <p:extLst>
      <p:ext uri="{BB962C8B-B14F-4D97-AF65-F5344CB8AC3E}">
        <p14:creationId xmlns:p14="http://schemas.microsoft.com/office/powerpoint/2010/main" val="1459950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findings are from last Sept undertaken at university 3.  here are the top learning  concerns of respondents in study in school and college in 20/21. It shows the finding for the sample and by highest entry qualification and generational status. Sample sizes were similar.</a:t>
            </a:r>
          </a:p>
          <a:p>
            <a:endParaRPr lang="en-US" dirty="0"/>
          </a:p>
          <a:p>
            <a:r>
              <a:rPr lang="en-US" dirty="0"/>
              <a:t>The top 3 were loss of structured learning environment then worry about learning gaps then online fatigue.</a:t>
            </a:r>
          </a:p>
          <a:p>
            <a:endParaRPr lang="en-US" dirty="0"/>
          </a:p>
          <a:p>
            <a:r>
              <a:rPr lang="en-US" dirty="0"/>
              <a:t>For A level respondents concern with these 3 were notably higher than BTEC respondents whereas online fatigue was much higher for BTEC than A level.</a:t>
            </a:r>
          </a:p>
          <a:p>
            <a:endParaRPr lang="en-US" dirty="0"/>
          </a:p>
          <a:p>
            <a:r>
              <a:rPr lang="en-US" dirty="0"/>
              <a:t>First generation students were much more concerned than A level respondents about knowledge gaps. </a:t>
            </a:r>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CB5845C1-F796-4AAB-8931-75E1BF0337F8}" type="slidenum">
              <a:rPr lang="en-GB" smtClean="0"/>
              <a:t>26</a:t>
            </a:fld>
            <a:endParaRPr lang="en-GB"/>
          </a:p>
        </p:txBody>
      </p:sp>
    </p:spTree>
    <p:extLst>
      <p:ext uri="{BB962C8B-B14F-4D97-AF65-F5344CB8AC3E}">
        <p14:creationId xmlns:p14="http://schemas.microsoft.com/office/powerpoint/2010/main" val="3805552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some ideas for suggested action include consolidating the teaching timetable, review </a:t>
            </a:r>
            <a:r>
              <a:rPr lang="en-US" dirty="0" err="1"/>
              <a:t>mit</a:t>
            </a:r>
            <a:r>
              <a:rPr lang="en-US" dirty="0"/>
              <a:t> circs and extension polices, understand prior learning experiences and start embedding mental health and wellbeing into the curriculum. </a:t>
            </a:r>
          </a:p>
          <a:p>
            <a:endParaRPr lang="en-US" dirty="0"/>
          </a:p>
          <a:p>
            <a:r>
              <a:rPr lang="en-US" dirty="0"/>
              <a:t>Lets look at the support theme.</a:t>
            </a:r>
          </a:p>
          <a:p>
            <a:endParaRPr lang="en-US" dirty="0"/>
          </a:p>
          <a:p>
            <a:endParaRPr lang="en-GB" dirty="0"/>
          </a:p>
        </p:txBody>
      </p:sp>
      <p:sp>
        <p:nvSpPr>
          <p:cNvPr id="4" name="Slide Number Placeholder 3"/>
          <p:cNvSpPr>
            <a:spLocks noGrp="1"/>
          </p:cNvSpPr>
          <p:nvPr>
            <p:ph type="sldNum" sz="quarter" idx="5"/>
          </p:nvPr>
        </p:nvSpPr>
        <p:spPr/>
        <p:txBody>
          <a:bodyPr/>
          <a:lstStyle/>
          <a:p>
            <a:fld id="{CB5845C1-F796-4AAB-8931-75E1BF0337F8}" type="slidenum">
              <a:rPr lang="en-GB" smtClean="0"/>
              <a:t>27</a:t>
            </a:fld>
            <a:endParaRPr lang="en-GB"/>
          </a:p>
        </p:txBody>
      </p:sp>
    </p:spTree>
    <p:extLst>
      <p:ext uri="{BB962C8B-B14F-4D97-AF65-F5344CB8AC3E}">
        <p14:creationId xmlns:p14="http://schemas.microsoft.com/office/powerpoint/2010/main" val="2871210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understand what support has been developed as a result of the pandemic, what  the prevalent issues are and how they differ by student characteristic. This includes understanding what university support services students think they will use.</a:t>
            </a:r>
          </a:p>
          <a:p>
            <a:endParaRPr lang="en-US" dirty="0"/>
          </a:p>
          <a:p>
            <a:r>
              <a:rPr lang="en-US" dirty="0"/>
              <a:t>Knowing what services students expect to use on entry can help us prompt them. Here is an example.</a:t>
            </a:r>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CB5845C1-F796-4AAB-8931-75E1BF0337F8}" type="slidenum">
              <a:rPr lang="en-GB" smtClean="0"/>
              <a:t>28</a:t>
            </a:fld>
            <a:endParaRPr lang="en-GB"/>
          </a:p>
        </p:txBody>
      </p:sp>
    </p:spTree>
    <p:extLst>
      <p:ext uri="{BB962C8B-B14F-4D97-AF65-F5344CB8AC3E}">
        <p14:creationId xmlns:p14="http://schemas.microsoft.com/office/powerpoint/2010/main" val="8427958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get an idea about expected use of </a:t>
            </a:r>
            <a:r>
              <a:rPr lang="en-US"/>
              <a:t>services from </a:t>
            </a:r>
            <a:r>
              <a:rPr lang="en-US" dirty="0"/>
              <a:t>the pre-arrival questionnaire across 3 universities over the last 3 years. </a:t>
            </a:r>
          </a:p>
          <a:p>
            <a:endParaRPr lang="en-US" dirty="0"/>
          </a:p>
          <a:p>
            <a:r>
              <a:rPr lang="en-US" dirty="0"/>
              <a:t>You can see that academic support followed by health and wellbeing is very high across the 3 universities. If we look at university 2 that did the survey in 2020 and 2021 (those in the red boxes), you can see the similarities and differences between years. </a:t>
            </a:r>
          </a:p>
          <a:p>
            <a:endParaRPr lang="en-US" dirty="0"/>
          </a:p>
          <a:p>
            <a:r>
              <a:rPr lang="en-US" dirty="0"/>
              <a:t>Lets look at the differences by those who identified as male and female.</a:t>
            </a:r>
          </a:p>
          <a:p>
            <a:endParaRPr lang="en-US" dirty="0"/>
          </a:p>
          <a:p>
            <a:endParaRPr lang="en-US" dirty="0"/>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CB5845C1-F796-4AAB-8931-75E1BF0337F8}" type="slidenum">
              <a:rPr lang="en-GB" smtClean="0"/>
              <a:t>29</a:t>
            </a:fld>
            <a:endParaRPr lang="en-GB"/>
          </a:p>
        </p:txBody>
      </p:sp>
    </p:spTree>
    <p:extLst>
      <p:ext uri="{BB962C8B-B14F-4D97-AF65-F5344CB8AC3E}">
        <p14:creationId xmlns:p14="http://schemas.microsoft.com/office/powerpoint/2010/main" val="1041198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major changes have been delivered against a backdrop of increasing pressure on staff in HE. Some of them are listed here.  And the coming months even more challenging as new ministers come into the education and higher education roles. </a:t>
            </a:r>
            <a:endParaRPr lang="en-GB" dirty="0"/>
          </a:p>
        </p:txBody>
      </p:sp>
      <p:sp>
        <p:nvSpPr>
          <p:cNvPr id="4" name="Slide Number Placeholder 3"/>
          <p:cNvSpPr>
            <a:spLocks noGrp="1"/>
          </p:cNvSpPr>
          <p:nvPr>
            <p:ph type="sldNum" sz="quarter" idx="5"/>
          </p:nvPr>
        </p:nvSpPr>
        <p:spPr/>
        <p:txBody>
          <a:bodyPr/>
          <a:lstStyle/>
          <a:p>
            <a:fld id="{CB5845C1-F796-4AAB-8931-75E1BF0337F8}" type="slidenum">
              <a:rPr lang="en-GB" smtClean="0"/>
              <a:t>3</a:t>
            </a:fld>
            <a:endParaRPr lang="en-GB"/>
          </a:p>
        </p:txBody>
      </p:sp>
    </p:spTree>
    <p:extLst>
      <p:ext uri="{BB962C8B-B14F-4D97-AF65-F5344CB8AC3E}">
        <p14:creationId xmlns:p14="http://schemas.microsoft.com/office/powerpoint/2010/main" val="525807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comparison and simplicity, I have used  university 2 who did the survey in 2020 and 2021 but these findings are reflected in the other universities.</a:t>
            </a:r>
          </a:p>
          <a:p>
            <a:endParaRPr lang="en-US" dirty="0"/>
          </a:p>
          <a:p>
            <a:r>
              <a:rPr lang="en-US" dirty="0"/>
              <a:t>Housing, financial advice and Tech support are similar in anticipated use by males and females.</a:t>
            </a:r>
          </a:p>
          <a:p>
            <a:endParaRPr lang="en-US" dirty="0"/>
          </a:p>
          <a:p>
            <a:r>
              <a:rPr lang="en-US" dirty="0"/>
              <a:t>But females (blue arrows) are notably more expecting to use health and wellbeing than males (green arrows).</a:t>
            </a:r>
          </a:p>
          <a:p>
            <a:endParaRPr lang="en-US" dirty="0"/>
          </a:p>
          <a:p>
            <a:r>
              <a:rPr lang="en-US" dirty="0"/>
              <a:t>However, the use of sport is substantially higher for males than females. So, the question is, as we know males are noticeably more likely to do sport and less likely to use health and wellbeing services, how can we raise the profile of this service via sport to help support males? </a:t>
            </a:r>
          </a:p>
          <a:p>
            <a:endParaRPr lang="en-US" dirty="0"/>
          </a:p>
          <a:p>
            <a:r>
              <a:rPr lang="en-US" dirty="0"/>
              <a:t>Lets look at the postgraduate taught findings</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B5845C1-F796-4AAB-8931-75E1BF0337F8}" type="slidenum">
              <a:rPr lang="en-GB" smtClean="0"/>
              <a:t>30</a:t>
            </a:fld>
            <a:endParaRPr lang="en-GB"/>
          </a:p>
        </p:txBody>
      </p:sp>
    </p:spTree>
    <p:extLst>
      <p:ext uri="{BB962C8B-B14F-4D97-AF65-F5344CB8AC3E}">
        <p14:creationId xmlns:p14="http://schemas.microsoft.com/office/powerpoint/2010/main" val="15043900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can see health and wellbeing for respondents at both institutions is the 3</a:t>
            </a:r>
            <a:r>
              <a:rPr lang="en-US" baseline="30000" dirty="0"/>
              <a:t>rd</a:t>
            </a:r>
            <a:r>
              <a:rPr lang="en-US" dirty="0"/>
              <a:t> most expected service to be used. It is 49% at university 2 and 53% at university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previous surveys, expected use amongst PGT students has been much lower and around 30%. So has the pandemic heightened awareness about the importance of looking after health and wellbeing? If it has, that is no bad thing.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We may find that more housing advice will be sought moving forward due to the fact we know that rent will substantially increase due to rises in utility costs and property repayment interest rates.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dirty="0"/>
          </a:p>
        </p:txBody>
      </p:sp>
      <p:sp>
        <p:nvSpPr>
          <p:cNvPr id="4" name="Slide Number Placeholder 3"/>
          <p:cNvSpPr>
            <a:spLocks noGrp="1"/>
          </p:cNvSpPr>
          <p:nvPr>
            <p:ph type="sldNum" sz="quarter" idx="5"/>
          </p:nvPr>
        </p:nvSpPr>
        <p:spPr/>
        <p:txBody>
          <a:bodyPr/>
          <a:lstStyle/>
          <a:p>
            <a:fld id="{CB5845C1-F796-4AAB-8931-75E1BF0337F8}" type="slidenum">
              <a:rPr lang="en-GB" smtClean="0"/>
              <a:t>31</a:t>
            </a:fld>
            <a:endParaRPr lang="en-GB"/>
          </a:p>
        </p:txBody>
      </p:sp>
    </p:spTree>
    <p:extLst>
      <p:ext uri="{BB962C8B-B14F-4D97-AF65-F5344CB8AC3E}">
        <p14:creationId xmlns:p14="http://schemas.microsoft.com/office/powerpoint/2010/main" val="11062156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UEL, we did the survey across UG, masters and PGCE students. This was the first time I have been able to do this.</a:t>
            </a:r>
          </a:p>
          <a:p>
            <a:endParaRPr lang="en-US" dirty="0"/>
          </a:p>
          <a:p>
            <a:r>
              <a:rPr lang="en-US" dirty="0"/>
              <a:t>For PGT respondents, the top 3 services expected to be used were  academic support, careers and employment followed by health and wellbeing.</a:t>
            </a:r>
          </a:p>
          <a:p>
            <a:endParaRPr lang="en-US" dirty="0"/>
          </a:p>
          <a:p>
            <a:r>
              <a:rPr lang="en-US" dirty="0"/>
              <a:t>For Undergraduate and PGCE it was academic support , health and wellbeing then careers and employment.</a:t>
            </a:r>
          </a:p>
          <a:p>
            <a:endParaRPr lang="en-US" dirty="0"/>
          </a:p>
          <a:p>
            <a:r>
              <a:rPr lang="en-US" dirty="0"/>
              <a:t>So understanding nuances by level of study and student characteristic is important. </a:t>
            </a:r>
          </a:p>
          <a:p>
            <a:endParaRPr lang="en-US" dirty="0"/>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CB5845C1-F796-4AAB-8931-75E1BF0337F8}" type="slidenum">
              <a:rPr lang="en-GB" smtClean="0"/>
              <a:t>32</a:t>
            </a:fld>
            <a:endParaRPr lang="en-GB"/>
          </a:p>
        </p:txBody>
      </p:sp>
    </p:spTree>
    <p:extLst>
      <p:ext uri="{BB962C8B-B14F-4D97-AF65-F5344CB8AC3E}">
        <p14:creationId xmlns:p14="http://schemas.microsoft.com/office/powerpoint/2010/main" val="40496232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know that mental health and wellbeing issues are major factors in withdrawal.</a:t>
            </a:r>
          </a:p>
          <a:p>
            <a:endParaRPr lang="en-US" dirty="0"/>
          </a:p>
          <a:p>
            <a:r>
              <a:rPr lang="en-US" dirty="0"/>
              <a:t>If we can understand these concerns on entry then we are better placed to manage expectations, understand the needs of the incoming cohort and hopefully reduce the numbers that withdraw or think about withdrawing. So lets look at suggested action for support.</a:t>
            </a:r>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CB5845C1-F796-4AAB-8931-75E1BF0337F8}" type="slidenum">
              <a:rPr lang="en-GB" smtClean="0"/>
              <a:t>33</a:t>
            </a:fld>
            <a:endParaRPr lang="en-GB"/>
          </a:p>
        </p:txBody>
      </p:sp>
    </p:spTree>
    <p:extLst>
      <p:ext uri="{BB962C8B-B14F-4D97-AF65-F5344CB8AC3E}">
        <p14:creationId xmlns:p14="http://schemas.microsoft.com/office/powerpoint/2010/main" val="3954805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dirty="0">
                <a:effectLst/>
                <a:latin typeface="Calibri" panose="020F0502020204030204" pitchFamily="34" charset="0"/>
                <a:ea typeface="Calibri" panose="020F0502020204030204" pitchFamily="34" charset="0"/>
                <a:cs typeface="Calibri" panose="020F0502020204030204" pitchFamily="34" charset="0"/>
              </a:rPr>
              <a:t>We know from Office for Students data that suicide amongst higher education students has slightly decreased in England and Wales between 2017 and  2020. However, we need to consider prevalent factors such as males  suicides are </a:t>
            </a:r>
            <a:r>
              <a:rPr lang="en-GB" sz="1200" dirty="0">
                <a:effectLst/>
                <a:latin typeface="Calibri" panose="020F0502020204030204" pitchFamily="34" charset="0"/>
                <a:ea typeface="Calibri" panose="020F0502020204030204" pitchFamily="34" charset="0"/>
                <a:cs typeface="Calibri" panose="020F0502020204030204" pitchFamily="34" charset="0"/>
              </a:rPr>
              <a:t>statistically significantly higher than females (which in is inline with the national pattern), and first year undergraduate males have a significantly higher suicide rate compared with those studying in other years.</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rPr>
              <a:t>My concern is that stress, anxiety and pressure caused by the rise in cost of living and an increase debt could lead to an increase in suicide especially amongst known groups. </a:t>
            </a:r>
            <a:r>
              <a:rPr lang="en-US" sz="1200" dirty="0"/>
              <a:t>Engaging with these resources would be invaluable. </a:t>
            </a:r>
          </a:p>
          <a:p>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CB5845C1-F796-4AAB-8931-75E1BF0337F8}" type="slidenum">
              <a:rPr lang="en-GB" smtClean="0"/>
              <a:t>34</a:t>
            </a:fld>
            <a:endParaRPr lang="en-GB"/>
          </a:p>
        </p:txBody>
      </p:sp>
    </p:spTree>
    <p:extLst>
      <p:ext uri="{BB962C8B-B14F-4D97-AF65-F5344CB8AC3E}">
        <p14:creationId xmlns:p14="http://schemas.microsoft.com/office/powerpoint/2010/main" val="3085932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more suggestions. They include providing  free co and extra curricula activities, understanding who intends using what services during the study journey, and training staff to identify students experiencing hardship. As I put here, there is relatively little guidance available.</a:t>
            </a:r>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CB5845C1-F796-4AAB-8931-75E1BF0337F8}" type="slidenum">
              <a:rPr lang="en-GB" smtClean="0"/>
              <a:t>35</a:t>
            </a:fld>
            <a:endParaRPr lang="en-GB"/>
          </a:p>
        </p:txBody>
      </p:sp>
    </p:spTree>
    <p:extLst>
      <p:ext uri="{BB962C8B-B14F-4D97-AF65-F5344CB8AC3E}">
        <p14:creationId xmlns:p14="http://schemas.microsoft.com/office/powerpoint/2010/main" val="36718049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just as well as looking after students, it is essential that we look after ourselves through the study lifecycle. This powerful paper by Liz </a:t>
            </a:r>
            <a:r>
              <a:rPr lang="en-US" dirty="0" err="1"/>
              <a:t>Morrish</a:t>
            </a:r>
            <a:r>
              <a:rPr lang="en-US" dirty="0"/>
              <a:t> is a must read.</a:t>
            </a:r>
          </a:p>
          <a:p>
            <a:endParaRPr lang="en-US" dirty="0"/>
          </a:p>
          <a:p>
            <a:r>
              <a:rPr lang="en-US" dirty="0"/>
              <a:t>Life in academia for all staff is highly pressurized.  There are no troughs anymore just peaks and as a colleague of mine says, there is limited time to hit the ground walking.</a:t>
            </a:r>
          </a:p>
          <a:p>
            <a:r>
              <a:rPr lang="en-US" dirty="0"/>
              <a:t> </a:t>
            </a:r>
          </a:p>
          <a:p>
            <a:r>
              <a:rPr lang="en-US" dirty="0"/>
              <a:t>So please take time to look after yourselves.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7CBB4CB-739E-4425-A97D-1A4D27CFD931}" type="slidenum">
              <a:rPr lang="en-GB" smtClean="0"/>
              <a:t>36</a:t>
            </a:fld>
            <a:endParaRPr lang="en-GB"/>
          </a:p>
        </p:txBody>
      </p:sp>
    </p:spTree>
    <p:extLst>
      <p:ext uri="{BB962C8B-B14F-4D97-AF65-F5344CB8AC3E}">
        <p14:creationId xmlns:p14="http://schemas.microsoft.com/office/powerpoint/2010/main" val="37874861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briefly look at what we need to consider regarding the finance and employment themes.</a:t>
            </a:r>
          </a:p>
          <a:p>
            <a:endParaRPr lang="en-US" dirty="0"/>
          </a:p>
          <a:p>
            <a:r>
              <a:rPr lang="en-US" dirty="0"/>
              <a:t>The  pre-arrival survey highlights that students are worried about debt on entry at all levels.  The suggestion that they don’t is a myth. </a:t>
            </a:r>
          </a:p>
          <a:p>
            <a:endParaRPr lang="en-US" dirty="0"/>
          </a:p>
          <a:p>
            <a:r>
              <a:rPr lang="en-US" dirty="0"/>
              <a:t>We know the cost of living is going to increase so expect more claims for hardship. Cost of travel may well impact on </a:t>
            </a:r>
          </a:p>
          <a:p>
            <a:r>
              <a:rPr lang="en-US" dirty="0"/>
              <a:t>in-person learning and extra curricula activities.  </a:t>
            </a:r>
          </a:p>
          <a:p>
            <a:pPr algn="l"/>
            <a:endParaRPr lang="en-US" b="0" i="0" dirty="0">
              <a:solidFill>
                <a:srgbClr val="292945"/>
              </a:solidFill>
              <a:effectLst/>
              <a:latin typeface="ff-tisa-web-pro"/>
            </a:endParaRPr>
          </a:p>
          <a:p>
            <a:pPr algn="l"/>
            <a:r>
              <a:rPr lang="en-US" b="0" i="0" dirty="0">
                <a:solidFill>
                  <a:srgbClr val="292945"/>
                </a:solidFill>
                <a:effectLst/>
                <a:latin typeface="ff-tisa-web-pro"/>
              </a:rPr>
              <a:t>We know that the cost of travel will become more expensive and we know the </a:t>
            </a:r>
            <a:r>
              <a:rPr lang="en-US" b="0" i="0" u="none" strike="noStrike" dirty="0">
                <a:solidFill>
                  <a:srgbClr val="FF4201"/>
                </a:solidFill>
                <a:effectLst/>
                <a:latin typeface="ff-tisa-web-pro"/>
                <a:hlinkClick r:id="rId3"/>
              </a:rPr>
              <a:t>price of food</a:t>
            </a:r>
            <a:r>
              <a:rPr lang="en-US" b="0" i="0" dirty="0">
                <a:solidFill>
                  <a:srgbClr val="292945"/>
                </a:solidFill>
                <a:effectLst/>
                <a:latin typeface="ff-tisa-web-pro"/>
              </a:rPr>
              <a:t>, which has been on the increase in the past year, will continue to rise due to global issues including the war in Ukraine.</a:t>
            </a:r>
          </a:p>
          <a:p>
            <a:pPr algn="l"/>
            <a:endParaRPr lang="en-US" b="0" i="0" dirty="0">
              <a:solidFill>
                <a:srgbClr val="292945"/>
              </a:solidFill>
              <a:effectLst/>
              <a:latin typeface="ff-tisa-web-pro"/>
            </a:endParaRPr>
          </a:p>
          <a:p>
            <a:pPr algn="l"/>
            <a:r>
              <a:rPr lang="en-US" b="0" i="0" dirty="0">
                <a:solidFill>
                  <a:srgbClr val="292945"/>
                </a:solidFill>
                <a:effectLst/>
                <a:latin typeface="ff-tisa-web-pro"/>
              </a:rPr>
              <a:t>For international students, who made up 12 per cent of all first year enrolments for first degrees and 63 per cent of masters enrolments in 2020-21, the costs of flight and accommodation could have a severe detrimental impact.</a:t>
            </a:r>
          </a:p>
          <a:p>
            <a:pPr algn="l"/>
            <a:endParaRPr lang="en-US" b="0" i="0" dirty="0">
              <a:solidFill>
                <a:srgbClr val="292945"/>
              </a:solidFill>
              <a:effectLst/>
              <a:latin typeface="ff-tisa-web-pro"/>
            </a:endParaRPr>
          </a:p>
          <a:p>
            <a:pPr algn="l"/>
            <a:endParaRPr lang="en-US" b="0" i="0" dirty="0">
              <a:solidFill>
                <a:srgbClr val="292945"/>
              </a:solidFill>
              <a:effectLst/>
              <a:latin typeface="ff-tisa-web-pro"/>
            </a:endParaRPr>
          </a:p>
          <a:p>
            <a:pPr algn="l"/>
            <a:endParaRPr lang="en-US" b="0" i="0" dirty="0">
              <a:solidFill>
                <a:srgbClr val="292945"/>
              </a:solidFill>
              <a:effectLst/>
              <a:latin typeface="ff-tisa-web-pro"/>
            </a:endParaRPr>
          </a:p>
          <a:p>
            <a:endParaRPr lang="en-GB" dirty="0"/>
          </a:p>
        </p:txBody>
      </p:sp>
      <p:sp>
        <p:nvSpPr>
          <p:cNvPr id="4" name="Slide Number Placeholder 3"/>
          <p:cNvSpPr>
            <a:spLocks noGrp="1"/>
          </p:cNvSpPr>
          <p:nvPr>
            <p:ph type="sldNum" sz="quarter" idx="5"/>
          </p:nvPr>
        </p:nvSpPr>
        <p:spPr/>
        <p:txBody>
          <a:bodyPr/>
          <a:lstStyle/>
          <a:p>
            <a:fld id="{CB5845C1-F796-4AAB-8931-75E1BF0337F8}" type="slidenum">
              <a:rPr lang="en-GB" smtClean="0"/>
              <a:t>37</a:t>
            </a:fld>
            <a:endParaRPr lang="en-GB"/>
          </a:p>
        </p:txBody>
      </p:sp>
    </p:spTree>
    <p:extLst>
      <p:ext uri="{BB962C8B-B14F-4D97-AF65-F5344CB8AC3E}">
        <p14:creationId xmlns:p14="http://schemas.microsoft.com/office/powerpoint/2010/main" val="3150251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action includes increasing the hardship budget, advice on financial budget management advice, and setting up a  community  university larder.</a:t>
            </a:r>
          </a:p>
          <a:p>
            <a:endParaRPr lang="en-US" dirty="0"/>
          </a:p>
          <a:p>
            <a:r>
              <a:rPr lang="en-US" dirty="0"/>
              <a:t>Lets look at the last theme before I finish this presentation which is employment.</a:t>
            </a:r>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CB5845C1-F796-4AAB-8931-75E1BF0337F8}" type="slidenum">
              <a:rPr lang="en-GB" smtClean="0"/>
              <a:t>38</a:t>
            </a:fld>
            <a:endParaRPr lang="en-GB"/>
          </a:p>
        </p:txBody>
      </p:sp>
    </p:spTree>
    <p:extLst>
      <p:ext uri="{BB962C8B-B14F-4D97-AF65-F5344CB8AC3E}">
        <p14:creationId xmlns:p14="http://schemas.microsoft.com/office/powerpoint/2010/main" val="25443998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Importantly we need to manage expectations in terms of outcomes and clearly articulating what skills students have acquired through their course. With the increase in cost of living, the need to work may become even more essential for students. CLICK</a:t>
            </a:r>
          </a:p>
          <a:p>
            <a:endParaRPr lang="en-US" dirty="0"/>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CB5845C1-F796-4AAB-8931-75E1BF0337F8}" type="slidenum">
              <a:rPr lang="en-GB" smtClean="0"/>
              <a:t>39</a:t>
            </a:fld>
            <a:endParaRPr lang="en-GB"/>
          </a:p>
        </p:txBody>
      </p:sp>
    </p:spTree>
    <p:extLst>
      <p:ext uri="{BB962C8B-B14F-4D97-AF65-F5344CB8AC3E}">
        <p14:creationId xmlns:p14="http://schemas.microsoft.com/office/powerpoint/2010/main" val="3813040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 today I have 4 overarching aims and objectives. These are …..</a:t>
            </a:r>
            <a:endParaRPr lang="en-GB" sz="1200" dirty="0"/>
          </a:p>
          <a:p>
            <a:endParaRPr lang="en-US" sz="1200" dirty="0"/>
          </a:p>
          <a:p>
            <a:pPr marL="285750" indent="-285750">
              <a:buFont typeface="Arial" panose="020B0604020202020204" pitchFamily="34" charset="0"/>
              <a:buChar char="•"/>
            </a:pPr>
            <a:r>
              <a:rPr lang="en-US" sz="1200" dirty="0"/>
              <a:t>Where we are now</a:t>
            </a:r>
          </a:p>
          <a:p>
            <a:pPr marL="285750" indent="-285750">
              <a:buFont typeface="Arial" panose="020B0604020202020204" pitchFamily="34" charset="0"/>
              <a:buChar char="•"/>
            </a:pPr>
            <a:r>
              <a:rPr lang="en-US" sz="1200" dirty="0"/>
              <a:t>What we know</a:t>
            </a:r>
          </a:p>
          <a:p>
            <a:pPr marL="285750" indent="-285750">
              <a:buFont typeface="Arial" panose="020B0604020202020204" pitchFamily="34" charset="0"/>
              <a:buChar char="•"/>
            </a:pPr>
            <a:r>
              <a:rPr lang="en-US" sz="1200" dirty="0"/>
              <a:t>What we need to consider as a result of the past 2.5 years and</a:t>
            </a:r>
          </a:p>
          <a:p>
            <a:pPr marL="285750" indent="-285750">
              <a:buFont typeface="Arial" panose="020B0604020202020204" pitchFamily="34" charset="0"/>
              <a:buChar char="•"/>
            </a:pPr>
            <a:r>
              <a:rPr lang="en-US" sz="1200" dirty="0"/>
              <a:t>Future challenges</a:t>
            </a:r>
          </a:p>
          <a:p>
            <a:pPr marL="285750" indent="-285750">
              <a:buFont typeface="Arial" panose="020B0604020202020204" pitchFamily="34" charset="0"/>
              <a:buChar char="•"/>
            </a:pPr>
            <a:endParaRPr lang="en-US" sz="1200" dirty="0"/>
          </a:p>
          <a:p>
            <a:pPr marL="0" indent="0">
              <a:buFont typeface="Arial" panose="020B0604020202020204" pitchFamily="34" charset="0"/>
              <a:buNone/>
            </a:pPr>
            <a:endParaRPr lang="en-US" sz="1200" dirty="0"/>
          </a:p>
          <a:p>
            <a:pPr marL="0" indent="0">
              <a:buFont typeface="Arial" panose="020B0604020202020204" pitchFamily="34" charset="0"/>
              <a:buNone/>
            </a:pPr>
            <a:endParaRPr lang="en-US" sz="1200" dirty="0"/>
          </a:p>
          <a:p>
            <a:pPr marL="0" indent="0">
              <a:buFont typeface="Arial" panose="020B0604020202020204" pitchFamily="34" charset="0"/>
              <a:buNone/>
            </a:pPr>
            <a:endParaRPr lang="en-US" sz="1200" dirty="0"/>
          </a:p>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5"/>
          </p:nvPr>
        </p:nvSpPr>
        <p:spPr/>
        <p:txBody>
          <a:bodyPr/>
          <a:lstStyle/>
          <a:p>
            <a:fld id="{CB5845C1-F796-4AAB-8931-75E1BF0337F8}" type="slidenum">
              <a:rPr lang="en-GB" smtClean="0"/>
              <a:t>4</a:t>
            </a:fld>
            <a:endParaRPr lang="en-GB"/>
          </a:p>
        </p:txBody>
      </p:sp>
    </p:spTree>
    <p:extLst>
      <p:ext uri="{BB962C8B-B14F-4D97-AF65-F5344CB8AC3E}">
        <p14:creationId xmlns:p14="http://schemas.microsoft.com/office/powerpoint/2010/main" val="23664399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Suggested action includes paying students for voluntary roles and providing paid ways for unemployed alumni to mentor current students.</a:t>
            </a:r>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CB5845C1-F796-4AAB-8931-75E1BF0337F8}" type="slidenum">
              <a:rPr lang="en-GB" smtClean="0"/>
              <a:t>40</a:t>
            </a:fld>
            <a:endParaRPr lang="en-GB"/>
          </a:p>
        </p:txBody>
      </p:sp>
    </p:spTree>
    <p:extLst>
      <p:ext uri="{BB962C8B-B14F-4D97-AF65-F5344CB8AC3E}">
        <p14:creationId xmlns:p14="http://schemas.microsoft.com/office/powerpoint/2010/main" val="26944563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Whether UG, PGT or PGR the study journey is not easy. Covid19 and cost of living hardship has and will just exacerbate it. We need to be honest with students about their journey . As I said at the start, our students need real models not just role models. As with staff, student lives are multifaceted. Having a good life balance will help with wellbeing but that seems hard to achieve in higher education whether you are a student or member of staff at the moment. </a:t>
            </a:r>
          </a:p>
          <a:p>
            <a:endParaRPr lang="en-US" dirty="0"/>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F7CBB4CB-739E-4425-A97D-1A4D27CFD931}" type="slidenum">
              <a:rPr lang="en-GB" smtClean="0"/>
              <a:t>41</a:t>
            </a:fld>
            <a:endParaRPr lang="en-GB" dirty="0"/>
          </a:p>
        </p:txBody>
      </p:sp>
    </p:spTree>
    <p:extLst>
      <p:ext uri="{BB962C8B-B14F-4D97-AF65-F5344CB8AC3E}">
        <p14:creationId xmlns:p14="http://schemas.microsoft.com/office/powerpoint/2010/main" val="27335324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as I conclude, more than ever, we need to provide explicit information and adhere to some basic rules of engagement in order to deliver expectations.  Some are listed here. They include planning for potential conflicts, setting boundaries and milestones and building in a discovery period.</a:t>
            </a:r>
          </a:p>
          <a:p>
            <a:pPr marL="342900" lvl="0" indent="-342900">
              <a:spcAft>
                <a:spcPts val="800"/>
              </a:spcAft>
              <a:buFont typeface="Symbol" panose="05050102010706020507" pitchFamily="18" charset="2"/>
              <a:buChar char=""/>
            </a:pPr>
            <a:r>
              <a:rPr lang="en-GB"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Identify the prior learning experiences </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of our students, whether new or returning to inform planning and support.</a:t>
            </a:r>
            <a:endParaRPr lang="en-GB"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Symbol" panose="05050102010706020507" pitchFamily="18" charset="2"/>
              <a:buChar char=""/>
            </a:pPr>
            <a:r>
              <a:rPr lang="en-GB"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Recognise how pre-university qualifications were achieved </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a:t>
            </a:r>
            <a:r>
              <a:rPr lang="en-GB"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summatively</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assessed during this period and bridge any gaps in students’ assessment experiences accordingly.</a:t>
            </a:r>
            <a:endParaRPr lang="en-GB"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Symbol" panose="05050102010706020507" pitchFamily="18" charset="2"/>
              <a:buChar char=""/>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Provide targeted and scaffolded support to </a:t>
            </a:r>
            <a:r>
              <a:rPr lang="en-GB"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bridge the skill differences </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all students. </a:t>
            </a:r>
            <a:endParaRPr lang="en-GB"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Symbol" panose="05050102010706020507" pitchFamily="18" charset="2"/>
              <a:buChar char=""/>
            </a:pPr>
            <a:r>
              <a:rPr lang="en-GB"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Avoid a one-size-fits-all approach </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learning and support, acknowledging diverse experiences. </a:t>
            </a:r>
            <a:endParaRPr lang="en-GB"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Symbol" panose="05050102010706020507" pitchFamily="18" charset="2"/>
              <a:buChar char=""/>
            </a:pPr>
            <a:r>
              <a:rPr lang="en-GB"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Avoid overwhelming new and returning students </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within the first two weeks with excessive information. Returners may feel like new students all over again when they return to campus.</a:t>
            </a:r>
            <a:endParaRPr lang="en-GB"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Symbol" panose="05050102010706020507" pitchFamily="18" charset="2"/>
              <a:buChar char=""/>
            </a:pPr>
            <a:r>
              <a:rPr lang="en-GB"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Build in an effective introduction (for new students) and reinduction (for returners)</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across the first semester or term on how to practice being effective students at their new level of study.</a:t>
            </a:r>
            <a:endParaRPr lang="en-GB"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Symbol" panose="05050102010706020507" pitchFamily="18" charset="2"/>
              <a:buChar char=""/>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Think about </a:t>
            </a:r>
            <a:r>
              <a:rPr lang="en-GB"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3 Ts of student information</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Type of information needed, appropriate Targeting and Timeliness.</a:t>
            </a:r>
            <a:endParaRPr lang="en-GB"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Symbol" panose="05050102010706020507" pitchFamily="18" charset="2"/>
              <a:buChar char=""/>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all times, remember the </a:t>
            </a:r>
            <a:r>
              <a:rPr lang="en-GB"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importance of compassion for students and colleagues </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whom this episode has been gruelling and challenging, making allowances for honourable exceptions from time to time,  while still maintaining standards.</a:t>
            </a:r>
            <a:endParaRPr lang="en-GB"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GB" sz="1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F7CBB4CB-739E-4425-A97D-1A4D27CFD931}" type="slidenum">
              <a:rPr lang="en-GB" smtClean="0"/>
              <a:t>42</a:t>
            </a:fld>
            <a:endParaRPr lang="en-GB"/>
          </a:p>
        </p:txBody>
      </p:sp>
    </p:spTree>
    <p:extLst>
      <p:ext uri="{BB962C8B-B14F-4D97-AF65-F5344CB8AC3E}">
        <p14:creationId xmlns:p14="http://schemas.microsoft.com/office/powerpoint/2010/main" val="4742582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conclude it is important to address these key areas.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B5845C1-F796-4AAB-8931-75E1BF0337F8}" type="slidenum">
              <a:rPr lang="en-GB" smtClean="0"/>
              <a:t>43</a:t>
            </a:fld>
            <a:endParaRPr lang="en-GB"/>
          </a:p>
        </p:txBody>
      </p:sp>
    </p:spTree>
    <p:extLst>
      <p:ext uri="{BB962C8B-B14F-4D97-AF65-F5344CB8AC3E}">
        <p14:creationId xmlns:p14="http://schemas.microsoft.com/office/powerpoint/2010/main" val="42095434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need to Keep building on the amazing work we have achieved</a:t>
            </a:r>
          </a:p>
          <a:p>
            <a:r>
              <a:rPr lang="en-US" dirty="0"/>
              <a:t>We need to Keep reflecting and evolving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as Einstein said………………………..</a:t>
            </a:r>
          </a:p>
          <a:p>
            <a:endParaRPr lang="en-GB" dirty="0"/>
          </a:p>
          <a:p>
            <a:endParaRPr lang="en-GB" dirty="0"/>
          </a:p>
          <a:p>
            <a:endParaRPr lang="en-GB" dirty="0"/>
          </a:p>
          <a:p>
            <a:endParaRPr lang="en-GB" dirty="0"/>
          </a:p>
          <a:p>
            <a:r>
              <a:rPr lang="en-GB" dirty="0"/>
              <a:t>CLICK</a:t>
            </a:r>
          </a:p>
        </p:txBody>
      </p:sp>
      <p:sp>
        <p:nvSpPr>
          <p:cNvPr id="4" name="Slide Number Placeholder 3"/>
          <p:cNvSpPr>
            <a:spLocks noGrp="1"/>
          </p:cNvSpPr>
          <p:nvPr>
            <p:ph type="sldNum" sz="quarter" idx="5"/>
          </p:nvPr>
        </p:nvSpPr>
        <p:spPr/>
        <p:txBody>
          <a:bodyPr/>
          <a:lstStyle/>
          <a:p>
            <a:fld id="{F7CBB4CB-739E-4425-A97D-1A4D27CFD931}" type="slidenum">
              <a:rPr lang="en-GB" smtClean="0"/>
              <a:t>44</a:t>
            </a:fld>
            <a:endParaRPr lang="en-GB"/>
          </a:p>
        </p:txBody>
      </p:sp>
    </p:spTree>
    <p:extLst>
      <p:ext uri="{BB962C8B-B14F-4D97-AF65-F5344CB8AC3E}">
        <p14:creationId xmlns:p14="http://schemas.microsoft.com/office/powerpoint/2010/main" val="19160079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listening</a:t>
            </a:r>
          </a:p>
          <a:p>
            <a:endParaRPr lang="en-US" dirty="0"/>
          </a:p>
          <a:p>
            <a:r>
              <a:rPr lang="en-US" dirty="0"/>
              <a:t>Stay well</a:t>
            </a:r>
          </a:p>
          <a:p>
            <a:endParaRPr lang="en-US" dirty="0"/>
          </a:p>
          <a:p>
            <a:r>
              <a:rPr lang="en-US" dirty="0"/>
              <a:t>Stay safe</a:t>
            </a:r>
          </a:p>
          <a:p>
            <a:endParaRPr lang="en-US" dirty="0"/>
          </a:p>
          <a:p>
            <a:r>
              <a:rPr lang="en-US" dirty="0"/>
              <a:t>And take care</a:t>
            </a:r>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F7CBB4CB-739E-4425-A97D-1A4D27CFD931}" type="slidenum">
              <a:rPr lang="en-GB" smtClean="0"/>
              <a:t>45</a:t>
            </a:fld>
            <a:endParaRPr lang="en-GB"/>
          </a:p>
        </p:txBody>
      </p:sp>
    </p:spTree>
    <p:extLst>
      <p:ext uri="{BB962C8B-B14F-4D97-AF65-F5344CB8AC3E}">
        <p14:creationId xmlns:p14="http://schemas.microsoft.com/office/powerpoint/2010/main" val="308583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use my student experience transitions model that I created back in the early 2000s as a framework. This was developed through my various roles and talking to students and staff.  I am going to briefly cover the stages later on in my presentation CLICK but I want to focus specifically on the 5 themes when looking at the aims and objectives. </a:t>
            </a:r>
          </a:p>
          <a:p>
            <a:endParaRPr lang="en-US" dirty="0"/>
          </a:p>
          <a:p>
            <a:r>
              <a:rPr lang="en-US" dirty="0"/>
              <a:t>If you wish to understand more about the reasoning for the transitions, you can go to my free portal to read about it. But briefly, arrival and orientation in my model refers to the first 2-3 weeks when we welcome students and they start settling into a new routine and understanding where things are. Introduction to study takes place over a semester or academic year depending on if the course is modular across semesters or </a:t>
            </a:r>
            <a:r>
              <a:rPr lang="en-US" dirty="0" err="1"/>
              <a:t>yr</a:t>
            </a:r>
            <a:r>
              <a:rPr lang="en-US" dirty="0"/>
              <a:t> long. As with new students, reorientation and reinduction refers to the same activities for a specific level of study for returners but takes place over a shorter period of time. Mary  has just talked about how UPP Student Futures have also suggested that every year should have an induction to that level along with similar key areas to address. And with so many universities signing up to the Student Futures initiative, hopefully this approach will get traction.</a:t>
            </a:r>
          </a:p>
          <a:p>
            <a:endParaRPr lang="en-US" dirty="0"/>
          </a:p>
          <a:p>
            <a:r>
              <a:rPr lang="en-US" dirty="0"/>
              <a:t>And just as we induct students so we need to </a:t>
            </a:r>
            <a:r>
              <a:rPr lang="en-US" dirty="0" err="1"/>
              <a:t>outduct</a:t>
            </a:r>
            <a:r>
              <a:rPr lang="en-US" dirty="0"/>
              <a:t> them.</a:t>
            </a:r>
          </a:p>
          <a:p>
            <a:endParaRPr lang="en-US" dirty="0"/>
          </a:p>
          <a:p>
            <a:r>
              <a:rPr lang="en-US" dirty="0"/>
              <a:t>The five themes cover the core areas of activity in the student journey ,but  it is important to recognize they all interlink as I will highlight.</a:t>
            </a:r>
          </a:p>
          <a:p>
            <a:endParaRPr lang="en-US" dirty="0"/>
          </a:p>
          <a:p>
            <a:r>
              <a:rPr lang="en-US" dirty="0"/>
              <a:t>If a student is a direct entry into lev 5 or 6, they will still need to go through these stages.</a:t>
            </a:r>
          </a:p>
          <a:p>
            <a:endParaRPr lang="en-US" dirty="0"/>
          </a:p>
          <a:p>
            <a:endParaRPr lang="en-GB" dirty="0"/>
          </a:p>
        </p:txBody>
      </p:sp>
      <p:sp>
        <p:nvSpPr>
          <p:cNvPr id="4" name="Slide Number Placeholder 3"/>
          <p:cNvSpPr>
            <a:spLocks noGrp="1"/>
          </p:cNvSpPr>
          <p:nvPr>
            <p:ph type="sldNum" sz="quarter" idx="5"/>
          </p:nvPr>
        </p:nvSpPr>
        <p:spPr/>
        <p:txBody>
          <a:bodyPr/>
          <a:lstStyle/>
          <a:p>
            <a:fld id="{CB5845C1-F796-4AAB-8931-75E1BF0337F8}" type="slidenum">
              <a:rPr lang="en-GB" smtClean="0"/>
              <a:t>5</a:t>
            </a:fld>
            <a:endParaRPr lang="en-GB"/>
          </a:p>
        </p:txBody>
      </p:sp>
    </p:spTree>
    <p:extLst>
      <p:ext uri="{BB962C8B-B14F-4D97-AF65-F5344CB8AC3E}">
        <p14:creationId xmlns:p14="http://schemas.microsoft.com/office/powerpoint/2010/main" val="3621939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Hopefully, having been through the last 2 years,  we should be able to better predict and be prepared for numerous eventualities especially with excellent reports from bodies such as </a:t>
            </a:r>
            <a:r>
              <a:rPr lang="en-US" sz="1200" b="0" dirty="0" err="1"/>
              <a:t>advanceHE</a:t>
            </a:r>
            <a:r>
              <a:rPr lang="en-US" sz="1200" b="0" dirty="0"/>
              <a:t> , Universities UK, UCAS, UPP, and </a:t>
            </a:r>
            <a:r>
              <a:rPr lang="en-US" sz="1200" b="0" dirty="0" err="1"/>
              <a:t>Wonkhe</a:t>
            </a:r>
            <a:r>
              <a:rPr lang="en-US" sz="1200" b="0" dirty="0"/>
              <a:t> and Pearson.  </a:t>
            </a:r>
            <a:r>
              <a:rPr lang="en-US" sz="1200" b="0" dirty="0" err="1"/>
              <a:t>Taso</a:t>
            </a:r>
            <a:r>
              <a:rPr lang="en-US" sz="1200" b="0" dirty="0"/>
              <a:t> are also doing invaluable work in understanding what is happening across the HE landscape through bringing s</a:t>
            </a:r>
            <a:r>
              <a:rPr lang="en-US" b="0" i="0" dirty="0">
                <a:solidFill>
                  <a:srgbClr val="000000"/>
                </a:solidFill>
                <a:effectLst/>
                <a:latin typeface="urw-din"/>
              </a:rPr>
              <a:t>ector researchers, practitioners and evaluators with an interest in widening participation and student success together. </a:t>
            </a:r>
            <a:endParaRPr lang="en-US" sz="1200" b="0" dirty="0"/>
          </a:p>
          <a:p>
            <a:endParaRPr lang="en-US" sz="1200" b="0" dirty="0"/>
          </a:p>
          <a:p>
            <a:r>
              <a:rPr lang="en-GB" dirty="0"/>
              <a:t>It is critical to think about students at every stage of the lifecycle, and in what environment they enter higher education.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a sector so focused on exit metrics, I argue that if we want those all important metrics to improve at the end,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need to go back to the start to understand a range of factors when students start their higher education journey.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NSS only tells us about the experience of students who have got to the end of their course. The incoming cohort could be quite different especially in student characteristic composition.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I think many of us across the sector are frustrated that metrics are used in such a blunt way to weigh, measure and judge when they only tell one part of the story.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Paul Ashwin tomorrow in his session will be talking about Measuring the quality of university education: beyond the nonsense of university rankings. Also tomorrow  Matt </a:t>
            </a:r>
            <a:r>
              <a:rPr lang="en-US" dirty="0" err="1"/>
              <a:t>Hiely</a:t>
            </a:r>
            <a:r>
              <a:rPr lang="en-US" dirty="0"/>
              <a:t>-Rayner will talk about the changes in the 2023 Guardian University Guide</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CB5845C1-F796-4AAB-8931-75E1BF0337F8}" type="slidenum">
              <a:rPr lang="en-GB" smtClean="0"/>
              <a:t>6</a:t>
            </a:fld>
            <a:endParaRPr lang="en-GB"/>
          </a:p>
        </p:txBody>
      </p:sp>
    </p:spTree>
    <p:extLst>
      <p:ext uri="{BB962C8B-B14F-4D97-AF65-F5344CB8AC3E}">
        <p14:creationId xmlns:p14="http://schemas.microsoft.com/office/powerpoint/2010/main" val="277361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Many of you may recognize this quote by Donald Rumsfeld in the early 2000s. Covid created unknown unknowns and although many Covid19 issues are now known, we will have to still deal with the unknown unknowns as they occur.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are still coming out of the pandemic, and already we can see that Covid19 will be with us this coming academic year.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However, we have another crisis to face which is likely to be even more problematic than covid 19…..CLICK</a:t>
            </a:r>
            <a:endParaRPr lang="en-US" sz="1200" b="0" dirty="0"/>
          </a:p>
        </p:txBody>
      </p:sp>
      <p:sp>
        <p:nvSpPr>
          <p:cNvPr id="4" name="Slide Number Placeholder 3"/>
          <p:cNvSpPr>
            <a:spLocks noGrp="1"/>
          </p:cNvSpPr>
          <p:nvPr>
            <p:ph type="sldNum" sz="quarter" idx="5"/>
          </p:nvPr>
        </p:nvSpPr>
        <p:spPr/>
        <p:txBody>
          <a:bodyPr/>
          <a:lstStyle/>
          <a:p>
            <a:fld id="{F7CBB4CB-739E-4425-A97D-1A4D27CFD931}" type="slidenum">
              <a:rPr lang="en-GB" smtClean="0"/>
              <a:t>7</a:t>
            </a:fld>
            <a:endParaRPr lang="en-GB"/>
          </a:p>
        </p:txBody>
      </p:sp>
    </p:spTree>
    <p:extLst>
      <p:ext uri="{BB962C8B-B14F-4D97-AF65-F5344CB8AC3E}">
        <p14:creationId xmlns:p14="http://schemas.microsoft.com/office/powerpoint/2010/main" val="2793711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 is the cost of living crisis.</a:t>
            </a:r>
          </a:p>
          <a:p>
            <a:endParaRPr lang="en-US" dirty="0"/>
          </a:p>
          <a:p>
            <a:r>
              <a:rPr lang="en-US" dirty="0"/>
              <a:t>If the basic living needs of students are not meet, we cannot expect them to be able to fully engage in their studies. And we need to be mindful of staff hardship as well.</a:t>
            </a:r>
          </a:p>
          <a:p>
            <a:endParaRPr lang="en-US" dirty="0"/>
          </a:p>
          <a:p>
            <a:r>
              <a:rPr lang="en-US" dirty="0"/>
              <a:t>The idea that students on entry and through their studies don’t worry about having sufficient funding or getting into debt is just not true as data I am about to show illustrates. </a:t>
            </a:r>
            <a:endParaRPr lang="en-GB" dirty="0"/>
          </a:p>
        </p:txBody>
      </p:sp>
      <p:sp>
        <p:nvSpPr>
          <p:cNvPr id="4" name="Slide Number Placeholder 3"/>
          <p:cNvSpPr>
            <a:spLocks noGrp="1"/>
          </p:cNvSpPr>
          <p:nvPr>
            <p:ph type="sldNum" sz="quarter" idx="5"/>
          </p:nvPr>
        </p:nvSpPr>
        <p:spPr/>
        <p:txBody>
          <a:bodyPr/>
          <a:lstStyle/>
          <a:p>
            <a:fld id="{CB5845C1-F796-4AAB-8931-75E1BF0337F8}" type="slidenum">
              <a:rPr lang="en-GB" smtClean="0"/>
              <a:t>8</a:t>
            </a:fld>
            <a:endParaRPr lang="en-GB"/>
          </a:p>
        </p:txBody>
      </p:sp>
    </p:spTree>
    <p:extLst>
      <p:ext uri="{BB962C8B-B14F-4D97-AF65-F5344CB8AC3E}">
        <p14:creationId xmlns:p14="http://schemas.microsoft.com/office/powerpoint/2010/main" val="4191658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So we have to be mindful of the 5 broad learning experiences, we now have, for new and returning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They are listed here. We know each Phase of Covid19 created a different experience. In the last year, we have been establishing a new normal but we have incoming and returning students with different learning experiences,  so we need to be mindful of what happens in Phase 4 for those different groups. I will talk more about this later.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For our new entrants who completed their entry to university exams this year, they have experienced disruption at every major level of assessment so understanding their concerns and prior learning experiences on entry has never been more critical.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p:txBody>
      </p:sp>
      <p:sp>
        <p:nvSpPr>
          <p:cNvPr id="4" name="Slide Number Placeholder 3"/>
          <p:cNvSpPr>
            <a:spLocks noGrp="1"/>
          </p:cNvSpPr>
          <p:nvPr>
            <p:ph type="sldNum" sz="quarter" idx="5"/>
          </p:nvPr>
        </p:nvSpPr>
        <p:spPr/>
        <p:txBody>
          <a:bodyPr/>
          <a:lstStyle/>
          <a:p>
            <a:fld id="{CB5845C1-F796-4AAB-8931-75E1BF0337F8}" type="slidenum">
              <a:rPr lang="en-GB" smtClean="0"/>
              <a:t>9</a:t>
            </a:fld>
            <a:endParaRPr lang="en-GB"/>
          </a:p>
        </p:txBody>
      </p:sp>
    </p:spTree>
    <p:extLst>
      <p:ext uri="{BB962C8B-B14F-4D97-AF65-F5344CB8AC3E}">
        <p14:creationId xmlns:p14="http://schemas.microsoft.com/office/powerpoint/2010/main" val="33607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8333-6F43-4B46-B018-9E26DAACEA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64436FE-34AF-4F2A-89B9-9A65F5F9AC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6F78FF1-46FC-4986-95C3-6964E589BE9C}"/>
              </a:ext>
            </a:extLst>
          </p:cNvPr>
          <p:cNvSpPr>
            <a:spLocks noGrp="1"/>
          </p:cNvSpPr>
          <p:nvPr>
            <p:ph type="dt" sz="half" idx="10"/>
          </p:nvPr>
        </p:nvSpPr>
        <p:spPr/>
        <p:txBody>
          <a:bodyPr/>
          <a:lstStyle/>
          <a:p>
            <a:fld id="{2C020EAB-B920-4F20-ADE1-F77FF9377195}" type="datetimeFigureOut">
              <a:rPr lang="en-GB" smtClean="0"/>
              <a:t>18/11/2025</a:t>
            </a:fld>
            <a:endParaRPr lang="en-GB"/>
          </a:p>
        </p:txBody>
      </p:sp>
      <p:sp>
        <p:nvSpPr>
          <p:cNvPr id="5" name="Footer Placeholder 4">
            <a:extLst>
              <a:ext uri="{FF2B5EF4-FFF2-40B4-BE49-F238E27FC236}">
                <a16:creationId xmlns:a16="http://schemas.microsoft.com/office/drawing/2014/main" id="{EE4D80E1-69A4-4ACB-88AF-6ED15A63CA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D55451-A639-488C-9150-AAA4FF206AA9}"/>
              </a:ext>
            </a:extLst>
          </p:cNvPr>
          <p:cNvSpPr>
            <a:spLocks noGrp="1"/>
          </p:cNvSpPr>
          <p:nvPr>
            <p:ph type="sldNum" sz="quarter" idx="12"/>
          </p:nvPr>
        </p:nvSpPr>
        <p:spPr/>
        <p:txBody>
          <a:bodyPr/>
          <a:lstStyle/>
          <a:p>
            <a:fld id="{CD4B2824-4D2C-4987-BFA5-1CF6EF48F4B9}" type="slidenum">
              <a:rPr lang="en-GB" smtClean="0"/>
              <a:t>‹#›</a:t>
            </a:fld>
            <a:endParaRPr lang="en-GB"/>
          </a:p>
        </p:txBody>
      </p:sp>
    </p:spTree>
    <p:extLst>
      <p:ext uri="{BB962C8B-B14F-4D97-AF65-F5344CB8AC3E}">
        <p14:creationId xmlns:p14="http://schemas.microsoft.com/office/powerpoint/2010/main" val="191171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991E3-41D1-407F-9826-2D3853ADA90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92E34B1-3F91-42A4-BD28-A6B1D5E0DB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8748A6-4FFB-48C7-B82E-F27222CE576E}"/>
              </a:ext>
            </a:extLst>
          </p:cNvPr>
          <p:cNvSpPr>
            <a:spLocks noGrp="1"/>
          </p:cNvSpPr>
          <p:nvPr>
            <p:ph type="dt" sz="half" idx="10"/>
          </p:nvPr>
        </p:nvSpPr>
        <p:spPr/>
        <p:txBody>
          <a:bodyPr/>
          <a:lstStyle/>
          <a:p>
            <a:fld id="{2C020EAB-B920-4F20-ADE1-F77FF9377195}" type="datetimeFigureOut">
              <a:rPr lang="en-GB" smtClean="0"/>
              <a:t>18/11/2025</a:t>
            </a:fld>
            <a:endParaRPr lang="en-GB"/>
          </a:p>
        </p:txBody>
      </p:sp>
      <p:sp>
        <p:nvSpPr>
          <p:cNvPr id="5" name="Footer Placeholder 4">
            <a:extLst>
              <a:ext uri="{FF2B5EF4-FFF2-40B4-BE49-F238E27FC236}">
                <a16:creationId xmlns:a16="http://schemas.microsoft.com/office/drawing/2014/main" id="{B7FF6F42-08D6-4950-9588-924F02FD41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68C81D-2764-4BFE-AF05-57D01FFA9995}"/>
              </a:ext>
            </a:extLst>
          </p:cNvPr>
          <p:cNvSpPr>
            <a:spLocks noGrp="1"/>
          </p:cNvSpPr>
          <p:nvPr>
            <p:ph type="sldNum" sz="quarter" idx="12"/>
          </p:nvPr>
        </p:nvSpPr>
        <p:spPr/>
        <p:txBody>
          <a:bodyPr/>
          <a:lstStyle/>
          <a:p>
            <a:fld id="{CD4B2824-4D2C-4987-BFA5-1CF6EF48F4B9}" type="slidenum">
              <a:rPr lang="en-GB" smtClean="0"/>
              <a:t>‹#›</a:t>
            </a:fld>
            <a:endParaRPr lang="en-GB"/>
          </a:p>
        </p:txBody>
      </p:sp>
    </p:spTree>
    <p:extLst>
      <p:ext uri="{BB962C8B-B14F-4D97-AF65-F5344CB8AC3E}">
        <p14:creationId xmlns:p14="http://schemas.microsoft.com/office/powerpoint/2010/main" val="1575467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47114F-4327-4485-9F8D-DEC177492C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00D7A9-A1EA-4275-8DAC-AD963EE65F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8B847B-2E8E-4EEA-A5A0-7F6BC683D77D}"/>
              </a:ext>
            </a:extLst>
          </p:cNvPr>
          <p:cNvSpPr>
            <a:spLocks noGrp="1"/>
          </p:cNvSpPr>
          <p:nvPr>
            <p:ph type="dt" sz="half" idx="10"/>
          </p:nvPr>
        </p:nvSpPr>
        <p:spPr/>
        <p:txBody>
          <a:bodyPr/>
          <a:lstStyle/>
          <a:p>
            <a:fld id="{2C020EAB-B920-4F20-ADE1-F77FF9377195}" type="datetimeFigureOut">
              <a:rPr lang="en-GB" smtClean="0"/>
              <a:t>18/11/2025</a:t>
            </a:fld>
            <a:endParaRPr lang="en-GB"/>
          </a:p>
        </p:txBody>
      </p:sp>
      <p:sp>
        <p:nvSpPr>
          <p:cNvPr id="5" name="Footer Placeholder 4">
            <a:extLst>
              <a:ext uri="{FF2B5EF4-FFF2-40B4-BE49-F238E27FC236}">
                <a16:creationId xmlns:a16="http://schemas.microsoft.com/office/drawing/2014/main" id="{909BC6CC-CC22-4A42-B760-B7BE7B0AA3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477AF9-2C86-44CE-A479-3E2D78D356DD}"/>
              </a:ext>
            </a:extLst>
          </p:cNvPr>
          <p:cNvSpPr>
            <a:spLocks noGrp="1"/>
          </p:cNvSpPr>
          <p:nvPr>
            <p:ph type="sldNum" sz="quarter" idx="12"/>
          </p:nvPr>
        </p:nvSpPr>
        <p:spPr/>
        <p:txBody>
          <a:bodyPr/>
          <a:lstStyle/>
          <a:p>
            <a:fld id="{CD4B2824-4D2C-4987-BFA5-1CF6EF48F4B9}" type="slidenum">
              <a:rPr lang="en-GB" smtClean="0"/>
              <a:t>‹#›</a:t>
            </a:fld>
            <a:endParaRPr lang="en-GB"/>
          </a:p>
        </p:txBody>
      </p:sp>
    </p:spTree>
    <p:extLst>
      <p:ext uri="{BB962C8B-B14F-4D97-AF65-F5344CB8AC3E}">
        <p14:creationId xmlns:p14="http://schemas.microsoft.com/office/powerpoint/2010/main" val="1785734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DBD47-72B4-4325-B773-49756F3F84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2C1F841-36A8-4C19-B5BF-60C626A7C6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5B01D9-661C-45F0-B8BD-C42B03B88B38}"/>
              </a:ext>
            </a:extLst>
          </p:cNvPr>
          <p:cNvSpPr>
            <a:spLocks noGrp="1"/>
          </p:cNvSpPr>
          <p:nvPr>
            <p:ph type="dt" sz="half" idx="10"/>
          </p:nvPr>
        </p:nvSpPr>
        <p:spPr/>
        <p:txBody>
          <a:bodyPr/>
          <a:lstStyle/>
          <a:p>
            <a:fld id="{2C020EAB-B920-4F20-ADE1-F77FF9377195}" type="datetimeFigureOut">
              <a:rPr lang="en-GB" smtClean="0"/>
              <a:t>18/11/2025</a:t>
            </a:fld>
            <a:endParaRPr lang="en-GB"/>
          </a:p>
        </p:txBody>
      </p:sp>
      <p:sp>
        <p:nvSpPr>
          <p:cNvPr id="5" name="Footer Placeholder 4">
            <a:extLst>
              <a:ext uri="{FF2B5EF4-FFF2-40B4-BE49-F238E27FC236}">
                <a16:creationId xmlns:a16="http://schemas.microsoft.com/office/drawing/2014/main" id="{02BF544B-11AC-4759-AF06-DF208A7318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88DE7D-BDFE-4FF6-9DD0-376C1CEAB071}"/>
              </a:ext>
            </a:extLst>
          </p:cNvPr>
          <p:cNvSpPr>
            <a:spLocks noGrp="1"/>
          </p:cNvSpPr>
          <p:nvPr>
            <p:ph type="sldNum" sz="quarter" idx="12"/>
          </p:nvPr>
        </p:nvSpPr>
        <p:spPr/>
        <p:txBody>
          <a:bodyPr/>
          <a:lstStyle/>
          <a:p>
            <a:fld id="{CD4B2824-4D2C-4987-BFA5-1CF6EF48F4B9}" type="slidenum">
              <a:rPr lang="en-GB" smtClean="0"/>
              <a:t>‹#›</a:t>
            </a:fld>
            <a:endParaRPr lang="en-GB"/>
          </a:p>
        </p:txBody>
      </p:sp>
    </p:spTree>
    <p:extLst>
      <p:ext uri="{BB962C8B-B14F-4D97-AF65-F5344CB8AC3E}">
        <p14:creationId xmlns:p14="http://schemas.microsoft.com/office/powerpoint/2010/main" val="2717085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5E885-2D4A-4C26-862F-295CB233C5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EF65A78-C9D9-4143-B669-3116C1E28F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415981-34D4-4877-8FB5-EC68F9CBF4B2}"/>
              </a:ext>
            </a:extLst>
          </p:cNvPr>
          <p:cNvSpPr>
            <a:spLocks noGrp="1"/>
          </p:cNvSpPr>
          <p:nvPr>
            <p:ph type="dt" sz="half" idx="10"/>
          </p:nvPr>
        </p:nvSpPr>
        <p:spPr/>
        <p:txBody>
          <a:bodyPr/>
          <a:lstStyle/>
          <a:p>
            <a:fld id="{2C020EAB-B920-4F20-ADE1-F77FF9377195}" type="datetimeFigureOut">
              <a:rPr lang="en-GB" smtClean="0"/>
              <a:t>18/11/2025</a:t>
            </a:fld>
            <a:endParaRPr lang="en-GB"/>
          </a:p>
        </p:txBody>
      </p:sp>
      <p:sp>
        <p:nvSpPr>
          <p:cNvPr id="5" name="Footer Placeholder 4">
            <a:extLst>
              <a:ext uri="{FF2B5EF4-FFF2-40B4-BE49-F238E27FC236}">
                <a16:creationId xmlns:a16="http://schemas.microsoft.com/office/drawing/2014/main" id="{22857422-E5C0-441B-900A-584ED59066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2F520D-ECEE-409B-80C6-B0F73BCA6F14}"/>
              </a:ext>
            </a:extLst>
          </p:cNvPr>
          <p:cNvSpPr>
            <a:spLocks noGrp="1"/>
          </p:cNvSpPr>
          <p:nvPr>
            <p:ph type="sldNum" sz="quarter" idx="12"/>
          </p:nvPr>
        </p:nvSpPr>
        <p:spPr/>
        <p:txBody>
          <a:bodyPr/>
          <a:lstStyle/>
          <a:p>
            <a:fld id="{CD4B2824-4D2C-4987-BFA5-1CF6EF48F4B9}" type="slidenum">
              <a:rPr lang="en-GB" smtClean="0"/>
              <a:t>‹#›</a:t>
            </a:fld>
            <a:endParaRPr lang="en-GB"/>
          </a:p>
        </p:txBody>
      </p:sp>
    </p:spTree>
    <p:extLst>
      <p:ext uri="{BB962C8B-B14F-4D97-AF65-F5344CB8AC3E}">
        <p14:creationId xmlns:p14="http://schemas.microsoft.com/office/powerpoint/2010/main" val="3823929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06683-9CA1-44D1-93F2-05FCE4BDA7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6AD518-FD4D-472E-A045-E7FBE18C68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F92C981-CBB8-48CA-991D-BA181EEE91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DE629EF-64E2-4EA6-B86A-CC428C98EF8E}"/>
              </a:ext>
            </a:extLst>
          </p:cNvPr>
          <p:cNvSpPr>
            <a:spLocks noGrp="1"/>
          </p:cNvSpPr>
          <p:nvPr>
            <p:ph type="dt" sz="half" idx="10"/>
          </p:nvPr>
        </p:nvSpPr>
        <p:spPr/>
        <p:txBody>
          <a:bodyPr/>
          <a:lstStyle/>
          <a:p>
            <a:fld id="{2C020EAB-B920-4F20-ADE1-F77FF9377195}" type="datetimeFigureOut">
              <a:rPr lang="en-GB" smtClean="0"/>
              <a:t>18/11/2025</a:t>
            </a:fld>
            <a:endParaRPr lang="en-GB"/>
          </a:p>
        </p:txBody>
      </p:sp>
      <p:sp>
        <p:nvSpPr>
          <p:cNvPr id="6" name="Footer Placeholder 5">
            <a:extLst>
              <a:ext uri="{FF2B5EF4-FFF2-40B4-BE49-F238E27FC236}">
                <a16:creationId xmlns:a16="http://schemas.microsoft.com/office/drawing/2014/main" id="{B34BE355-7723-4EDD-87A9-8769CDE03C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878BC6-9A50-4956-B641-8F32533462FB}"/>
              </a:ext>
            </a:extLst>
          </p:cNvPr>
          <p:cNvSpPr>
            <a:spLocks noGrp="1"/>
          </p:cNvSpPr>
          <p:nvPr>
            <p:ph type="sldNum" sz="quarter" idx="12"/>
          </p:nvPr>
        </p:nvSpPr>
        <p:spPr/>
        <p:txBody>
          <a:bodyPr/>
          <a:lstStyle/>
          <a:p>
            <a:fld id="{CD4B2824-4D2C-4987-BFA5-1CF6EF48F4B9}" type="slidenum">
              <a:rPr lang="en-GB" smtClean="0"/>
              <a:t>‹#›</a:t>
            </a:fld>
            <a:endParaRPr lang="en-GB"/>
          </a:p>
        </p:txBody>
      </p:sp>
    </p:spTree>
    <p:extLst>
      <p:ext uri="{BB962C8B-B14F-4D97-AF65-F5344CB8AC3E}">
        <p14:creationId xmlns:p14="http://schemas.microsoft.com/office/powerpoint/2010/main" val="3165294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80023-CF00-4C74-99E2-A499892C3E7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8C2CEBA-6B62-404D-A84B-4C004185C0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026CB-F18F-4FE6-AD14-F5FA53225E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2044EB7-96B9-48FF-B6A5-223C42A692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EC85E0-8B15-4EB1-B746-E90F9349C1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8DD2E6C-A42C-482A-8767-94DC8B987034}"/>
              </a:ext>
            </a:extLst>
          </p:cNvPr>
          <p:cNvSpPr>
            <a:spLocks noGrp="1"/>
          </p:cNvSpPr>
          <p:nvPr>
            <p:ph type="dt" sz="half" idx="10"/>
          </p:nvPr>
        </p:nvSpPr>
        <p:spPr/>
        <p:txBody>
          <a:bodyPr/>
          <a:lstStyle/>
          <a:p>
            <a:fld id="{2C020EAB-B920-4F20-ADE1-F77FF9377195}" type="datetimeFigureOut">
              <a:rPr lang="en-GB" smtClean="0"/>
              <a:t>18/11/2025</a:t>
            </a:fld>
            <a:endParaRPr lang="en-GB"/>
          </a:p>
        </p:txBody>
      </p:sp>
      <p:sp>
        <p:nvSpPr>
          <p:cNvPr id="8" name="Footer Placeholder 7">
            <a:extLst>
              <a:ext uri="{FF2B5EF4-FFF2-40B4-BE49-F238E27FC236}">
                <a16:creationId xmlns:a16="http://schemas.microsoft.com/office/drawing/2014/main" id="{DBC8AFB4-53E0-4CAD-9531-2CD992DC441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FA8DCFD-016D-4375-A30C-7C4936D98275}"/>
              </a:ext>
            </a:extLst>
          </p:cNvPr>
          <p:cNvSpPr>
            <a:spLocks noGrp="1"/>
          </p:cNvSpPr>
          <p:nvPr>
            <p:ph type="sldNum" sz="quarter" idx="12"/>
          </p:nvPr>
        </p:nvSpPr>
        <p:spPr/>
        <p:txBody>
          <a:bodyPr/>
          <a:lstStyle/>
          <a:p>
            <a:fld id="{CD4B2824-4D2C-4987-BFA5-1CF6EF48F4B9}" type="slidenum">
              <a:rPr lang="en-GB" smtClean="0"/>
              <a:t>‹#›</a:t>
            </a:fld>
            <a:endParaRPr lang="en-GB"/>
          </a:p>
        </p:txBody>
      </p:sp>
    </p:spTree>
    <p:extLst>
      <p:ext uri="{BB962C8B-B14F-4D97-AF65-F5344CB8AC3E}">
        <p14:creationId xmlns:p14="http://schemas.microsoft.com/office/powerpoint/2010/main" val="1265030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3F905-1A37-4827-9341-F15669FE4AB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23E94E8-8273-4CBA-8918-78C50484170D}"/>
              </a:ext>
            </a:extLst>
          </p:cNvPr>
          <p:cNvSpPr>
            <a:spLocks noGrp="1"/>
          </p:cNvSpPr>
          <p:nvPr>
            <p:ph type="dt" sz="half" idx="10"/>
          </p:nvPr>
        </p:nvSpPr>
        <p:spPr/>
        <p:txBody>
          <a:bodyPr/>
          <a:lstStyle/>
          <a:p>
            <a:fld id="{2C020EAB-B920-4F20-ADE1-F77FF9377195}" type="datetimeFigureOut">
              <a:rPr lang="en-GB" smtClean="0"/>
              <a:t>18/11/2025</a:t>
            </a:fld>
            <a:endParaRPr lang="en-GB"/>
          </a:p>
        </p:txBody>
      </p:sp>
      <p:sp>
        <p:nvSpPr>
          <p:cNvPr id="4" name="Footer Placeholder 3">
            <a:extLst>
              <a:ext uri="{FF2B5EF4-FFF2-40B4-BE49-F238E27FC236}">
                <a16:creationId xmlns:a16="http://schemas.microsoft.com/office/drawing/2014/main" id="{F0898D54-3B8C-40BE-A8EF-8A4155C7BDB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E8DEBDD-A5E2-4D09-AD2C-8690A9F9A946}"/>
              </a:ext>
            </a:extLst>
          </p:cNvPr>
          <p:cNvSpPr>
            <a:spLocks noGrp="1"/>
          </p:cNvSpPr>
          <p:nvPr>
            <p:ph type="sldNum" sz="quarter" idx="12"/>
          </p:nvPr>
        </p:nvSpPr>
        <p:spPr/>
        <p:txBody>
          <a:bodyPr/>
          <a:lstStyle/>
          <a:p>
            <a:fld id="{CD4B2824-4D2C-4987-BFA5-1CF6EF48F4B9}" type="slidenum">
              <a:rPr lang="en-GB" smtClean="0"/>
              <a:t>‹#›</a:t>
            </a:fld>
            <a:endParaRPr lang="en-GB"/>
          </a:p>
        </p:txBody>
      </p:sp>
    </p:spTree>
    <p:extLst>
      <p:ext uri="{BB962C8B-B14F-4D97-AF65-F5344CB8AC3E}">
        <p14:creationId xmlns:p14="http://schemas.microsoft.com/office/powerpoint/2010/main" val="3935838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9F6B78-5A16-4A32-B958-8D124EBCA77D}"/>
              </a:ext>
            </a:extLst>
          </p:cNvPr>
          <p:cNvSpPr>
            <a:spLocks noGrp="1"/>
          </p:cNvSpPr>
          <p:nvPr>
            <p:ph type="dt" sz="half" idx="10"/>
          </p:nvPr>
        </p:nvSpPr>
        <p:spPr/>
        <p:txBody>
          <a:bodyPr/>
          <a:lstStyle/>
          <a:p>
            <a:fld id="{2C020EAB-B920-4F20-ADE1-F77FF9377195}" type="datetimeFigureOut">
              <a:rPr lang="en-GB" smtClean="0"/>
              <a:t>18/11/2025</a:t>
            </a:fld>
            <a:endParaRPr lang="en-GB"/>
          </a:p>
        </p:txBody>
      </p:sp>
      <p:sp>
        <p:nvSpPr>
          <p:cNvPr id="3" name="Footer Placeholder 2">
            <a:extLst>
              <a:ext uri="{FF2B5EF4-FFF2-40B4-BE49-F238E27FC236}">
                <a16:creationId xmlns:a16="http://schemas.microsoft.com/office/drawing/2014/main" id="{08E1B74A-3D13-48AD-A323-1344B1544FE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6A0AA3B-0C0B-444A-BA23-A82A00136AF4}"/>
              </a:ext>
            </a:extLst>
          </p:cNvPr>
          <p:cNvSpPr>
            <a:spLocks noGrp="1"/>
          </p:cNvSpPr>
          <p:nvPr>
            <p:ph type="sldNum" sz="quarter" idx="12"/>
          </p:nvPr>
        </p:nvSpPr>
        <p:spPr/>
        <p:txBody>
          <a:bodyPr/>
          <a:lstStyle/>
          <a:p>
            <a:fld id="{CD4B2824-4D2C-4987-BFA5-1CF6EF48F4B9}" type="slidenum">
              <a:rPr lang="en-GB" smtClean="0"/>
              <a:t>‹#›</a:t>
            </a:fld>
            <a:endParaRPr lang="en-GB"/>
          </a:p>
        </p:txBody>
      </p:sp>
    </p:spTree>
    <p:extLst>
      <p:ext uri="{BB962C8B-B14F-4D97-AF65-F5344CB8AC3E}">
        <p14:creationId xmlns:p14="http://schemas.microsoft.com/office/powerpoint/2010/main" val="3426632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B4E17-31CA-4A46-BC36-9B21BB4C88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8EB1F47-7865-435C-BAC8-C7271EFFDD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A47EAB6-6FC9-4C6D-9239-DFC5A97AD6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1C7E31-FF30-4EEC-ABC0-64ABD8BC59F5}"/>
              </a:ext>
            </a:extLst>
          </p:cNvPr>
          <p:cNvSpPr>
            <a:spLocks noGrp="1"/>
          </p:cNvSpPr>
          <p:nvPr>
            <p:ph type="dt" sz="half" idx="10"/>
          </p:nvPr>
        </p:nvSpPr>
        <p:spPr/>
        <p:txBody>
          <a:bodyPr/>
          <a:lstStyle/>
          <a:p>
            <a:fld id="{2C020EAB-B920-4F20-ADE1-F77FF9377195}" type="datetimeFigureOut">
              <a:rPr lang="en-GB" smtClean="0"/>
              <a:t>18/11/2025</a:t>
            </a:fld>
            <a:endParaRPr lang="en-GB"/>
          </a:p>
        </p:txBody>
      </p:sp>
      <p:sp>
        <p:nvSpPr>
          <p:cNvPr id="6" name="Footer Placeholder 5">
            <a:extLst>
              <a:ext uri="{FF2B5EF4-FFF2-40B4-BE49-F238E27FC236}">
                <a16:creationId xmlns:a16="http://schemas.microsoft.com/office/drawing/2014/main" id="{E7BEDB63-06B3-4378-ACA7-30D6697C0A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9C50AF6-B133-4B96-998E-3B2C8B700962}"/>
              </a:ext>
            </a:extLst>
          </p:cNvPr>
          <p:cNvSpPr>
            <a:spLocks noGrp="1"/>
          </p:cNvSpPr>
          <p:nvPr>
            <p:ph type="sldNum" sz="quarter" idx="12"/>
          </p:nvPr>
        </p:nvSpPr>
        <p:spPr/>
        <p:txBody>
          <a:bodyPr/>
          <a:lstStyle/>
          <a:p>
            <a:fld id="{CD4B2824-4D2C-4987-BFA5-1CF6EF48F4B9}" type="slidenum">
              <a:rPr lang="en-GB" smtClean="0"/>
              <a:t>‹#›</a:t>
            </a:fld>
            <a:endParaRPr lang="en-GB"/>
          </a:p>
        </p:txBody>
      </p:sp>
    </p:spTree>
    <p:extLst>
      <p:ext uri="{BB962C8B-B14F-4D97-AF65-F5344CB8AC3E}">
        <p14:creationId xmlns:p14="http://schemas.microsoft.com/office/powerpoint/2010/main" val="1922524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FDFA1-0212-42BC-AC1B-91ABA331C5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BC1C6D3-9560-4A4A-BFFD-8B4702026D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BC9EFC0-AFF4-4E16-8724-FF6C527584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D78FD3-65D2-4439-811F-92F28485C636}"/>
              </a:ext>
            </a:extLst>
          </p:cNvPr>
          <p:cNvSpPr>
            <a:spLocks noGrp="1"/>
          </p:cNvSpPr>
          <p:nvPr>
            <p:ph type="dt" sz="half" idx="10"/>
          </p:nvPr>
        </p:nvSpPr>
        <p:spPr/>
        <p:txBody>
          <a:bodyPr/>
          <a:lstStyle/>
          <a:p>
            <a:fld id="{2C020EAB-B920-4F20-ADE1-F77FF9377195}" type="datetimeFigureOut">
              <a:rPr lang="en-GB" smtClean="0"/>
              <a:t>18/11/2025</a:t>
            </a:fld>
            <a:endParaRPr lang="en-GB"/>
          </a:p>
        </p:txBody>
      </p:sp>
      <p:sp>
        <p:nvSpPr>
          <p:cNvPr id="6" name="Footer Placeholder 5">
            <a:extLst>
              <a:ext uri="{FF2B5EF4-FFF2-40B4-BE49-F238E27FC236}">
                <a16:creationId xmlns:a16="http://schemas.microsoft.com/office/drawing/2014/main" id="{D06076E2-458B-424F-8ECA-909EB9C652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FAD541-4D64-4CD0-ADC5-9AF118D78C21}"/>
              </a:ext>
            </a:extLst>
          </p:cNvPr>
          <p:cNvSpPr>
            <a:spLocks noGrp="1"/>
          </p:cNvSpPr>
          <p:nvPr>
            <p:ph type="sldNum" sz="quarter" idx="12"/>
          </p:nvPr>
        </p:nvSpPr>
        <p:spPr/>
        <p:txBody>
          <a:bodyPr/>
          <a:lstStyle/>
          <a:p>
            <a:fld id="{CD4B2824-4D2C-4987-BFA5-1CF6EF48F4B9}" type="slidenum">
              <a:rPr lang="en-GB" smtClean="0"/>
              <a:t>‹#›</a:t>
            </a:fld>
            <a:endParaRPr lang="en-GB"/>
          </a:p>
        </p:txBody>
      </p:sp>
    </p:spTree>
    <p:extLst>
      <p:ext uri="{BB962C8B-B14F-4D97-AF65-F5344CB8AC3E}">
        <p14:creationId xmlns:p14="http://schemas.microsoft.com/office/powerpoint/2010/main" val="426408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14E579-5726-4454-A8DE-0990B90747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A4537DC-DEAE-4BA5-B4B7-ABCF8C4464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EAB09F-F177-4C33-8BFF-426F4F0288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020EAB-B920-4F20-ADE1-F77FF9377195}" type="datetimeFigureOut">
              <a:rPr lang="en-GB" smtClean="0"/>
              <a:t>18/11/2025</a:t>
            </a:fld>
            <a:endParaRPr lang="en-GB"/>
          </a:p>
        </p:txBody>
      </p:sp>
      <p:sp>
        <p:nvSpPr>
          <p:cNvPr id="5" name="Footer Placeholder 4">
            <a:extLst>
              <a:ext uri="{FF2B5EF4-FFF2-40B4-BE49-F238E27FC236}">
                <a16:creationId xmlns:a16="http://schemas.microsoft.com/office/drawing/2014/main" id="{568C430F-48A6-416B-9AC9-D3DD85411C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3F59E4A-78E5-4C00-9072-D1E867B930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4B2824-4D2C-4987-BFA5-1CF6EF48F4B9}" type="slidenum">
              <a:rPr lang="en-GB" smtClean="0"/>
              <a:t>‹#›</a:t>
            </a:fld>
            <a:endParaRPr lang="en-GB"/>
          </a:p>
        </p:txBody>
      </p:sp>
    </p:spTree>
    <p:extLst>
      <p:ext uri="{BB962C8B-B14F-4D97-AF65-F5344CB8AC3E}">
        <p14:creationId xmlns:p14="http://schemas.microsoft.com/office/powerpoint/2010/main" val="3384542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www.ucas.com/corporate/news-and-key-documents/news/450-increase-student-mental-health-declarations-over-last-decade-progress-still-needed-address#:~:text=Over%20the%20last%20decade%20there,report%20on%20student%20mental%20health%27%2C" TargetMode="External"/><Relationship Id="rId5" Type="http://schemas.openxmlformats.org/officeDocument/2006/relationships/image" Target="../media/image1.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www.improvingthestudentexperience.com/library/UG_documents/Bridging_the_gap_between_secondary_and_tertiary_education-Morgan_2020.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wonkhe.com/blogs/the-human-impact-of-this-pandemic-has-implications-for-policy-and-practice/" TargetMode="Externa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hyperlink" Target="https://wonkhe.com/blogs/100-ways-to-get-the-cost-of-living-down-for-students-in-the-year-ahea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hyperlink" Target="https://www.improvingthestudentexperience.com/library/UG_documents/Bridging_the_gap_between_secondary_and_tertiary_education-Morgan_2020.pdf"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hyperlink" Target="https://www.advance-he.ac.uk/teaching-and-learning/curricula-development/education-mental-health-toolkit" TargetMode="External"/><Relationship Id="rId4" Type="http://schemas.openxmlformats.org/officeDocument/2006/relationships/hyperlink" Target="https://www.officeforstudents.org.uk/news-blog-and-events/press-and-media/digital-poverty-risks-leaving-students-behind/"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hyperlink" Target="https://www.universitiesuk.ac.uk/sites/default/files/field/downloads/2021-07/guidance-for-sector-practitioners-on-preventing-student-suicides.PDF" TargetMode="Externa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chart" Target="../charts/chart5.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https://universitymentalhealthcharter.org.uk/" TargetMode="External"/><Relationship Id="rId7"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png"/><Relationship Id="rId4" Type="http://schemas.openxmlformats.org/officeDocument/2006/relationships/hyperlink" Target="https://www.studentminds.org.uk/"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universitymentalhealthcharter.org.uk/" TargetMode="External"/><Relationship Id="rId7" Type="http://schemas.openxmlformats.org/officeDocument/2006/relationships/hyperlink" Target="https://www.universitiesuk.ac.uk/sites/default/files/uploads/UUKi%20reports/supporting-international-student-hardship-guidance-for-universities.pdf"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hyperlink" Target="https://www.improvingthestudentexperience.com/library/UG_documents/Bridging_the_gap_between_secondary_and_tertiary_education-Morgan_2020.pdf" TargetMode="External"/><Relationship Id="rId5" Type="http://schemas.openxmlformats.org/officeDocument/2006/relationships/hyperlink" Target="https://www.advance-he.ac.uk/news-and-views/exceptional-transitions-higher-education" TargetMode="External"/><Relationship Id="rId4" Type="http://schemas.openxmlformats.org/officeDocument/2006/relationships/hyperlink" Target="https://www.studentminds.org.uk/"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hyperlink" Target="https://wonkhe.com/blogs-sus/why-are-we-excluding-thousands-of-students-from-access-to-hardship-funding/" TargetMode="External"/><Relationship Id="rId7" Type="http://schemas.openxmlformats.org/officeDocument/2006/relationships/hyperlink" Target="https://www.savethestudent.org/save-money/food-drink/easy-meal-prep-for-students.html"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1.png"/><Relationship Id="rId4" Type="http://schemas.openxmlformats.org/officeDocument/2006/relationships/hyperlink" Target="https://fareshare.org.uk/"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hyperlink" Target="https://www.gov.uk/employment-rights-for-interns"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hyperlink" Target="https://www.swansea.ac.uk/research/research-highlights/justice-equality/reducing-stigma/"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6.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mailto:mgmorgan8@hotmail.com" TargetMode="External"/><Relationship Id="rId7" Type="http://schemas.openxmlformats.org/officeDocument/2006/relationships/hyperlink" Target="http://www.improvingthestudentexperience.com/library/PG_documents/Postgraduate_Experience_Report_Final.pdf"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www.improvingthestudentexperience.com/library/UG_documents/Bridging_the_gap_between_secondary_and_tertiary_education-Morgan_2020.pdf" TargetMode="External"/><Relationship Id="rId5" Type="http://schemas.openxmlformats.org/officeDocument/2006/relationships/hyperlink" Target="http://www.improvingthestudentexperience.com/library/covid19/Financial_concerns_and_working_intentions_of_incoming_Level_4_university_students-_implications_of_C19.pdf" TargetMode="External"/><Relationship Id="rId4" Type="http://schemas.openxmlformats.org/officeDocument/2006/relationships/hyperlink" Target="http://www.improvingthestudentexperience.com/"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hyperlink" Target="https://www.improvingthestudentexperience.com/"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onkhe.com/wp-content/wonkhe-uploads/2022/02/Belonging-and-inclusion-survey-Wonkhe-Pearson-Feb-22.pdf" TargetMode="External"/><Relationship Id="rId13" Type="http://schemas.openxmlformats.org/officeDocument/2006/relationships/hyperlink" Target="https://www.advance-he.ac.uk/consultancy-and-enhancement/student-surveys" TargetMode="External"/><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hyperlink" Target="https://www.universitiesuk.ac.uk/topics/covid"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jpeg"/><Relationship Id="rId15" Type="http://schemas.openxmlformats.org/officeDocument/2006/relationships/hyperlink" Target="https://www.ucas.com/data-and-analysis" TargetMode="External"/><Relationship Id="rId10" Type="http://schemas.openxmlformats.org/officeDocument/2006/relationships/hyperlink" Target="https://upp-foundation.org/wp-content/uploads/2021/10/Turbocharging-the-future-.pdf" TargetMode="External"/><Relationship Id="rId4" Type="http://schemas.openxmlformats.org/officeDocument/2006/relationships/image" Target="../media/image1.png"/><Relationship Id="rId9" Type="http://schemas.openxmlformats.org/officeDocument/2006/relationships/image" Target="../media/image16.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hyperlink" Target="https://wonkhe.com/blogs/another-huge-rise-in-the-energy-price-cap-now-wha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s://wonkhe.com/blogs/how-can-universities-support-students-through-the-cost-of-living-crisis/" TargetMode="External"/><Relationship Id="rId10" Type="http://schemas.openxmlformats.org/officeDocument/2006/relationships/image" Target="../media/image24.jpeg"/><Relationship Id="rId4" Type="http://schemas.openxmlformats.org/officeDocument/2006/relationships/image" Target="../media/image21.png"/><Relationship Id="rId9" Type="http://schemas.openxmlformats.org/officeDocument/2006/relationships/hyperlink" Target="https://wonkhe.com/blogs/are-universities-sleepwalking-into-the-cost-of-living-crisi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50097-3005-48BC-B908-DE05CC521564}"/>
              </a:ext>
            </a:extLst>
          </p:cNvPr>
          <p:cNvSpPr>
            <a:spLocks noGrp="1"/>
          </p:cNvSpPr>
          <p:nvPr>
            <p:ph type="ctrTitle"/>
          </p:nvPr>
        </p:nvSpPr>
        <p:spPr>
          <a:xfrm>
            <a:off x="235584" y="1239285"/>
            <a:ext cx="11720831" cy="829655"/>
          </a:xfrm>
        </p:spPr>
        <p:txBody>
          <a:bodyPr>
            <a:noAutofit/>
          </a:bodyPr>
          <a:lstStyle/>
          <a:p>
            <a:pPr algn="ctr"/>
            <a:br>
              <a:rPr lang="en-US" sz="4800" b="1" dirty="0">
                <a:solidFill>
                  <a:schemeClr val="accent1"/>
                </a:solidFill>
                <a:latin typeface="+mn-lt"/>
              </a:rPr>
            </a:br>
            <a:r>
              <a:rPr lang="en-AU" sz="4400" b="1" i="1" dirty="0">
                <a:solidFill>
                  <a:schemeClr val="accent1"/>
                </a:solidFill>
                <a:effectLst/>
                <a:latin typeface="Calibri" panose="020F0502020204030204" pitchFamily="34" charset="0"/>
                <a:ea typeface="Calibri" panose="020F0502020204030204" pitchFamily="34" charset="0"/>
              </a:rPr>
              <a:t>Understanding prior learning experiences and concerns on entry to ‘re-image’ the student experience for success</a:t>
            </a:r>
            <a:endParaRPr lang="en-GB" sz="8000" b="1" dirty="0">
              <a:solidFill>
                <a:schemeClr val="accent1"/>
              </a:solidFill>
              <a:latin typeface="+mn-lt"/>
            </a:endParaRPr>
          </a:p>
        </p:txBody>
      </p:sp>
      <p:sp>
        <p:nvSpPr>
          <p:cNvPr id="3" name="Subtitle 2">
            <a:extLst>
              <a:ext uri="{FF2B5EF4-FFF2-40B4-BE49-F238E27FC236}">
                <a16:creationId xmlns:a16="http://schemas.microsoft.com/office/drawing/2014/main" id="{A876C2DF-2DE6-44B7-8BAC-D8AF0E233EC7}"/>
              </a:ext>
            </a:extLst>
          </p:cNvPr>
          <p:cNvSpPr>
            <a:spLocks noGrp="1"/>
          </p:cNvSpPr>
          <p:nvPr>
            <p:ph type="subTitle" idx="1"/>
          </p:nvPr>
        </p:nvSpPr>
        <p:spPr>
          <a:xfrm>
            <a:off x="4649227" y="4013456"/>
            <a:ext cx="2999234" cy="669019"/>
          </a:xfrm>
        </p:spPr>
        <p:txBody>
          <a:bodyPr>
            <a:normAutofit/>
          </a:bodyPr>
          <a:lstStyle/>
          <a:p>
            <a:pPr>
              <a:spcAft>
                <a:spcPts val="0"/>
              </a:spcAft>
            </a:pPr>
            <a:endParaRPr lang="en-GB" sz="200" dirty="0">
              <a:solidFill>
                <a:srgbClr val="000000"/>
              </a:solidFill>
              <a:effectLst/>
              <a:latin typeface="Courier New" panose="02070309020205020404" pitchFamily="49" charset="0"/>
              <a:ea typeface="Times New Roman" panose="02020603050405020304" pitchFamily="18" charset="0"/>
            </a:endParaRPr>
          </a:p>
          <a:p>
            <a:r>
              <a:rPr lang="en-US" sz="2800" b="1" dirty="0"/>
              <a:t>Michelle Morgan</a:t>
            </a:r>
          </a:p>
        </p:txBody>
      </p:sp>
      <p:sp>
        <p:nvSpPr>
          <p:cNvPr id="4" name="Rectangle 3">
            <a:extLst>
              <a:ext uri="{FF2B5EF4-FFF2-40B4-BE49-F238E27FC236}">
                <a16:creationId xmlns:a16="http://schemas.microsoft.com/office/drawing/2014/main" id="{3DD55125-0882-4BC7-8306-EBBB743892D3}"/>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ln>
                <a:solidFill>
                  <a:srgbClr val="00B0F0"/>
                </a:solidFill>
              </a:ln>
            </a:endParaRPr>
          </a:p>
        </p:txBody>
      </p:sp>
      <p:sp>
        <p:nvSpPr>
          <p:cNvPr id="5" name="Rectangle 4">
            <a:extLst>
              <a:ext uri="{FF2B5EF4-FFF2-40B4-BE49-F238E27FC236}">
                <a16:creationId xmlns:a16="http://schemas.microsoft.com/office/drawing/2014/main" id="{40CA2185-ADFA-4641-AC76-20662154E889}"/>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ln>
                <a:solidFill>
                  <a:srgbClr val="00B0F0"/>
                </a:solidFill>
              </a:ln>
            </a:endParaRPr>
          </a:p>
        </p:txBody>
      </p:sp>
      <p:pic>
        <p:nvPicPr>
          <p:cNvPr id="6" name="Picture 5">
            <a:extLst>
              <a:ext uri="{FF2B5EF4-FFF2-40B4-BE49-F238E27FC236}">
                <a16:creationId xmlns:a16="http://schemas.microsoft.com/office/drawing/2014/main" id="{5E9828A4-C97C-4ECF-9FB1-0D4DD1D290AC}"/>
              </a:ext>
            </a:extLst>
          </p:cNvPr>
          <p:cNvPicPr>
            <a:picLocks noChangeAspect="1"/>
          </p:cNvPicPr>
          <p:nvPr/>
        </p:nvPicPr>
        <p:blipFill>
          <a:blip r:embed="rId3"/>
          <a:stretch>
            <a:fillRect/>
          </a:stretch>
        </p:blipFill>
        <p:spPr>
          <a:xfrm>
            <a:off x="11703271" y="6319521"/>
            <a:ext cx="488730" cy="538480"/>
          </a:xfrm>
          <a:prstGeom prst="rect">
            <a:avLst/>
          </a:prstGeom>
        </p:spPr>
      </p:pic>
      <p:sp>
        <p:nvSpPr>
          <p:cNvPr id="7" name="Rectangle 2">
            <a:extLst>
              <a:ext uri="{FF2B5EF4-FFF2-40B4-BE49-F238E27FC236}">
                <a16:creationId xmlns:a16="http://schemas.microsoft.com/office/drawing/2014/main" id="{8ED19090-0698-4F64-A00B-BD72336E76E0}"/>
              </a:ext>
            </a:extLst>
          </p:cNvPr>
          <p:cNvSpPr>
            <a:spLocks noChangeArrowheads="1"/>
          </p:cNvSpPr>
          <p:nvPr/>
        </p:nvSpPr>
        <p:spPr bwMode="auto">
          <a:xfrm>
            <a:off x="4397943" y="1251997"/>
            <a:ext cx="1080539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800" b="0" i="0" u="none" strike="noStrike" cap="none" normalizeH="0" baseline="0" dirty="0">
                <a:ln>
                  <a:noFill/>
                </a:ln>
                <a:solidFill>
                  <a:srgbClr val="000000"/>
                </a:solidFill>
                <a:effectLst/>
                <a:latin typeface="Courier New" panose="02070309020205020404" pitchFamily="49" charset="0"/>
                <a:ea typeface="Times New Roman" panose="02020603050405020304" pitchFamily="18" charset="0"/>
                <a:cs typeface="Courier New" panose="02070309020205020404" pitchFamily="49" charset="0"/>
              </a:rPr>
              <a:t>    </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9" name="Picture 3">
            <a:extLst>
              <a:ext uri="{FF2B5EF4-FFF2-40B4-BE49-F238E27FC236}">
                <a16:creationId xmlns:a16="http://schemas.microsoft.com/office/drawing/2014/main" id="{AB3A376B-CB99-4505-9589-43984B67F4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97974" y="6215173"/>
            <a:ext cx="279475" cy="27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a:extLst>
              <a:ext uri="{FF2B5EF4-FFF2-40B4-BE49-F238E27FC236}">
                <a16:creationId xmlns:a16="http://schemas.microsoft.com/office/drawing/2014/main" id="{4B247739-E359-42D8-9FA1-212AA16D7645}"/>
              </a:ext>
            </a:extLst>
          </p:cNvPr>
          <p:cNvSpPr txBox="1"/>
          <p:nvPr/>
        </p:nvSpPr>
        <p:spPr>
          <a:xfrm>
            <a:off x="10595326" y="6170467"/>
            <a:ext cx="864096" cy="276999"/>
          </a:xfrm>
          <a:prstGeom prst="rect">
            <a:avLst/>
          </a:prstGeom>
          <a:noFill/>
        </p:spPr>
        <p:txBody>
          <a:bodyPr wrap="square" rtlCol="0">
            <a:spAutoFit/>
          </a:bodyPr>
          <a:lstStyle/>
          <a:p>
            <a:r>
              <a:rPr lang="en-GB" sz="1200" b="1" dirty="0">
                <a:solidFill>
                  <a:schemeClr val="bg1">
                    <a:lumMod val="50000"/>
                  </a:schemeClr>
                </a:solidFill>
              </a:rPr>
              <a:t>@it_se</a:t>
            </a:r>
          </a:p>
        </p:txBody>
      </p:sp>
      <p:sp>
        <p:nvSpPr>
          <p:cNvPr id="14" name="TextBox 13">
            <a:extLst>
              <a:ext uri="{FF2B5EF4-FFF2-40B4-BE49-F238E27FC236}">
                <a16:creationId xmlns:a16="http://schemas.microsoft.com/office/drawing/2014/main" id="{5ED7B149-6C92-484D-A9BC-308FED18CAB3}"/>
              </a:ext>
            </a:extLst>
          </p:cNvPr>
          <p:cNvSpPr txBox="1"/>
          <p:nvPr/>
        </p:nvSpPr>
        <p:spPr>
          <a:xfrm>
            <a:off x="453607" y="6146690"/>
            <a:ext cx="11249664" cy="461665"/>
          </a:xfrm>
          <a:prstGeom prst="rect">
            <a:avLst/>
          </a:prstGeom>
          <a:noFill/>
        </p:spPr>
        <p:txBody>
          <a:bodyPr wrap="square">
            <a:spAutoFit/>
          </a:bodyPr>
          <a:lstStyle/>
          <a:p>
            <a:pPr algn="ctr"/>
            <a:r>
              <a:rPr lang="en-AU" sz="2400" b="1" i="1" dirty="0">
                <a:latin typeface="Calibri" panose="020F0502020204030204" pitchFamily="34" charset="0"/>
              </a:rPr>
              <a:t>8 September 2022</a:t>
            </a:r>
            <a:endParaRPr lang="en-GB" sz="2400" b="1" dirty="0"/>
          </a:p>
        </p:txBody>
      </p:sp>
      <p:pic>
        <p:nvPicPr>
          <p:cNvPr id="2052" name="Picture 4" descr="The Lovely Side: Reimagine | How I Reimagine My Living Space Decor &amp; DIY  Projects + 5 Tips to Reimagining Yours">
            <a:extLst>
              <a:ext uri="{FF2B5EF4-FFF2-40B4-BE49-F238E27FC236}">
                <a16:creationId xmlns:a16="http://schemas.microsoft.com/office/drawing/2014/main" id="{90F4049C-A2DD-69A0-98B9-F9BABB4FCE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0349" y="2591000"/>
            <a:ext cx="2476990" cy="124557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71ADD9F-0D97-97C4-06FA-7E36A2BF25B8}"/>
              </a:ext>
            </a:extLst>
          </p:cNvPr>
          <p:cNvSpPr txBox="1"/>
          <p:nvPr/>
        </p:nvSpPr>
        <p:spPr>
          <a:xfrm>
            <a:off x="3311506" y="5257868"/>
            <a:ext cx="6021546" cy="523220"/>
          </a:xfrm>
          <a:prstGeom prst="rect">
            <a:avLst/>
          </a:prstGeom>
          <a:noFill/>
        </p:spPr>
        <p:txBody>
          <a:bodyPr wrap="square">
            <a:spAutoFit/>
          </a:bodyPr>
          <a:lstStyle/>
          <a:p>
            <a:r>
              <a:rPr lang="en-GB" sz="2800" b="1" dirty="0"/>
              <a:t>Higher Education Institutional Research</a:t>
            </a:r>
          </a:p>
        </p:txBody>
      </p:sp>
    </p:spTree>
    <p:extLst>
      <p:ext uri="{BB962C8B-B14F-4D97-AF65-F5344CB8AC3E}">
        <p14:creationId xmlns:p14="http://schemas.microsoft.com/office/powerpoint/2010/main" val="554380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8ADCA-1EFF-4EA2-942D-C83D74D1714A}"/>
              </a:ext>
            </a:extLst>
          </p:cNvPr>
          <p:cNvSpPr>
            <a:spLocks noGrp="1"/>
          </p:cNvSpPr>
          <p:nvPr>
            <p:ph type="title"/>
          </p:nvPr>
        </p:nvSpPr>
        <p:spPr>
          <a:xfrm>
            <a:off x="-244363" y="113863"/>
            <a:ext cx="12191999" cy="1325563"/>
          </a:xfrm>
        </p:spPr>
        <p:txBody>
          <a:bodyPr>
            <a:normAutofit fontScale="90000"/>
          </a:bodyPr>
          <a:lstStyle/>
          <a:p>
            <a:r>
              <a:rPr lang="en-US" sz="4800" b="1" dirty="0">
                <a:solidFill>
                  <a:srgbClr val="0070C0"/>
                </a:solidFill>
                <a:latin typeface="+mn-lt"/>
              </a:rPr>
              <a:t>        </a:t>
            </a:r>
            <a:r>
              <a:rPr lang="en-US" sz="4900" b="1" dirty="0">
                <a:solidFill>
                  <a:srgbClr val="0070C0"/>
                </a:solidFill>
                <a:latin typeface="+mn-lt"/>
              </a:rPr>
              <a:t>UG student concerns about starting university </a:t>
            </a:r>
            <a:br>
              <a:rPr lang="en-US" sz="4800" b="1" dirty="0">
                <a:solidFill>
                  <a:srgbClr val="00CCCC"/>
                </a:solidFill>
                <a:latin typeface="+mn-lt"/>
              </a:rPr>
            </a:br>
            <a:r>
              <a:rPr lang="en-US" sz="4800" b="1" dirty="0">
                <a:solidFill>
                  <a:schemeClr val="accent1"/>
                </a:solidFill>
                <a:latin typeface="+mn-lt"/>
              </a:rPr>
              <a:t>                             </a:t>
            </a:r>
            <a:endParaRPr lang="en-GB" sz="4800" b="1" dirty="0">
              <a:solidFill>
                <a:schemeClr val="accent1"/>
              </a:solidFill>
              <a:latin typeface="+mn-lt"/>
            </a:endParaRPr>
          </a:p>
        </p:txBody>
      </p:sp>
      <p:graphicFrame>
        <p:nvGraphicFramePr>
          <p:cNvPr id="4" name="Table 3">
            <a:extLst>
              <a:ext uri="{FF2B5EF4-FFF2-40B4-BE49-F238E27FC236}">
                <a16:creationId xmlns:a16="http://schemas.microsoft.com/office/drawing/2014/main" id="{B1059093-6618-4DAC-AA35-AD1C7C637FC1}"/>
              </a:ext>
            </a:extLst>
          </p:cNvPr>
          <p:cNvGraphicFramePr>
            <a:graphicFrameLocks noGrp="1"/>
          </p:cNvGraphicFramePr>
          <p:nvPr>
            <p:extLst>
              <p:ext uri="{D42A27DB-BD31-4B8C-83A1-F6EECF244321}">
                <p14:modId xmlns:p14="http://schemas.microsoft.com/office/powerpoint/2010/main" val="2013262919"/>
              </p:ext>
            </p:extLst>
          </p:nvPr>
        </p:nvGraphicFramePr>
        <p:xfrm>
          <a:off x="625425" y="1617727"/>
          <a:ext cx="4900979" cy="4865118"/>
        </p:xfrm>
        <a:graphic>
          <a:graphicData uri="http://schemas.openxmlformats.org/drawingml/2006/table">
            <a:tbl>
              <a:tblPr firstRow="1" firstCol="1" bandRow="1">
                <a:tableStyleId>{69CF1AB2-1976-4502-BF36-3FF5EA218861}</a:tableStyleId>
              </a:tblPr>
              <a:tblGrid>
                <a:gridCol w="3761669">
                  <a:extLst>
                    <a:ext uri="{9D8B030D-6E8A-4147-A177-3AD203B41FA5}">
                      <a16:colId xmlns:a16="http://schemas.microsoft.com/office/drawing/2014/main" val="3185682671"/>
                    </a:ext>
                  </a:extLst>
                </a:gridCol>
                <a:gridCol w="1139310">
                  <a:extLst>
                    <a:ext uri="{9D8B030D-6E8A-4147-A177-3AD203B41FA5}">
                      <a16:colId xmlns:a16="http://schemas.microsoft.com/office/drawing/2014/main" val="2033201569"/>
                    </a:ext>
                  </a:extLst>
                </a:gridCol>
              </a:tblGrid>
              <a:tr h="399580">
                <a:tc>
                  <a:txBody>
                    <a:bodyPr/>
                    <a:lstStyle/>
                    <a:p>
                      <a:pPr>
                        <a:spcAft>
                          <a:spcPts val="0"/>
                        </a:spcAft>
                      </a:pPr>
                      <a:r>
                        <a:rPr lang="en-GB" sz="1800" dirty="0">
                          <a:solidFill>
                            <a:schemeClr val="tx1"/>
                          </a:solidFill>
                          <a:effectLst/>
                        </a:rPr>
                        <a:t>Concern</a:t>
                      </a:r>
                      <a:endParaRPr lang="en-GB" sz="1800" b="0" dirty="0">
                        <a:solidFill>
                          <a:schemeClr val="tx1"/>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GB" sz="1800" dirty="0">
                          <a:solidFill>
                            <a:schemeClr val="tx1"/>
                          </a:solidFill>
                          <a:effectLst/>
                        </a:rPr>
                        <a:t>Aggregate</a:t>
                      </a:r>
                      <a:endParaRPr lang="en-GB" sz="1800" b="0" dirty="0">
                        <a:solidFill>
                          <a:schemeClr val="tx1"/>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215112586"/>
                  </a:ext>
                </a:extLst>
              </a:tr>
              <a:tr h="543895">
                <a:tc>
                  <a:txBody>
                    <a:bodyPr/>
                    <a:lstStyle/>
                    <a:p>
                      <a:pPr>
                        <a:spcAft>
                          <a:spcPts val="0"/>
                        </a:spcAft>
                      </a:pPr>
                      <a:r>
                        <a:rPr lang="en-GB" sz="1800" b="0" dirty="0">
                          <a:effectLst/>
                        </a:rPr>
                        <a:t>Coping with the level of study</a:t>
                      </a:r>
                      <a:endParaRPr lang="en-GB" sz="1800" b="0" dirty="0">
                        <a:solidFill>
                          <a:schemeClr val="bg1"/>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800" b="0" dirty="0">
                          <a:effectLst/>
                        </a:rPr>
                        <a:t>54.4%    </a:t>
                      </a:r>
                      <a:endParaRPr lang="en-GB" sz="18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38781896"/>
                  </a:ext>
                </a:extLst>
              </a:tr>
              <a:tr h="543895">
                <a:tc>
                  <a:txBody>
                    <a:bodyPr/>
                    <a:lstStyle/>
                    <a:p>
                      <a:pPr>
                        <a:spcAft>
                          <a:spcPts val="0"/>
                        </a:spcAft>
                      </a:pPr>
                      <a:r>
                        <a:rPr lang="en-GB" sz="1800" b="0" dirty="0">
                          <a:effectLst/>
                        </a:rPr>
                        <a:t>Fitting in with new class mates</a:t>
                      </a:r>
                      <a:endParaRPr lang="en-GB" sz="1800" b="0" dirty="0">
                        <a:solidFill>
                          <a:schemeClr val="bg1"/>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800" b="0" dirty="0">
                          <a:effectLst/>
                        </a:rPr>
                        <a:t>45.2%     </a:t>
                      </a:r>
                      <a:endParaRPr lang="en-GB" sz="18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94400692"/>
                  </a:ext>
                </a:extLst>
              </a:tr>
              <a:tr h="582021">
                <a:tc>
                  <a:txBody>
                    <a:bodyPr/>
                    <a:lstStyle/>
                    <a:p>
                      <a:pPr>
                        <a:spcAft>
                          <a:spcPts val="0"/>
                        </a:spcAft>
                      </a:pPr>
                      <a:r>
                        <a:rPr lang="en-GB" sz="1800" b="0" dirty="0">
                          <a:effectLst/>
                        </a:rPr>
                        <a:t>Lack of confidence about ability to study</a:t>
                      </a:r>
                      <a:endParaRPr lang="en-GB" sz="1800" b="0" dirty="0">
                        <a:solidFill>
                          <a:schemeClr val="bg1"/>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800" b="0" dirty="0">
                          <a:effectLst/>
                        </a:rPr>
                        <a:t>40.9%     </a:t>
                      </a:r>
                      <a:endParaRPr lang="en-GB" sz="18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74129251"/>
                  </a:ext>
                </a:extLst>
              </a:tr>
              <a:tr h="582021">
                <a:tc>
                  <a:txBody>
                    <a:bodyPr/>
                    <a:lstStyle/>
                    <a:p>
                      <a:pPr>
                        <a:spcAft>
                          <a:spcPts val="0"/>
                        </a:spcAft>
                      </a:pPr>
                      <a:r>
                        <a:rPr lang="en-GB" sz="1800" b="0" dirty="0">
                          <a:effectLst/>
                        </a:rPr>
                        <a:t>Getting used to moving away from home for the first time</a:t>
                      </a:r>
                      <a:endParaRPr lang="en-GB" sz="18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800" b="0" dirty="0">
                          <a:effectLst/>
                        </a:rPr>
                        <a:t>39.3%  </a:t>
                      </a:r>
                      <a:endParaRPr lang="en-GB" sz="18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92091828"/>
                  </a:ext>
                </a:extLst>
              </a:tr>
              <a:tr h="582021">
                <a:tc>
                  <a:txBody>
                    <a:bodyPr/>
                    <a:lstStyle/>
                    <a:p>
                      <a:pPr>
                        <a:spcAft>
                          <a:spcPts val="0"/>
                        </a:spcAft>
                      </a:pPr>
                      <a:r>
                        <a:rPr lang="en-GB" sz="1800" b="0" dirty="0">
                          <a:effectLst/>
                        </a:rPr>
                        <a:t>Lack of  information about how to study at university</a:t>
                      </a:r>
                      <a:endParaRPr lang="en-GB" sz="18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800" b="0" dirty="0">
                          <a:effectLst/>
                        </a:rPr>
                        <a:t>36.1%     </a:t>
                      </a:r>
                      <a:endParaRPr lang="en-GB" sz="18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11605624"/>
                  </a:ext>
                </a:extLst>
              </a:tr>
              <a:tr h="543895">
                <a:tc>
                  <a:txBody>
                    <a:bodyPr/>
                    <a:lstStyle/>
                    <a:p>
                      <a:pPr>
                        <a:spcAft>
                          <a:spcPts val="0"/>
                        </a:spcAft>
                      </a:pPr>
                      <a:r>
                        <a:rPr lang="en-GB" sz="1800" b="0" dirty="0">
                          <a:effectLst/>
                        </a:rPr>
                        <a:t>Getting on with fellow students</a:t>
                      </a:r>
                      <a:endParaRPr lang="en-GB" sz="18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800" b="0" dirty="0">
                          <a:effectLst/>
                        </a:rPr>
                        <a:t>33.2%    </a:t>
                      </a:r>
                      <a:endParaRPr lang="en-GB" sz="18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15585863"/>
                  </a:ext>
                </a:extLst>
              </a:tr>
              <a:tr h="543895">
                <a:tc>
                  <a:txBody>
                    <a:bodyPr/>
                    <a:lstStyle/>
                    <a:p>
                      <a:pPr>
                        <a:spcAft>
                          <a:spcPts val="0"/>
                        </a:spcAft>
                      </a:pPr>
                      <a:r>
                        <a:rPr lang="en-GB" sz="1800" b="0" dirty="0">
                          <a:effectLst/>
                        </a:rPr>
                        <a:t>Concerns about getting into debt</a:t>
                      </a:r>
                      <a:endParaRPr lang="en-GB" sz="18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800" b="0" dirty="0">
                          <a:effectLst/>
                        </a:rPr>
                        <a:t>28.4%    </a:t>
                      </a:r>
                      <a:endParaRPr lang="en-GB" sz="18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83984304"/>
                  </a:ext>
                </a:extLst>
              </a:tr>
              <a:tr h="543895">
                <a:tc>
                  <a:txBody>
                    <a:bodyPr/>
                    <a:lstStyle/>
                    <a:p>
                      <a:pPr>
                        <a:spcAft>
                          <a:spcPts val="0"/>
                        </a:spcAft>
                      </a:pPr>
                      <a:r>
                        <a:rPr lang="en-GB" sz="1800" b="0" dirty="0">
                          <a:effectLst/>
                        </a:rPr>
                        <a:t>Sufficient funding</a:t>
                      </a:r>
                      <a:endParaRPr lang="en-GB" sz="18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800" b="0" dirty="0">
                          <a:effectLst/>
                        </a:rPr>
                        <a:t>23.6%    </a:t>
                      </a:r>
                      <a:endParaRPr lang="en-GB" sz="18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55677574"/>
                  </a:ext>
                </a:extLst>
              </a:tr>
            </a:tbl>
          </a:graphicData>
        </a:graphic>
      </p:graphicFrame>
      <p:sp>
        <p:nvSpPr>
          <p:cNvPr id="13" name="TextBox 12">
            <a:extLst>
              <a:ext uri="{FF2B5EF4-FFF2-40B4-BE49-F238E27FC236}">
                <a16:creationId xmlns:a16="http://schemas.microsoft.com/office/drawing/2014/main" id="{DBFC6D1B-19EF-4619-A0AF-3DAAB28BFBB6}"/>
              </a:ext>
            </a:extLst>
          </p:cNvPr>
          <p:cNvSpPr txBox="1"/>
          <p:nvPr/>
        </p:nvSpPr>
        <p:spPr>
          <a:xfrm>
            <a:off x="615568" y="764401"/>
            <a:ext cx="4900979" cy="400110"/>
          </a:xfrm>
          <a:prstGeom prst="rect">
            <a:avLst/>
          </a:prstGeom>
          <a:noFill/>
        </p:spPr>
        <p:txBody>
          <a:bodyPr wrap="square" rtlCol="0">
            <a:spAutoFit/>
          </a:bodyPr>
          <a:lstStyle/>
          <a:p>
            <a:r>
              <a:rPr lang="en-US" sz="2000" b="1" dirty="0"/>
              <a:t>Pre-Covid19    University 1 September 2019</a:t>
            </a:r>
            <a:endParaRPr lang="en-GB" sz="2000" b="1" dirty="0"/>
          </a:p>
        </p:txBody>
      </p:sp>
      <p:graphicFrame>
        <p:nvGraphicFramePr>
          <p:cNvPr id="14" name="Table 13">
            <a:extLst>
              <a:ext uri="{FF2B5EF4-FFF2-40B4-BE49-F238E27FC236}">
                <a16:creationId xmlns:a16="http://schemas.microsoft.com/office/drawing/2014/main" id="{B6056546-6252-41D2-A83E-C5526050E191}"/>
              </a:ext>
            </a:extLst>
          </p:cNvPr>
          <p:cNvGraphicFramePr>
            <a:graphicFrameLocks noGrp="1"/>
          </p:cNvGraphicFramePr>
          <p:nvPr>
            <p:extLst>
              <p:ext uri="{D42A27DB-BD31-4B8C-83A1-F6EECF244321}">
                <p14:modId xmlns:p14="http://schemas.microsoft.com/office/powerpoint/2010/main" val="1414609087"/>
              </p:ext>
            </p:extLst>
          </p:nvPr>
        </p:nvGraphicFramePr>
        <p:xfrm>
          <a:off x="6096001" y="1617727"/>
          <a:ext cx="5405246" cy="4918541"/>
        </p:xfrm>
        <a:graphic>
          <a:graphicData uri="http://schemas.openxmlformats.org/drawingml/2006/table">
            <a:tbl>
              <a:tblPr firstRow="1" firstCol="1" bandRow="1">
                <a:tableStyleId>{22838BEF-8BB2-4498-84A7-C5851F593DF1}</a:tableStyleId>
              </a:tblPr>
              <a:tblGrid>
                <a:gridCol w="4148709">
                  <a:extLst>
                    <a:ext uri="{9D8B030D-6E8A-4147-A177-3AD203B41FA5}">
                      <a16:colId xmlns:a16="http://schemas.microsoft.com/office/drawing/2014/main" val="3435573966"/>
                    </a:ext>
                  </a:extLst>
                </a:gridCol>
                <a:gridCol w="1256537">
                  <a:extLst>
                    <a:ext uri="{9D8B030D-6E8A-4147-A177-3AD203B41FA5}">
                      <a16:colId xmlns:a16="http://schemas.microsoft.com/office/drawing/2014/main" val="2079623199"/>
                    </a:ext>
                  </a:extLst>
                </a:gridCol>
              </a:tblGrid>
              <a:tr h="655805">
                <a:tc>
                  <a:txBody>
                    <a:bodyPr/>
                    <a:lstStyle/>
                    <a:p>
                      <a:r>
                        <a:rPr lang="en-GB" sz="1800" dirty="0">
                          <a:effectLst/>
                        </a:rPr>
                        <a:t>Concern</a:t>
                      </a:r>
                      <a:endParaRPr lang="en-GB" sz="11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800" dirty="0">
                          <a:effectLst/>
                        </a:rPr>
                        <a:t>Aggregate</a:t>
                      </a:r>
                      <a:endParaRPr lang="en-GB" sz="1100" dirty="0">
                        <a:effectLst/>
                      </a:endParaRPr>
                    </a:p>
                  </a:txBody>
                  <a:tcPr marL="68580" marR="68580" marT="0" marB="0"/>
                </a:tc>
                <a:extLst>
                  <a:ext uri="{0D108BD9-81ED-4DB2-BD59-A6C34878D82A}">
                    <a16:rowId xmlns:a16="http://schemas.microsoft.com/office/drawing/2014/main" val="2494519577"/>
                  </a:ext>
                </a:extLst>
              </a:tr>
              <a:tr h="655805">
                <a:tc>
                  <a:txBody>
                    <a:bodyPr/>
                    <a:lstStyle/>
                    <a:p>
                      <a:r>
                        <a:rPr lang="en-GB" sz="1800" b="0" dirty="0">
                          <a:effectLst/>
                        </a:rPr>
                        <a:t>Concerns about Covid19 and potential lockdowns</a:t>
                      </a:r>
                      <a:endParaRPr lang="en-GB" sz="11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800" dirty="0">
                          <a:effectLst/>
                        </a:rPr>
                        <a:t>53.5%</a:t>
                      </a:r>
                      <a:endParaRPr lang="en-GB" sz="11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20142558"/>
                  </a:ext>
                </a:extLst>
              </a:tr>
              <a:tr h="327903">
                <a:tc>
                  <a:txBody>
                    <a:bodyPr/>
                    <a:lstStyle/>
                    <a:p>
                      <a:r>
                        <a:rPr lang="en-GB" sz="1800" b="0" dirty="0">
                          <a:effectLst/>
                        </a:rPr>
                        <a:t>Studying online to start with</a:t>
                      </a:r>
                      <a:endParaRPr lang="en-GB" sz="11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800" dirty="0">
                          <a:effectLst/>
                        </a:rPr>
                        <a:t>52.9%</a:t>
                      </a:r>
                      <a:endParaRPr lang="en-GB" sz="11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79654213"/>
                  </a:ext>
                </a:extLst>
              </a:tr>
              <a:tr h="655805">
                <a:tc>
                  <a:txBody>
                    <a:bodyPr/>
                    <a:lstStyle/>
                    <a:p>
                      <a:r>
                        <a:rPr lang="en-GB" sz="1800" b="0" dirty="0">
                          <a:effectLst/>
                        </a:rPr>
                        <a:t>Lack of  information about how to study at university</a:t>
                      </a:r>
                      <a:endParaRPr lang="en-GB" sz="11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800" dirty="0">
                          <a:effectLst/>
                        </a:rPr>
                        <a:t>44.2%</a:t>
                      </a:r>
                      <a:endParaRPr lang="en-GB" sz="11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19296836"/>
                  </a:ext>
                </a:extLst>
              </a:tr>
              <a:tr h="327903">
                <a:tc>
                  <a:txBody>
                    <a:bodyPr/>
                    <a:lstStyle/>
                    <a:p>
                      <a:r>
                        <a:rPr lang="en-GB" sz="1800" b="0" dirty="0">
                          <a:effectLst/>
                        </a:rPr>
                        <a:t>Coping with the level of study</a:t>
                      </a:r>
                      <a:endParaRPr lang="en-GB" sz="11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800" dirty="0">
                          <a:effectLst/>
                        </a:rPr>
                        <a:t>37.1%  </a:t>
                      </a:r>
                      <a:endParaRPr lang="en-GB" sz="11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56039384"/>
                  </a:ext>
                </a:extLst>
              </a:tr>
              <a:tr h="327903">
                <a:tc>
                  <a:txBody>
                    <a:bodyPr/>
                    <a:lstStyle/>
                    <a:p>
                      <a:r>
                        <a:rPr lang="en-GB" sz="1800" b="0" dirty="0">
                          <a:effectLst/>
                        </a:rPr>
                        <a:t>Fitting in with new class mates</a:t>
                      </a:r>
                      <a:endParaRPr lang="en-GB" sz="11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800" dirty="0">
                          <a:effectLst/>
                        </a:rPr>
                        <a:t>33.0%  </a:t>
                      </a:r>
                      <a:endParaRPr lang="en-GB" sz="11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82933512"/>
                  </a:ext>
                </a:extLst>
              </a:tr>
              <a:tr h="327903">
                <a:tc>
                  <a:txBody>
                    <a:bodyPr/>
                    <a:lstStyle/>
                    <a:p>
                      <a:r>
                        <a:rPr lang="en-GB" sz="1800" b="0" dirty="0">
                          <a:effectLst/>
                        </a:rPr>
                        <a:t>Lack of confidence about ability to study</a:t>
                      </a:r>
                      <a:endParaRPr lang="en-GB" sz="11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800" dirty="0">
                          <a:effectLst/>
                        </a:rPr>
                        <a:t>30.4%  </a:t>
                      </a:r>
                      <a:endParaRPr lang="en-GB" sz="11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96093876"/>
                  </a:ext>
                </a:extLst>
              </a:tr>
              <a:tr h="655805">
                <a:tc>
                  <a:txBody>
                    <a:bodyPr/>
                    <a:lstStyle/>
                    <a:p>
                      <a:r>
                        <a:rPr lang="en-GB" sz="1800" b="0" dirty="0">
                          <a:effectLst/>
                        </a:rPr>
                        <a:t>Getting used to moving away from home for the first time</a:t>
                      </a:r>
                      <a:endParaRPr lang="en-GB" sz="11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800" dirty="0">
                          <a:effectLst/>
                        </a:rPr>
                        <a:t>26.3%  </a:t>
                      </a:r>
                      <a:endParaRPr lang="en-GB" sz="11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91162237"/>
                  </a:ext>
                </a:extLst>
              </a:tr>
              <a:tr h="327903">
                <a:tc>
                  <a:txBody>
                    <a:bodyPr/>
                    <a:lstStyle/>
                    <a:p>
                      <a:r>
                        <a:rPr lang="en-GB" sz="1800" b="0" dirty="0">
                          <a:effectLst/>
                        </a:rPr>
                        <a:t>Concerns about getting into debt</a:t>
                      </a:r>
                      <a:endParaRPr lang="en-GB" sz="11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800" dirty="0">
                          <a:effectLst/>
                        </a:rPr>
                        <a:t>22.2%  </a:t>
                      </a:r>
                      <a:endParaRPr lang="en-GB" sz="11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26310153"/>
                  </a:ext>
                </a:extLst>
              </a:tr>
              <a:tr h="327903">
                <a:tc>
                  <a:txBody>
                    <a:bodyPr/>
                    <a:lstStyle/>
                    <a:p>
                      <a:r>
                        <a:rPr lang="en-GB" sz="1800" b="0" dirty="0">
                          <a:effectLst/>
                        </a:rPr>
                        <a:t>Getting on with fellow students</a:t>
                      </a:r>
                      <a:endParaRPr lang="en-GB" sz="11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800" dirty="0">
                          <a:effectLst/>
                        </a:rPr>
                        <a:t>21.9%  </a:t>
                      </a:r>
                      <a:endParaRPr lang="en-GB" sz="11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6882365"/>
                  </a:ext>
                </a:extLst>
              </a:tr>
              <a:tr h="327903">
                <a:tc>
                  <a:txBody>
                    <a:bodyPr/>
                    <a:lstStyle/>
                    <a:p>
                      <a:r>
                        <a:rPr lang="en-GB" sz="1800" b="0" dirty="0">
                          <a:effectLst/>
                        </a:rPr>
                        <a:t>Sufficient funding</a:t>
                      </a:r>
                      <a:endParaRPr lang="en-GB" sz="11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800" dirty="0">
                          <a:effectLst/>
                        </a:rPr>
                        <a:t>15.8%  </a:t>
                      </a:r>
                      <a:endParaRPr lang="en-GB" sz="11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93957248"/>
                  </a:ext>
                </a:extLst>
              </a:tr>
            </a:tbl>
          </a:graphicData>
        </a:graphic>
      </p:graphicFrame>
      <p:sp>
        <p:nvSpPr>
          <p:cNvPr id="16" name="TextBox 15">
            <a:extLst>
              <a:ext uri="{FF2B5EF4-FFF2-40B4-BE49-F238E27FC236}">
                <a16:creationId xmlns:a16="http://schemas.microsoft.com/office/drawing/2014/main" id="{4493EF96-36EB-4313-9194-A049CCA47DA6}"/>
              </a:ext>
            </a:extLst>
          </p:cNvPr>
          <p:cNvSpPr txBox="1"/>
          <p:nvPr/>
        </p:nvSpPr>
        <p:spPr>
          <a:xfrm>
            <a:off x="6171186" y="764401"/>
            <a:ext cx="5405246" cy="400110"/>
          </a:xfrm>
          <a:prstGeom prst="rect">
            <a:avLst/>
          </a:prstGeom>
          <a:noFill/>
        </p:spPr>
        <p:txBody>
          <a:bodyPr wrap="square" rtlCol="0">
            <a:spAutoFit/>
          </a:bodyPr>
          <a:lstStyle/>
          <a:p>
            <a:r>
              <a:rPr lang="en-US" sz="2000" b="1" dirty="0"/>
              <a:t>During Covid19    University 2  September 2020</a:t>
            </a:r>
            <a:endParaRPr lang="en-GB" sz="2000" b="1" dirty="0"/>
          </a:p>
        </p:txBody>
      </p:sp>
      <p:sp>
        <p:nvSpPr>
          <p:cNvPr id="17" name="Rectangle: Rounded Corners 16">
            <a:extLst>
              <a:ext uri="{FF2B5EF4-FFF2-40B4-BE49-F238E27FC236}">
                <a16:creationId xmlns:a16="http://schemas.microsoft.com/office/drawing/2014/main" id="{C5EB12DB-2CB2-4F63-848C-56E4D1864B90}"/>
              </a:ext>
            </a:extLst>
          </p:cNvPr>
          <p:cNvSpPr/>
          <p:nvPr/>
        </p:nvSpPr>
        <p:spPr>
          <a:xfrm>
            <a:off x="6096001" y="2218544"/>
            <a:ext cx="5405246" cy="102876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D0C5DD9-9DFB-4604-95EF-289ABE956732}"/>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9" name="Rectangle 8">
            <a:extLst>
              <a:ext uri="{FF2B5EF4-FFF2-40B4-BE49-F238E27FC236}">
                <a16:creationId xmlns:a16="http://schemas.microsoft.com/office/drawing/2014/main" id="{528FF5E6-7A16-46BA-A331-FFAF44E218D1}"/>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10" name="Picture 9">
            <a:extLst>
              <a:ext uri="{FF2B5EF4-FFF2-40B4-BE49-F238E27FC236}">
                <a16:creationId xmlns:a16="http://schemas.microsoft.com/office/drawing/2014/main" id="{9D26C458-218F-4360-9E6F-B3D60199BCAA}"/>
              </a:ext>
            </a:extLst>
          </p:cNvPr>
          <p:cNvPicPr>
            <a:picLocks noChangeAspect="1"/>
          </p:cNvPicPr>
          <p:nvPr/>
        </p:nvPicPr>
        <p:blipFill>
          <a:blip r:embed="rId3"/>
          <a:stretch>
            <a:fillRect/>
          </a:stretch>
        </p:blipFill>
        <p:spPr>
          <a:xfrm>
            <a:off x="11703271" y="6319521"/>
            <a:ext cx="488730" cy="538480"/>
          </a:xfrm>
          <a:prstGeom prst="rect">
            <a:avLst/>
          </a:prstGeom>
        </p:spPr>
      </p:pic>
      <p:sp>
        <p:nvSpPr>
          <p:cNvPr id="6" name="TextBox 5">
            <a:extLst>
              <a:ext uri="{FF2B5EF4-FFF2-40B4-BE49-F238E27FC236}">
                <a16:creationId xmlns:a16="http://schemas.microsoft.com/office/drawing/2014/main" id="{B09A6BBC-4BAB-FB70-6E9D-0902DB75769C}"/>
              </a:ext>
            </a:extLst>
          </p:cNvPr>
          <p:cNvSpPr txBox="1"/>
          <p:nvPr/>
        </p:nvSpPr>
        <p:spPr>
          <a:xfrm>
            <a:off x="613342" y="1101914"/>
            <a:ext cx="4900979" cy="400110"/>
          </a:xfrm>
          <a:prstGeom prst="rect">
            <a:avLst/>
          </a:prstGeom>
          <a:noFill/>
        </p:spPr>
        <p:txBody>
          <a:bodyPr wrap="square" rtlCol="0">
            <a:spAutoFit/>
          </a:bodyPr>
          <a:lstStyle/>
          <a:p>
            <a:r>
              <a:rPr lang="en-US" sz="2000" b="1" dirty="0"/>
              <a:t>22 options</a:t>
            </a:r>
            <a:endParaRPr lang="en-GB" sz="2000" b="1" dirty="0"/>
          </a:p>
        </p:txBody>
      </p:sp>
      <p:sp>
        <p:nvSpPr>
          <p:cNvPr id="11" name="TextBox 10">
            <a:extLst>
              <a:ext uri="{FF2B5EF4-FFF2-40B4-BE49-F238E27FC236}">
                <a16:creationId xmlns:a16="http://schemas.microsoft.com/office/drawing/2014/main" id="{FBB24F33-6EE6-B884-63F1-D445F5C7454F}"/>
              </a:ext>
            </a:extLst>
          </p:cNvPr>
          <p:cNvSpPr txBox="1"/>
          <p:nvPr/>
        </p:nvSpPr>
        <p:spPr>
          <a:xfrm>
            <a:off x="6213757" y="1128467"/>
            <a:ext cx="4900979" cy="400110"/>
          </a:xfrm>
          <a:prstGeom prst="rect">
            <a:avLst/>
          </a:prstGeom>
          <a:noFill/>
        </p:spPr>
        <p:txBody>
          <a:bodyPr wrap="square" rtlCol="0">
            <a:spAutoFit/>
          </a:bodyPr>
          <a:lstStyle/>
          <a:p>
            <a:r>
              <a:rPr lang="en-US" sz="2000" b="1" dirty="0"/>
              <a:t>24 options</a:t>
            </a:r>
            <a:endParaRPr lang="en-GB" sz="2000" b="1" dirty="0"/>
          </a:p>
        </p:txBody>
      </p:sp>
    </p:spTree>
    <p:extLst>
      <p:ext uri="{BB962C8B-B14F-4D97-AF65-F5344CB8AC3E}">
        <p14:creationId xmlns:p14="http://schemas.microsoft.com/office/powerpoint/2010/main" val="303953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60F824-7336-4BCF-87FF-EE2025B7622B}"/>
              </a:ext>
            </a:extLst>
          </p:cNvPr>
          <p:cNvSpPr>
            <a:spLocks noGrp="1"/>
          </p:cNvSpPr>
          <p:nvPr>
            <p:ph type="title"/>
          </p:nvPr>
        </p:nvSpPr>
        <p:spPr>
          <a:xfrm>
            <a:off x="-409372" y="44910"/>
            <a:ext cx="12191999" cy="1325563"/>
          </a:xfrm>
        </p:spPr>
        <p:txBody>
          <a:bodyPr>
            <a:normAutofit fontScale="90000"/>
          </a:bodyPr>
          <a:lstStyle/>
          <a:p>
            <a:r>
              <a:rPr lang="en-US" sz="4900" b="1" dirty="0">
                <a:solidFill>
                  <a:schemeClr val="accent1"/>
                </a:solidFill>
                <a:latin typeface="+mn-lt"/>
              </a:rPr>
              <a:t>        </a:t>
            </a:r>
            <a:r>
              <a:rPr lang="en-US" sz="4900" b="1" dirty="0">
                <a:solidFill>
                  <a:srgbClr val="0070C0"/>
                </a:solidFill>
                <a:latin typeface="+mn-lt"/>
              </a:rPr>
              <a:t>UG student concerns about starting university </a:t>
            </a:r>
            <a:br>
              <a:rPr lang="en-US" sz="4800" b="1" dirty="0">
                <a:solidFill>
                  <a:srgbClr val="00CCCC"/>
                </a:solidFill>
                <a:latin typeface="+mn-lt"/>
              </a:rPr>
            </a:br>
            <a:r>
              <a:rPr lang="en-US" sz="4800" b="1" dirty="0">
                <a:solidFill>
                  <a:schemeClr val="accent1"/>
                </a:solidFill>
                <a:latin typeface="+mn-lt"/>
              </a:rPr>
              <a:t>                             </a:t>
            </a:r>
            <a:endParaRPr lang="en-GB" sz="4800" b="1" dirty="0">
              <a:solidFill>
                <a:schemeClr val="accent1"/>
              </a:solidFill>
              <a:latin typeface="+mn-lt"/>
            </a:endParaRPr>
          </a:p>
        </p:txBody>
      </p:sp>
      <p:graphicFrame>
        <p:nvGraphicFramePr>
          <p:cNvPr id="5" name="Table 4">
            <a:extLst>
              <a:ext uri="{FF2B5EF4-FFF2-40B4-BE49-F238E27FC236}">
                <a16:creationId xmlns:a16="http://schemas.microsoft.com/office/drawing/2014/main" id="{011B0D77-7A1D-412A-9411-E92CD7347803}"/>
              </a:ext>
            </a:extLst>
          </p:cNvPr>
          <p:cNvGraphicFramePr>
            <a:graphicFrameLocks noGrp="1"/>
          </p:cNvGraphicFramePr>
          <p:nvPr>
            <p:extLst>
              <p:ext uri="{D42A27DB-BD31-4B8C-83A1-F6EECF244321}">
                <p14:modId xmlns:p14="http://schemas.microsoft.com/office/powerpoint/2010/main" val="1856281084"/>
              </p:ext>
            </p:extLst>
          </p:nvPr>
        </p:nvGraphicFramePr>
        <p:xfrm>
          <a:off x="6146379" y="1498300"/>
          <a:ext cx="5554134" cy="4589303"/>
        </p:xfrm>
        <a:graphic>
          <a:graphicData uri="http://schemas.openxmlformats.org/drawingml/2006/table">
            <a:tbl>
              <a:tblPr firstRow="1" firstCol="1" bandRow="1">
                <a:tableStyleId>{69CF1AB2-1976-4502-BF36-3FF5EA218861}</a:tableStyleId>
              </a:tblPr>
              <a:tblGrid>
                <a:gridCol w="4344647">
                  <a:extLst>
                    <a:ext uri="{9D8B030D-6E8A-4147-A177-3AD203B41FA5}">
                      <a16:colId xmlns:a16="http://schemas.microsoft.com/office/drawing/2014/main" val="3185682671"/>
                    </a:ext>
                  </a:extLst>
                </a:gridCol>
                <a:gridCol w="1209487">
                  <a:extLst>
                    <a:ext uri="{9D8B030D-6E8A-4147-A177-3AD203B41FA5}">
                      <a16:colId xmlns:a16="http://schemas.microsoft.com/office/drawing/2014/main" val="2033201569"/>
                    </a:ext>
                  </a:extLst>
                </a:gridCol>
              </a:tblGrid>
              <a:tr h="346103">
                <a:tc>
                  <a:txBody>
                    <a:bodyPr/>
                    <a:lstStyle/>
                    <a:p>
                      <a:pPr>
                        <a:spcAft>
                          <a:spcPts val="0"/>
                        </a:spcAft>
                      </a:pPr>
                      <a:r>
                        <a:rPr lang="en-GB" sz="2000" dirty="0">
                          <a:solidFill>
                            <a:schemeClr val="tx1"/>
                          </a:solidFill>
                          <a:effectLst/>
                        </a:rPr>
                        <a:t>Concern</a:t>
                      </a:r>
                      <a:endParaRPr lang="en-GB" sz="2000" b="0" dirty="0">
                        <a:solidFill>
                          <a:schemeClr val="tx1"/>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GB" sz="2000" dirty="0">
                          <a:solidFill>
                            <a:schemeClr val="tx1"/>
                          </a:solidFill>
                          <a:effectLst/>
                        </a:rPr>
                        <a:t>Aggregate</a:t>
                      </a:r>
                      <a:endParaRPr lang="en-GB" sz="2000" b="0" dirty="0">
                        <a:solidFill>
                          <a:schemeClr val="tx1"/>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215112586"/>
                  </a:ext>
                </a:extLst>
              </a:tr>
              <a:tr h="504000">
                <a:tc>
                  <a:txBody>
                    <a:bodyPr/>
                    <a:lstStyle/>
                    <a:p>
                      <a:pPr>
                        <a:spcAft>
                          <a:spcPts val="0"/>
                        </a:spcAft>
                      </a:pPr>
                      <a:r>
                        <a:rPr lang="en-GB" sz="2000" b="0" dirty="0">
                          <a:effectLst/>
                        </a:rPr>
                        <a:t>Coping with the level of study</a:t>
                      </a:r>
                      <a:endParaRPr lang="en-GB" sz="2000" b="0" dirty="0">
                        <a:solidFill>
                          <a:schemeClr val="bg1"/>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2000" b="0" dirty="0">
                          <a:effectLst/>
                        </a:rPr>
                        <a:t>53.3%    </a:t>
                      </a:r>
                      <a:endParaRPr lang="en-GB" sz="20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38781896"/>
                  </a:ext>
                </a:extLst>
              </a:tr>
              <a:tr h="504000">
                <a:tc>
                  <a:txBody>
                    <a:bodyPr/>
                    <a:lstStyle/>
                    <a:p>
                      <a:pPr>
                        <a:spcAft>
                          <a:spcPts val="0"/>
                        </a:spcAft>
                      </a:pPr>
                      <a:r>
                        <a:rPr lang="en-GB" sz="2000" b="1" dirty="0">
                          <a:solidFill>
                            <a:srgbClr val="FF0000"/>
                          </a:solidFill>
                          <a:effectLst/>
                        </a:rPr>
                        <a:t>Mental health and wellbeing</a:t>
                      </a:r>
                      <a:endParaRPr lang="en-GB" sz="2000" b="1" dirty="0">
                        <a:solidFill>
                          <a:srgbClr val="FF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2000" b="1" dirty="0">
                          <a:solidFill>
                            <a:srgbClr val="FF0000"/>
                          </a:solidFill>
                          <a:effectLst/>
                        </a:rPr>
                        <a:t>43.4%     </a:t>
                      </a:r>
                      <a:endParaRPr lang="en-GB" sz="2000" b="1" dirty="0">
                        <a:solidFill>
                          <a:srgbClr val="FF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94400692"/>
                  </a:ext>
                </a:extLst>
              </a:tr>
              <a:tr h="504000">
                <a:tc>
                  <a:txBody>
                    <a:bodyPr/>
                    <a:lstStyle/>
                    <a:p>
                      <a:pPr>
                        <a:spcAft>
                          <a:spcPts val="0"/>
                        </a:spcAft>
                      </a:pPr>
                      <a:r>
                        <a:rPr lang="en-GB" sz="2000" b="0" dirty="0">
                          <a:effectLst/>
                        </a:rPr>
                        <a:t>Fitting in with new class mates</a:t>
                      </a:r>
                      <a:endParaRPr lang="en-GB" sz="2000" b="0" dirty="0">
                        <a:solidFill>
                          <a:schemeClr val="bg1"/>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2000" b="0" dirty="0">
                          <a:effectLst/>
                        </a:rPr>
                        <a:t>37.0%     </a:t>
                      </a:r>
                      <a:endParaRPr lang="en-GB" sz="20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74129251"/>
                  </a:ext>
                </a:extLst>
              </a:tr>
              <a:tr h="504000">
                <a:tc>
                  <a:txBody>
                    <a:bodyPr/>
                    <a:lstStyle/>
                    <a:p>
                      <a:pPr>
                        <a:spcAft>
                          <a:spcPts val="0"/>
                        </a:spcAft>
                      </a:pPr>
                      <a:r>
                        <a:rPr lang="en-GB" sz="2000" b="0" dirty="0">
                          <a:effectLst/>
                        </a:rPr>
                        <a:t>Lack of confidence about ability to study</a:t>
                      </a:r>
                      <a:endParaRPr lang="en-GB" sz="2000" b="0" dirty="0">
                        <a:solidFill>
                          <a:schemeClr val="bg1"/>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2000" b="0" dirty="0">
                          <a:effectLst/>
                        </a:rPr>
                        <a:t>34.5%     </a:t>
                      </a:r>
                      <a:endParaRPr lang="en-GB" sz="20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92091828"/>
                  </a:ext>
                </a:extLst>
              </a:tr>
              <a:tr h="504000">
                <a:tc>
                  <a:txBody>
                    <a:bodyPr/>
                    <a:lstStyle/>
                    <a:p>
                      <a:pPr>
                        <a:spcAft>
                          <a:spcPts val="0"/>
                        </a:spcAft>
                      </a:pPr>
                      <a:r>
                        <a:rPr lang="en-GB" sz="2000" b="0" dirty="0">
                          <a:effectLst/>
                        </a:rPr>
                        <a:t>Lack of  information about how to study at university</a:t>
                      </a:r>
                      <a:endParaRPr lang="en-GB" sz="20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2000" b="0" dirty="0">
                          <a:effectLst/>
                        </a:rPr>
                        <a:t>34.0%     </a:t>
                      </a:r>
                      <a:endParaRPr lang="en-GB" sz="20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11605624"/>
                  </a:ext>
                </a:extLst>
              </a:tr>
              <a:tr h="504000">
                <a:tc>
                  <a:txBody>
                    <a:bodyPr/>
                    <a:lstStyle/>
                    <a:p>
                      <a:r>
                        <a:rPr lang="en-GB" sz="2000" b="0" dirty="0">
                          <a:effectLst/>
                          <a:latin typeface="+mn-lt"/>
                        </a:rPr>
                        <a:t>Concerns about Covid19 and potential lockdowns</a:t>
                      </a:r>
                      <a:endParaRPr lang="en-GB" sz="2000" b="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2000" b="0" dirty="0">
                          <a:effectLst/>
                          <a:latin typeface="+mn-lt"/>
                        </a:rPr>
                        <a:t>30.8%    </a:t>
                      </a:r>
                      <a:endParaRPr lang="en-GB" sz="2000" b="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15585863"/>
                  </a:ext>
                </a:extLst>
              </a:tr>
              <a:tr h="504000">
                <a:tc>
                  <a:txBody>
                    <a:bodyPr/>
                    <a:lstStyle/>
                    <a:p>
                      <a:pPr>
                        <a:spcAft>
                          <a:spcPts val="0"/>
                        </a:spcAft>
                      </a:pPr>
                      <a:r>
                        <a:rPr lang="en-US" sz="2000" b="0" dirty="0">
                          <a:solidFill>
                            <a:srgbClr val="000000"/>
                          </a:solidFill>
                          <a:effectLst/>
                          <a:latin typeface="+mn-lt"/>
                          <a:ea typeface="Times New Roman" panose="02020603050405020304" pitchFamily="18" charset="0"/>
                          <a:cs typeface="Times New Roman" panose="02020603050405020304" pitchFamily="18" charset="0"/>
                        </a:rPr>
                        <a:t>Concerns about knowledge gaps</a:t>
                      </a:r>
                    </a:p>
                  </a:txBody>
                  <a:tcPr marL="68580" marR="68580" marT="0" marB="0"/>
                </a:tc>
                <a:tc>
                  <a:txBody>
                    <a:bodyPr/>
                    <a:lstStyle/>
                    <a:p>
                      <a:pPr algn="ctr">
                        <a:spcAft>
                          <a:spcPts val="0"/>
                        </a:spcAft>
                      </a:pPr>
                      <a:r>
                        <a:rPr lang="en-GB" sz="2000" b="0" dirty="0">
                          <a:effectLst/>
                          <a:latin typeface="+mn-lt"/>
                        </a:rPr>
                        <a:t>30.2%    </a:t>
                      </a:r>
                      <a:endParaRPr lang="en-GB" sz="2000" b="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83984304"/>
                  </a:ext>
                </a:extLst>
              </a:tr>
              <a:tr h="504000">
                <a:tc>
                  <a:txBody>
                    <a:bodyPr/>
                    <a:lstStyle/>
                    <a:p>
                      <a:pPr>
                        <a:spcAft>
                          <a:spcPts val="0"/>
                        </a:spcAft>
                      </a:pPr>
                      <a:r>
                        <a:rPr lang="en-GB" sz="2000" b="0" dirty="0">
                          <a:effectLst/>
                        </a:rPr>
                        <a:t>Having to potentially start online</a:t>
                      </a:r>
                      <a:endParaRPr lang="en-GB" sz="20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2000" b="0" dirty="0">
                          <a:effectLst/>
                        </a:rPr>
                        <a:t>25.5%    </a:t>
                      </a:r>
                      <a:endParaRPr lang="en-GB" sz="20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55677574"/>
                  </a:ext>
                </a:extLst>
              </a:tr>
            </a:tbl>
          </a:graphicData>
        </a:graphic>
      </p:graphicFrame>
      <p:sp>
        <p:nvSpPr>
          <p:cNvPr id="6" name="TextBox 5">
            <a:extLst>
              <a:ext uri="{FF2B5EF4-FFF2-40B4-BE49-F238E27FC236}">
                <a16:creationId xmlns:a16="http://schemas.microsoft.com/office/drawing/2014/main" id="{0C616DDD-A2C3-4FC5-A5BD-6E158AFC9557}"/>
              </a:ext>
            </a:extLst>
          </p:cNvPr>
          <p:cNvSpPr txBox="1"/>
          <p:nvPr/>
        </p:nvSpPr>
        <p:spPr>
          <a:xfrm>
            <a:off x="6977263" y="908808"/>
            <a:ext cx="5405246" cy="461665"/>
          </a:xfrm>
          <a:prstGeom prst="rect">
            <a:avLst/>
          </a:prstGeom>
          <a:noFill/>
        </p:spPr>
        <p:txBody>
          <a:bodyPr wrap="square" rtlCol="0">
            <a:spAutoFit/>
          </a:bodyPr>
          <a:lstStyle/>
          <a:p>
            <a:r>
              <a:rPr lang="en-US" sz="2400" b="1" dirty="0"/>
              <a:t>University 3 September 2021</a:t>
            </a:r>
            <a:endParaRPr lang="en-GB" sz="2400" b="1" dirty="0"/>
          </a:p>
        </p:txBody>
      </p:sp>
      <p:graphicFrame>
        <p:nvGraphicFramePr>
          <p:cNvPr id="10" name="Table 9">
            <a:extLst>
              <a:ext uri="{FF2B5EF4-FFF2-40B4-BE49-F238E27FC236}">
                <a16:creationId xmlns:a16="http://schemas.microsoft.com/office/drawing/2014/main" id="{255C4906-2578-4D7D-940E-89155925A464}"/>
              </a:ext>
            </a:extLst>
          </p:cNvPr>
          <p:cNvGraphicFramePr>
            <a:graphicFrameLocks noGrp="1"/>
          </p:cNvGraphicFramePr>
          <p:nvPr>
            <p:extLst>
              <p:ext uri="{D42A27DB-BD31-4B8C-83A1-F6EECF244321}">
                <p14:modId xmlns:p14="http://schemas.microsoft.com/office/powerpoint/2010/main" val="4228217855"/>
              </p:ext>
            </p:extLst>
          </p:nvPr>
        </p:nvGraphicFramePr>
        <p:xfrm>
          <a:off x="482173" y="1498300"/>
          <a:ext cx="5554134" cy="4589303"/>
        </p:xfrm>
        <a:graphic>
          <a:graphicData uri="http://schemas.openxmlformats.org/drawingml/2006/table">
            <a:tbl>
              <a:tblPr firstRow="1" firstCol="1" bandRow="1">
                <a:tableStyleId>{69CF1AB2-1976-4502-BF36-3FF5EA218861}</a:tableStyleId>
              </a:tblPr>
              <a:tblGrid>
                <a:gridCol w="4344647">
                  <a:extLst>
                    <a:ext uri="{9D8B030D-6E8A-4147-A177-3AD203B41FA5}">
                      <a16:colId xmlns:a16="http://schemas.microsoft.com/office/drawing/2014/main" val="3185682671"/>
                    </a:ext>
                  </a:extLst>
                </a:gridCol>
                <a:gridCol w="1209487">
                  <a:extLst>
                    <a:ext uri="{9D8B030D-6E8A-4147-A177-3AD203B41FA5}">
                      <a16:colId xmlns:a16="http://schemas.microsoft.com/office/drawing/2014/main" val="2033201569"/>
                    </a:ext>
                  </a:extLst>
                </a:gridCol>
              </a:tblGrid>
              <a:tr h="346103">
                <a:tc>
                  <a:txBody>
                    <a:bodyPr/>
                    <a:lstStyle/>
                    <a:p>
                      <a:pPr>
                        <a:spcAft>
                          <a:spcPts val="0"/>
                        </a:spcAft>
                      </a:pPr>
                      <a:r>
                        <a:rPr lang="en-GB" sz="2000" dirty="0">
                          <a:solidFill>
                            <a:schemeClr val="tx1"/>
                          </a:solidFill>
                          <a:effectLst/>
                        </a:rPr>
                        <a:t>Concern</a:t>
                      </a:r>
                      <a:endParaRPr lang="en-GB" sz="2000" b="0" dirty="0">
                        <a:solidFill>
                          <a:schemeClr val="tx1"/>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GB" sz="2000" dirty="0">
                          <a:solidFill>
                            <a:schemeClr val="tx1"/>
                          </a:solidFill>
                          <a:effectLst/>
                        </a:rPr>
                        <a:t>Aggregate</a:t>
                      </a:r>
                      <a:endParaRPr lang="en-GB" sz="2000" b="0" dirty="0">
                        <a:solidFill>
                          <a:schemeClr val="tx1"/>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215112586"/>
                  </a:ext>
                </a:extLst>
              </a:tr>
              <a:tr h="504000">
                <a:tc>
                  <a:txBody>
                    <a:bodyPr/>
                    <a:lstStyle/>
                    <a:p>
                      <a:pPr>
                        <a:spcAft>
                          <a:spcPts val="0"/>
                        </a:spcAft>
                      </a:pPr>
                      <a:r>
                        <a:rPr lang="en-GB" sz="2000" b="0" dirty="0">
                          <a:effectLst/>
                        </a:rPr>
                        <a:t>Coping with the level of study</a:t>
                      </a:r>
                      <a:endParaRPr lang="en-GB" sz="2000" b="0" dirty="0">
                        <a:solidFill>
                          <a:schemeClr val="bg1"/>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2000" b="0" dirty="0">
                          <a:effectLst/>
                        </a:rPr>
                        <a:t>48.0%    </a:t>
                      </a:r>
                      <a:endParaRPr lang="en-GB" sz="20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38781896"/>
                  </a:ext>
                </a:extLst>
              </a:tr>
              <a:tr h="504000">
                <a:tc>
                  <a:txBody>
                    <a:bodyPr/>
                    <a:lstStyle/>
                    <a:p>
                      <a:pPr>
                        <a:spcAft>
                          <a:spcPts val="0"/>
                        </a:spcAft>
                      </a:pPr>
                      <a:r>
                        <a:rPr lang="en-GB" sz="2000" b="0" dirty="0">
                          <a:effectLst/>
                        </a:rPr>
                        <a:t>Lack of  information about how to study at university</a:t>
                      </a:r>
                      <a:endParaRPr lang="en-GB" sz="20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2000" b="0" dirty="0">
                          <a:effectLst/>
                        </a:rPr>
                        <a:t>38.0%     </a:t>
                      </a:r>
                      <a:endParaRPr lang="en-GB" sz="20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94400692"/>
                  </a:ext>
                </a:extLst>
              </a:tr>
              <a:tr h="504000">
                <a:tc>
                  <a:txBody>
                    <a:bodyPr/>
                    <a:lstStyle/>
                    <a:p>
                      <a:pPr>
                        <a:spcAft>
                          <a:spcPts val="0"/>
                        </a:spcAft>
                      </a:pPr>
                      <a:r>
                        <a:rPr lang="en-GB" sz="2000" b="1" dirty="0">
                          <a:solidFill>
                            <a:srgbClr val="FF0000"/>
                          </a:solidFill>
                          <a:effectLst/>
                        </a:rPr>
                        <a:t>Mental health and wellbeing</a:t>
                      </a:r>
                      <a:endParaRPr lang="en-GB" sz="2000" b="1" dirty="0">
                        <a:solidFill>
                          <a:srgbClr val="FF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2000" b="1" dirty="0">
                          <a:solidFill>
                            <a:srgbClr val="FF0000"/>
                          </a:solidFill>
                          <a:effectLst/>
                        </a:rPr>
                        <a:t>37.0%     </a:t>
                      </a:r>
                      <a:endParaRPr lang="en-GB" sz="2000" b="1" dirty="0">
                        <a:solidFill>
                          <a:srgbClr val="FF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74129251"/>
                  </a:ext>
                </a:extLst>
              </a:tr>
              <a:tr h="504000">
                <a:tc>
                  <a:txBody>
                    <a:bodyPr/>
                    <a:lstStyle/>
                    <a:p>
                      <a:pPr>
                        <a:spcAft>
                          <a:spcPts val="0"/>
                        </a:spcAft>
                      </a:pPr>
                      <a:r>
                        <a:rPr lang="en-GB" sz="2000" b="0" dirty="0">
                          <a:effectLst/>
                        </a:rPr>
                        <a:t>Fitting in with new class mates</a:t>
                      </a:r>
                      <a:endParaRPr lang="en-GB" sz="2000" b="0" dirty="0">
                        <a:solidFill>
                          <a:schemeClr val="bg1"/>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2000" b="0" dirty="0">
                          <a:effectLst/>
                        </a:rPr>
                        <a:t>37.0%     </a:t>
                      </a:r>
                      <a:endParaRPr lang="en-GB" sz="20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92091828"/>
                  </a:ext>
                </a:extLst>
              </a:tr>
              <a:tr h="504000">
                <a:tc>
                  <a:txBody>
                    <a:bodyPr/>
                    <a:lstStyle/>
                    <a:p>
                      <a:pPr>
                        <a:spcAft>
                          <a:spcPts val="0"/>
                        </a:spcAft>
                      </a:pPr>
                      <a:r>
                        <a:rPr lang="en-GB" sz="2000" b="0" dirty="0">
                          <a:effectLst/>
                        </a:rPr>
                        <a:t>Having to potentially start online</a:t>
                      </a:r>
                      <a:endParaRPr lang="en-GB" sz="20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2000" b="0" dirty="0">
                          <a:effectLst/>
                        </a:rPr>
                        <a:t>33.6%    </a:t>
                      </a:r>
                      <a:endParaRPr lang="en-GB" sz="20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11605624"/>
                  </a:ext>
                </a:extLst>
              </a:tr>
              <a:tr h="504000">
                <a:tc>
                  <a:txBody>
                    <a:bodyPr/>
                    <a:lstStyle/>
                    <a:p>
                      <a:pPr>
                        <a:spcAft>
                          <a:spcPts val="0"/>
                        </a:spcAft>
                      </a:pPr>
                      <a:r>
                        <a:rPr lang="en-GB" sz="2000" b="0" dirty="0">
                          <a:effectLst/>
                        </a:rPr>
                        <a:t>Lack of confidence about ability to study</a:t>
                      </a:r>
                      <a:endParaRPr lang="en-GB" sz="2000" b="0" dirty="0">
                        <a:solidFill>
                          <a:schemeClr val="bg1"/>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2000" b="0" dirty="0">
                          <a:effectLst/>
                        </a:rPr>
                        <a:t>33.0%     </a:t>
                      </a:r>
                      <a:endParaRPr lang="en-GB" sz="20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15585863"/>
                  </a:ext>
                </a:extLst>
              </a:tr>
              <a:tr h="504000">
                <a:tc>
                  <a:txBody>
                    <a:bodyPr/>
                    <a:lstStyle/>
                    <a:p>
                      <a:r>
                        <a:rPr lang="en-GB" sz="2000" b="0" dirty="0">
                          <a:effectLst/>
                          <a:latin typeface="+mn-lt"/>
                        </a:rPr>
                        <a:t>Concerns about Covid19 and potential lockdowns</a:t>
                      </a:r>
                      <a:endParaRPr lang="en-GB" sz="2000" b="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2000" b="0" dirty="0">
                          <a:effectLst/>
                          <a:latin typeface="+mn-lt"/>
                        </a:rPr>
                        <a:t>30.8%    </a:t>
                      </a:r>
                      <a:endParaRPr lang="en-GB" sz="2000" b="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83984304"/>
                  </a:ext>
                </a:extLst>
              </a:tr>
              <a:tr h="504000">
                <a:tc>
                  <a:txBody>
                    <a:bodyPr/>
                    <a:lstStyle/>
                    <a:p>
                      <a:pPr>
                        <a:spcAft>
                          <a:spcPts val="0"/>
                        </a:spcAft>
                      </a:pPr>
                      <a:r>
                        <a:rPr lang="en-US" sz="2000" b="0" dirty="0">
                          <a:solidFill>
                            <a:srgbClr val="000000"/>
                          </a:solidFill>
                          <a:effectLst/>
                          <a:latin typeface="+mn-lt"/>
                          <a:ea typeface="Times New Roman" panose="02020603050405020304" pitchFamily="18" charset="0"/>
                          <a:cs typeface="Times New Roman" panose="02020603050405020304" pitchFamily="18" charset="0"/>
                        </a:rPr>
                        <a:t>S</a:t>
                      </a:r>
                      <a:r>
                        <a:rPr lang="en-GB" sz="2000" b="0" dirty="0" err="1">
                          <a:solidFill>
                            <a:srgbClr val="000000"/>
                          </a:solidFill>
                          <a:effectLst/>
                          <a:latin typeface="+mn-lt"/>
                          <a:ea typeface="Times New Roman" panose="02020603050405020304" pitchFamily="18" charset="0"/>
                          <a:cs typeface="Times New Roman" panose="02020603050405020304" pitchFamily="18" charset="0"/>
                        </a:rPr>
                        <a:t>ufficient</a:t>
                      </a:r>
                      <a:r>
                        <a:rPr lang="en-GB" sz="2000" b="0" dirty="0">
                          <a:solidFill>
                            <a:srgbClr val="000000"/>
                          </a:solidFill>
                          <a:effectLst/>
                          <a:latin typeface="+mn-lt"/>
                          <a:ea typeface="Times New Roman" panose="02020603050405020304" pitchFamily="18" charset="0"/>
                          <a:cs typeface="Times New Roman" panose="02020603050405020304" pitchFamily="18" charset="0"/>
                        </a:rPr>
                        <a:t> funding</a:t>
                      </a:r>
                    </a:p>
                  </a:txBody>
                  <a:tcPr marL="68580" marR="68580" marT="0" marB="0"/>
                </a:tc>
                <a:tc>
                  <a:txBody>
                    <a:bodyPr/>
                    <a:lstStyle/>
                    <a:p>
                      <a:pPr algn="ctr">
                        <a:spcAft>
                          <a:spcPts val="0"/>
                        </a:spcAft>
                      </a:pPr>
                      <a:r>
                        <a:rPr lang="en-GB" sz="2000" b="0" dirty="0">
                          <a:effectLst/>
                          <a:latin typeface="+mn-lt"/>
                        </a:rPr>
                        <a:t>28.0%    </a:t>
                      </a:r>
                      <a:endParaRPr lang="en-GB" sz="2000" b="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55677574"/>
                  </a:ext>
                </a:extLst>
              </a:tr>
            </a:tbl>
          </a:graphicData>
        </a:graphic>
      </p:graphicFrame>
      <p:sp>
        <p:nvSpPr>
          <p:cNvPr id="11" name="TextBox 10">
            <a:extLst>
              <a:ext uri="{FF2B5EF4-FFF2-40B4-BE49-F238E27FC236}">
                <a16:creationId xmlns:a16="http://schemas.microsoft.com/office/drawing/2014/main" id="{D5DFDA22-8916-4338-9F20-6733C79BC571}"/>
              </a:ext>
            </a:extLst>
          </p:cNvPr>
          <p:cNvSpPr txBox="1"/>
          <p:nvPr/>
        </p:nvSpPr>
        <p:spPr>
          <a:xfrm>
            <a:off x="1572017" y="884856"/>
            <a:ext cx="5405246" cy="461665"/>
          </a:xfrm>
          <a:prstGeom prst="rect">
            <a:avLst/>
          </a:prstGeom>
          <a:noFill/>
        </p:spPr>
        <p:txBody>
          <a:bodyPr wrap="square" rtlCol="0">
            <a:spAutoFit/>
          </a:bodyPr>
          <a:lstStyle/>
          <a:p>
            <a:r>
              <a:rPr lang="en-US" sz="2400" b="1" dirty="0"/>
              <a:t>University 2 September 2021</a:t>
            </a:r>
            <a:endParaRPr lang="en-GB" sz="2400" b="1" dirty="0"/>
          </a:p>
        </p:txBody>
      </p:sp>
      <p:graphicFrame>
        <p:nvGraphicFramePr>
          <p:cNvPr id="12" name="Table 11">
            <a:extLst>
              <a:ext uri="{FF2B5EF4-FFF2-40B4-BE49-F238E27FC236}">
                <a16:creationId xmlns:a16="http://schemas.microsoft.com/office/drawing/2014/main" id="{7F9CF736-A866-470E-AB29-233FB7494099}"/>
              </a:ext>
            </a:extLst>
          </p:cNvPr>
          <p:cNvGraphicFramePr>
            <a:graphicFrameLocks noGrp="1"/>
          </p:cNvGraphicFramePr>
          <p:nvPr>
            <p:extLst>
              <p:ext uri="{D42A27DB-BD31-4B8C-83A1-F6EECF244321}">
                <p14:modId xmlns:p14="http://schemas.microsoft.com/office/powerpoint/2010/main" val="73430608"/>
              </p:ext>
            </p:extLst>
          </p:nvPr>
        </p:nvGraphicFramePr>
        <p:xfrm>
          <a:off x="482173" y="6057809"/>
          <a:ext cx="5554134" cy="495390"/>
        </p:xfrm>
        <a:graphic>
          <a:graphicData uri="http://schemas.openxmlformats.org/drawingml/2006/table">
            <a:tbl>
              <a:tblPr firstRow="1" firstCol="1" bandRow="1">
                <a:tableStyleId>{69CF1AB2-1976-4502-BF36-3FF5EA218861}</a:tableStyleId>
              </a:tblPr>
              <a:tblGrid>
                <a:gridCol w="4344647">
                  <a:extLst>
                    <a:ext uri="{9D8B030D-6E8A-4147-A177-3AD203B41FA5}">
                      <a16:colId xmlns:a16="http://schemas.microsoft.com/office/drawing/2014/main" val="1288474696"/>
                    </a:ext>
                  </a:extLst>
                </a:gridCol>
                <a:gridCol w="1209487">
                  <a:extLst>
                    <a:ext uri="{9D8B030D-6E8A-4147-A177-3AD203B41FA5}">
                      <a16:colId xmlns:a16="http://schemas.microsoft.com/office/drawing/2014/main" val="4113220617"/>
                    </a:ext>
                  </a:extLst>
                </a:gridCol>
              </a:tblGrid>
              <a:tr h="495390">
                <a:tc>
                  <a:txBody>
                    <a:bodyPr/>
                    <a:lstStyle/>
                    <a:p>
                      <a:pPr>
                        <a:spcAft>
                          <a:spcPts val="0"/>
                        </a:spcAft>
                      </a:pPr>
                      <a:r>
                        <a:rPr lang="en-US" sz="2000" b="0" dirty="0">
                          <a:solidFill>
                            <a:srgbClr val="000000"/>
                          </a:solidFill>
                          <a:effectLst/>
                          <a:latin typeface="+mn-lt"/>
                          <a:ea typeface="Times New Roman" panose="02020603050405020304" pitchFamily="18" charset="0"/>
                          <a:cs typeface="Times New Roman" panose="02020603050405020304" pitchFamily="18" charset="0"/>
                        </a:rPr>
                        <a:t>Concerns about knowledge gaps</a:t>
                      </a:r>
                    </a:p>
                  </a:txBody>
                  <a:tcPr marL="68580" marR="68580" marT="0" marB="0"/>
                </a:tc>
                <a:tc>
                  <a:txBody>
                    <a:bodyPr/>
                    <a:lstStyle/>
                    <a:p>
                      <a:pPr algn="ctr">
                        <a:spcAft>
                          <a:spcPts val="0"/>
                        </a:spcAft>
                      </a:pPr>
                      <a:r>
                        <a:rPr lang="en-GB" sz="2000" b="0" dirty="0">
                          <a:effectLst/>
                          <a:latin typeface="+mn-lt"/>
                        </a:rPr>
                        <a:t>28.0%    </a:t>
                      </a:r>
                      <a:endParaRPr lang="en-GB" sz="2000" b="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55892265"/>
                  </a:ext>
                </a:extLst>
              </a:tr>
            </a:tbl>
          </a:graphicData>
        </a:graphic>
      </p:graphicFrame>
      <p:graphicFrame>
        <p:nvGraphicFramePr>
          <p:cNvPr id="13" name="Table 12">
            <a:extLst>
              <a:ext uri="{FF2B5EF4-FFF2-40B4-BE49-F238E27FC236}">
                <a16:creationId xmlns:a16="http://schemas.microsoft.com/office/drawing/2014/main" id="{6F3A5747-3AA1-454D-A118-8FD832D15AC7}"/>
              </a:ext>
            </a:extLst>
          </p:cNvPr>
          <p:cNvGraphicFramePr>
            <a:graphicFrameLocks noGrp="1"/>
          </p:cNvGraphicFramePr>
          <p:nvPr>
            <p:extLst>
              <p:ext uri="{D42A27DB-BD31-4B8C-83A1-F6EECF244321}">
                <p14:modId xmlns:p14="http://schemas.microsoft.com/office/powerpoint/2010/main" val="2967000076"/>
              </p:ext>
            </p:extLst>
          </p:nvPr>
        </p:nvGraphicFramePr>
        <p:xfrm>
          <a:off x="6143404" y="6074745"/>
          <a:ext cx="5554134" cy="504000"/>
        </p:xfrm>
        <a:graphic>
          <a:graphicData uri="http://schemas.openxmlformats.org/drawingml/2006/table">
            <a:tbl>
              <a:tblPr firstRow="1" firstCol="1" bandRow="1">
                <a:tableStyleId>{69CF1AB2-1976-4502-BF36-3FF5EA218861}</a:tableStyleId>
              </a:tblPr>
              <a:tblGrid>
                <a:gridCol w="4344647">
                  <a:extLst>
                    <a:ext uri="{9D8B030D-6E8A-4147-A177-3AD203B41FA5}">
                      <a16:colId xmlns:a16="http://schemas.microsoft.com/office/drawing/2014/main" val="1288474696"/>
                    </a:ext>
                  </a:extLst>
                </a:gridCol>
                <a:gridCol w="1209487">
                  <a:extLst>
                    <a:ext uri="{9D8B030D-6E8A-4147-A177-3AD203B41FA5}">
                      <a16:colId xmlns:a16="http://schemas.microsoft.com/office/drawing/2014/main" val="4113220617"/>
                    </a:ext>
                  </a:extLst>
                </a:gridCol>
              </a:tblGrid>
              <a:tr h="504000">
                <a:tc>
                  <a:txBody>
                    <a:bodyPr/>
                    <a:lstStyle/>
                    <a:p>
                      <a:pPr>
                        <a:spcAft>
                          <a:spcPts val="0"/>
                        </a:spcAft>
                      </a:pPr>
                      <a:r>
                        <a:rPr lang="en-US" sz="2000" b="0" dirty="0">
                          <a:solidFill>
                            <a:srgbClr val="000000"/>
                          </a:solidFill>
                          <a:effectLst/>
                          <a:latin typeface="+mn-lt"/>
                          <a:ea typeface="Times New Roman" panose="02020603050405020304" pitchFamily="18" charset="0"/>
                          <a:cs typeface="Times New Roman" panose="02020603050405020304" pitchFamily="18" charset="0"/>
                        </a:rPr>
                        <a:t>S</a:t>
                      </a:r>
                      <a:r>
                        <a:rPr lang="en-GB" sz="2000" b="0" dirty="0" err="1">
                          <a:solidFill>
                            <a:srgbClr val="000000"/>
                          </a:solidFill>
                          <a:effectLst/>
                          <a:latin typeface="+mn-lt"/>
                          <a:ea typeface="Times New Roman" panose="02020603050405020304" pitchFamily="18" charset="0"/>
                          <a:cs typeface="Times New Roman" panose="02020603050405020304" pitchFamily="18" charset="0"/>
                        </a:rPr>
                        <a:t>ufficient</a:t>
                      </a:r>
                      <a:r>
                        <a:rPr lang="en-GB" sz="2000" b="0" dirty="0">
                          <a:solidFill>
                            <a:srgbClr val="000000"/>
                          </a:solidFill>
                          <a:effectLst/>
                          <a:latin typeface="+mn-lt"/>
                          <a:ea typeface="Times New Roman" panose="02020603050405020304" pitchFamily="18" charset="0"/>
                          <a:cs typeface="Times New Roman" panose="02020603050405020304" pitchFamily="18" charset="0"/>
                        </a:rPr>
                        <a:t> funding</a:t>
                      </a:r>
                    </a:p>
                  </a:txBody>
                  <a:tcPr marL="68580" marR="68580" marT="0" marB="0"/>
                </a:tc>
                <a:tc>
                  <a:txBody>
                    <a:bodyPr/>
                    <a:lstStyle/>
                    <a:p>
                      <a:pPr algn="ctr">
                        <a:spcAft>
                          <a:spcPts val="0"/>
                        </a:spcAft>
                      </a:pPr>
                      <a:r>
                        <a:rPr lang="en-GB" sz="2000" b="0" dirty="0">
                          <a:effectLst/>
                          <a:latin typeface="+mn-lt"/>
                        </a:rPr>
                        <a:t>19.5%    </a:t>
                      </a:r>
                      <a:endParaRPr lang="en-GB" sz="2000" b="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55892265"/>
                  </a:ext>
                </a:extLst>
              </a:tr>
            </a:tbl>
          </a:graphicData>
        </a:graphic>
      </p:graphicFrame>
      <p:sp>
        <p:nvSpPr>
          <p:cNvPr id="14" name="Rectangle: Rounded Corners 13">
            <a:extLst>
              <a:ext uri="{FF2B5EF4-FFF2-40B4-BE49-F238E27FC236}">
                <a16:creationId xmlns:a16="http://schemas.microsoft.com/office/drawing/2014/main" id="{BCE5598E-B297-4AE7-829C-93092A23B2EA}"/>
              </a:ext>
            </a:extLst>
          </p:cNvPr>
          <p:cNvSpPr/>
          <p:nvPr/>
        </p:nvSpPr>
        <p:spPr>
          <a:xfrm>
            <a:off x="6194203" y="4474398"/>
            <a:ext cx="5554134" cy="6225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22A9C7B5-F5F4-4620-AA94-19BFA20D64BE}"/>
              </a:ext>
            </a:extLst>
          </p:cNvPr>
          <p:cNvSpPr/>
          <p:nvPr/>
        </p:nvSpPr>
        <p:spPr>
          <a:xfrm>
            <a:off x="6194203" y="5541647"/>
            <a:ext cx="5554134" cy="50400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0A311DAB-0800-45E1-B562-D33674E75136}"/>
              </a:ext>
            </a:extLst>
          </p:cNvPr>
          <p:cNvSpPr/>
          <p:nvPr/>
        </p:nvSpPr>
        <p:spPr>
          <a:xfrm>
            <a:off x="459313" y="4969678"/>
            <a:ext cx="5554134" cy="6225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68CA4E14-EFAD-4F2F-9EF7-18A4BF281ADC}"/>
              </a:ext>
            </a:extLst>
          </p:cNvPr>
          <p:cNvSpPr/>
          <p:nvPr/>
        </p:nvSpPr>
        <p:spPr>
          <a:xfrm>
            <a:off x="479198" y="3954553"/>
            <a:ext cx="5554134" cy="50400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8677427-C4A3-4C3C-B3DA-0CD61F312B09}"/>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19" name="Rectangle 18">
            <a:extLst>
              <a:ext uri="{FF2B5EF4-FFF2-40B4-BE49-F238E27FC236}">
                <a16:creationId xmlns:a16="http://schemas.microsoft.com/office/drawing/2014/main" id="{33FA8A06-F589-410D-A3EB-BBCF5A94655F}"/>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20" name="Picture 19">
            <a:extLst>
              <a:ext uri="{FF2B5EF4-FFF2-40B4-BE49-F238E27FC236}">
                <a16:creationId xmlns:a16="http://schemas.microsoft.com/office/drawing/2014/main" id="{E03B2AEC-900D-42B0-B280-512B14931A75}"/>
              </a:ext>
            </a:extLst>
          </p:cNvPr>
          <p:cNvPicPr>
            <a:picLocks noChangeAspect="1"/>
          </p:cNvPicPr>
          <p:nvPr/>
        </p:nvPicPr>
        <p:blipFill>
          <a:blip r:embed="rId3"/>
          <a:stretch>
            <a:fillRect/>
          </a:stretch>
        </p:blipFill>
        <p:spPr>
          <a:xfrm>
            <a:off x="11703271" y="6319521"/>
            <a:ext cx="488730" cy="538480"/>
          </a:xfrm>
          <a:prstGeom prst="rect">
            <a:avLst/>
          </a:prstGeom>
        </p:spPr>
      </p:pic>
    </p:spTree>
    <p:extLst>
      <p:ext uri="{BB962C8B-B14F-4D97-AF65-F5344CB8AC3E}">
        <p14:creationId xmlns:p14="http://schemas.microsoft.com/office/powerpoint/2010/main" val="866639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0F7489-B6CB-7155-E166-BEB6AD5438C4}"/>
              </a:ext>
            </a:extLst>
          </p:cNvPr>
          <p:cNvPicPr>
            <a:picLocks noChangeAspect="1"/>
          </p:cNvPicPr>
          <p:nvPr/>
        </p:nvPicPr>
        <p:blipFill>
          <a:blip r:embed="rId3"/>
          <a:stretch>
            <a:fillRect/>
          </a:stretch>
        </p:blipFill>
        <p:spPr>
          <a:xfrm>
            <a:off x="1049654" y="378668"/>
            <a:ext cx="4678897" cy="2414499"/>
          </a:xfrm>
          <a:prstGeom prst="rect">
            <a:avLst/>
          </a:prstGeom>
        </p:spPr>
      </p:pic>
      <p:sp>
        <p:nvSpPr>
          <p:cNvPr id="5" name="TextBox 4">
            <a:extLst>
              <a:ext uri="{FF2B5EF4-FFF2-40B4-BE49-F238E27FC236}">
                <a16:creationId xmlns:a16="http://schemas.microsoft.com/office/drawing/2014/main" id="{354D139F-C91F-815E-0536-D9BA196F768A}"/>
              </a:ext>
            </a:extLst>
          </p:cNvPr>
          <p:cNvSpPr txBox="1"/>
          <p:nvPr/>
        </p:nvSpPr>
        <p:spPr>
          <a:xfrm>
            <a:off x="6063945" y="376293"/>
            <a:ext cx="5682509" cy="5324535"/>
          </a:xfrm>
          <a:prstGeom prst="rect">
            <a:avLst/>
          </a:prstGeom>
          <a:noFill/>
        </p:spPr>
        <p:txBody>
          <a:bodyPr wrap="square">
            <a:spAutoFit/>
          </a:bodyPr>
          <a:lstStyle/>
          <a:p>
            <a:pPr marL="285750" indent="-285750">
              <a:buFont typeface="Arial" panose="020B0604020202020204" pitchFamily="34" charset="0"/>
              <a:buChar char="•"/>
            </a:pPr>
            <a:r>
              <a:rPr lang="en-GB" sz="2000" dirty="0"/>
              <a:t>3.7% of all UK applicants now declare a mental health condition – up from 0.7% in 2011. </a:t>
            </a:r>
          </a:p>
          <a:p>
            <a:pPr marL="285750" indent="-285750">
              <a:buFont typeface="Arial" panose="020B0604020202020204" pitchFamily="34" charset="0"/>
              <a:buChar char="•"/>
            </a:pPr>
            <a:r>
              <a:rPr lang="en-GB" sz="2000" dirty="0"/>
              <a:t> Women are 2.2 times more likely to declare a mental health condition than men.</a:t>
            </a:r>
          </a:p>
          <a:p>
            <a:pPr marL="285750" indent="-285750">
              <a:buFont typeface="Arial" panose="020B0604020202020204" pitchFamily="34" charset="0"/>
              <a:buChar char="•"/>
            </a:pPr>
            <a:r>
              <a:rPr lang="en-GB" sz="2000" dirty="0"/>
              <a:t> Alongside engineering, medicine and dentistry courses have the lowest declaration rates with only 1.4% of accepted applicants sharing an existing mental health condition. </a:t>
            </a:r>
          </a:p>
          <a:p>
            <a:pPr marL="285750" indent="-285750">
              <a:buFont typeface="Arial" panose="020B0604020202020204" pitchFamily="34" charset="0"/>
              <a:buChar char="•"/>
            </a:pPr>
            <a:r>
              <a:rPr lang="en-GB" sz="2000" dirty="0"/>
              <a:t>Some LGBT+ students - six times more likely to share a mental health condition</a:t>
            </a:r>
          </a:p>
          <a:p>
            <a:pPr marL="285750" indent="-285750">
              <a:buFont typeface="Arial" panose="020B0604020202020204" pitchFamily="34" charset="0"/>
              <a:buChar char="•"/>
            </a:pPr>
            <a:r>
              <a:rPr lang="en-GB" sz="2000" dirty="0"/>
              <a:t>Care experienced students – almost three times as likely.</a:t>
            </a:r>
          </a:p>
          <a:p>
            <a:pPr marL="285750" indent="-285750">
              <a:buFont typeface="Arial" panose="020B0604020202020204" pitchFamily="34" charset="0"/>
              <a:buChar char="•"/>
            </a:pPr>
            <a:r>
              <a:rPr lang="en-GB" sz="2000" dirty="0"/>
              <a:t>One in five students research support specifically for an existing mental health condition before they apply</a:t>
            </a:r>
          </a:p>
          <a:p>
            <a:pPr marL="285750" indent="-285750">
              <a:buFont typeface="Arial" panose="020B0604020202020204" pitchFamily="34" charset="0"/>
              <a:buChar char="•"/>
            </a:pPr>
            <a:r>
              <a:rPr lang="en-GB" sz="2000" dirty="0"/>
              <a:t>More than one in four look at the provision of general mental health and wellbeing services</a:t>
            </a:r>
          </a:p>
        </p:txBody>
      </p:sp>
      <p:pic>
        <p:nvPicPr>
          <p:cNvPr id="7" name="Picture 6">
            <a:extLst>
              <a:ext uri="{FF2B5EF4-FFF2-40B4-BE49-F238E27FC236}">
                <a16:creationId xmlns:a16="http://schemas.microsoft.com/office/drawing/2014/main" id="{7F7B47CA-9411-3304-052C-35A225D16793}"/>
              </a:ext>
            </a:extLst>
          </p:cNvPr>
          <p:cNvPicPr>
            <a:picLocks noChangeAspect="1"/>
          </p:cNvPicPr>
          <p:nvPr/>
        </p:nvPicPr>
        <p:blipFill>
          <a:blip r:embed="rId4"/>
          <a:stretch>
            <a:fillRect/>
          </a:stretch>
        </p:blipFill>
        <p:spPr>
          <a:xfrm>
            <a:off x="453607" y="3061643"/>
            <a:ext cx="5610338" cy="2888840"/>
          </a:xfrm>
          <a:prstGeom prst="rect">
            <a:avLst/>
          </a:prstGeom>
        </p:spPr>
      </p:pic>
      <p:sp>
        <p:nvSpPr>
          <p:cNvPr id="8" name="Rectangle 7">
            <a:extLst>
              <a:ext uri="{FF2B5EF4-FFF2-40B4-BE49-F238E27FC236}">
                <a16:creationId xmlns:a16="http://schemas.microsoft.com/office/drawing/2014/main" id="{943633AE-B78B-F55B-8976-1D8F365BA8AF}"/>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9" name="Rectangle 8">
            <a:extLst>
              <a:ext uri="{FF2B5EF4-FFF2-40B4-BE49-F238E27FC236}">
                <a16:creationId xmlns:a16="http://schemas.microsoft.com/office/drawing/2014/main" id="{C65F82E5-46A0-6734-D444-02DC9B98A692}"/>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10" name="Picture 9">
            <a:extLst>
              <a:ext uri="{FF2B5EF4-FFF2-40B4-BE49-F238E27FC236}">
                <a16:creationId xmlns:a16="http://schemas.microsoft.com/office/drawing/2014/main" id="{6FDBA32A-40FD-E94C-7939-1EB678549457}"/>
              </a:ext>
            </a:extLst>
          </p:cNvPr>
          <p:cNvPicPr>
            <a:picLocks noChangeAspect="1"/>
          </p:cNvPicPr>
          <p:nvPr/>
        </p:nvPicPr>
        <p:blipFill>
          <a:blip r:embed="rId5"/>
          <a:stretch>
            <a:fillRect/>
          </a:stretch>
        </p:blipFill>
        <p:spPr>
          <a:xfrm>
            <a:off x="11703271" y="6319521"/>
            <a:ext cx="488730" cy="538480"/>
          </a:xfrm>
          <a:prstGeom prst="rect">
            <a:avLst/>
          </a:prstGeom>
        </p:spPr>
      </p:pic>
      <p:sp>
        <p:nvSpPr>
          <p:cNvPr id="12" name="TextBox 11">
            <a:extLst>
              <a:ext uri="{FF2B5EF4-FFF2-40B4-BE49-F238E27FC236}">
                <a16:creationId xmlns:a16="http://schemas.microsoft.com/office/drawing/2014/main" id="{7D418AFF-2877-B17F-1E8E-D2BAE717A47F}"/>
              </a:ext>
            </a:extLst>
          </p:cNvPr>
          <p:cNvSpPr txBox="1"/>
          <p:nvPr/>
        </p:nvSpPr>
        <p:spPr>
          <a:xfrm>
            <a:off x="715036" y="6088688"/>
            <a:ext cx="5013515" cy="461665"/>
          </a:xfrm>
          <a:prstGeom prst="rect">
            <a:avLst/>
          </a:prstGeom>
          <a:noFill/>
        </p:spPr>
        <p:txBody>
          <a:bodyPr wrap="square">
            <a:spAutoFit/>
          </a:bodyPr>
          <a:lstStyle/>
          <a:p>
            <a:r>
              <a:rPr lang="en-US" sz="1200" dirty="0">
                <a:hlinkClick r:id="rId6"/>
              </a:rPr>
              <a:t>450% increase in student mental health declarations over last decade but progress still needed to address declarations stigma | Undergraduate | UCAS</a:t>
            </a:r>
            <a:endParaRPr lang="en-GB" sz="1200" dirty="0"/>
          </a:p>
        </p:txBody>
      </p:sp>
      <p:sp>
        <p:nvSpPr>
          <p:cNvPr id="4" name="TextBox 3">
            <a:extLst>
              <a:ext uri="{FF2B5EF4-FFF2-40B4-BE49-F238E27FC236}">
                <a16:creationId xmlns:a16="http://schemas.microsoft.com/office/drawing/2014/main" id="{E411FA63-0384-D14D-50A4-D8841AC81232}"/>
              </a:ext>
            </a:extLst>
          </p:cNvPr>
          <p:cNvSpPr txBox="1"/>
          <p:nvPr/>
        </p:nvSpPr>
        <p:spPr>
          <a:xfrm>
            <a:off x="6325374" y="5838070"/>
            <a:ext cx="4891583" cy="1015663"/>
          </a:xfrm>
          <a:prstGeom prst="rect">
            <a:avLst/>
          </a:prstGeom>
          <a:noFill/>
        </p:spPr>
        <p:txBody>
          <a:bodyPr wrap="square">
            <a:spAutoFit/>
          </a:bodyPr>
          <a:lstStyle/>
          <a:p>
            <a:pPr algn="ctr"/>
            <a:r>
              <a:rPr lang="en-US" sz="2000" b="1" dirty="0"/>
              <a:t>James </a:t>
            </a:r>
            <a:r>
              <a:rPr lang="en-US" sz="2000" b="1" dirty="0" err="1"/>
              <a:t>Newham</a:t>
            </a:r>
            <a:r>
              <a:rPr lang="en-US" sz="2000" b="1" dirty="0"/>
              <a:t> and Omar Khan</a:t>
            </a:r>
          </a:p>
          <a:p>
            <a:pPr algn="ctr"/>
            <a:r>
              <a:rPr lang="en-US" sz="2000" dirty="0"/>
              <a:t>Mental Health Analytics: Using data to better support student wellbeing </a:t>
            </a:r>
            <a:endParaRPr lang="en-GB" sz="2000" dirty="0"/>
          </a:p>
        </p:txBody>
      </p:sp>
    </p:spTree>
    <p:extLst>
      <p:ext uri="{BB962C8B-B14F-4D97-AF65-F5344CB8AC3E}">
        <p14:creationId xmlns:p14="http://schemas.microsoft.com/office/powerpoint/2010/main" val="1128518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40AB80E-734A-438E-A587-E3C9FE19A8C1}"/>
              </a:ext>
            </a:extLst>
          </p:cNvPr>
          <p:cNvGraphicFramePr>
            <a:graphicFrameLocks noGrp="1"/>
          </p:cNvGraphicFramePr>
          <p:nvPr>
            <p:extLst>
              <p:ext uri="{D42A27DB-BD31-4B8C-83A1-F6EECF244321}">
                <p14:modId xmlns:p14="http://schemas.microsoft.com/office/powerpoint/2010/main" val="4044672390"/>
              </p:ext>
            </p:extLst>
          </p:nvPr>
        </p:nvGraphicFramePr>
        <p:xfrm>
          <a:off x="746019" y="1366354"/>
          <a:ext cx="5295012" cy="4879353"/>
        </p:xfrm>
        <a:graphic>
          <a:graphicData uri="http://schemas.openxmlformats.org/drawingml/2006/table">
            <a:tbl>
              <a:tblPr firstRow="1" firstCol="1" bandRow="1">
                <a:tableStyleId>{69CF1AB2-1976-4502-BF36-3FF5EA218861}</a:tableStyleId>
              </a:tblPr>
              <a:tblGrid>
                <a:gridCol w="3863476">
                  <a:extLst>
                    <a:ext uri="{9D8B030D-6E8A-4147-A177-3AD203B41FA5}">
                      <a16:colId xmlns:a16="http://schemas.microsoft.com/office/drawing/2014/main" val="3185682671"/>
                    </a:ext>
                  </a:extLst>
                </a:gridCol>
                <a:gridCol w="1431536">
                  <a:extLst>
                    <a:ext uri="{9D8B030D-6E8A-4147-A177-3AD203B41FA5}">
                      <a16:colId xmlns:a16="http://schemas.microsoft.com/office/drawing/2014/main" val="2033201569"/>
                    </a:ext>
                  </a:extLst>
                </a:gridCol>
              </a:tblGrid>
              <a:tr h="399580">
                <a:tc>
                  <a:txBody>
                    <a:bodyPr/>
                    <a:lstStyle/>
                    <a:p>
                      <a:pPr>
                        <a:spcAft>
                          <a:spcPts val="0"/>
                        </a:spcAft>
                      </a:pPr>
                      <a:r>
                        <a:rPr lang="en-GB" sz="1800" dirty="0">
                          <a:solidFill>
                            <a:schemeClr val="tx1"/>
                          </a:solidFill>
                          <a:effectLst/>
                        </a:rPr>
                        <a:t>Concern</a:t>
                      </a:r>
                      <a:endParaRPr lang="en-GB" sz="1800" b="0" dirty="0">
                        <a:solidFill>
                          <a:schemeClr val="tx1"/>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GB" sz="1800" dirty="0">
                          <a:solidFill>
                            <a:schemeClr val="tx1"/>
                          </a:solidFill>
                          <a:effectLst/>
                        </a:rPr>
                        <a:t>Aggregate</a:t>
                      </a:r>
                      <a:endParaRPr lang="en-GB" sz="1800" b="0" dirty="0">
                        <a:solidFill>
                          <a:schemeClr val="tx1"/>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215112586"/>
                  </a:ext>
                </a:extLst>
              </a:tr>
              <a:tr h="543895">
                <a:tc>
                  <a:txBody>
                    <a:bodyPr/>
                    <a:lstStyle/>
                    <a:p>
                      <a:pPr>
                        <a:spcAft>
                          <a:spcPts val="0"/>
                        </a:spcAft>
                      </a:pPr>
                      <a:r>
                        <a:rPr lang="en-GB" sz="1800" b="0" dirty="0">
                          <a:effectLst/>
                        </a:rPr>
                        <a:t>Coping with the level of study</a:t>
                      </a:r>
                      <a:endParaRPr lang="en-GB" sz="1800" b="0" dirty="0">
                        <a:solidFill>
                          <a:schemeClr val="bg1"/>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800" b="0" dirty="0">
                          <a:effectLst/>
                        </a:rPr>
                        <a:t>44.2%    </a:t>
                      </a:r>
                      <a:endParaRPr lang="en-GB" sz="18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38781896"/>
                  </a:ext>
                </a:extLst>
              </a:tr>
              <a:tr h="543895">
                <a:tc>
                  <a:txBody>
                    <a:bodyPr/>
                    <a:lstStyle/>
                    <a:p>
                      <a:pPr>
                        <a:spcAft>
                          <a:spcPts val="0"/>
                        </a:spcAft>
                      </a:pPr>
                      <a:r>
                        <a:rPr lang="en-GB" sz="1800" b="0" dirty="0">
                          <a:effectLst/>
                        </a:rPr>
                        <a:t>Difficulties in fitting study around existing work commitments</a:t>
                      </a:r>
                      <a:endParaRPr lang="en-GB" sz="1800" b="0" dirty="0">
                        <a:solidFill>
                          <a:schemeClr val="bg1"/>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800" b="0" dirty="0">
                          <a:effectLst/>
                        </a:rPr>
                        <a:t>24.1%     </a:t>
                      </a:r>
                      <a:endParaRPr lang="en-GB" sz="18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94400692"/>
                  </a:ext>
                </a:extLst>
              </a:tr>
              <a:tr h="582021">
                <a:tc>
                  <a:txBody>
                    <a:bodyPr/>
                    <a:lstStyle/>
                    <a:p>
                      <a:pPr>
                        <a:spcAft>
                          <a:spcPts val="0"/>
                        </a:spcAft>
                      </a:pPr>
                      <a:r>
                        <a:rPr lang="en-GB" sz="1800" b="0" dirty="0">
                          <a:effectLst/>
                        </a:rPr>
                        <a:t>Lack of confidence about ability to study</a:t>
                      </a:r>
                      <a:endParaRPr lang="en-GB" sz="1800" b="0" dirty="0">
                        <a:solidFill>
                          <a:schemeClr val="bg1"/>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800" b="0" dirty="0">
                          <a:effectLst/>
                        </a:rPr>
                        <a:t>24.0%     </a:t>
                      </a:r>
                      <a:endParaRPr lang="en-GB" sz="18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74129251"/>
                  </a:ext>
                </a:extLst>
              </a:tr>
              <a:tr h="582021">
                <a:tc>
                  <a:txBody>
                    <a:bodyPr/>
                    <a:lstStyle/>
                    <a:p>
                      <a:pPr>
                        <a:spcAft>
                          <a:spcPts val="0"/>
                        </a:spcAft>
                      </a:pPr>
                      <a:r>
                        <a:rPr lang="en-GB" sz="1800" b="0" dirty="0">
                          <a:effectLst/>
                        </a:rPr>
                        <a:t>Lack of sufficient funding </a:t>
                      </a:r>
                      <a:endParaRPr lang="en-GB" sz="18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800" b="0" dirty="0">
                          <a:effectLst/>
                        </a:rPr>
                        <a:t>23.7%  </a:t>
                      </a:r>
                      <a:endParaRPr lang="en-GB" sz="18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92091828"/>
                  </a:ext>
                </a:extLst>
              </a:tr>
              <a:tr h="582021">
                <a:tc>
                  <a:txBody>
                    <a:bodyPr/>
                    <a:lstStyle/>
                    <a:p>
                      <a:pPr>
                        <a:spcAft>
                          <a:spcPts val="0"/>
                        </a:spcAft>
                      </a:pPr>
                      <a:r>
                        <a:rPr lang="en-GB" sz="1800" b="0" dirty="0">
                          <a:effectLst/>
                        </a:rPr>
                        <a:t>Concerns about committing more time to study</a:t>
                      </a:r>
                      <a:endParaRPr lang="en-GB" sz="18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800" b="0" dirty="0">
                          <a:effectLst/>
                        </a:rPr>
                        <a:t>23.2%     </a:t>
                      </a:r>
                      <a:endParaRPr lang="en-GB" sz="18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11605624"/>
                  </a:ext>
                </a:extLst>
              </a:tr>
              <a:tr h="543895">
                <a:tc>
                  <a:txBody>
                    <a:bodyPr/>
                    <a:lstStyle/>
                    <a:p>
                      <a:pPr>
                        <a:spcAft>
                          <a:spcPts val="0"/>
                        </a:spcAft>
                      </a:pPr>
                      <a:r>
                        <a:rPr lang="en-GB" sz="1800" b="0" dirty="0">
                          <a:effectLst/>
                        </a:rPr>
                        <a:t>Concerns about getting into debt</a:t>
                      </a:r>
                      <a:endParaRPr lang="en-GB" sz="18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800" b="0" dirty="0">
                          <a:effectLst/>
                        </a:rPr>
                        <a:t>20.5%    </a:t>
                      </a:r>
                      <a:endParaRPr lang="en-GB" sz="18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15585863"/>
                  </a:ext>
                </a:extLst>
              </a:tr>
              <a:tr h="543895">
                <a:tc>
                  <a:txBody>
                    <a:bodyPr/>
                    <a:lstStyle/>
                    <a:p>
                      <a:pPr>
                        <a:spcAft>
                          <a:spcPts val="0"/>
                        </a:spcAft>
                      </a:pPr>
                      <a:r>
                        <a:rPr lang="en-GB" sz="1800" b="0" dirty="0">
                          <a:effectLst/>
                        </a:rPr>
                        <a:t>Concerns about increasing my levels of debt</a:t>
                      </a:r>
                      <a:endParaRPr lang="en-GB" sz="18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800" b="0" dirty="0">
                          <a:effectLst/>
                        </a:rPr>
                        <a:t>17.3%    </a:t>
                      </a:r>
                      <a:endParaRPr lang="en-GB" sz="18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83984304"/>
                  </a:ext>
                </a:extLst>
              </a:tr>
              <a:tr h="543895">
                <a:tc>
                  <a:txBody>
                    <a:bodyPr/>
                    <a:lstStyle/>
                    <a:p>
                      <a:pPr>
                        <a:spcAft>
                          <a:spcPts val="0"/>
                        </a:spcAft>
                      </a:pPr>
                      <a:r>
                        <a:rPr lang="en-GB" sz="1800" b="0" dirty="0">
                          <a:effectLst/>
                        </a:rPr>
                        <a:t>Lack of information about study opportunities</a:t>
                      </a:r>
                      <a:endParaRPr lang="en-GB" sz="18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GB" sz="1800" b="0" dirty="0">
                          <a:effectLst/>
                        </a:rPr>
                        <a:t>16.2%    </a:t>
                      </a:r>
                      <a:endParaRPr lang="en-GB" sz="18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55677574"/>
                  </a:ext>
                </a:extLst>
              </a:tr>
            </a:tbl>
          </a:graphicData>
        </a:graphic>
      </p:graphicFrame>
      <p:sp>
        <p:nvSpPr>
          <p:cNvPr id="5" name="TextBox 4">
            <a:extLst>
              <a:ext uri="{FF2B5EF4-FFF2-40B4-BE49-F238E27FC236}">
                <a16:creationId xmlns:a16="http://schemas.microsoft.com/office/drawing/2014/main" id="{27B20762-2E56-4256-A835-C588E0A06058}"/>
              </a:ext>
            </a:extLst>
          </p:cNvPr>
          <p:cNvSpPr txBox="1"/>
          <p:nvPr/>
        </p:nvSpPr>
        <p:spPr>
          <a:xfrm>
            <a:off x="973649" y="746537"/>
            <a:ext cx="6138351" cy="461665"/>
          </a:xfrm>
          <a:prstGeom prst="rect">
            <a:avLst/>
          </a:prstGeom>
          <a:noFill/>
        </p:spPr>
        <p:txBody>
          <a:bodyPr wrap="square" rtlCol="0">
            <a:spAutoFit/>
          </a:bodyPr>
          <a:lstStyle/>
          <a:p>
            <a:r>
              <a:rPr lang="en-US" sz="2400" b="1" dirty="0"/>
              <a:t>Pre-Covid19  11  University 2014</a:t>
            </a:r>
            <a:endParaRPr lang="en-GB" sz="2400" b="1" dirty="0"/>
          </a:p>
        </p:txBody>
      </p:sp>
      <p:sp>
        <p:nvSpPr>
          <p:cNvPr id="6" name="Title 1">
            <a:extLst>
              <a:ext uri="{FF2B5EF4-FFF2-40B4-BE49-F238E27FC236}">
                <a16:creationId xmlns:a16="http://schemas.microsoft.com/office/drawing/2014/main" id="{22457347-D11C-45A2-A692-E8EE4435DA3E}"/>
              </a:ext>
            </a:extLst>
          </p:cNvPr>
          <p:cNvSpPr>
            <a:spLocks noGrp="1"/>
          </p:cNvSpPr>
          <p:nvPr>
            <p:ph type="title"/>
          </p:nvPr>
        </p:nvSpPr>
        <p:spPr>
          <a:xfrm>
            <a:off x="838200" y="123774"/>
            <a:ext cx="10515600" cy="769408"/>
          </a:xfrm>
        </p:spPr>
        <p:txBody>
          <a:bodyPr/>
          <a:lstStyle/>
          <a:p>
            <a:r>
              <a:rPr lang="en-US" b="1" dirty="0">
                <a:solidFill>
                  <a:schemeClr val="accent1"/>
                </a:solidFill>
                <a:latin typeface="+mn-lt"/>
              </a:rPr>
              <a:t>PGT student concerns about start university</a:t>
            </a:r>
            <a:endParaRPr lang="en-GB" b="1" dirty="0">
              <a:solidFill>
                <a:schemeClr val="accent1"/>
              </a:solidFill>
              <a:latin typeface="+mn-lt"/>
            </a:endParaRPr>
          </a:p>
        </p:txBody>
      </p:sp>
      <p:sp>
        <p:nvSpPr>
          <p:cNvPr id="10" name="TextBox 9">
            <a:extLst>
              <a:ext uri="{FF2B5EF4-FFF2-40B4-BE49-F238E27FC236}">
                <a16:creationId xmlns:a16="http://schemas.microsoft.com/office/drawing/2014/main" id="{4CA05E64-0DC1-417C-9E60-6809821F843B}"/>
              </a:ext>
            </a:extLst>
          </p:cNvPr>
          <p:cNvSpPr txBox="1"/>
          <p:nvPr/>
        </p:nvSpPr>
        <p:spPr>
          <a:xfrm>
            <a:off x="638166" y="6364894"/>
            <a:ext cx="11294561" cy="369332"/>
          </a:xfrm>
          <a:prstGeom prst="rect">
            <a:avLst/>
          </a:prstGeom>
          <a:noFill/>
        </p:spPr>
        <p:txBody>
          <a:bodyPr wrap="square">
            <a:spAutoFit/>
          </a:bodyPr>
          <a:lstStyle/>
          <a:p>
            <a:r>
              <a:rPr lang="en-GB" dirty="0"/>
              <a:t>http://www.improvingthestudentexperience.com/library/PG_documents/Postgraduate_Experience_Report_Final.pdf</a:t>
            </a:r>
          </a:p>
        </p:txBody>
      </p:sp>
      <p:sp>
        <p:nvSpPr>
          <p:cNvPr id="11" name="Rectangle 10">
            <a:extLst>
              <a:ext uri="{FF2B5EF4-FFF2-40B4-BE49-F238E27FC236}">
                <a16:creationId xmlns:a16="http://schemas.microsoft.com/office/drawing/2014/main" id="{8DCFD152-D7DD-44F9-88DC-3C6FAFBE1BEC}"/>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12" name="Rectangle 11">
            <a:extLst>
              <a:ext uri="{FF2B5EF4-FFF2-40B4-BE49-F238E27FC236}">
                <a16:creationId xmlns:a16="http://schemas.microsoft.com/office/drawing/2014/main" id="{1BC426DE-75FD-4FE1-BAA9-A4D78D5A829F}"/>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13" name="Picture 12">
            <a:extLst>
              <a:ext uri="{FF2B5EF4-FFF2-40B4-BE49-F238E27FC236}">
                <a16:creationId xmlns:a16="http://schemas.microsoft.com/office/drawing/2014/main" id="{CAD0076F-568C-479A-B550-A223B82EC4D2}"/>
              </a:ext>
            </a:extLst>
          </p:cNvPr>
          <p:cNvPicPr>
            <a:picLocks noChangeAspect="1"/>
          </p:cNvPicPr>
          <p:nvPr/>
        </p:nvPicPr>
        <p:blipFill>
          <a:blip r:embed="rId3"/>
          <a:stretch>
            <a:fillRect/>
          </a:stretch>
        </p:blipFill>
        <p:spPr>
          <a:xfrm>
            <a:off x="11703271" y="6319521"/>
            <a:ext cx="488730" cy="538480"/>
          </a:xfrm>
          <a:prstGeom prst="rect">
            <a:avLst/>
          </a:prstGeom>
        </p:spPr>
      </p:pic>
      <p:graphicFrame>
        <p:nvGraphicFramePr>
          <p:cNvPr id="16" name="Table 15">
            <a:extLst>
              <a:ext uri="{FF2B5EF4-FFF2-40B4-BE49-F238E27FC236}">
                <a16:creationId xmlns:a16="http://schemas.microsoft.com/office/drawing/2014/main" id="{1493E51C-BF23-B128-77B2-78B111ABD61A}"/>
              </a:ext>
            </a:extLst>
          </p:cNvPr>
          <p:cNvGraphicFramePr>
            <a:graphicFrameLocks noGrp="1"/>
          </p:cNvGraphicFramePr>
          <p:nvPr>
            <p:extLst>
              <p:ext uri="{D42A27DB-BD31-4B8C-83A1-F6EECF244321}">
                <p14:modId xmlns:p14="http://schemas.microsoft.com/office/powerpoint/2010/main" val="3396912106"/>
              </p:ext>
            </p:extLst>
          </p:nvPr>
        </p:nvGraphicFramePr>
        <p:xfrm>
          <a:off x="6234224" y="1366354"/>
          <a:ext cx="5295013" cy="4879353"/>
        </p:xfrm>
        <a:graphic>
          <a:graphicData uri="http://schemas.openxmlformats.org/drawingml/2006/table">
            <a:tbl>
              <a:tblPr firstRow="1" firstCol="1" bandRow="1">
                <a:tableStyleId>{69CF1AB2-1976-4502-BF36-3FF5EA218861}</a:tableStyleId>
              </a:tblPr>
              <a:tblGrid>
                <a:gridCol w="4042700">
                  <a:extLst>
                    <a:ext uri="{9D8B030D-6E8A-4147-A177-3AD203B41FA5}">
                      <a16:colId xmlns:a16="http://schemas.microsoft.com/office/drawing/2014/main" val="3185682671"/>
                    </a:ext>
                  </a:extLst>
                </a:gridCol>
                <a:gridCol w="1252313">
                  <a:extLst>
                    <a:ext uri="{9D8B030D-6E8A-4147-A177-3AD203B41FA5}">
                      <a16:colId xmlns:a16="http://schemas.microsoft.com/office/drawing/2014/main" val="2033201569"/>
                    </a:ext>
                  </a:extLst>
                </a:gridCol>
              </a:tblGrid>
              <a:tr h="399580">
                <a:tc>
                  <a:txBody>
                    <a:bodyPr/>
                    <a:lstStyle/>
                    <a:p>
                      <a:pPr>
                        <a:spcAft>
                          <a:spcPts val="0"/>
                        </a:spcAft>
                      </a:pPr>
                      <a:r>
                        <a:rPr lang="en-GB" sz="1800" dirty="0">
                          <a:solidFill>
                            <a:schemeClr val="tx1"/>
                          </a:solidFill>
                          <a:effectLst/>
                        </a:rPr>
                        <a:t>Concern</a:t>
                      </a:r>
                      <a:endParaRPr lang="en-GB" sz="1800" b="0" dirty="0">
                        <a:solidFill>
                          <a:schemeClr val="tx1"/>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spcAft>
                          <a:spcPts val="0"/>
                        </a:spcAft>
                      </a:pPr>
                      <a:r>
                        <a:rPr lang="en-GB" sz="1800" dirty="0">
                          <a:solidFill>
                            <a:schemeClr val="tx1"/>
                          </a:solidFill>
                          <a:effectLst/>
                        </a:rPr>
                        <a:t>Aggregate</a:t>
                      </a:r>
                      <a:endParaRPr lang="en-GB" sz="1800" b="0" dirty="0">
                        <a:solidFill>
                          <a:schemeClr val="tx1"/>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215112586"/>
                  </a:ext>
                </a:extLst>
              </a:tr>
              <a:tr h="543895">
                <a:tc>
                  <a:txBody>
                    <a:bodyPr/>
                    <a:lstStyle/>
                    <a:p>
                      <a:pPr>
                        <a:spcAft>
                          <a:spcPts val="0"/>
                        </a:spcAft>
                      </a:pPr>
                      <a:r>
                        <a:rPr lang="en-GB" sz="1800" b="0" dirty="0">
                          <a:effectLst/>
                        </a:rPr>
                        <a:t>Coping with the level of study</a:t>
                      </a:r>
                      <a:endParaRPr lang="en-GB" sz="1800" b="0" dirty="0">
                        <a:solidFill>
                          <a:schemeClr val="bg1"/>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800" b="0" dirty="0">
                          <a:solidFill>
                            <a:srgbClr val="000000"/>
                          </a:solidFill>
                          <a:effectLst/>
                          <a:latin typeface="+mn-lt"/>
                          <a:ea typeface="Times New Roman" panose="02020603050405020304" pitchFamily="18" charset="0"/>
                          <a:cs typeface="Times New Roman" panose="02020603050405020304" pitchFamily="18" charset="0"/>
                        </a:rPr>
                        <a:t>42.5%</a:t>
                      </a:r>
                      <a:endParaRPr lang="en-GB" sz="1800" b="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38781896"/>
                  </a:ext>
                </a:extLst>
              </a:tr>
              <a:tr h="543895">
                <a:tc>
                  <a:txBody>
                    <a:bodyPr/>
                    <a:lstStyle/>
                    <a:p>
                      <a:pPr>
                        <a:spcAft>
                          <a:spcPts val="0"/>
                        </a:spcAft>
                      </a:pPr>
                      <a:r>
                        <a:rPr lang="en-GB" sz="1800" b="0" dirty="0">
                          <a:effectLst/>
                        </a:rPr>
                        <a:t>Lack of information about study at this level</a:t>
                      </a:r>
                      <a:endParaRPr lang="en-GB" sz="18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800" b="0" dirty="0">
                          <a:solidFill>
                            <a:srgbClr val="000000"/>
                          </a:solidFill>
                          <a:effectLst/>
                          <a:latin typeface="+mn-lt"/>
                          <a:ea typeface="Times New Roman" panose="02020603050405020304" pitchFamily="18" charset="0"/>
                          <a:cs typeface="Times New Roman" panose="02020603050405020304" pitchFamily="18" charset="0"/>
                        </a:rPr>
                        <a:t>37.4%</a:t>
                      </a:r>
                      <a:endParaRPr lang="en-GB" sz="1800" b="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94400692"/>
                  </a:ext>
                </a:extLst>
              </a:tr>
              <a:tr h="5820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rPr>
                        <a:t>Difficulties in fitting study around existing work commitments</a:t>
                      </a:r>
                      <a:endParaRPr lang="en-GB" sz="1800" b="0" dirty="0">
                        <a:solidFill>
                          <a:schemeClr val="bg1"/>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800" b="0" dirty="0">
                          <a:solidFill>
                            <a:srgbClr val="000000"/>
                          </a:solidFill>
                          <a:effectLst/>
                          <a:latin typeface="+mn-lt"/>
                          <a:ea typeface="Times New Roman" panose="02020603050405020304" pitchFamily="18" charset="0"/>
                          <a:cs typeface="Times New Roman" panose="02020603050405020304" pitchFamily="18" charset="0"/>
                        </a:rPr>
                        <a:t>30.2%</a:t>
                      </a:r>
                      <a:endParaRPr lang="en-GB" sz="1800" b="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74129251"/>
                  </a:ext>
                </a:extLst>
              </a:tr>
              <a:tr h="5820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mn-lt"/>
                        </a:rPr>
                        <a:t>Concerns about Covid19 and potential lockdowns</a:t>
                      </a:r>
                      <a:endParaRPr lang="en-GB" sz="1800" b="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800" b="0" dirty="0">
                          <a:solidFill>
                            <a:srgbClr val="000000"/>
                          </a:solidFill>
                          <a:effectLst/>
                          <a:latin typeface="+mn-lt"/>
                          <a:ea typeface="Times New Roman" panose="02020603050405020304" pitchFamily="18" charset="0"/>
                          <a:cs typeface="Times New Roman" panose="02020603050405020304" pitchFamily="18" charset="0"/>
                        </a:rPr>
                        <a:t>28.8%</a:t>
                      </a:r>
                      <a:endParaRPr lang="en-GB" sz="1800" b="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92091828"/>
                  </a:ext>
                </a:extLst>
              </a:tr>
              <a:tr h="5820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rPr>
                        <a:t>Lack of confidence about ability to study</a:t>
                      </a:r>
                      <a:endParaRPr lang="en-GB" sz="1800" b="0" dirty="0">
                        <a:solidFill>
                          <a:schemeClr val="bg1"/>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800" b="0" dirty="0">
                          <a:solidFill>
                            <a:srgbClr val="000000"/>
                          </a:solidFill>
                          <a:effectLst/>
                          <a:latin typeface="+mn-lt"/>
                          <a:ea typeface="Times New Roman" panose="02020603050405020304" pitchFamily="18" charset="0"/>
                          <a:cs typeface="Times New Roman" panose="02020603050405020304" pitchFamily="18" charset="0"/>
                        </a:rPr>
                        <a:t>26.6%</a:t>
                      </a:r>
                      <a:endParaRPr lang="en-GB" sz="1800" b="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11605624"/>
                  </a:ext>
                </a:extLst>
              </a:tr>
              <a:tr h="543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rPr>
                        <a:t>Having to potentially start online</a:t>
                      </a:r>
                      <a:endParaRPr lang="en-GB" sz="18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800" b="0" dirty="0">
                          <a:solidFill>
                            <a:srgbClr val="000000"/>
                          </a:solidFill>
                          <a:effectLst/>
                          <a:latin typeface="+mn-lt"/>
                          <a:ea typeface="Times New Roman" panose="02020603050405020304" pitchFamily="18" charset="0"/>
                          <a:cs typeface="Times New Roman" panose="02020603050405020304" pitchFamily="18" charset="0"/>
                        </a:rPr>
                        <a:t>22.3%</a:t>
                      </a:r>
                      <a:endParaRPr lang="en-GB" sz="1800" b="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15585863"/>
                  </a:ext>
                </a:extLst>
              </a:tr>
              <a:tr h="543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rPr>
                        <a:t>Concerns about committing more time to study</a:t>
                      </a:r>
                      <a:endParaRPr lang="en-GB" sz="18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800" b="0" dirty="0">
                          <a:solidFill>
                            <a:srgbClr val="000000"/>
                          </a:solidFill>
                          <a:effectLst/>
                          <a:latin typeface="+mn-lt"/>
                          <a:ea typeface="Times New Roman" panose="02020603050405020304" pitchFamily="18" charset="0"/>
                          <a:cs typeface="Times New Roman" panose="02020603050405020304" pitchFamily="18" charset="0"/>
                        </a:rPr>
                        <a:t>20.1%</a:t>
                      </a:r>
                      <a:endParaRPr lang="en-GB" sz="1800" b="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83984304"/>
                  </a:ext>
                </a:extLst>
              </a:tr>
              <a:tr h="543895">
                <a:tc>
                  <a:txBody>
                    <a:bodyPr/>
                    <a:lstStyle/>
                    <a:p>
                      <a:pPr>
                        <a:spcAft>
                          <a:spcPts val="0"/>
                        </a:spcAft>
                      </a:pPr>
                      <a:r>
                        <a:rPr lang="en-GB" sz="1800" b="0" dirty="0">
                          <a:effectLst/>
                        </a:rPr>
                        <a:t>Having a long commute to attend the course</a:t>
                      </a:r>
                      <a:endParaRPr lang="en-GB" sz="1800" b="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800" b="0" dirty="0">
                          <a:solidFill>
                            <a:srgbClr val="000000"/>
                          </a:solidFill>
                          <a:effectLst/>
                          <a:latin typeface="+mn-lt"/>
                          <a:ea typeface="Times New Roman" panose="02020603050405020304" pitchFamily="18" charset="0"/>
                          <a:cs typeface="Times New Roman" panose="02020603050405020304" pitchFamily="18" charset="0"/>
                        </a:rPr>
                        <a:t>17.3%</a:t>
                      </a:r>
                      <a:endParaRPr lang="en-GB" sz="1800" b="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55677574"/>
                  </a:ext>
                </a:extLst>
              </a:tr>
            </a:tbl>
          </a:graphicData>
        </a:graphic>
      </p:graphicFrame>
      <p:sp>
        <p:nvSpPr>
          <p:cNvPr id="17" name="Rectangle: Rounded Corners 16">
            <a:extLst>
              <a:ext uri="{FF2B5EF4-FFF2-40B4-BE49-F238E27FC236}">
                <a16:creationId xmlns:a16="http://schemas.microsoft.com/office/drawing/2014/main" id="{1966216E-59AB-A79F-BA76-66B96FCFE4F3}"/>
              </a:ext>
            </a:extLst>
          </p:cNvPr>
          <p:cNvSpPr/>
          <p:nvPr/>
        </p:nvSpPr>
        <p:spPr>
          <a:xfrm>
            <a:off x="6225853" y="4585459"/>
            <a:ext cx="5295012" cy="108382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D2F3400F-6BF7-6357-9704-DBB0500ACE94}"/>
              </a:ext>
            </a:extLst>
          </p:cNvPr>
          <p:cNvSpPr txBox="1"/>
          <p:nvPr/>
        </p:nvSpPr>
        <p:spPr>
          <a:xfrm>
            <a:off x="6872511" y="812885"/>
            <a:ext cx="5405246" cy="461665"/>
          </a:xfrm>
          <a:prstGeom prst="rect">
            <a:avLst/>
          </a:prstGeom>
          <a:noFill/>
        </p:spPr>
        <p:txBody>
          <a:bodyPr wrap="square" rtlCol="0">
            <a:spAutoFit/>
          </a:bodyPr>
          <a:lstStyle/>
          <a:p>
            <a:r>
              <a:rPr lang="en-US" sz="2400" b="1" dirty="0"/>
              <a:t>University 3 September 2021</a:t>
            </a:r>
            <a:endParaRPr lang="en-GB" sz="2400" b="1" dirty="0"/>
          </a:p>
        </p:txBody>
      </p:sp>
    </p:spTree>
    <p:extLst>
      <p:ext uri="{BB962C8B-B14F-4D97-AF65-F5344CB8AC3E}">
        <p14:creationId xmlns:p14="http://schemas.microsoft.com/office/powerpoint/2010/main" val="355345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1545-9EB2-BC1C-AAA6-70CA851EFB9C}"/>
              </a:ext>
            </a:extLst>
          </p:cNvPr>
          <p:cNvSpPr>
            <a:spLocks noGrp="1"/>
          </p:cNvSpPr>
          <p:nvPr>
            <p:ph type="title"/>
          </p:nvPr>
        </p:nvSpPr>
        <p:spPr>
          <a:xfrm>
            <a:off x="838200" y="18255"/>
            <a:ext cx="10515600" cy="1325563"/>
          </a:xfrm>
        </p:spPr>
        <p:txBody>
          <a:bodyPr/>
          <a:lstStyle/>
          <a:p>
            <a:pPr algn="ctr"/>
            <a:r>
              <a:rPr lang="en-US" b="1" dirty="0">
                <a:solidFill>
                  <a:schemeClr val="accent1"/>
                </a:solidFill>
                <a:latin typeface="+mn-lt"/>
              </a:rPr>
              <a:t>What we need to think about </a:t>
            </a:r>
            <a:br>
              <a:rPr lang="en-US" b="1" dirty="0">
                <a:solidFill>
                  <a:schemeClr val="accent1"/>
                </a:solidFill>
                <a:latin typeface="+mn-lt"/>
              </a:rPr>
            </a:br>
            <a:r>
              <a:rPr lang="en-US" sz="4000" dirty="0">
                <a:solidFill>
                  <a:schemeClr val="accent1"/>
                </a:solidFill>
                <a:latin typeface="+mn-lt"/>
              </a:rPr>
              <a:t>Impact of changes due to Covid19</a:t>
            </a:r>
            <a:endParaRPr lang="en-GB" dirty="0">
              <a:solidFill>
                <a:schemeClr val="accent1"/>
              </a:solidFill>
              <a:latin typeface="+mn-lt"/>
            </a:endParaRPr>
          </a:p>
        </p:txBody>
      </p:sp>
      <p:sp>
        <p:nvSpPr>
          <p:cNvPr id="3" name="Content Placeholder 2">
            <a:extLst>
              <a:ext uri="{FF2B5EF4-FFF2-40B4-BE49-F238E27FC236}">
                <a16:creationId xmlns:a16="http://schemas.microsoft.com/office/drawing/2014/main" id="{8A9BF07E-FAB3-DF33-7DF5-26DE25CCBB0A}"/>
              </a:ext>
            </a:extLst>
          </p:cNvPr>
          <p:cNvSpPr>
            <a:spLocks noGrp="1"/>
          </p:cNvSpPr>
          <p:nvPr>
            <p:ph idx="1"/>
          </p:nvPr>
        </p:nvSpPr>
        <p:spPr>
          <a:xfrm>
            <a:off x="624840" y="1602898"/>
            <a:ext cx="10728960" cy="4914280"/>
          </a:xfrm>
        </p:spPr>
        <p:txBody>
          <a:bodyPr>
            <a:normAutofit/>
          </a:bodyPr>
          <a:lstStyle/>
          <a:p>
            <a:pPr marL="0" indent="0">
              <a:buNone/>
            </a:pPr>
            <a:r>
              <a:rPr lang="en-US" sz="4000" dirty="0"/>
              <a:t> </a:t>
            </a:r>
          </a:p>
          <a:p>
            <a:pPr lvl="1"/>
            <a:r>
              <a:rPr lang="en-US" sz="3600" dirty="0"/>
              <a:t>Increase in online learning and assessment</a:t>
            </a:r>
          </a:p>
          <a:p>
            <a:pPr lvl="1"/>
            <a:endParaRPr lang="en-US" sz="3600" dirty="0"/>
          </a:p>
          <a:p>
            <a:pPr lvl="1"/>
            <a:r>
              <a:rPr lang="en-US" sz="3600" dirty="0"/>
              <a:t>Changes to assessment</a:t>
            </a:r>
          </a:p>
          <a:p>
            <a:pPr marL="457200" lvl="1" indent="0">
              <a:buNone/>
            </a:pPr>
            <a:endParaRPr lang="en-US" sz="3600" dirty="0"/>
          </a:p>
          <a:p>
            <a:pPr lvl="1"/>
            <a:r>
              <a:rPr lang="en-US" sz="3600" dirty="0"/>
              <a:t>Reduced face to face teaching</a:t>
            </a:r>
          </a:p>
          <a:p>
            <a:pPr lvl="1"/>
            <a:endParaRPr lang="en-US" sz="3600" dirty="0"/>
          </a:p>
          <a:p>
            <a:pPr lvl="1"/>
            <a:r>
              <a:rPr lang="en-US" sz="3600" dirty="0"/>
              <a:t>Changes in ‘learning’ and ‘engagement’ </a:t>
            </a:r>
            <a:r>
              <a:rPr lang="en-US" sz="3600" dirty="0" err="1"/>
              <a:t>behaviour</a:t>
            </a:r>
            <a:endParaRPr lang="en-US" sz="3600" dirty="0"/>
          </a:p>
          <a:p>
            <a:pPr marL="457200" lvl="1" indent="0">
              <a:buNone/>
            </a:pPr>
            <a:endParaRPr lang="en-US" sz="3600" dirty="0"/>
          </a:p>
        </p:txBody>
      </p:sp>
      <p:sp>
        <p:nvSpPr>
          <p:cNvPr id="4" name="Rectangle 3">
            <a:extLst>
              <a:ext uri="{FF2B5EF4-FFF2-40B4-BE49-F238E27FC236}">
                <a16:creationId xmlns:a16="http://schemas.microsoft.com/office/drawing/2014/main" id="{945A4E9A-492E-A48A-81AD-54BF4F528B49}"/>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5" name="Rectangle 4">
            <a:extLst>
              <a:ext uri="{FF2B5EF4-FFF2-40B4-BE49-F238E27FC236}">
                <a16:creationId xmlns:a16="http://schemas.microsoft.com/office/drawing/2014/main" id="{3D679604-5413-1191-D4BB-C10CEC0E6194}"/>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6" name="Picture 5">
            <a:extLst>
              <a:ext uri="{FF2B5EF4-FFF2-40B4-BE49-F238E27FC236}">
                <a16:creationId xmlns:a16="http://schemas.microsoft.com/office/drawing/2014/main" id="{3A3B5826-B79A-C84F-687F-F5D4D6A41A5A}"/>
              </a:ext>
            </a:extLst>
          </p:cNvPr>
          <p:cNvPicPr>
            <a:picLocks noChangeAspect="1"/>
          </p:cNvPicPr>
          <p:nvPr/>
        </p:nvPicPr>
        <p:blipFill>
          <a:blip r:embed="rId3"/>
          <a:stretch>
            <a:fillRect/>
          </a:stretch>
        </p:blipFill>
        <p:spPr>
          <a:xfrm>
            <a:off x="11703271" y="6319521"/>
            <a:ext cx="488730" cy="538480"/>
          </a:xfrm>
          <a:prstGeom prst="rect">
            <a:avLst/>
          </a:prstGeom>
        </p:spPr>
      </p:pic>
    </p:spTree>
    <p:extLst>
      <p:ext uri="{BB962C8B-B14F-4D97-AF65-F5344CB8AC3E}">
        <p14:creationId xmlns:p14="http://schemas.microsoft.com/office/powerpoint/2010/main" val="1149352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EF7BC-94EF-4215-90F6-F85F46728EFD}"/>
              </a:ext>
            </a:extLst>
          </p:cNvPr>
          <p:cNvSpPr>
            <a:spLocks noGrp="1"/>
          </p:cNvSpPr>
          <p:nvPr>
            <p:ph type="title"/>
          </p:nvPr>
        </p:nvSpPr>
        <p:spPr>
          <a:xfrm>
            <a:off x="453607" y="-24338"/>
            <a:ext cx="11249663" cy="1325563"/>
          </a:xfrm>
        </p:spPr>
        <p:txBody>
          <a:bodyPr>
            <a:normAutofit/>
          </a:bodyPr>
          <a:lstStyle/>
          <a:p>
            <a:pPr algn="ctr"/>
            <a:r>
              <a:rPr lang="en-US" sz="6000" b="1" dirty="0">
                <a:solidFill>
                  <a:srgbClr val="0070C0"/>
                </a:solidFill>
                <a:latin typeface="+mn-lt"/>
              </a:rPr>
              <a:t>The experience of students</a:t>
            </a:r>
            <a:endParaRPr lang="en-GB" sz="6000" b="1" dirty="0">
              <a:solidFill>
                <a:srgbClr val="0070C0"/>
              </a:solidFill>
              <a:latin typeface="+mn-lt"/>
            </a:endParaRPr>
          </a:p>
        </p:txBody>
      </p:sp>
      <p:sp>
        <p:nvSpPr>
          <p:cNvPr id="4" name="Rectangle 3">
            <a:extLst>
              <a:ext uri="{FF2B5EF4-FFF2-40B4-BE49-F238E27FC236}">
                <a16:creationId xmlns:a16="http://schemas.microsoft.com/office/drawing/2014/main" id="{3F7A97A7-2AAE-46E3-A181-4AB913BF1A54}"/>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5" name="Rectangle 4">
            <a:extLst>
              <a:ext uri="{FF2B5EF4-FFF2-40B4-BE49-F238E27FC236}">
                <a16:creationId xmlns:a16="http://schemas.microsoft.com/office/drawing/2014/main" id="{C434BF6A-EB9F-42EF-AE9F-A1F44C3D91FA}"/>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6" name="Picture 5">
            <a:extLst>
              <a:ext uri="{FF2B5EF4-FFF2-40B4-BE49-F238E27FC236}">
                <a16:creationId xmlns:a16="http://schemas.microsoft.com/office/drawing/2014/main" id="{59B70B26-0DB9-4223-99D5-8A4BBB8A4F62}"/>
              </a:ext>
            </a:extLst>
          </p:cNvPr>
          <p:cNvPicPr>
            <a:picLocks noChangeAspect="1"/>
          </p:cNvPicPr>
          <p:nvPr/>
        </p:nvPicPr>
        <p:blipFill>
          <a:blip r:embed="rId3"/>
          <a:stretch>
            <a:fillRect/>
          </a:stretch>
        </p:blipFill>
        <p:spPr>
          <a:xfrm>
            <a:off x="11703271" y="6319521"/>
            <a:ext cx="488730" cy="538480"/>
          </a:xfrm>
          <a:prstGeom prst="rect">
            <a:avLst/>
          </a:prstGeom>
        </p:spPr>
      </p:pic>
      <p:pic>
        <p:nvPicPr>
          <p:cNvPr id="8" name="Picture 7">
            <a:extLst>
              <a:ext uri="{FF2B5EF4-FFF2-40B4-BE49-F238E27FC236}">
                <a16:creationId xmlns:a16="http://schemas.microsoft.com/office/drawing/2014/main" id="{606A505B-5144-4C03-8413-EC9966EDF896}"/>
              </a:ext>
            </a:extLst>
          </p:cNvPr>
          <p:cNvPicPr>
            <a:picLocks noChangeAspect="1"/>
          </p:cNvPicPr>
          <p:nvPr/>
        </p:nvPicPr>
        <p:blipFill>
          <a:blip r:embed="rId4"/>
          <a:stretch>
            <a:fillRect/>
          </a:stretch>
        </p:blipFill>
        <p:spPr>
          <a:xfrm>
            <a:off x="653198" y="2866239"/>
            <a:ext cx="1702122" cy="1933800"/>
          </a:xfrm>
          <a:prstGeom prst="rect">
            <a:avLst/>
          </a:prstGeom>
        </p:spPr>
      </p:pic>
      <p:pic>
        <p:nvPicPr>
          <p:cNvPr id="10" name="Picture 9">
            <a:extLst>
              <a:ext uri="{FF2B5EF4-FFF2-40B4-BE49-F238E27FC236}">
                <a16:creationId xmlns:a16="http://schemas.microsoft.com/office/drawing/2014/main" id="{2CF5BC23-862C-457B-AF49-0EC09E530436}"/>
              </a:ext>
            </a:extLst>
          </p:cNvPr>
          <p:cNvPicPr>
            <a:picLocks noChangeAspect="1"/>
          </p:cNvPicPr>
          <p:nvPr/>
        </p:nvPicPr>
        <p:blipFill>
          <a:blip r:embed="rId4"/>
          <a:stretch>
            <a:fillRect/>
          </a:stretch>
        </p:blipFill>
        <p:spPr>
          <a:xfrm>
            <a:off x="2887145" y="2866239"/>
            <a:ext cx="1702122" cy="1933800"/>
          </a:xfrm>
          <a:prstGeom prst="rect">
            <a:avLst/>
          </a:prstGeom>
        </p:spPr>
      </p:pic>
      <p:pic>
        <p:nvPicPr>
          <p:cNvPr id="11" name="Picture 10">
            <a:extLst>
              <a:ext uri="{FF2B5EF4-FFF2-40B4-BE49-F238E27FC236}">
                <a16:creationId xmlns:a16="http://schemas.microsoft.com/office/drawing/2014/main" id="{8BD99A5A-A928-47D7-8CA2-6F423904BE53}"/>
              </a:ext>
            </a:extLst>
          </p:cNvPr>
          <p:cNvPicPr>
            <a:picLocks noChangeAspect="1"/>
          </p:cNvPicPr>
          <p:nvPr/>
        </p:nvPicPr>
        <p:blipFill>
          <a:blip r:embed="rId4"/>
          <a:stretch>
            <a:fillRect/>
          </a:stretch>
        </p:blipFill>
        <p:spPr>
          <a:xfrm>
            <a:off x="5226226" y="2829419"/>
            <a:ext cx="1702122" cy="1933800"/>
          </a:xfrm>
          <a:prstGeom prst="rect">
            <a:avLst/>
          </a:prstGeom>
        </p:spPr>
      </p:pic>
      <p:sp>
        <p:nvSpPr>
          <p:cNvPr id="9" name="TextBox 8">
            <a:extLst>
              <a:ext uri="{FF2B5EF4-FFF2-40B4-BE49-F238E27FC236}">
                <a16:creationId xmlns:a16="http://schemas.microsoft.com/office/drawing/2014/main" id="{E862D4F0-1DCC-4D22-9323-3123315D0EF3}"/>
              </a:ext>
            </a:extLst>
          </p:cNvPr>
          <p:cNvSpPr txBox="1"/>
          <p:nvPr/>
        </p:nvSpPr>
        <p:spPr>
          <a:xfrm>
            <a:off x="850816" y="1661381"/>
            <a:ext cx="2041766" cy="830997"/>
          </a:xfrm>
          <a:prstGeom prst="rect">
            <a:avLst/>
          </a:prstGeom>
          <a:noFill/>
        </p:spPr>
        <p:txBody>
          <a:bodyPr wrap="square" rtlCol="0">
            <a:spAutoFit/>
          </a:bodyPr>
          <a:lstStyle/>
          <a:p>
            <a:r>
              <a:rPr lang="en-US" sz="2400" b="1" dirty="0">
                <a:solidFill>
                  <a:srgbClr val="0070C0"/>
                </a:solidFill>
              </a:rPr>
              <a:t>Pre-covid </a:t>
            </a:r>
          </a:p>
          <a:p>
            <a:r>
              <a:rPr lang="en-US" sz="2400" b="1" dirty="0">
                <a:solidFill>
                  <a:srgbClr val="0070C0"/>
                </a:solidFill>
              </a:rPr>
              <a:t>2018/19</a:t>
            </a:r>
            <a:endParaRPr lang="en-GB" sz="2400" b="1" dirty="0">
              <a:solidFill>
                <a:srgbClr val="0070C0"/>
              </a:solidFill>
            </a:endParaRPr>
          </a:p>
        </p:txBody>
      </p:sp>
      <p:sp>
        <p:nvSpPr>
          <p:cNvPr id="13" name="TextBox 12">
            <a:extLst>
              <a:ext uri="{FF2B5EF4-FFF2-40B4-BE49-F238E27FC236}">
                <a16:creationId xmlns:a16="http://schemas.microsoft.com/office/drawing/2014/main" id="{D5CD8B07-551B-4737-A971-BDA07CCC35F5}"/>
              </a:ext>
            </a:extLst>
          </p:cNvPr>
          <p:cNvSpPr txBox="1"/>
          <p:nvPr/>
        </p:nvSpPr>
        <p:spPr>
          <a:xfrm>
            <a:off x="2784747" y="1629091"/>
            <a:ext cx="1906919" cy="1200329"/>
          </a:xfrm>
          <a:prstGeom prst="rect">
            <a:avLst/>
          </a:prstGeom>
          <a:noFill/>
        </p:spPr>
        <p:txBody>
          <a:bodyPr wrap="square" rtlCol="0">
            <a:spAutoFit/>
          </a:bodyPr>
          <a:lstStyle/>
          <a:p>
            <a:pPr algn="ctr"/>
            <a:r>
              <a:rPr lang="en-US" sz="2400" b="1" dirty="0">
                <a:solidFill>
                  <a:srgbClr val="0070C0"/>
                </a:solidFill>
              </a:rPr>
              <a:t>During covid </a:t>
            </a:r>
          </a:p>
          <a:p>
            <a:pPr algn="ctr"/>
            <a:r>
              <a:rPr lang="en-US" sz="2400" b="1" dirty="0">
                <a:solidFill>
                  <a:srgbClr val="0070C0"/>
                </a:solidFill>
              </a:rPr>
              <a:t>Phase 1 2019/20</a:t>
            </a:r>
            <a:endParaRPr lang="en-GB" sz="2400" b="1" dirty="0">
              <a:solidFill>
                <a:srgbClr val="0070C0"/>
              </a:solidFill>
            </a:endParaRPr>
          </a:p>
        </p:txBody>
      </p:sp>
      <p:sp>
        <p:nvSpPr>
          <p:cNvPr id="14" name="TextBox 13">
            <a:extLst>
              <a:ext uri="{FF2B5EF4-FFF2-40B4-BE49-F238E27FC236}">
                <a16:creationId xmlns:a16="http://schemas.microsoft.com/office/drawing/2014/main" id="{7C41A6B2-7AA5-4F4A-B46F-EBDF44B045A0}"/>
              </a:ext>
            </a:extLst>
          </p:cNvPr>
          <p:cNvSpPr txBox="1"/>
          <p:nvPr/>
        </p:nvSpPr>
        <p:spPr>
          <a:xfrm>
            <a:off x="5034188" y="1661381"/>
            <a:ext cx="2138219" cy="1200329"/>
          </a:xfrm>
          <a:prstGeom prst="rect">
            <a:avLst/>
          </a:prstGeom>
          <a:noFill/>
        </p:spPr>
        <p:txBody>
          <a:bodyPr wrap="square" rtlCol="0">
            <a:spAutoFit/>
          </a:bodyPr>
          <a:lstStyle/>
          <a:p>
            <a:pPr algn="ctr"/>
            <a:r>
              <a:rPr lang="en-US" sz="2400" b="1" dirty="0">
                <a:solidFill>
                  <a:srgbClr val="0070C0"/>
                </a:solidFill>
              </a:rPr>
              <a:t>During Covid </a:t>
            </a:r>
          </a:p>
          <a:p>
            <a:pPr algn="ctr"/>
            <a:r>
              <a:rPr lang="en-US" sz="2400" b="1" dirty="0">
                <a:solidFill>
                  <a:srgbClr val="0070C0"/>
                </a:solidFill>
              </a:rPr>
              <a:t>Phase 2 2020/21</a:t>
            </a:r>
            <a:endParaRPr lang="en-GB" sz="2400" b="1" dirty="0">
              <a:solidFill>
                <a:srgbClr val="0070C0"/>
              </a:solidFill>
            </a:endParaRPr>
          </a:p>
        </p:txBody>
      </p:sp>
      <p:sp>
        <p:nvSpPr>
          <p:cNvPr id="12" name="TextBox 11">
            <a:extLst>
              <a:ext uri="{FF2B5EF4-FFF2-40B4-BE49-F238E27FC236}">
                <a16:creationId xmlns:a16="http://schemas.microsoft.com/office/drawing/2014/main" id="{E921C3AA-AA82-4064-8572-A63B2B1FBF85}"/>
              </a:ext>
            </a:extLst>
          </p:cNvPr>
          <p:cNvSpPr txBox="1"/>
          <p:nvPr/>
        </p:nvSpPr>
        <p:spPr>
          <a:xfrm>
            <a:off x="451191" y="989752"/>
            <a:ext cx="11252080" cy="523220"/>
          </a:xfrm>
          <a:prstGeom prst="rect">
            <a:avLst/>
          </a:prstGeom>
          <a:noFill/>
        </p:spPr>
        <p:txBody>
          <a:bodyPr wrap="square" rtlCol="0">
            <a:spAutoFit/>
          </a:bodyPr>
          <a:lstStyle/>
          <a:p>
            <a:pPr algn="ctr"/>
            <a:r>
              <a:rPr lang="en-US" sz="2800" b="1" dirty="0"/>
              <a:t>5 broad types of learning experiences in for returning students</a:t>
            </a:r>
            <a:endParaRPr lang="en-GB" sz="2800" b="1" dirty="0"/>
          </a:p>
        </p:txBody>
      </p:sp>
      <p:pic>
        <p:nvPicPr>
          <p:cNvPr id="15" name="Picture 14">
            <a:extLst>
              <a:ext uri="{FF2B5EF4-FFF2-40B4-BE49-F238E27FC236}">
                <a16:creationId xmlns:a16="http://schemas.microsoft.com/office/drawing/2014/main" id="{F004854F-D431-4B1B-A16B-B930BBFFF7C7}"/>
              </a:ext>
            </a:extLst>
          </p:cNvPr>
          <p:cNvPicPr>
            <a:picLocks noChangeAspect="1"/>
          </p:cNvPicPr>
          <p:nvPr/>
        </p:nvPicPr>
        <p:blipFill>
          <a:blip r:embed="rId4"/>
          <a:stretch>
            <a:fillRect/>
          </a:stretch>
        </p:blipFill>
        <p:spPr>
          <a:xfrm>
            <a:off x="7518688" y="2829419"/>
            <a:ext cx="1702122" cy="1933800"/>
          </a:xfrm>
          <a:prstGeom prst="rect">
            <a:avLst/>
          </a:prstGeom>
        </p:spPr>
      </p:pic>
      <p:sp>
        <p:nvSpPr>
          <p:cNvPr id="16" name="TextBox 15">
            <a:extLst>
              <a:ext uri="{FF2B5EF4-FFF2-40B4-BE49-F238E27FC236}">
                <a16:creationId xmlns:a16="http://schemas.microsoft.com/office/drawing/2014/main" id="{E4714167-819C-4951-BC5F-47DB31E035E8}"/>
              </a:ext>
            </a:extLst>
          </p:cNvPr>
          <p:cNvSpPr txBox="1"/>
          <p:nvPr/>
        </p:nvSpPr>
        <p:spPr>
          <a:xfrm>
            <a:off x="7410284" y="1629090"/>
            <a:ext cx="1906919" cy="1200329"/>
          </a:xfrm>
          <a:prstGeom prst="rect">
            <a:avLst/>
          </a:prstGeom>
          <a:noFill/>
        </p:spPr>
        <p:txBody>
          <a:bodyPr wrap="square" rtlCol="0">
            <a:spAutoFit/>
          </a:bodyPr>
          <a:lstStyle/>
          <a:p>
            <a:pPr algn="ctr"/>
            <a:r>
              <a:rPr lang="en-US" sz="2400" b="1" dirty="0">
                <a:solidFill>
                  <a:srgbClr val="0070C0"/>
                </a:solidFill>
              </a:rPr>
              <a:t>‘New normal’</a:t>
            </a:r>
          </a:p>
          <a:p>
            <a:pPr algn="ctr"/>
            <a:r>
              <a:rPr lang="en-US" sz="2400" b="1" dirty="0">
                <a:solidFill>
                  <a:srgbClr val="0070C0"/>
                </a:solidFill>
              </a:rPr>
              <a:t>Phase 3 2021/22</a:t>
            </a:r>
            <a:endParaRPr lang="en-GB" sz="2400" b="1" dirty="0">
              <a:solidFill>
                <a:srgbClr val="0070C0"/>
              </a:solidFill>
            </a:endParaRPr>
          </a:p>
        </p:txBody>
      </p:sp>
      <p:pic>
        <p:nvPicPr>
          <p:cNvPr id="17" name="Picture 16">
            <a:extLst>
              <a:ext uri="{FF2B5EF4-FFF2-40B4-BE49-F238E27FC236}">
                <a16:creationId xmlns:a16="http://schemas.microsoft.com/office/drawing/2014/main" id="{7B870A1B-98AE-DFC5-9893-607A81802DF9}"/>
              </a:ext>
            </a:extLst>
          </p:cNvPr>
          <p:cNvPicPr>
            <a:picLocks noChangeAspect="1"/>
          </p:cNvPicPr>
          <p:nvPr/>
        </p:nvPicPr>
        <p:blipFill>
          <a:blip r:embed="rId4"/>
          <a:stretch>
            <a:fillRect/>
          </a:stretch>
        </p:blipFill>
        <p:spPr>
          <a:xfrm>
            <a:off x="9599900" y="2829419"/>
            <a:ext cx="1702122" cy="1933800"/>
          </a:xfrm>
          <a:prstGeom prst="rect">
            <a:avLst/>
          </a:prstGeom>
        </p:spPr>
      </p:pic>
      <p:sp>
        <p:nvSpPr>
          <p:cNvPr id="18" name="TextBox 17">
            <a:extLst>
              <a:ext uri="{FF2B5EF4-FFF2-40B4-BE49-F238E27FC236}">
                <a16:creationId xmlns:a16="http://schemas.microsoft.com/office/drawing/2014/main" id="{C6FC7DCD-4934-7A20-4B80-943754756AF3}"/>
              </a:ext>
            </a:extLst>
          </p:cNvPr>
          <p:cNvSpPr txBox="1"/>
          <p:nvPr/>
        </p:nvSpPr>
        <p:spPr>
          <a:xfrm>
            <a:off x="9549479" y="1629090"/>
            <a:ext cx="1906919" cy="1200329"/>
          </a:xfrm>
          <a:prstGeom prst="rect">
            <a:avLst/>
          </a:prstGeom>
          <a:noFill/>
        </p:spPr>
        <p:txBody>
          <a:bodyPr wrap="square" rtlCol="0">
            <a:spAutoFit/>
          </a:bodyPr>
          <a:lstStyle/>
          <a:p>
            <a:pPr algn="ctr"/>
            <a:r>
              <a:rPr lang="en-US" sz="2400" b="1" dirty="0">
                <a:solidFill>
                  <a:srgbClr val="0070C0"/>
                </a:solidFill>
              </a:rPr>
              <a:t>?</a:t>
            </a:r>
          </a:p>
          <a:p>
            <a:pPr algn="ctr"/>
            <a:r>
              <a:rPr lang="en-US" sz="2400" b="1" dirty="0">
                <a:solidFill>
                  <a:srgbClr val="0070C0"/>
                </a:solidFill>
              </a:rPr>
              <a:t>Phase 4 2022/23</a:t>
            </a:r>
            <a:endParaRPr lang="en-GB" sz="2400" b="1" dirty="0">
              <a:solidFill>
                <a:srgbClr val="0070C0"/>
              </a:solidFill>
            </a:endParaRPr>
          </a:p>
        </p:txBody>
      </p:sp>
      <p:cxnSp>
        <p:nvCxnSpPr>
          <p:cNvPr id="19" name="Straight Arrow Connector 18">
            <a:extLst>
              <a:ext uri="{FF2B5EF4-FFF2-40B4-BE49-F238E27FC236}">
                <a16:creationId xmlns:a16="http://schemas.microsoft.com/office/drawing/2014/main" id="{2A295641-39A8-3AF0-D077-CDA608952E5C}"/>
              </a:ext>
            </a:extLst>
          </p:cNvPr>
          <p:cNvCxnSpPr/>
          <p:nvPr/>
        </p:nvCxnSpPr>
        <p:spPr>
          <a:xfrm>
            <a:off x="3757416" y="4892055"/>
            <a:ext cx="0" cy="4521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F238E23-9F18-6F18-8708-C36B8F92C9AD}"/>
              </a:ext>
            </a:extLst>
          </p:cNvPr>
          <p:cNvSpPr txBox="1"/>
          <p:nvPr/>
        </p:nvSpPr>
        <p:spPr>
          <a:xfrm>
            <a:off x="2645285" y="5309230"/>
            <a:ext cx="2229108" cy="646331"/>
          </a:xfrm>
          <a:prstGeom prst="rect">
            <a:avLst/>
          </a:prstGeom>
          <a:noFill/>
        </p:spPr>
        <p:txBody>
          <a:bodyPr wrap="square" rtlCol="0">
            <a:spAutoFit/>
          </a:bodyPr>
          <a:lstStyle/>
          <a:p>
            <a:pPr algn="ctr"/>
            <a:r>
              <a:rPr lang="en-US" b="1" dirty="0"/>
              <a:t>2/3  of degree affected by C19</a:t>
            </a:r>
          </a:p>
        </p:txBody>
      </p:sp>
      <p:sp>
        <p:nvSpPr>
          <p:cNvPr id="3" name="TextBox 2">
            <a:extLst>
              <a:ext uri="{FF2B5EF4-FFF2-40B4-BE49-F238E27FC236}">
                <a16:creationId xmlns:a16="http://schemas.microsoft.com/office/drawing/2014/main" id="{3BF9FCF1-1D5D-01F1-0191-D6582F96A0D4}"/>
              </a:ext>
            </a:extLst>
          </p:cNvPr>
          <p:cNvSpPr txBox="1"/>
          <p:nvPr/>
        </p:nvSpPr>
        <p:spPr>
          <a:xfrm>
            <a:off x="4864594" y="5308616"/>
            <a:ext cx="2341457" cy="923330"/>
          </a:xfrm>
          <a:prstGeom prst="rect">
            <a:avLst/>
          </a:prstGeom>
          <a:noFill/>
        </p:spPr>
        <p:txBody>
          <a:bodyPr wrap="square" rtlCol="0">
            <a:spAutoFit/>
          </a:bodyPr>
          <a:lstStyle/>
          <a:p>
            <a:pPr algn="ctr"/>
            <a:r>
              <a:rPr lang="en-US" b="1" dirty="0"/>
              <a:t>Expectation in-person but started online 1/3 of degree affected</a:t>
            </a:r>
            <a:endParaRPr lang="en-GB" b="1" dirty="0"/>
          </a:p>
        </p:txBody>
      </p:sp>
      <p:cxnSp>
        <p:nvCxnSpPr>
          <p:cNvPr id="21" name="Straight Arrow Connector 20">
            <a:extLst>
              <a:ext uri="{FF2B5EF4-FFF2-40B4-BE49-F238E27FC236}">
                <a16:creationId xmlns:a16="http://schemas.microsoft.com/office/drawing/2014/main" id="{8CC4CEAD-279E-638E-B5A0-0D8FEE156A86}"/>
              </a:ext>
            </a:extLst>
          </p:cNvPr>
          <p:cNvCxnSpPr/>
          <p:nvPr/>
        </p:nvCxnSpPr>
        <p:spPr>
          <a:xfrm>
            <a:off x="6073472" y="4892055"/>
            <a:ext cx="0" cy="4521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86A1ECC-FECA-F35B-EE2C-4C76D2EA9544}"/>
              </a:ext>
            </a:extLst>
          </p:cNvPr>
          <p:cNvCxnSpPr/>
          <p:nvPr/>
        </p:nvCxnSpPr>
        <p:spPr>
          <a:xfrm>
            <a:off x="8378983" y="4856495"/>
            <a:ext cx="0" cy="4521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E40F2E7-7A08-352A-872B-E1BEFB0BB1AC}"/>
              </a:ext>
            </a:extLst>
          </p:cNvPr>
          <p:cNvSpPr txBox="1"/>
          <p:nvPr/>
        </p:nvSpPr>
        <p:spPr>
          <a:xfrm>
            <a:off x="7399804" y="5328936"/>
            <a:ext cx="2138218" cy="923330"/>
          </a:xfrm>
          <a:prstGeom prst="rect">
            <a:avLst/>
          </a:prstGeom>
          <a:noFill/>
        </p:spPr>
        <p:txBody>
          <a:bodyPr wrap="square" rtlCol="0">
            <a:spAutoFit/>
          </a:bodyPr>
          <a:lstStyle/>
          <a:p>
            <a:pPr algn="ctr"/>
            <a:r>
              <a:rPr lang="en-US" b="1" dirty="0"/>
              <a:t>Started in-person but with C19 challenges</a:t>
            </a:r>
            <a:endParaRPr lang="en-GB" b="1" dirty="0"/>
          </a:p>
        </p:txBody>
      </p:sp>
      <p:sp>
        <p:nvSpPr>
          <p:cNvPr id="24" name="TextBox 23">
            <a:extLst>
              <a:ext uri="{FF2B5EF4-FFF2-40B4-BE49-F238E27FC236}">
                <a16:creationId xmlns:a16="http://schemas.microsoft.com/office/drawing/2014/main" id="{B083608F-C72E-097B-7976-0B7B7A876261}"/>
              </a:ext>
            </a:extLst>
          </p:cNvPr>
          <p:cNvSpPr txBox="1"/>
          <p:nvPr/>
        </p:nvSpPr>
        <p:spPr>
          <a:xfrm>
            <a:off x="9495887" y="5328936"/>
            <a:ext cx="1957591" cy="923330"/>
          </a:xfrm>
          <a:prstGeom prst="rect">
            <a:avLst/>
          </a:prstGeom>
          <a:noFill/>
        </p:spPr>
        <p:txBody>
          <a:bodyPr wrap="square" rtlCol="0">
            <a:spAutoFit/>
          </a:bodyPr>
          <a:lstStyle/>
          <a:p>
            <a:pPr algn="ctr"/>
            <a:r>
              <a:rPr lang="en-US" b="1" dirty="0"/>
              <a:t>Challenges of change for returners</a:t>
            </a:r>
            <a:endParaRPr lang="en-GB" b="1" dirty="0"/>
          </a:p>
        </p:txBody>
      </p:sp>
      <p:cxnSp>
        <p:nvCxnSpPr>
          <p:cNvPr id="25" name="Straight Arrow Connector 24">
            <a:extLst>
              <a:ext uri="{FF2B5EF4-FFF2-40B4-BE49-F238E27FC236}">
                <a16:creationId xmlns:a16="http://schemas.microsoft.com/office/drawing/2014/main" id="{B958B1A5-DB54-AC32-4818-4D5AB87B15F0}"/>
              </a:ext>
            </a:extLst>
          </p:cNvPr>
          <p:cNvCxnSpPr/>
          <p:nvPr/>
        </p:nvCxnSpPr>
        <p:spPr>
          <a:xfrm>
            <a:off x="1519499" y="4859035"/>
            <a:ext cx="0" cy="4521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09A8478-7806-4671-C984-6B4B83C16517}"/>
              </a:ext>
            </a:extLst>
          </p:cNvPr>
          <p:cNvSpPr txBox="1"/>
          <p:nvPr/>
        </p:nvSpPr>
        <p:spPr>
          <a:xfrm>
            <a:off x="430153" y="5309230"/>
            <a:ext cx="2229108" cy="646331"/>
          </a:xfrm>
          <a:prstGeom prst="rect">
            <a:avLst/>
          </a:prstGeom>
          <a:noFill/>
        </p:spPr>
        <p:txBody>
          <a:bodyPr wrap="square" rtlCol="0">
            <a:spAutoFit/>
          </a:bodyPr>
          <a:lstStyle/>
          <a:p>
            <a:pPr algn="ctr"/>
            <a:r>
              <a:rPr lang="en-US" b="1" dirty="0"/>
              <a:t>1/2 of degree affected by C19</a:t>
            </a:r>
          </a:p>
        </p:txBody>
      </p:sp>
      <p:cxnSp>
        <p:nvCxnSpPr>
          <p:cNvPr id="27" name="Straight Arrow Connector 26">
            <a:extLst>
              <a:ext uri="{FF2B5EF4-FFF2-40B4-BE49-F238E27FC236}">
                <a16:creationId xmlns:a16="http://schemas.microsoft.com/office/drawing/2014/main" id="{9652D1DF-2D70-05D3-766F-D78957B2FA58}"/>
              </a:ext>
            </a:extLst>
          </p:cNvPr>
          <p:cNvCxnSpPr/>
          <p:nvPr/>
        </p:nvCxnSpPr>
        <p:spPr>
          <a:xfrm>
            <a:off x="10485120" y="4861575"/>
            <a:ext cx="0" cy="4521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CEBE2FB-53C6-19CA-B66C-57A989DC30EA}"/>
              </a:ext>
            </a:extLst>
          </p:cNvPr>
          <p:cNvSpPr txBox="1"/>
          <p:nvPr/>
        </p:nvSpPr>
        <p:spPr>
          <a:xfrm>
            <a:off x="702896" y="6215535"/>
            <a:ext cx="10800280" cy="646331"/>
          </a:xfrm>
          <a:prstGeom prst="rect">
            <a:avLst/>
          </a:prstGeom>
          <a:noFill/>
        </p:spPr>
        <p:txBody>
          <a:bodyPr wrap="square" rtlCol="0">
            <a:spAutoFit/>
          </a:bodyPr>
          <a:lstStyle/>
          <a:p>
            <a:pPr algn="ctr"/>
            <a:r>
              <a:rPr lang="en-US" b="1" dirty="0">
                <a:solidFill>
                  <a:srgbClr val="FF0000"/>
                </a:solidFill>
              </a:rPr>
              <a:t>Impact= challenges of Covid19 Lockdown (isolation, mental health, financial challenges) and rapid changes in delivery of teaching, pedagogy and assessment.</a:t>
            </a:r>
            <a:endParaRPr lang="en-GB" b="1" dirty="0">
              <a:solidFill>
                <a:srgbClr val="FF0000"/>
              </a:solidFill>
            </a:endParaRPr>
          </a:p>
        </p:txBody>
      </p:sp>
    </p:spTree>
    <p:extLst>
      <p:ext uri="{BB962C8B-B14F-4D97-AF65-F5344CB8AC3E}">
        <p14:creationId xmlns:p14="http://schemas.microsoft.com/office/powerpoint/2010/main" val="3325903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1545-9EB2-BC1C-AAA6-70CA851EFB9C}"/>
              </a:ext>
            </a:extLst>
          </p:cNvPr>
          <p:cNvSpPr>
            <a:spLocks noGrp="1"/>
          </p:cNvSpPr>
          <p:nvPr>
            <p:ph type="title"/>
          </p:nvPr>
        </p:nvSpPr>
        <p:spPr>
          <a:xfrm>
            <a:off x="838200" y="18255"/>
            <a:ext cx="10515600" cy="1325563"/>
          </a:xfrm>
        </p:spPr>
        <p:txBody>
          <a:bodyPr/>
          <a:lstStyle/>
          <a:p>
            <a:pPr algn="ctr"/>
            <a:r>
              <a:rPr lang="en-US" b="1" dirty="0">
                <a:solidFill>
                  <a:schemeClr val="accent1"/>
                </a:solidFill>
                <a:latin typeface="+mn-lt"/>
              </a:rPr>
              <a:t>What we need to think about </a:t>
            </a:r>
            <a:br>
              <a:rPr lang="en-US" b="1" dirty="0">
                <a:solidFill>
                  <a:schemeClr val="accent1"/>
                </a:solidFill>
                <a:latin typeface="+mn-lt"/>
              </a:rPr>
            </a:br>
            <a:r>
              <a:rPr lang="en-US" sz="4000" dirty="0">
                <a:solidFill>
                  <a:schemeClr val="accent1"/>
                </a:solidFill>
                <a:latin typeface="+mn-lt"/>
              </a:rPr>
              <a:t>Impact of changes due to Covid19</a:t>
            </a:r>
            <a:endParaRPr lang="en-GB" dirty="0">
              <a:solidFill>
                <a:schemeClr val="accent1"/>
              </a:solidFill>
              <a:latin typeface="+mn-lt"/>
            </a:endParaRPr>
          </a:p>
        </p:txBody>
      </p:sp>
      <p:sp>
        <p:nvSpPr>
          <p:cNvPr id="3" name="Content Placeholder 2">
            <a:extLst>
              <a:ext uri="{FF2B5EF4-FFF2-40B4-BE49-F238E27FC236}">
                <a16:creationId xmlns:a16="http://schemas.microsoft.com/office/drawing/2014/main" id="{8A9BF07E-FAB3-DF33-7DF5-26DE25CCBB0A}"/>
              </a:ext>
            </a:extLst>
          </p:cNvPr>
          <p:cNvSpPr>
            <a:spLocks noGrp="1"/>
          </p:cNvSpPr>
          <p:nvPr>
            <p:ph idx="1"/>
          </p:nvPr>
        </p:nvSpPr>
        <p:spPr>
          <a:xfrm>
            <a:off x="624840" y="1602898"/>
            <a:ext cx="10728960" cy="4914280"/>
          </a:xfrm>
        </p:spPr>
        <p:txBody>
          <a:bodyPr>
            <a:normAutofit fontScale="92500" lnSpcReduction="20000"/>
          </a:bodyPr>
          <a:lstStyle/>
          <a:p>
            <a:pPr marL="0" indent="0">
              <a:buNone/>
            </a:pPr>
            <a:r>
              <a:rPr lang="en-US" sz="4000" dirty="0"/>
              <a:t> </a:t>
            </a:r>
          </a:p>
          <a:p>
            <a:pPr lvl="1"/>
            <a:r>
              <a:rPr lang="en-US" sz="3600" dirty="0">
                <a:solidFill>
                  <a:schemeClr val="bg1">
                    <a:lumMod val="65000"/>
                  </a:schemeClr>
                </a:solidFill>
              </a:rPr>
              <a:t>Increase in online learning and assessment</a:t>
            </a:r>
          </a:p>
          <a:p>
            <a:pPr marL="457200" lvl="1" indent="0">
              <a:buNone/>
            </a:pPr>
            <a:endParaRPr lang="en-US" sz="3600" dirty="0">
              <a:solidFill>
                <a:schemeClr val="bg1">
                  <a:lumMod val="65000"/>
                </a:schemeClr>
              </a:solidFill>
            </a:endParaRPr>
          </a:p>
          <a:p>
            <a:pPr lvl="1"/>
            <a:r>
              <a:rPr lang="en-US" sz="3600" dirty="0">
                <a:solidFill>
                  <a:schemeClr val="bg1">
                    <a:lumMod val="65000"/>
                  </a:schemeClr>
                </a:solidFill>
              </a:rPr>
              <a:t>Reduced face to face teaching</a:t>
            </a:r>
          </a:p>
          <a:p>
            <a:pPr marL="457200" lvl="1" indent="0">
              <a:buNone/>
            </a:pPr>
            <a:endParaRPr lang="en-US" sz="3600" dirty="0">
              <a:solidFill>
                <a:schemeClr val="bg1">
                  <a:lumMod val="65000"/>
                </a:schemeClr>
              </a:solidFill>
            </a:endParaRPr>
          </a:p>
          <a:p>
            <a:pPr lvl="1"/>
            <a:r>
              <a:rPr lang="en-US" sz="3600" dirty="0">
                <a:solidFill>
                  <a:schemeClr val="bg1">
                    <a:lumMod val="65000"/>
                  </a:schemeClr>
                </a:solidFill>
              </a:rPr>
              <a:t>Changes to assessment</a:t>
            </a:r>
          </a:p>
          <a:p>
            <a:pPr marL="457200" lvl="1" indent="0">
              <a:buNone/>
            </a:pPr>
            <a:endParaRPr lang="en-US" sz="3600" dirty="0">
              <a:solidFill>
                <a:schemeClr val="bg1">
                  <a:lumMod val="65000"/>
                </a:schemeClr>
              </a:solidFill>
            </a:endParaRPr>
          </a:p>
          <a:p>
            <a:pPr lvl="1"/>
            <a:r>
              <a:rPr lang="en-US" sz="3600" dirty="0">
                <a:solidFill>
                  <a:schemeClr val="bg1">
                    <a:lumMod val="65000"/>
                  </a:schemeClr>
                </a:solidFill>
              </a:rPr>
              <a:t>Changes in ‘learning’ and ‘engagement’ </a:t>
            </a:r>
            <a:r>
              <a:rPr lang="en-US" sz="3600" dirty="0" err="1">
                <a:solidFill>
                  <a:schemeClr val="bg1">
                    <a:lumMod val="65000"/>
                  </a:schemeClr>
                </a:solidFill>
              </a:rPr>
              <a:t>behaviour</a:t>
            </a:r>
            <a:endParaRPr lang="en-US" sz="3600" dirty="0">
              <a:solidFill>
                <a:schemeClr val="bg1">
                  <a:lumMod val="65000"/>
                </a:schemeClr>
              </a:solidFill>
            </a:endParaRPr>
          </a:p>
          <a:p>
            <a:pPr lvl="1"/>
            <a:endParaRPr lang="en-US" sz="3600" dirty="0"/>
          </a:p>
          <a:p>
            <a:pPr lvl="1"/>
            <a:r>
              <a:rPr lang="en-US" sz="3600" dirty="0"/>
              <a:t>Experience of prior learning and lived experience of incoming students </a:t>
            </a:r>
            <a:endParaRPr lang="en-GB" sz="2800" dirty="0"/>
          </a:p>
        </p:txBody>
      </p:sp>
      <p:sp>
        <p:nvSpPr>
          <p:cNvPr id="4" name="Rectangle 3">
            <a:extLst>
              <a:ext uri="{FF2B5EF4-FFF2-40B4-BE49-F238E27FC236}">
                <a16:creationId xmlns:a16="http://schemas.microsoft.com/office/drawing/2014/main" id="{945A4E9A-492E-A48A-81AD-54BF4F528B49}"/>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5" name="Rectangle 4">
            <a:extLst>
              <a:ext uri="{FF2B5EF4-FFF2-40B4-BE49-F238E27FC236}">
                <a16:creationId xmlns:a16="http://schemas.microsoft.com/office/drawing/2014/main" id="{3D679604-5413-1191-D4BB-C10CEC0E6194}"/>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6" name="Picture 5">
            <a:extLst>
              <a:ext uri="{FF2B5EF4-FFF2-40B4-BE49-F238E27FC236}">
                <a16:creationId xmlns:a16="http://schemas.microsoft.com/office/drawing/2014/main" id="{3A3B5826-B79A-C84F-687F-F5D4D6A41A5A}"/>
              </a:ext>
            </a:extLst>
          </p:cNvPr>
          <p:cNvPicPr>
            <a:picLocks noChangeAspect="1"/>
          </p:cNvPicPr>
          <p:nvPr/>
        </p:nvPicPr>
        <p:blipFill>
          <a:blip r:embed="rId3"/>
          <a:stretch>
            <a:fillRect/>
          </a:stretch>
        </p:blipFill>
        <p:spPr>
          <a:xfrm>
            <a:off x="11703271" y="6319521"/>
            <a:ext cx="488730" cy="538480"/>
          </a:xfrm>
          <a:prstGeom prst="rect">
            <a:avLst/>
          </a:prstGeom>
        </p:spPr>
      </p:pic>
    </p:spTree>
    <p:extLst>
      <p:ext uri="{BB962C8B-B14F-4D97-AF65-F5344CB8AC3E}">
        <p14:creationId xmlns:p14="http://schemas.microsoft.com/office/powerpoint/2010/main" val="4096572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90852" y="48452"/>
            <a:ext cx="11212419" cy="1143001"/>
          </a:xfrm>
        </p:spPr>
        <p:txBody>
          <a:bodyPr>
            <a:normAutofit/>
          </a:bodyPr>
          <a:lstStyle/>
          <a:p>
            <a:pPr eaLnBrk="1" hangingPunct="1"/>
            <a:r>
              <a:rPr lang="en-GB" altLang="en-US" b="1" dirty="0">
                <a:solidFill>
                  <a:schemeClr val="accent1"/>
                </a:solidFill>
                <a:latin typeface="+mn-lt"/>
              </a:rPr>
              <a:t>Assumptions of what students ‘should’ know!’</a:t>
            </a:r>
          </a:p>
        </p:txBody>
      </p:sp>
      <p:sp>
        <p:nvSpPr>
          <p:cNvPr id="6" name="Rectangle 5"/>
          <p:cNvSpPr/>
          <p:nvPr/>
        </p:nvSpPr>
        <p:spPr>
          <a:xfrm>
            <a:off x="1138012" y="1379498"/>
            <a:ext cx="8676456" cy="5262979"/>
          </a:xfrm>
          <a:prstGeom prst="rect">
            <a:avLst/>
          </a:prstGeom>
        </p:spPr>
        <p:txBody>
          <a:bodyPr wrap="square">
            <a:spAutoFit/>
          </a:bodyPr>
          <a:lstStyle/>
          <a:p>
            <a:pPr marL="342900" lvl="2" indent="-342900">
              <a:buFont typeface="Arial" panose="020B0604020202020204" pitchFamily="34" charset="0"/>
              <a:buChar char="•"/>
              <a:defRPr/>
            </a:pPr>
            <a:r>
              <a:rPr lang="en-GB" sz="2800" dirty="0">
                <a:cs typeface="Arial" panose="020B0604020202020204" pitchFamily="34" charset="0"/>
              </a:rPr>
              <a:t>Know how to live away from home</a:t>
            </a:r>
          </a:p>
          <a:p>
            <a:pPr marL="0" lvl="2">
              <a:defRPr/>
            </a:pPr>
            <a:endParaRPr lang="en-GB" sz="2800" dirty="0">
              <a:cs typeface="Arial" panose="020B0604020202020204" pitchFamily="34" charset="0"/>
            </a:endParaRPr>
          </a:p>
          <a:p>
            <a:pPr marL="342900" lvl="2" indent="-342900">
              <a:buFont typeface="Arial" panose="020B0604020202020204" pitchFamily="34" charset="0"/>
              <a:buChar char="•"/>
              <a:defRPr/>
            </a:pPr>
            <a:r>
              <a:rPr lang="en-GB" sz="2800" dirty="0">
                <a:cs typeface="Arial" panose="020B0604020202020204" pitchFamily="34" charset="0"/>
              </a:rPr>
              <a:t>Know how to study at University – school study different</a:t>
            </a:r>
          </a:p>
          <a:p>
            <a:pPr marL="342900" lvl="2" indent="-342900">
              <a:buFont typeface="Arial" panose="020B0604020202020204" pitchFamily="34" charset="0"/>
              <a:buChar char="•"/>
              <a:defRPr/>
            </a:pPr>
            <a:endParaRPr lang="en-GB" sz="2800" dirty="0">
              <a:cs typeface="Arial" panose="020B0604020202020204" pitchFamily="34" charset="0"/>
            </a:endParaRPr>
          </a:p>
          <a:p>
            <a:pPr marL="342900" lvl="2" indent="-342900">
              <a:buFont typeface="Arial" panose="020B0604020202020204" pitchFamily="34" charset="0"/>
              <a:buChar char="•"/>
              <a:defRPr/>
            </a:pPr>
            <a:endParaRPr lang="en-GB" sz="2800" dirty="0">
              <a:cs typeface="Arial" panose="020B0604020202020204" pitchFamily="34" charset="0"/>
            </a:endParaRPr>
          </a:p>
          <a:p>
            <a:pPr marL="342900" lvl="2" indent="-342900">
              <a:buFont typeface="Arial" panose="020B0604020202020204" pitchFamily="34" charset="0"/>
              <a:buChar char="•"/>
              <a:defRPr/>
            </a:pPr>
            <a:endParaRPr lang="en-GB" sz="2800" dirty="0">
              <a:cs typeface="Arial" panose="020B0604020202020204" pitchFamily="34" charset="0"/>
            </a:endParaRPr>
          </a:p>
          <a:p>
            <a:pPr marL="342900" lvl="2" indent="-342900">
              <a:buFont typeface="Arial" panose="020B0604020202020204" pitchFamily="34" charset="0"/>
              <a:buChar char="•"/>
              <a:defRPr/>
            </a:pPr>
            <a:endParaRPr lang="en-GB" sz="2800" dirty="0">
              <a:cs typeface="Arial" panose="020B0604020202020204" pitchFamily="34" charset="0"/>
            </a:endParaRPr>
          </a:p>
          <a:p>
            <a:pPr marL="0" lvl="2">
              <a:defRPr/>
            </a:pPr>
            <a:endParaRPr lang="en-GB" sz="2800" dirty="0">
              <a:cs typeface="Arial" panose="020B0604020202020204" pitchFamily="34" charset="0"/>
            </a:endParaRPr>
          </a:p>
          <a:p>
            <a:pPr marL="342900" lvl="2" indent="-342900">
              <a:buFont typeface="Arial" panose="020B0604020202020204" pitchFamily="34" charset="0"/>
              <a:buChar char="•"/>
              <a:defRPr/>
            </a:pPr>
            <a:endParaRPr lang="en-GB" sz="2800" dirty="0">
              <a:cs typeface="Arial" panose="020B0604020202020204" pitchFamily="34" charset="0"/>
            </a:endParaRPr>
          </a:p>
          <a:p>
            <a:pPr marL="342900" lvl="2" indent="-342900">
              <a:buFont typeface="Arial" panose="020B0604020202020204" pitchFamily="34" charset="0"/>
              <a:buChar char="•"/>
              <a:defRPr/>
            </a:pPr>
            <a:endParaRPr lang="en-GB" sz="2800" dirty="0">
              <a:cs typeface="Arial" panose="020B0604020202020204" pitchFamily="34" charset="0"/>
            </a:endParaRPr>
          </a:p>
          <a:p>
            <a:pPr marL="0" lvl="2">
              <a:defRPr/>
            </a:pPr>
            <a:endParaRPr lang="en-GB" sz="2800" dirty="0">
              <a:cs typeface="Arial" panose="020B0604020202020204" pitchFamily="34" charset="0"/>
            </a:endParaRPr>
          </a:p>
          <a:p>
            <a:pPr marL="342900" lvl="2" indent="-342900">
              <a:buFont typeface="Arial" panose="020B0604020202020204" pitchFamily="34" charset="0"/>
              <a:buChar char="•"/>
              <a:defRPr/>
            </a:pPr>
            <a:endParaRPr lang="en-GB" sz="2800" dirty="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6064154" y="3637107"/>
            <a:ext cx="4236628" cy="2145129"/>
          </a:xfrm>
          <a:prstGeom prst="rect">
            <a:avLst/>
          </a:prstGeom>
        </p:spPr>
      </p:pic>
      <p:pic>
        <p:nvPicPr>
          <p:cNvPr id="1026" name="Picture 2" descr="C:\Users\Shell\Documents\Conference general\Librar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512203" y="3438043"/>
            <a:ext cx="3079598" cy="23096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BBF3B91-ABEA-4BB2-85E0-724D5ABBD3CE}"/>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8" name="Rectangle 7">
            <a:extLst>
              <a:ext uri="{FF2B5EF4-FFF2-40B4-BE49-F238E27FC236}">
                <a16:creationId xmlns:a16="http://schemas.microsoft.com/office/drawing/2014/main" id="{CDD01462-01D8-4709-84F7-60F9A0640B14}"/>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9" name="Picture 8">
            <a:extLst>
              <a:ext uri="{FF2B5EF4-FFF2-40B4-BE49-F238E27FC236}">
                <a16:creationId xmlns:a16="http://schemas.microsoft.com/office/drawing/2014/main" id="{A5A33D53-4423-4BF7-95A2-B13E2DF5523D}"/>
              </a:ext>
            </a:extLst>
          </p:cNvPr>
          <p:cNvPicPr>
            <a:picLocks noChangeAspect="1"/>
          </p:cNvPicPr>
          <p:nvPr/>
        </p:nvPicPr>
        <p:blipFill>
          <a:blip r:embed="rId5"/>
          <a:stretch>
            <a:fillRect/>
          </a:stretch>
        </p:blipFill>
        <p:spPr>
          <a:xfrm>
            <a:off x="11703271" y="6319521"/>
            <a:ext cx="488730" cy="538480"/>
          </a:xfrm>
          <a:prstGeom prst="rect">
            <a:avLst/>
          </a:prstGeom>
        </p:spPr>
      </p:pic>
    </p:spTree>
    <p:extLst>
      <p:ext uri="{BB962C8B-B14F-4D97-AF65-F5344CB8AC3E}">
        <p14:creationId xmlns:p14="http://schemas.microsoft.com/office/powerpoint/2010/main" val="2247382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BDF62-3720-4F90-990A-2E776B77A3F8}"/>
              </a:ext>
            </a:extLst>
          </p:cNvPr>
          <p:cNvSpPr>
            <a:spLocks noGrp="1"/>
          </p:cNvSpPr>
          <p:nvPr>
            <p:ph type="title"/>
          </p:nvPr>
        </p:nvSpPr>
        <p:spPr>
          <a:xfrm>
            <a:off x="118533" y="-474662"/>
            <a:ext cx="12073467" cy="1766563"/>
          </a:xfrm>
        </p:spPr>
        <p:txBody>
          <a:bodyPr>
            <a:normAutofit/>
          </a:bodyPr>
          <a:lstStyle/>
          <a:p>
            <a:pPr algn="ctr"/>
            <a:r>
              <a:rPr lang="en-GB" sz="4800" b="1" dirty="0">
                <a:solidFill>
                  <a:schemeClr val="accent1"/>
                </a:solidFill>
                <a:latin typeface="+mn-lt"/>
              </a:rPr>
              <a:t>Example of assumptions made</a:t>
            </a:r>
          </a:p>
        </p:txBody>
      </p:sp>
      <p:sp>
        <p:nvSpPr>
          <p:cNvPr id="3" name="Content Placeholder 2">
            <a:extLst>
              <a:ext uri="{FF2B5EF4-FFF2-40B4-BE49-F238E27FC236}">
                <a16:creationId xmlns:a16="http://schemas.microsoft.com/office/drawing/2014/main" id="{830ADF6F-D712-436F-B1CA-CBF4284FA6AB}"/>
              </a:ext>
            </a:extLst>
          </p:cNvPr>
          <p:cNvSpPr>
            <a:spLocks noGrp="1"/>
          </p:cNvSpPr>
          <p:nvPr>
            <p:ph idx="1"/>
          </p:nvPr>
        </p:nvSpPr>
        <p:spPr>
          <a:xfrm>
            <a:off x="926305" y="1774117"/>
            <a:ext cx="6377488" cy="5608816"/>
          </a:xfrm>
        </p:spPr>
        <p:txBody>
          <a:bodyPr>
            <a:normAutofit/>
          </a:bodyPr>
          <a:lstStyle/>
          <a:p>
            <a:pPr marL="0" indent="0">
              <a:buNone/>
            </a:pPr>
            <a:r>
              <a:rPr lang="en-GB" sz="1800" b="1" dirty="0"/>
              <a:t>Access learning materials in previous study</a:t>
            </a:r>
            <a:r>
              <a:rPr lang="en-GB" sz="1800" dirty="0"/>
              <a:t>		</a:t>
            </a:r>
          </a:p>
          <a:p>
            <a:pPr marL="0" indent="0">
              <a:buNone/>
            </a:pPr>
            <a:r>
              <a:rPr lang="en-GB" sz="1800" dirty="0"/>
              <a:t>Handwritten notes	 	 82.7%			</a:t>
            </a:r>
          </a:p>
          <a:p>
            <a:pPr marL="0" indent="0">
              <a:buNone/>
            </a:pPr>
            <a:r>
              <a:rPr lang="en-GB" sz="1800" dirty="0"/>
              <a:t>Course handbook		79.2%			</a:t>
            </a:r>
          </a:p>
          <a:p>
            <a:pPr marL="0" indent="0">
              <a:buNone/>
            </a:pPr>
            <a:r>
              <a:rPr lang="en-GB" sz="1800" dirty="0"/>
              <a:t>Info outside of VLE		55.8%			</a:t>
            </a:r>
          </a:p>
          <a:p>
            <a:pPr marL="0" indent="0">
              <a:buNone/>
            </a:pPr>
            <a:r>
              <a:rPr lang="en-GB" sz="1800" dirty="0"/>
              <a:t>Handouts from books	55.4%			</a:t>
            </a:r>
          </a:p>
          <a:p>
            <a:pPr marL="0" indent="0">
              <a:buNone/>
            </a:pPr>
            <a:r>
              <a:rPr lang="en-GB" sz="1800" dirty="0"/>
              <a:t>Info on the school VLE	52.9%			</a:t>
            </a:r>
          </a:p>
          <a:p>
            <a:pPr marL="0" indent="0">
              <a:buNone/>
            </a:pPr>
            <a:r>
              <a:rPr lang="en-GB" sz="1800" dirty="0"/>
              <a:t>			18yr -46%					19yr- 28%		</a:t>
            </a:r>
          </a:p>
          <a:p>
            <a:pPr marL="0" indent="0">
              <a:buNone/>
            </a:pPr>
            <a:r>
              <a:rPr lang="en-GB" sz="1800" b="1" dirty="0"/>
              <a:t>Books in the library</a:t>
            </a:r>
            <a:r>
              <a:rPr lang="en-GB" sz="1800" dirty="0"/>
              <a:t>	</a:t>
            </a:r>
            <a:r>
              <a:rPr lang="en-GB" sz="1800" b="1" dirty="0">
                <a:solidFill>
                  <a:srgbClr val="FF0000"/>
                </a:solidFill>
              </a:rPr>
              <a:t>36.9%</a:t>
            </a:r>
            <a:r>
              <a:rPr lang="en-GB" sz="1800" dirty="0"/>
              <a:t>			</a:t>
            </a:r>
          </a:p>
          <a:p>
            <a:pPr marL="0" indent="0">
              <a:buNone/>
            </a:pPr>
            <a:r>
              <a:rPr lang="en-GB" sz="1800" dirty="0"/>
              <a:t>			18yr -40.8%		</a:t>
            </a:r>
          </a:p>
          <a:p>
            <a:pPr marL="0" indent="0">
              <a:buNone/>
            </a:pPr>
            <a:r>
              <a:rPr lang="en-GB" sz="1800" dirty="0"/>
              <a:t>			19yr- 28.3%	</a:t>
            </a:r>
            <a:r>
              <a:rPr lang="en-GB" sz="2100" dirty="0"/>
              <a:t>		</a:t>
            </a:r>
          </a:p>
          <a:p>
            <a:pPr marL="0" indent="0">
              <a:buNone/>
            </a:pPr>
            <a:r>
              <a:rPr lang="en-GB" sz="2100" dirty="0"/>
              <a:t>	</a:t>
            </a:r>
            <a:endParaRPr lang="en-GB" dirty="0"/>
          </a:p>
        </p:txBody>
      </p:sp>
      <p:sp>
        <p:nvSpPr>
          <p:cNvPr id="5" name="Content Placeholder 2">
            <a:extLst>
              <a:ext uri="{FF2B5EF4-FFF2-40B4-BE49-F238E27FC236}">
                <a16:creationId xmlns:a16="http://schemas.microsoft.com/office/drawing/2014/main" id="{C98C7E6D-8DCD-496E-B6B2-367547A9C5E3}"/>
              </a:ext>
            </a:extLst>
          </p:cNvPr>
          <p:cNvSpPr txBox="1">
            <a:spLocks/>
          </p:cNvSpPr>
          <p:nvPr/>
        </p:nvSpPr>
        <p:spPr>
          <a:xfrm>
            <a:off x="6434321" y="1771897"/>
            <a:ext cx="5113867" cy="2657745"/>
          </a:xfrm>
          <a:prstGeom prst="rect">
            <a:avLst/>
          </a:prstGeom>
        </p:spPr>
        <p:txBody>
          <a:bodyPr/>
          <a:lstStyle>
            <a:lvl1pPr marL="342900" indent="-342900" algn="l" rtl="0" eaLnBrk="1" fontAlgn="base" hangingPunct="1">
              <a:spcBef>
                <a:spcPts val="600"/>
              </a:spcBef>
              <a:spcAft>
                <a:spcPct val="0"/>
              </a:spcAft>
              <a:buClr>
                <a:schemeClr val="tx2"/>
              </a:buClr>
              <a:buSzPct val="70000"/>
              <a:buFont typeface="Wingdings" pitchFamily="2" charset="2"/>
              <a:buChar char="l"/>
              <a:defRPr sz="2800" b="1">
                <a:solidFill>
                  <a:schemeClr val="tx1"/>
                </a:solidFill>
                <a:latin typeface="+mn-lt"/>
                <a:ea typeface="+mn-ea"/>
                <a:cs typeface="+mn-cs"/>
              </a:defRPr>
            </a:lvl1pPr>
            <a:lvl2pPr marL="692150" indent="-347663" algn="l" rtl="0" eaLnBrk="1" fontAlgn="base" hangingPunct="1">
              <a:spcBef>
                <a:spcPts val="600"/>
              </a:spcBef>
              <a:spcAft>
                <a:spcPct val="0"/>
              </a:spcAft>
              <a:buClr>
                <a:srgbClr val="339966"/>
              </a:buClr>
              <a:buSzPct val="70000"/>
              <a:buFont typeface="Wingdings" pitchFamily="2" charset="2"/>
              <a:buChar char="l"/>
              <a:defRPr sz="2400" b="1">
                <a:solidFill>
                  <a:schemeClr val="tx1"/>
                </a:solidFill>
                <a:latin typeface="+mn-lt"/>
              </a:defRPr>
            </a:lvl2pPr>
            <a:lvl3pPr marL="987425" indent="-293688" algn="l" rtl="0" eaLnBrk="1" fontAlgn="base" hangingPunct="1">
              <a:spcBef>
                <a:spcPts val="600"/>
              </a:spcBef>
              <a:spcAft>
                <a:spcPct val="0"/>
              </a:spcAft>
              <a:buClr>
                <a:srgbClr val="8A00C0"/>
              </a:buClr>
              <a:buSzPct val="70000"/>
              <a:buFont typeface="Wingdings" pitchFamily="2" charset="2"/>
              <a:buChar char="l"/>
              <a:defRPr sz="2000" b="1">
                <a:solidFill>
                  <a:schemeClr val="tx1"/>
                </a:solidFill>
                <a:latin typeface="+mn-lt"/>
              </a:defRPr>
            </a:lvl3pPr>
            <a:lvl4pPr marL="1281113" indent="-292100" algn="l" rtl="0" eaLnBrk="1" fontAlgn="base" hangingPunct="1">
              <a:spcBef>
                <a:spcPts val="600"/>
              </a:spcBef>
              <a:spcAft>
                <a:spcPct val="0"/>
              </a:spcAft>
              <a:buClr>
                <a:srgbClr val="A0C6A0"/>
              </a:buClr>
              <a:buSzPct val="75000"/>
              <a:buFont typeface="Wingdings" pitchFamily="2" charset="2"/>
              <a:buChar char="§"/>
              <a:defRPr sz="1800" b="1">
                <a:solidFill>
                  <a:schemeClr val="tx1"/>
                </a:solidFill>
                <a:latin typeface="+mn-lt"/>
              </a:defRPr>
            </a:lvl4pPr>
            <a:lvl5pPr marL="1598613" indent="-315913" algn="l" rtl="0" eaLnBrk="1" fontAlgn="base" hangingPunct="1">
              <a:spcBef>
                <a:spcPts val="600"/>
              </a:spcBef>
              <a:spcAft>
                <a:spcPct val="0"/>
              </a:spcAft>
              <a:buClr>
                <a:srgbClr val="CC99FF"/>
              </a:buClr>
              <a:buSzPct val="80000"/>
              <a:buFont typeface="Wingdings" pitchFamily="2" charset="2"/>
              <a:buChar char="§"/>
              <a:defRPr sz="1800" b="1">
                <a:solidFill>
                  <a:schemeClr val="tx1"/>
                </a:solidFill>
                <a:latin typeface="+mn-lt"/>
              </a:defRPr>
            </a:lvl5pPr>
            <a:lvl6pPr marL="2055813" indent="-315913" algn="l" rtl="0" eaLnBrk="1" fontAlgn="base" hangingPunct="1">
              <a:spcBef>
                <a:spcPct val="20000"/>
              </a:spcBef>
              <a:spcAft>
                <a:spcPct val="0"/>
              </a:spcAft>
              <a:buClr>
                <a:srgbClr val="CC99FF"/>
              </a:buClr>
              <a:buSzPct val="80000"/>
              <a:buFont typeface="Wingdings" pitchFamily="2" charset="2"/>
              <a:buChar char="§"/>
              <a:defRPr sz="2000">
                <a:solidFill>
                  <a:schemeClr val="tx1"/>
                </a:solidFill>
                <a:latin typeface="+mn-lt"/>
              </a:defRPr>
            </a:lvl6pPr>
            <a:lvl7pPr marL="2513013" indent="-315913" algn="l" rtl="0" eaLnBrk="1" fontAlgn="base" hangingPunct="1">
              <a:spcBef>
                <a:spcPct val="20000"/>
              </a:spcBef>
              <a:spcAft>
                <a:spcPct val="0"/>
              </a:spcAft>
              <a:buClr>
                <a:srgbClr val="CC99FF"/>
              </a:buClr>
              <a:buSzPct val="80000"/>
              <a:buFont typeface="Wingdings" pitchFamily="2" charset="2"/>
              <a:buChar char="§"/>
              <a:defRPr sz="2000">
                <a:solidFill>
                  <a:schemeClr val="tx1"/>
                </a:solidFill>
                <a:latin typeface="+mn-lt"/>
              </a:defRPr>
            </a:lvl7pPr>
            <a:lvl8pPr marL="2970213" indent="-315913" algn="l" rtl="0" eaLnBrk="1" fontAlgn="base" hangingPunct="1">
              <a:spcBef>
                <a:spcPct val="20000"/>
              </a:spcBef>
              <a:spcAft>
                <a:spcPct val="0"/>
              </a:spcAft>
              <a:buClr>
                <a:srgbClr val="CC99FF"/>
              </a:buClr>
              <a:buSzPct val="80000"/>
              <a:buFont typeface="Wingdings" pitchFamily="2" charset="2"/>
              <a:buChar char="§"/>
              <a:defRPr sz="2000">
                <a:solidFill>
                  <a:schemeClr val="tx1"/>
                </a:solidFill>
                <a:latin typeface="+mn-lt"/>
              </a:defRPr>
            </a:lvl8pPr>
            <a:lvl9pPr marL="3427413" indent="-315913" algn="l" rtl="0" eaLnBrk="1" fontAlgn="base" hangingPunct="1">
              <a:spcBef>
                <a:spcPct val="20000"/>
              </a:spcBef>
              <a:spcAft>
                <a:spcPct val="0"/>
              </a:spcAft>
              <a:buClr>
                <a:srgbClr val="CC99FF"/>
              </a:buClr>
              <a:buSzPct val="80000"/>
              <a:buFont typeface="Wingdings" pitchFamily="2" charset="2"/>
              <a:buChar char="§"/>
              <a:defRPr sz="2000">
                <a:solidFill>
                  <a:schemeClr val="tx1"/>
                </a:solidFill>
                <a:latin typeface="+mn-lt"/>
              </a:defRPr>
            </a:lvl9pPr>
          </a:lstStyle>
          <a:p>
            <a:pPr marL="0" indent="0">
              <a:buNone/>
            </a:pPr>
            <a:r>
              <a:rPr lang="en-GB" sz="1800" kern="0" dirty="0"/>
              <a:t>Submission of work</a:t>
            </a:r>
          </a:p>
          <a:p>
            <a:pPr marL="0" indent="0">
              <a:buNone/>
            </a:pPr>
            <a:r>
              <a:rPr lang="en-GB" sz="1800" b="0" kern="0" dirty="0"/>
              <a:t>Hardcopy with a cover sheet		28.3%</a:t>
            </a:r>
          </a:p>
          <a:p>
            <a:pPr marL="0" indent="0">
              <a:buNone/>
            </a:pPr>
            <a:r>
              <a:rPr lang="en-GB" sz="1800" b="0" kern="0" dirty="0"/>
              <a:t>Hardcopy without a cover sheet	44.4%</a:t>
            </a:r>
          </a:p>
          <a:p>
            <a:pPr marL="0" indent="0">
              <a:buNone/>
            </a:pPr>
            <a:r>
              <a:rPr lang="en-GB" sz="1800" b="0" kern="0" dirty="0"/>
              <a:t>Via email				34.5%</a:t>
            </a:r>
          </a:p>
          <a:p>
            <a:pPr marL="0" indent="0">
              <a:buNone/>
            </a:pPr>
            <a:r>
              <a:rPr lang="en-GB" sz="1800" b="0" kern="0" dirty="0"/>
              <a:t>VLE				35.8%</a:t>
            </a:r>
          </a:p>
          <a:p>
            <a:pPr marL="0" indent="0">
              <a:buNone/>
            </a:pPr>
            <a:r>
              <a:rPr lang="en-GB" sz="1800" b="0" kern="0" dirty="0"/>
              <a:t>				</a:t>
            </a:r>
            <a:r>
              <a:rPr lang="en-GB" sz="1800" kern="0" dirty="0">
                <a:solidFill>
                  <a:srgbClr val="FF0000"/>
                </a:solidFill>
              </a:rPr>
              <a:t>57% BTEC</a:t>
            </a:r>
          </a:p>
          <a:p>
            <a:pPr marL="0" indent="0">
              <a:buNone/>
            </a:pPr>
            <a:r>
              <a:rPr lang="en-GB" sz="1800" kern="0" dirty="0">
                <a:solidFill>
                  <a:srgbClr val="FF0000"/>
                </a:solidFill>
              </a:rPr>
              <a:t>				23% A-Level</a:t>
            </a:r>
          </a:p>
          <a:p>
            <a:pPr marL="0" indent="0">
              <a:buNone/>
            </a:pPr>
            <a:endParaRPr lang="en-GB" sz="800" b="0" kern="0" dirty="0"/>
          </a:p>
          <a:p>
            <a:pPr marL="0" indent="0">
              <a:buNone/>
            </a:pPr>
            <a:endParaRPr lang="en-GB" sz="1400" b="0" kern="0" dirty="0"/>
          </a:p>
          <a:p>
            <a:pPr marL="0" indent="0">
              <a:buNone/>
            </a:pPr>
            <a:endParaRPr lang="en-GB" kern="0" dirty="0"/>
          </a:p>
        </p:txBody>
      </p:sp>
      <p:sp>
        <p:nvSpPr>
          <p:cNvPr id="6" name="Rectangle 5">
            <a:extLst>
              <a:ext uri="{FF2B5EF4-FFF2-40B4-BE49-F238E27FC236}">
                <a16:creationId xmlns:a16="http://schemas.microsoft.com/office/drawing/2014/main" id="{B77FB1B1-9262-4B27-ADE9-823814D29932}"/>
              </a:ext>
            </a:extLst>
          </p:cNvPr>
          <p:cNvSpPr/>
          <p:nvPr/>
        </p:nvSpPr>
        <p:spPr>
          <a:xfrm>
            <a:off x="926304" y="714116"/>
            <a:ext cx="9967355" cy="892552"/>
          </a:xfrm>
          <a:prstGeom prst="rect">
            <a:avLst/>
          </a:prstGeom>
        </p:spPr>
        <p:txBody>
          <a:bodyPr wrap="square">
            <a:spAutoFit/>
          </a:bodyPr>
          <a:lstStyle/>
          <a:p>
            <a:r>
              <a:rPr lang="en-GB" b="1" dirty="0"/>
              <a:t>Students are experienced in ‘digital learning’</a:t>
            </a:r>
            <a:endParaRPr lang="en-GB" dirty="0"/>
          </a:p>
          <a:p>
            <a:r>
              <a:rPr lang="en-GB" dirty="0"/>
              <a:t>Pre-Arrival Academic Questionnaire  Cross institution sample n=1104  </a:t>
            </a:r>
            <a:r>
              <a:rPr lang="en-GB" b="1" dirty="0"/>
              <a:t>University 1 September 2019</a:t>
            </a:r>
          </a:p>
          <a:p>
            <a:r>
              <a:rPr lang="en-GB" sz="1600" dirty="0"/>
              <a:t>Asked to tick all that apply</a:t>
            </a:r>
          </a:p>
        </p:txBody>
      </p:sp>
      <p:pic>
        <p:nvPicPr>
          <p:cNvPr id="3074" name="Picture 2" descr="Image result for digital natives">
            <a:extLst>
              <a:ext uri="{FF2B5EF4-FFF2-40B4-BE49-F238E27FC236}">
                <a16:creationId xmlns:a16="http://schemas.microsoft.com/office/drawing/2014/main" id="{8B99C494-DCAD-4628-8D9D-42B618B16D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3363" y="3727545"/>
            <a:ext cx="2656473" cy="24163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A417C35-522C-4359-A9E4-892F8F853FC6}"/>
              </a:ext>
            </a:extLst>
          </p:cNvPr>
          <p:cNvSpPr txBox="1"/>
          <p:nvPr/>
        </p:nvSpPr>
        <p:spPr>
          <a:xfrm>
            <a:off x="453607" y="5119192"/>
            <a:ext cx="3106099" cy="1200329"/>
          </a:xfrm>
          <a:prstGeom prst="rect">
            <a:avLst/>
          </a:prstGeom>
          <a:noFill/>
        </p:spPr>
        <p:txBody>
          <a:bodyPr wrap="square" rtlCol="0">
            <a:spAutoFit/>
          </a:bodyPr>
          <a:lstStyle/>
          <a:p>
            <a:pPr algn="ctr"/>
            <a:r>
              <a:rPr lang="en-GB" b="1" dirty="0">
                <a:solidFill>
                  <a:schemeClr val="accent1"/>
                </a:solidFill>
              </a:rPr>
              <a:t>Being a ‘social’ digital experience  does not </a:t>
            </a:r>
          </a:p>
          <a:p>
            <a:pPr algn="ctr"/>
            <a:r>
              <a:rPr lang="en-GB" b="1" dirty="0">
                <a:solidFill>
                  <a:schemeClr val="accent1"/>
                </a:solidFill>
              </a:rPr>
              <a:t>= </a:t>
            </a:r>
          </a:p>
          <a:p>
            <a:pPr algn="ctr"/>
            <a:r>
              <a:rPr lang="en-GB" b="1" dirty="0">
                <a:solidFill>
                  <a:schemeClr val="accent1"/>
                </a:solidFill>
              </a:rPr>
              <a:t>‘learning’ digital experience</a:t>
            </a:r>
          </a:p>
        </p:txBody>
      </p:sp>
      <p:sp>
        <p:nvSpPr>
          <p:cNvPr id="12" name="Rectangle 11">
            <a:extLst>
              <a:ext uri="{FF2B5EF4-FFF2-40B4-BE49-F238E27FC236}">
                <a16:creationId xmlns:a16="http://schemas.microsoft.com/office/drawing/2014/main" id="{84420EDF-771D-4AA1-A595-A4C548EBBD28}"/>
              </a:ext>
            </a:extLst>
          </p:cNvPr>
          <p:cNvSpPr/>
          <p:nvPr/>
        </p:nvSpPr>
        <p:spPr>
          <a:xfrm>
            <a:off x="1196870" y="6486970"/>
            <a:ext cx="10498282" cy="276999"/>
          </a:xfrm>
          <a:prstGeom prst="rect">
            <a:avLst/>
          </a:prstGeom>
        </p:spPr>
        <p:txBody>
          <a:bodyPr wrap="square">
            <a:spAutoFit/>
          </a:bodyPr>
          <a:lstStyle/>
          <a:p>
            <a:r>
              <a:rPr lang="en-GB" sz="1200" dirty="0">
                <a:hlinkClick r:id="rId4"/>
              </a:rPr>
              <a:t>http://www.improvingthestudentexperience.com/library/UG_documents/Bridging_the_gap_between_secondary_and_tertiary_education-Morgan_2020.pdf</a:t>
            </a:r>
            <a:endParaRPr lang="en-GB" sz="1200" dirty="0"/>
          </a:p>
        </p:txBody>
      </p:sp>
      <p:sp>
        <p:nvSpPr>
          <p:cNvPr id="10" name="Rectangle 9">
            <a:extLst>
              <a:ext uri="{FF2B5EF4-FFF2-40B4-BE49-F238E27FC236}">
                <a16:creationId xmlns:a16="http://schemas.microsoft.com/office/drawing/2014/main" id="{DE5FC3AF-8601-7C7F-525C-3A3DE5BA6F28}"/>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11" name="Rectangle 10">
            <a:extLst>
              <a:ext uri="{FF2B5EF4-FFF2-40B4-BE49-F238E27FC236}">
                <a16:creationId xmlns:a16="http://schemas.microsoft.com/office/drawing/2014/main" id="{BD8661E9-32C4-AB98-49B8-F67014E29A22}"/>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14" name="Picture 13">
            <a:extLst>
              <a:ext uri="{FF2B5EF4-FFF2-40B4-BE49-F238E27FC236}">
                <a16:creationId xmlns:a16="http://schemas.microsoft.com/office/drawing/2014/main" id="{50344B0F-E44D-AE86-B92E-562ABA601D44}"/>
              </a:ext>
            </a:extLst>
          </p:cNvPr>
          <p:cNvPicPr>
            <a:picLocks noChangeAspect="1"/>
          </p:cNvPicPr>
          <p:nvPr/>
        </p:nvPicPr>
        <p:blipFill>
          <a:blip r:embed="rId5"/>
          <a:stretch>
            <a:fillRect/>
          </a:stretch>
        </p:blipFill>
        <p:spPr>
          <a:xfrm>
            <a:off x="11703271" y="6319521"/>
            <a:ext cx="488730" cy="538480"/>
          </a:xfrm>
          <a:prstGeom prst="rect">
            <a:avLst/>
          </a:prstGeom>
        </p:spPr>
      </p:pic>
    </p:spTree>
    <p:extLst>
      <p:ext uri="{BB962C8B-B14F-4D97-AF65-F5344CB8AC3E}">
        <p14:creationId xmlns:p14="http://schemas.microsoft.com/office/powerpoint/2010/main" val="164124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BF348E3-7560-A920-A657-F72A56D9B867}"/>
              </a:ext>
            </a:extLst>
          </p:cNvPr>
          <p:cNvGraphicFramePr>
            <a:graphicFrameLocks noGrp="1"/>
          </p:cNvGraphicFramePr>
          <p:nvPr>
            <p:extLst>
              <p:ext uri="{D42A27DB-BD31-4B8C-83A1-F6EECF244321}">
                <p14:modId xmlns:p14="http://schemas.microsoft.com/office/powerpoint/2010/main" val="2918529907"/>
              </p:ext>
            </p:extLst>
          </p:nvPr>
        </p:nvGraphicFramePr>
        <p:xfrm>
          <a:off x="838200" y="2442433"/>
          <a:ext cx="10683241" cy="3854255"/>
        </p:xfrm>
        <a:graphic>
          <a:graphicData uri="http://schemas.openxmlformats.org/drawingml/2006/table">
            <a:tbl>
              <a:tblPr firstRow="1" firstCol="1" bandRow="1">
                <a:tableStyleId>{616DA210-FB5B-4158-B5E0-FEB733F419BA}</a:tableStyleId>
              </a:tblPr>
              <a:tblGrid>
                <a:gridCol w="6536144">
                  <a:extLst>
                    <a:ext uri="{9D8B030D-6E8A-4147-A177-3AD203B41FA5}">
                      <a16:colId xmlns:a16="http://schemas.microsoft.com/office/drawing/2014/main" val="3969346637"/>
                    </a:ext>
                  </a:extLst>
                </a:gridCol>
                <a:gridCol w="1381949">
                  <a:extLst>
                    <a:ext uri="{9D8B030D-6E8A-4147-A177-3AD203B41FA5}">
                      <a16:colId xmlns:a16="http://schemas.microsoft.com/office/drawing/2014/main" val="3527282138"/>
                    </a:ext>
                  </a:extLst>
                </a:gridCol>
                <a:gridCol w="1406939">
                  <a:extLst>
                    <a:ext uri="{9D8B030D-6E8A-4147-A177-3AD203B41FA5}">
                      <a16:colId xmlns:a16="http://schemas.microsoft.com/office/drawing/2014/main" val="377310507"/>
                    </a:ext>
                  </a:extLst>
                </a:gridCol>
                <a:gridCol w="1358209">
                  <a:extLst>
                    <a:ext uri="{9D8B030D-6E8A-4147-A177-3AD203B41FA5}">
                      <a16:colId xmlns:a16="http://schemas.microsoft.com/office/drawing/2014/main" val="243047354"/>
                    </a:ext>
                  </a:extLst>
                </a:gridCol>
              </a:tblGrid>
              <a:tr h="1039243">
                <a:tc>
                  <a:txBody>
                    <a:bodyPr/>
                    <a:lstStyle/>
                    <a:p>
                      <a:pPr>
                        <a:lnSpc>
                          <a:spcPct val="107000"/>
                        </a:lnSpc>
                      </a:pPr>
                      <a:r>
                        <a:rPr lang="en-GB" sz="2000" dirty="0">
                          <a:effectLst/>
                        </a:rPr>
                        <a:t>Type of material</a:t>
                      </a:r>
                      <a:endParaRPr lang="en-GB" sz="16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pPr>
                      <a:r>
                        <a:rPr lang="en-GB" sz="2000" dirty="0">
                          <a:effectLst/>
                        </a:rPr>
                        <a:t>Up to Dec</a:t>
                      </a:r>
                      <a:endParaRPr lang="en-GB" sz="1600" dirty="0">
                        <a:effectLst/>
                      </a:endParaRPr>
                    </a:p>
                    <a:p>
                      <a:pPr algn="ctr">
                        <a:lnSpc>
                          <a:spcPct val="107000"/>
                        </a:lnSpc>
                      </a:pPr>
                      <a:r>
                        <a:rPr lang="en-GB" sz="2000" dirty="0">
                          <a:effectLst/>
                        </a:rPr>
                        <a:t>2020</a:t>
                      </a:r>
                    </a:p>
                    <a:p>
                      <a:pPr algn="ctr">
                        <a:lnSpc>
                          <a:spcPct val="107000"/>
                        </a:lnSpc>
                      </a:pPr>
                      <a:r>
                        <a:rPr lang="en-GB" sz="1600" dirty="0">
                          <a:solidFill>
                            <a:srgbClr val="000000"/>
                          </a:solidFill>
                          <a:effectLst/>
                          <a:latin typeface="+mn-lt"/>
                          <a:ea typeface="Times New Roman" panose="02020603050405020304" pitchFamily="18" charset="0"/>
                          <a:cs typeface="Times New Roman" panose="02020603050405020304" pitchFamily="18" charset="0"/>
                        </a:rPr>
                        <a:t>In-person</a:t>
                      </a:r>
                      <a:endParaRPr lang="en-GB" sz="12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pPr>
                      <a:r>
                        <a:rPr lang="en-GB" sz="2000" dirty="0">
                          <a:effectLst/>
                        </a:rPr>
                        <a:t>Jan-Mar</a:t>
                      </a:r>
                      <a:endParaRPr lang="en-GB" sz="1600" dirty="0">
                        <a:effectLst/>
                      </a:endParaRPr>
                    </a:p>
                    <a:p>
                      <a:pPr algn="ctr">
                        <a:lnSpc>
                          <a:spcPct val="107000"/>
                        </a:lnSpc>
                      </a:pPr>
                      <a:r>
                        <a:rPr lang="en-GB" sz="2000" dirty="0">
                          <a:effectLst/>
                        </a:rPr>
                        <a:t>2021</a:t>
                      </a:r>
                    </a:p>
                    <a:p>
                      <a:pPr algn="ctr">
                        <a:lnSpc>
                          <a:spcPct val="107000"/>
                        </a:lnSpc>
                      </a:pPr>
                      <a:r>
                        <a:rPr lang="en-GB" sz="1600" dirty="0">
                          <a:solidFill>
                            <a:srgbClr val="000000"/>
                          </a:solidFill>
                          <a:effectLst/>
                          <a:latin typeface="+mn-lt"/>
                          <a:ea typeface="Times New Roman" panose="02020603050405020304" pitchFamily="18" charset="0"/>
                          <a:cs typeface="Times New Roman" panose="02020603050405020304" pitchFamily="18" charset="0"/>
                        </a:rPr>
                        <a:t>Lockdown</a:t>
                      </a:r>
                      <a:endParaRPr lang="en-GB" sz="14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pPr>
                      <a:r>
                        <a:rPr lang="en-GB" sz="2000" dirty="0">
                          <a:effectLst/>
                        </a:rPr>
                        <a:t>After Apr</a:t>
                      </a:r>
                      <a:endParaRPr lang="en-GB" sz="1600" dirty="0">
                        <a:effectLst/>
                      </a:endParaRPr>
                    </a:p>
                    <a:p>
                      <a:pPr algn="ctr">
                        <a:lnSpc>
                          <a:spcPct val="107000"/>
                        </a:lnSpc>
                      </a:pPr>
                      <a:r>
                        <a:rPr lang="en-GB" sz="2000" dirty="0">
                          <a:effectLst/>
                        </a:rPr>
                        <a:t>2021</a:t>
                      </a:r>
                    </a:p>
                    <a:p>
                      <a:pPr marL="0" marR="0" lvl="0" indent="0" algn="ctr" defTabSz="914400" rtl="0" eaLnBrk="1" fontAlgn="auto" latinLnBrk="0" hangingPunct="1">
                        <a:lnSpc>
                          <a:spcPct val="107000"/>
                        </a:lnSpc>
                        <a:spcBef>
                          <a:spcPts val="0"/>
                        </a:spcBef>
                        <a:spcAft>
                          <a:spcPts val="0"/>
                        </a:spcAft>
                        <a:buClrTx/>
                        <a:buSzTx/>
                        <a:buFontTx/>
                        <a:buNone/>
                        <a:tabLst/>
                        <a:defRPr/>
                      </a:pPr>
                      <a:r>
                        <a:rPr lang="en-GB" sz="1600" dirty="0">
                          <a:solidFill>
                            <a:srgbClr val="000000"/>
                          </a:solidFill>
                          <a:effectLst/>
                          <a:latin typeface="+mn-lt"/>
                          <a:ea typeface="Times New Roman" panose="02020603050405020304" pitchFamily="18" charset="0"/>
                          <a:cs typeface="Times New Roman" panose="02020603050405020304" pitchFamily="18" charset="0"/>
                        </a:rPr>
                        <a:t>In-person</a:t>
                      </a:r>
                      <a:endParaRPr lang="en-GB" sz="12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60231109"/>
                  </a:ext>
                </a:extLst>
              </a:tr>
              <a:tr h="467537">
                <a:tc>
                  <a:txBody>
                    <a:bodyPr/>
                    <a:lstStyle/>
                    <a:p>
                      <a:pPr>
                        <a:lnSpc>
                          <a:spcPct val="107000"/>
                        </a:lnSpc>
                      </a:pPr>
                      <a:r>
                        <a:rPr lang="en-GB" sz="2000" dirty="0">
                          <a:effectLst/>
                        </a:rPr>
                        <a:t>Handwritten notes from classes</a:t>
                      </a:r>
                      <a:endParaRPr lang="en-GB" sz="16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pPr>
                      <a:r>
                        <a:rPr lang="en-GB" sz="2000" b="1" dirty="0">
                          <a:effectLst/>
                        </a:rPr>
                        <a:t>72.1%</a:t>
                      </a:r>
                      <a:endParaRPr lang="en-GB" sz="16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pPr>
                      <a:r>
                        <a:rPr lang="en-GB" sz="2000" b="1" dirty="0">
                          <a:effectLst/>
                        </a:rPr>
                        <a:t>54.5%</a:t>
                      </a:r>
                      <a:endParaRPr lang="en-GB" sz="16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pPr>
                      <a:r>
                        <a:rPr lang="en-GB" sz="2000" b="1" dirty="0">
                          <a:effectLst/>
                        </a:rPr>
                        <a:t>65.5%</a:t>
                      </a:r>
                      <a:endParaRPr lang="en-GB" sz="16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13007146"/>
                  </a:ext>
                </a:extLst>
              </a:tr>
              <a:tr h="463136">
                <a:tc>
                  <a:txBody>
                    <a:bodyPr/>
                    <a:lstStyle/>
                    <a:p>
                      <a:pPr>
                        <a:lnSpc>
                          <a:spcPct val="107000"/>
                        </a:lnSpc>
                      </a:pPr>
                      <a:r>
                        <a:rPr lang="en-GB" sz="2000" dirty="0">
                          <a:effectLst/>
                        </a:rPr>
                        <a:t>A course text book</a:t>
                      </a:r>
                      <a:endParaRPr lang="en-GB" sz="16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pPr>
                      <a:r>
                        <a:rPr lang="en-GB" sz="2000" b="1" dirty="0">
                          <a:solidFill>
                            <a:schemeClr val="accent6">
                              <a:lumMod val="75000"/>
                            </a:schemeClr>
                          </a:solidFill>
                          <a:effectLst/>
                        </a:rPr>
                        <a:t>55.7%</a:t>
                      </a:r>
                      <a:endParaRPr lang="en-GB" sz="1600" b="1" dirty="0">
                        <a:solidFill>
                          <a:schemeClr val="accent6">
                            <a:lumMod val="75000"/>
                          </a:schemeClr>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pPr>
                      <a:r>
                        <a:rPr lang="en-GB" sz="2000">
                          <a:effectLst/>
                        </a:rPr>
                        <a:t>46.3%</a:t>
                      </a:r>
                      <a:endParaRPr lang="en-GB" sz="16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pPr>
                      <a:r>
                        <a:rPr lang="en-GB" sz="2000">
                          <a:effectLst/>
                        </a:rPr>
                        <a:t>52.1%</a:t>
                      </a:r>
                      <a:endParaRPr lang="en-GB" sz="16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84124699"/>
                  </a:ext>
                </a:extLst>
              </a:tr>
              <a:tr h="494931">
                <a:tc>
                  <a:txBody>
                    <a:bodyPr/>
                    <a:lstStyle/>
                    <a:p>
                      <a:pPr>
                        <a:lnSpc>
                          <a:spcPct val="107000"/>
                        </a:lnSpc>
                      </a:pPr>
                      <a:r>
                        <a:rPr lang="en-GB" sz="2000" dirty="0">
                          <a:effectLst/>
                        </a:rPr>
                        <a:t>Accessing information from electronic sources outside VLE</a:t>
                      </a:r>
                      <a:endParaRPr lang="en-GB" sz="16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pPr>
                      <a:r>
                        <a:rPr lang="en-GB" sz="2000" dirty="0">
                          <a:effectLst/>
                        </a:rPr>
                        <a:t>55.7%</a:t>
                      </a:r>
                      <a:endParaRPr lang="en-GB" sz="16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pPr>
                      <a:r>
                        <a:rPr lang="en-GB" sz="2000" dirty="0">
                          <a:effectLst/>
                        </a:rPr>
                        <a:t>73.7%</a:t>
                      </a:r>
                      <a:endParaRPr lang="en-GB" sz="16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pPr>
                      <a:r>
                        <a:rPr lang="en-GB" sz="2000" dirty="0">
                          <a:effectLst/>
                        </a:rPr>
                        <a:t>62.3%</a:t>
                      </a:r>
                      <a:endParaRPr lang="en-GB" sz="16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00924804"/>
                  </a:ext>
                </a:extLst>
              </a:tr>
              <a:tr h="463136">
                <a:tc>
                  <a:txBody>
                    <a:bodyPr/>
                    <a:lstStyle/>
                    <a:p>
                      <a:pPr>
                        <a:lnSpc>
                          <a:spcPct val="107000"/>
                        </a:lnSpc>
                      </a:pPr>
                      <a:r>
                        <a:rPr lang="en-GB" sz="2000" dirty="0">
                          <a:effectLst/>
                        </a:rPr>
                        <a:t>Information on the school/college VLE</a:t>
                      </a:r>
                      <a:endParaRPr lang="en-GB" sz="16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pPr>
                      <a:r>
                        <a:rPr lang="en-GB" sz="2000" b="1" dirty="0">
                          <a:solidFill>
                            <a:srgbClr val="FF0000"/>
                          </a:solidFill>
                          <a:effectLst/>
                        </a:rPr>
                        <a:t>65.5%</a:t>
                      </a:r>
                      <a:endParaRPr lang="en-GB" sz="1600" b="1" dirty="0">
                        <a:solidFill>
                          <a:srgbClr val="FF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pPr>
                      <a:r>
                        <a:rPr lang="en-GB" sz="2000" b="1" dirty="0">
                          <a:solidFill>
                            <a:srgbClr val="FF0000"/>
                          </a:solidFill>
                          <a:effectLst/>
                        </a:rPr>
                        <a:t>62.3%</a:t>
                      </a:r>
                      <a:endParaRPr lang="en-GB" sz="1600" b="1" dirty="0">
                        <a:solidFill>
                          <a:srgbClr val="FF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pPr>
                      <a:r>
                        <a:rPr lang="en-GB" sz="2000" b="1" dirty="0">
                          <a:solidFill>
                            <a:srgbClr val="FF0000"/>
                          </a:solidFill>
                          <a:effectLst/>
                        </a:rPr>
                        <a:t>68.8%</a:t>
                      </a:r>
                      <a:endParaRPr lang="en-GB" sz="1600" b="1" dirty="0">
                        <a:solidFill>
                          <a:srgbClr val="FF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57348537"/>
                  </a:ext>
                </a:extLst>
              </a:tr>
              <a:tr h="463136">
                <a:tc>
                  <a:txBody>
                    <a:bodyPr/>
                    <a:lstStyle/>
                    <a:p>
                      <a:pPr>
                        <a:lnSpc>
                          <a:spcPct val="107000"/>
                        </a:lnSpc>
                      </a:pPr>
                      <a:r>
                        <a:rPr lang="en-GB" sz="2000">
                          <a:effectLst/>
                        </a:rPr>
                        <a:t>Handout of book chapters and information</a:t>
                      </a:r>
                      <a:endParaRPr lang="en-GB" sz="16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pPr>
                      <a:r>
                        <a:rPr lang="en-GB" sz="2000" dirty="0">
                          <a:effectLst/>
                        </a:rPr>
                        <a:t>44.6%</a:t>
                      </a:r>
                      <a:endParaRPr lang="en-GB" sz="16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pPr>
                      <a:r>
                        <a:rPr lang="en-GB" sz="2000" dirty="0">
                          <a:effectLst/>
                        </a:rPr>
                        <a:t>32.0%</a:t>
                      </a:r>
                      <a:endParaRPr lang="en-GB" sz="16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pPr>
                      <a:r>
                        <a:rPr lang="en-GB" sz="2000" dirty="0">
                          <a:effectLst/>
                        </a:rPr>
                        <a:t>39.3%</a:t>
                      </a:r>
                      <a:endParaRPr lang="en-GB" sz="16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28819339"/>
                  </a:ext>
                </a:extLst>
              </a:tr>
              <a:tr h="463136">
                <a:tc>
                  <a:txBody>
                    <a:bodyPr/>
                    <a:lstStyle/>
                    <a:p>
                      <a:pPr>
                        <a:lnSpc>
                          <a:spcPct val="107000"/>
                        </a:lnSpc>
                      </a:pPr>
                      <a:r>
                        <a:rPr lang="en-GB" sz="2000">
                          <a:effectLst/>
                        </a:rPr>
                        <a:t>Books/materials in the school/college library</a:t>
                      </a:r>
                      <a:endParaRPr lang="en-GB" sz="160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pPr>
                      <a:r>
                        <a:rPr lang="en-GB" sz="2000" b="1" dirty="0">
                          <a:effectLst/>
                        </a:rPr>
                        <a:t>22.9%</a:t>
                      </a:r>
                      <a:endParaRPr lang="en-GB" sz="16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pPr>
                      <a:r>
                        <a:rPr lang="en-GB" sz="2000" b="1" dirty="0">
                          <a:effectLst/>
                        </a:rPr>
                        <a:t>11.0%</a:t>
                      </a:r>
                      <a:endParaRPr lang="en-GB" sz="16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07000"/>
                        </a:lnSpc>
                      </a:pPr>
                      <a:r>
                        <a:rPr lang="en-GB" sz="2000" b="1" dirty="0">
                          <a:effectLst/>
                        </a:rPr>
                        <a:t>18.4%</a:t>
                      </a:r>
                      <a:endParaRPr lang="en-GB" sz="1600" b="1"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80987492"/>
                  </a:ext>
                </a:extLst>
              </a:tr>
            </a:tbl>
          </a:graphicData>
        </a:graphic>
      </p:graphicFrame>
      <p:sp>
        <p:nvSpPr>
          <p:cNvPr id="4" name="Rectangle 1">
            <a:extLst>
              <a:ext uri="{FF2B5EF4-FFF2-40B4-BE49-F238E27FC236}">
                <a16:creationId xmlns:a16="http://schemas.microsoft.com/office/drawing/2014/main" id="{2133DFD7-4C89-A23F-2096-5FEC28F562AA}"/>
              </a:ext>
            </a:extLst>
          </p:cNvPr>
          <p:cNvSpPr>
            <a:spLocks noChangeArrowheads="1"/>
          </p:cNvSpPr>
          <p:nvPr/>
        </p:nvSpPr>
        <p:spPr bwMode="auto">
          <a:xfrm>
            <a:off x="1082041" y="180465"/>
            <a:ext cx="1068324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4400" b="1" u="none" strike="noStrike" cap="none" normalizeH="0" baseline="0" dirty="0">
                <a:ln>
                  <a:noFill/>
                </a:ln>
                <a:solidFill>
                  <a:schemeClr val="accent1"/>
                </a:solidFill>
                <a:effectLst/>
                <a:latin typeface="Calibri" panose="020F0502020204030204" pitchFamily="34" charset="0"/>
                <a:ea typeface="Calibri" panose="020F0502020204030204" pitchFamily="34" charset="0"/>
                <a:cs typeface="Calibri" panose="020F0502020204030204" pitchFamily="34" charset="0"/>
              </a:rPr>
              <a:t>     All learning material used of those in study in 2020/21</a:t>
            </a:r>
            <a:endParaRPr kumimoji="0" lang="en-GB" altLang="en-US" sz="4400" b="1" u="none" strike="noStrike" cap="none" normalizeH="0" baseline="0" dirty="0">
              <a:ln>
                <a:noFill/>
              </a:ln>
              <a:solidFill>
                <a:schemeClr val="accent1"/>
              </a:solidFill>
              <a:effectLst/>
              <a:latin typeface="Arial" panose="020B0604020202020204" pitchFamily="34" charset="0"/>
            </a:endParaRPr>
          </a:p>
        </p:txBody>
      </p:sp>
      <p:sp>
        <p:nvSpPr>
          <p:cNvPr id="5" name="Rectangle 4">
            <a:extLst>
              <a:ext uri="{FF2B5EF4-FFF2-40B4-BE49-F238E27FC236}">
                <a16:creationId xmlns:a16="http://schemas.microsoft.com/office/drawing/2014/main" id="{2A9C0300-5D15-0621-2E57-ED2BBE98E831}"/>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6" name="Rectangle 5">
            <a:extLst>
              <a:ext uri="{FF2B5EF4-FFF2-40B4-BE49-F238E27FC236}">
                <a16:creationId xmlns:a16="http://schemas.microsoft.com/office/drawing/2014/main" id="{B1D495E4-ED60-AD3B-2E00-2196E685F136}"/>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7" name="Picture 6">
            <a:extLst>
              <a:ext uri="{FF2B5EF4-FFF2-40B4-BE49-F238E27FC236}">
                <a16:creationId xmlns:a16="http://schemas.microsoft.com/office/drawing/2014/main" id="{5CA8EFD5-E36F-9F75-0797-0292E1F1EAAA}"/>
              </a:ext>
            </a:extLst>
          </p:cNvPr>
          <p:cNvPicPr>
            <a:picLocks noChangeAspect="1"/>
          </p:cNvPicPr>
          <p:nvPr/>
        </p:nvPicPr>
        <p:blipFill>
          <a:blip r:embed="rId3"/>
          <a:stretch>
            <a:fillRect/>
          </a:stretch>
        </p:blipFill>
        <p:spPr>
          <a:xfrm>
            <a:off x="11703271" y="6319521"/>
            <a:ext cx="488730" cy="538480"/>
          </a:xfrm>
          <a:prstGeom prst="rect">
            <a:avLst/>
          </a:prstGeom>
        </p:spPr>
      </p:pic>
      <p:sp>
        <p:nvSpPr>
          <p:cNvPr id="8" name="TextBox 7">
            <a:extLst>
              <a:ext uri="{FF2B5EF4-FFF2-40B4-BE49-F238E27FC236}">
                <a16:creationId xmlns:a16="http://schemas.microsoft.com/office/drawing/2014/main" id="{CE0CDE9A-AAEA-29B0-3DFA-5959C7FBCEEB}"/>
              </a:ext>
            </a:extLst>
          </p:cNvPr>
          <p:cNvSpPr txBox="1"/>
          <p:nvPr/>
        </p:nvSpPr>
        <p:spPr>
          <a:xfrm>
            <a:off x="4476751" y="1627015"/>
            <a:ext cx="6118860" cy="461665"/>
          </a:xfrm>
          <a:prstGeom prst="rect">
            <a:avLst/>
          </a:prstGeom>
          <a:noFill/>
        </p:spPr>
        <p:txBody>
          <a:bodyPr wrap="square">
            <a:spAutoFit/>
          </a:bodyPr>
          <a:lstStyle/>
          <a:p>
            <a:r>
              <a:rPr lang="en-US" sz="2400" b="1" dirty="0"/>
              <a:t>University 2  September  2021</a:t>
            </a:r>
            <a:endParaRPr lang="en-GB" sz="2400" b="1" dirty="0"/>
          </a:p>
        </p:txBody>
      </p:sp>
    </p:spTree>
    <p:extLst>
      <p:ext uri="{BB962C8B-B14F-4D97-AF65-F5344CB8AC3E}">
        <p14:creationId xmlns:p14="http://schemas.microsoft.com/office/powerpoint/2010/main" val="1105409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B7CF5D-FCC3-4087-A9D7-99DFB037BA33}"/>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9" name="Rectangle 8">
            <a:extLst>
              <a:ext uri="{FF2B5EF4-FFF2-40B4-BE49-F238E27FC236}">
                <a16:creationId xmlns:a16="http://schemas.microsoft.com/office/drawing/2014/main" id="{0B3D38EC-23B7-4708-99C9-9AF61B7E7277}"/>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10" name="Picture 9">
            <a:extLst>
              <a:ext uri="{FF2B5EF4-FFF2-40B4-BE49-F238E27FC236}">
                <a16:creationId xmlns:a16="http://schemas.microsoft.com/office/drawing/2014/main" id="{49136F1D-9A7E-4142-85FB-9CB41373B2B2}"/>
              </a:ext>
            </a:extLst>
          </p:cNvPr>
          <p:cNvPicPr>
            <a:picLocks noChangeAspect="1"/>
          </p:cNvPicPr>
          <p:nvPr/>
        </p:nvPicPr>
        <p:blipFill>
          <a:blip r:embed="rId3"/>
          <a:stretch>
            <a:fillRect/>
          </a:stretch>
        </p:blipFill>
        <p:spPr>
          <a:xfrm>
            <a:off x="11703271" y="6319521"/>
            <a:ext cx="488730" cy="538480"/>
          </a:xfrm>
          <a:prstGeom prst="rect">
            <a:avLst/>
          </a:prstGeom>
        </p:spPr>
      </p:pic>
      <p:pic>
        <p:nvPicPr>
          <p:cNvPr id="1026" name="Picture 2" descr="Life Is A Roller Coaster And We Should Enjoy The Ride">
            <a:extLst>
              <a:ext uri="{FF2B5EF4-FFF2-40B4-BE49-F238E27FC236}">
                <a16:creationId xmlns:a16="http://schemas.microsoft.com/office/drawing/2014/main" id="{7D6DD680-F5DF-5B2E-1082-79727B075A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543" y="-637950"/>
            <a:ext cx="11249664" cy="749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240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837" y="141377"/>
            <a:ext cx="11178073" cy="710952"/>
          </a:xfrm>
        </p:spPr>
        <p:txBody>
          <a:bodyPr>
            <a:noAutofit/>
          </a:bodyPr>
          <a:lstStyle/>
          <a:p>
            <a:pPr algn="ctr"/>
            <a:r>
              <a:rPr lang="en-GB" b="1" dirty="0">
                <a:solidFill>
                  <a:schemeClr val="accent1"/>
                </a:solidFill>
                <a:latin typeface="+mn-lt"/>
              </a:rPr>
              <a:t>Support for different levels of study</a:t>
            </a:r>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0298" y="2800637"/>
            <a:ext cx="5065179" cy="3798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9A5E248B-A582-4606-9710-0715CD0C5A3A}"/>
              </a:ext>
            </a:extLst>
          </p:cNvPr>
          <p:cNvSpPr txBox="1"/>
          <p:nvPr/>
        </p:nvSpPr>
        <p:spPr>
          <a:xfrm>
            <a:off x="945502" y="852329"/>
            <a:ext cx="10300996" cy="2262158"/>
          </a:xfrm>
          <a:prstGeom prst="rect">
            <a:avLst/>
          </a:prstGeom>
          <a:noFill/>
        </p:spPr>
        <p:txBody>
          <a:bodyPr wrap="square" rtlCol="0">
            <a:spAutoFit/>
          </a:bodyPr>
          <a:lstStyle/>
          <a:p>
            <a:endParaRPr lang="en-GB" sz="1100" dirty="0"/>
          </a:p>
          <a:p>
            <a:pPr marL="342900" indent="-342900">
              <a:buFont typeface="Arial" panose="020B0604020202020204" pitchFamily="34" charset="0"/>
              <a:buChar char="•"/>
            </a:pPr>
            <a:r>
              <a:rPr lang="en-GB" sz="2800" dirty="0"/>
              <a:t>UG, PGT and PGR need focused support</a:t>
            </a:r>
          </a:p>
          <a:p>
            <a:pPr marL="342900" indent="-342900">
              <a:buFont typeface="Arial" panose="020B0604020202020204" pitchFamily="34" charset="0"/>
              <a:buChar char="•"/>
            </a:pPr>
            <a:endParaRPr lang="en-GB" sz="2800" dirty="0"/>
          </a:p>
          <a:p>
            <a:pPr marL="342900" indent="-342900">
              <a:buFont typeface="Arial" panose="020B0604020202020204" pitchFamily="34" charset="0"/>
              <a:buChar char="•"/>
            </a:pPr>
            <a:r>
              <a:rPr lang="en-GB" sz="2800" dirty="0"/>
              <a:t>Do not lift and shift initiatives from different levels</a:t>
            </a:r>
          </a:p>
          <a:p>
            <a:endParaRPr lang="en-GB" sz="2800" dirty="0"/>
          </a:p>
          <a:p>
            <a:endParaRPr lang="en-GB" dirty="0"/>
          </a:p>
        </p:txBody>
      </p:sp>
      <p:pic>
        <p:nvPicPr>
          <p:cNvPr id="9" name="Picture 8">
            <a:extLst>
              <a:ext uri="{FF2B5EF4-FFF2-40B4-BE49-F238E27FC236}">
                <a16:creationId xmlns:a16="http://schemas.microsoft.com/office/drawing/2014/main" id="{D806C5A1-FF5A-42B0-AE84-A621C6C3434A}"/>
              </a:ext>
            </a:extLst>
          </p:cNvPr>
          <p:cNvPicPr>
            <a:picLocks noChangeAspect="1"/>
          </p:cNvPicPr>
          <p:nvPr/>
        </p:nvPicPr>
        <p:blipFill>
          <a:blip r:embed="rId4"/>
          <a:stretch>
            <a:fillRect/>
          </a:stretch>
        </p:blipFill>
        <p:spPr>
          <a:xfrm>
            <a:off x="7162602" y="2789877"/>
            <a:ext cx="2886304" cy="3798884"/>
          </a:xfrm>
          <a:prstGeom prst="rect">
            <a:avLst/>
          </a:prstGeom>
        </p:spPr>
      </p:pic>
      <p:sp>
        <p:nvSpPr>
          <p:cNvPr id="6" name="Rectangle 5">
            <a:extLst>
              <a:ext uri="{FF2B5EF4-FFF2-40B4-BE49-F238E27FC236}">
                <a16:creationId xmlns:a16="http://schemas.microsoft.com/office/drawing/2014/main" id="{D0646BDB-2CA6-4DA9-8A0D-E6721FBC998B}"/>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8" name="Rectangle 7">
            <a:extLst>
              <a:ext uri="{FF2B5EF4-FFF2-40B4-BE49-F238E27FC236}">
                <a16:creationId xmlns:a16="http://schemas.microsoft.com/office/drawing/2014/main" id="{71E59C63-4D34-4991-8102-931E06261478}"/>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10" name="Picture 9">
            <a:extLst>
              <a:ext uri="{FF2B5EF4-FFF2-40B4-BE49-F238E27FC236}">
                <a16:creationId xmlns:a16="http://schemas.microsoft.com/office/drawing/2014/main" id="{DE715C30-B019-479B-BD29-E33EE1FC56E7}"/>
              </a:ext>
            </a:extLst>
          </p:cNvPr>
          <p:cNvPicPr>
            <a:picLocks noChangeAspect="1"/>
          </p:cNvPicPr>
          <p:nvPr/>
        </p:nvPicPr>
        <p:blipFill>
          <a:blip r:embed="rId5"/>
          <a:stretch>
            <a:fillRect/>
          </a:stretch>
        </p:blipFill>
        <p:spPr>
          <a:xfrm>
            <a:off x="11703271" y="6319521"/>
            <a:ext cx="488730" cy="538480"/>
          </a:xfrm>
          <a:prstGeom prst="rect">
            <a:avLst/>
          </a:prstGeom>
        </p:spPr>
      </p:pic>
      <p:sp>
        <p:nvSpPr>
          <p:cNvPr id="3" name="TextBox 2">
            <a:extLst>
              <a:ext uri="{FF2B5EF4-FFF2-40B4-BE49-F238E27FC236}">
                <a16:creationId xmlns:a16="http://schemas.microsoft.com/office/drawing/2014/main" id="{C17FE514-C40C-4403-9F9C-B88F32F0A13B}"/>
              </a:ext>
            </a:extLst>
          </p:cNvPr>
          <p:cNvSpPr txBox="1"/>
          <p:nvPr/>
        </p:nvSpPr>
        <p:spPr>
          <a:xfrm>
            <a:off x="10145244" y="6337911"/>
            <a:ext cx="1802392" cy="261610"/>
          </a:xfrm>
          <a:prstGeom prst="rect">
            <a:avLst/>
          </a:prstGeom>
          <a:noFill/>
        </p:spPr>
        <p:txBody>
          <a:bodyPr wrap="square" rtlCol="0">
            <a:spAutoFit/>
          </a:bodyPr>
          <a:lstStyle/>
          <a:p>
            <a:r>
              <a:rPr lang="en-US" sz="1050" dirty="0"/>
              <a:t>Artist unknown</a:t>
            </a:r>
            <a:endParaRPr lang="en-GB" sz="1050" dirty="0"/>
          </a:p>
        </p:txBody>
      </p:sp>
    </p:spTree>
    <p:extLst>
      <p:ext uri="{BB962C8B-B14F-4D97-AF65-F5344CB8AC3E}">
        <p14:creationId xmlns:p14="http://schemas.microsoft.com/office/powerpoint/2010/main" val="1811682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C4BC-ECFC-09F1-757F-86647A2339A7}"/>
              </a:ext>
            </a:extLst>
          </p:cNvPr>
          <p:cNvSpPr>
            <a:spLocks noGrp="1"/>
          </p:cNvSpPr>
          <p:nvPr>
            <p:ph type="title"/>
          </p:nvPr>
        </p:nvSpPr>
        <p:spPr>
          <a:xfrm>
            <a:off x="987829" y="0"/>
            <a:ext cx="10515600" cy="1325563"/>
          </a:xfrm>
        </p:spPr>
        <p:txBody>
          <a:bodyPr/>
          <a:lstStyle/>
          <a:p>
            <a:pPr algn="ctr"/>
            <a:r>
              <a:rPr lang="en-US" b="1" dirty="0">
                <a:solidFill>
                  <a:schemeClr val="accent1"/>
                </a:solidFill>
                <a:latin typeface="+mn-lt"/>
              </a:rPr>
              <a:t>What we need to consider</a:t>
            </a:r>
            <a:endParaRPr lang="en-GB" b="1" dirty="0">
              <a:solidFill>
                <a:schemeClr val="accent1"/>
              </a:solidFill>
              <a:latin typeface="+mn-lt"/>
            </a:endParaRPr>
          </a:p>
        </p:txBody>
      </p:sp>
      <p:pic>
        <p:nvPicPr>
          <p:cNvPr id="4" name="Picture 3">
            <a:extLst>
              <a:ext uri="{FF2B5EF4-FFF2-40B4-BE49-F238E27FC236}">
                <a16:creationId xmlns:a16="http://schemas.microsoft.com/office/drawing/2014/main" id="{44F29DF1-BC08-4156-C613-8D9EC94E170D}"/>
              </a:ext>
            </a:extLst>
          </p:cNvPr>
          <p:cNvPicPr/>
          <p:nvPr/>
        </p:nvPicPr>
        <p:blipFill>
          <a:blip r:embed="rId3" cstate="print"/>
          <a:srcRect/>
          <a:stretch>
            <a:fillRect/>
          </a:stretch>
        </p:blipFill>
        <p:spPr bwMode="auto">
          <a:xfrm>
            <a:off x="5875354" y="1164134"/>
            <a:ext cx="5353423" cy="4386203"/>
          </a:xfrm>
          <a:prstGeom prst="rect">
            <a:avLst/>
          </a:prstGeom>
          <a:noFill/>
          <a:ln w="9525">
            <a:noFill/>
            <a:miter lim="800000"/>
            <a:headEnd/>
            <a:tailEnd/>
          </a:ln>
        </p:spPr>
      </p:pic>
      <p:sp>
        <p:nvSpPr>
          <p:cNvPr id="5" name="Rectangle 4">
            <a:extLst>
              <a:ext uri="{FF2B5EF4-FFF2-40B4-BE49-F238E27FC236}">
                <a16:creationId xmlns:a16="http://schemas.microsoft.com/office/drawing/2014/main" id="{B6C83AF2-5BBC-9B4D-A116-9EDE9A5D1A30}"/>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6" name="Rectangle 5">
            <a:extLst>
              <a:ext uri="{FF2B5EF4-FFF2-40B4-BE49-F238E27FC236}">
                <a16:creationId xmlns:a16="http://schemas.microsoft.com/office/drawing/2014/main" id="{1AABC1D0-6FA0-CAED-DA61-5954BC52C10E}"/>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7" name="Picture 6">
            <a:extLst>
              <a:ext uri="{FF2B5EF4-FFF2-40B4-BE49-F238E27FC236}">
                <a16:creationId xmlns:a16="http://schemas.microsoft.com/office/drawing/2014/main" id="{48FD995A-1903-FAF2-C3D9-E252769141CB}"/>
              </a:ext>
            </a:extLst>
          </p:cNvPr>
          <p:cNvPicPr>
            <a:picLocks noChangeAspect="1"/>
          </p:cNvPicPr>
          <p:nvPr/>
        </p:nvPicPr>
        <p:blipFill>
          <a:blip r:embed="rId4"/>
          <a:stretch>
            <a:fillRect/>
          </a:stretch>
        </p:blipFill>
        <p:spPr>
          <a:xfrm>
            <a:off x="11703271" y="6319521"/>
            <a:ext cx="488730" cy="538480"/>
          </a:xfrm>
          <a:prstGeom prst="rect">
            <a:avLst/>
          </a:prstGeom>
        </p:spPr>
      </p:pic>
      <p:sp>
        <p:nvSpPr>
          <p:cNvPr id="13" name="TextBox 12">
            <a:extLst>
              <a:ext uri="{FF2B5EF4-FFF2-40B4-BE49-F238E27FC236}">
                <a16:creationId xmlns:a16="http://schemas.microsoft.com/office/drawing/2014/main" id="{920BDBFD-B1BA-A49D-4497-F96EAC0AA440}"/>
              </a:ext>
            </a:extLst>
          </p:cNvPr>
          <p:cNvSpPr txBox="1"/>
          <p:nvPr/>
        </p:nvSpPr>
        <p:spPr>
          <a:xfrm>
            <a:off x="765321" y="1164134"/>
            <a:ext cx="5330679" cy="6555641"/>
          </a:xfrm>
          <a:prstGeom prst="rect">
            <a:avLst/>
          </a:prstGeom>
          <a:noFill/>
        </p:spPr>
        <p:txBody>
          <a:bodyPr wrap="square">
            <a:spAutoFit/>
          </a:bodyPr>
          <a:lstStyle/>
          <a:p>
            <a:pPr marL="457200" indent="-457200">
              <a:buFont typeface="Arial" panose="020B0604020202020204" pitchFamily="34" charset="0"/>
              <a:buChar char="•"/>
            </a:pPr>
            <a:r>
              <a:rPr lang="en-US" sz="2800" b="1" dirty="0"/>
              <a:t>Time to review what worked across all areas</a:t>
            </a:r>
          </a:p>
          <a:p>
            <a:pPr marL="457200" indent="-457200">
              <a:buFont typeface="Arial" panose="020B0604020202020204" pitchFamily="34" charset="0"/>
              <a:buChar char="•"/>
            </a:pPr>
            <a:endParaRPr lang="en-US" sz="2800" b="1" dirty="0"/>
          </a:p>
          <a:p>
            <a:pPr marL="457200" indent="-457200">
              <a:buFont typeface="Arial" panose="020B0604020202020204" pitchFamily="34" charset="0"/>
              <a:buChar char="•"/>
            </a:pPr>
            <a:r>
              <a:rPr lang="en-US" sz="2800" b="1" dirty="0"/>
              <a:t>Retain and evolve good initiatives</a:t>
            </a:r>
          </a:p>
          <a:p>
            <a:endParaRPr lang="en-US" sz="2800" b="1" dirty="0"/>
          </a:p>
          <a:p>
            <a:pPr marL="457200" indent="-457200">
              <a:buFont typeface="Arial" panose="020B0604020202020204" pitchFamily="34" charset="0"/>
              <a:buChar char="•"/>
            </a:pPr>
            <a:r>
              <a:rPr lang="en-US" sz="2800" b="1" dirty="0"/>
              <a:t>Look at impact within context</a:t>
            </a:r>
          </a:p>
          <a:p>
            <a:pPr marL="457200" indent="-457200">
              <a:buFont typeface="Arial" panose="020B0604020202020204" pitchFamily="34" charset="0"/>
              <a:buChar char="•"/>
            </a:pPr>
            <a:endParaRPr lang="en-US" sz="2800" b="1" dirty="0"/>
          </a:p>
          <a:p>
            <a:pPr marL="457200" indent="-457200">
              <a:buFont typeface="Arial" panose="020B0604020202020204" pitchFamily="34" charset="0"/>
              <a:buChar char="•"/>
            </a:pPr>
            <a:r>
              <a:rPr lang="en-US" sz="2800" b="1" dirty="0"/>
              <a:t>Avoid looking at themes in isolation</a:t>
            </a:r>
          </a:p>
          <a:p>
            <a:pPr marL="457200" indent="-457200">
              <a:buFont typeface="Arial" panose="020B0604020202020204" pitchFamily="34" charset="0"/>
              <a:buChar char="•"/>
            </a:pPr>
            <a:endParaRPr lang="en-US" sz="2800" b="1" dirty="0"/>
          </a:p>
          <a:p>
            <a:pPr marL="457200" indent="-457200">
              <a:buFont typeface="Arial" panose="020B0604020202020204" pitchFamily="34" charset="0"/>
              <a:buChar char="•"/>
            </a:pPr>
            <a:r>
              <a:rPr lang="en-US" sz="2800" b="1" dirty="0"/>
              <a:t>Be aware of current  environment </a:t>
            </a:r>
          </a:p>
          <a:p>
            <a:endParaRPr lang="en-US" sz="2800" b="1" dirty="0"/>
          </a:p>
          <a:p>
            <a:endParaRPr lang="en-US" sz="2800" b="1" dirty="0"/>
          </a:p>
        </p:txBody>
      </p:sp>
      <p:sp>
        <p:nvSpPr>
          <p:cNvPr id="14" name="TextBox 13">
            <a:extLst>
              <a:ext uri="{FF2B5EF4-FFF2-40B4-BE49-F238E27FC236}">
                <a16:creationId xmlns:a16="http://schemas.microsoft.com/office/drawing/2014/main" id="{D4C6159B-69C5-54BD-72CD-87FE1CC9C1F3}"/>
              </a:ext>
            </a:extLst>
          </p:cNvPr>
          <p:cNvSpPr txBox="1"/>
          <p:nvPr/>
        </p:nvSpPr>
        <p:spPr>
          <a:xfrm>
            <a:off x="5584248" y="5942430"/>
            <a:ext cx="6096000" cy="646331"/>
          </a:xfrm>
          <a:prstGeom prst="rect">
            <a:avLst/>
          </a:prstGeom>
          <a:noFill/>
        </p:spPr>
        <p:txBody>
          <a:bodyPr wrap="square">
            <a:spAutoFit/>
          </a:bodyPr>
          <a:lstStyle/>
          <a:p>
            <a:r>
              <a:rPr lang="en-US" dirty="0">
                <a:hlinkClick r:id="rId5"/>
              </a:rPr>
              <a:t>The human impact of this pandemic has implications for policy and practice | </a:t>
            </a:r>
            <a:r>
              <a:rPr lang="en-US" dirty="0" err="1">
                <a:hlinkClick r:id="rId5"/>
              </a:rPr>
              <a:t>Wonkhe</a:t>
            </a:r>
            <a:r>
              <a:rPr lang="en-US" dirty="0"/>
              <a:t> By Julie Hulme</a:t>
            </a:r>
            <a:endParaRPr lang="en-GB" dirty="0"/>
          </a:p>
        </p:txBody>
      </p:sp>
    </p:spTree>
    <p:extLst>
      <p:ext uri="{BB962C8B-B14F-4D97-AF65-F5344CB8AC3E}">
        <p14:creationId xmlns:p14="http://schemas.microsoft.com/office/powerpoint/2010/main" val="1242415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06880-7350-48F2-BD97-01C99C962401}"/>
              </a:ext>
            </a:extLst>
          </p:cNvPr>
          <p:cNvSpPr>
            <a:spLocks noGrp="1"/>
          </p:cNvSpPr>
          <p:nvPr>
            <p:ph type="title"/>
          </p:nvPr>
        </p:nvSpPr>
        <p:spPr>
          <a:xfrm>
            <a:off x="838200" y="-124302"/>
            <a:ext cx="10515600" cy="1325563"/>
          </a:xfrm>
        </p:spPr>
        <p:txBody>
          <a:bodyPr>
            <a:normAutofit/>
          </a:bodyPr>
          <a:lstStyle/>
          <a:p>
            <a:pPr algn="ctr"/>
            <a:r>
              <a:rPr lang="en-US" sz="5400" b="1" dirty="0">
                <a:solidFill>
                  <a:srgbClr val="0070C0"/>
                </a:solidFill>
                <a:latin typeface="+mn-lt"/>
              </a:rPr>
              <a:t>Returning to campus in Sept 2022</a:t>
            </a:r>
            <a:endParaRPr lang="en-GB" sz="5400" b="1" dirty="0">
              <a:solidFill>
                <a:srgbClr val="0070C0"/>
              </a:solidFill>
              <a:latin typeface="+mn-lt"/>
            </a:endParaRPr>
          </a:p>
        </p:txBody>
      </p:sp>
      <p:sp>
        <p:nvSpPr>
          <p:cNvPr id="3" name="Content Placeholder 2">
            <a:extLst>
              <a:ext uri="{FF2B5EF4-FFF2-40B4-BE49-F238E27FC236}">
                <a16:creationId xmlns:a16="http://schemas.microsoft.com/office/drawing/2014/main" id="{B965DAE5-9ACF-4DD9-ACBC-E1673644843A}"/>
              </a:ext>
            </a:extLst>
          </p:cNvPr>
          <p:cNvSpPr>
            <a:spLocks noGrp="1"/>
          </p:cNvSpPr>
          <p:nvPr>
            <p:ph idx="1"/>
          </p:nvPr>
        </p:nvSpPr>
        <p:spPr>
          <a:xfrm>
            <a:off x="716444" y="1185666"/>
            <a:ext cx="5574030" cy="5885694"/>
          </a:xfrm>
        </p:spPr>
        <p:txBody>
          <a:bodyPr>
            <a:normAutofit fontScale="62500" lnSpcReduction="20000"/>
          </a:bodyPr>
          <a:lstStyle/>
          <a:p>
            <a:r>
              <a:rPr lang="en-US" sz="2900" dirty="0"/>
              <a:t>Emotional and physical adjustment</a:t>
            </a:r>
          </a:p>
          <a:p>
            <a:endParaRPr lang="en-US" sz="2900" dirty="0"/>
          </a:p>
          <a:p>
            <a:r>
              <a:rPr lang="en-US" sz="2900" dirty="0"/>
              <a:t>Be aware of pressure points</a:t>
            </a:r>
          </a:p>
          <a:p>
            <a:endParaRPr lang="en-US" sz="2900" dirty="0"/>
          </a:p>
          <a:p>
            <a:r>
              <a:rPr lang="en-US" sz="2900" dirty="0" err="1"/>
              <a:t>Recognise</a:t>
            </a:r>
            <a:r>
              <a:rPr lang="en-US" sz="2900" dirty="0"/>
              <a:t> the complexity of monitoring engagement </a:t>
            </a:r>
          </a:p>
          <a:p>
            <a:pPr marL="0" indent="0">
              <a:buNone/>
            </a:pPr>
            <a:endParaRPr lang="en-US" sz="2900" dirty="0"/>
          </a:p>
          <a:p>
            <a:r>
              <a:rPr lang="en-US" sz="2900" dirty="0"/>
              <a:t>Potential C19 ongoing  ‘</a:t>
            </a:r>
            <a:r>
              <a:rPr lang="en-US" sz="2900" dirty="0" err="1"/>
              <a:t>behaviour</a:t>
            </a:r>
            <a:r>
              <a:rPr lang="en-US" sz="2900" dirty="0"/>
              <a:t>’ tensions</a:t>
            </a:r>
          </a:p>
          <a:p>
            <a:endParaRPr lang="en-US" sz="2900" dirty="0"/>
          </a:p>
          <a:p>
            <a:r>
              <a:rPr lang="en-US" sz="2900" dirty="0"/>
              <a:t>Awareness of and adjusting to the ‘new ‘ normal</a:t>
            </a:r>
          </a:p>
          <a:p>
            <a:endParaRPr lang="en-US" sz="2900" dirty="0"/>
          </a:p>
          <a:p>
            <a:r>
              <a:rPr lang="en-US" sz="2900" dirty="0"/>
              <a:t>Settling into a new routine</a:t>
            </a:r>
          </a:p>
          <a:p>
            <a:pPr lvl="1"/>
            <a:r>
              <a:rPr lang="en-US" sz="2900" dirty="0"/>
              <a:t>New delivery patterns</a:t>
            </a:r>
          </a:p>
          <a:p>
            <a:pPr lvl="1"/>
            <a:r>
              <a:rPr lang="en-US" sz="2900" dirty="0"/>
              <a:t>Safety</a:t>
            </a:r>
          </a:p>
          <a:p>
            <a:pPr lvl="1"/>
            <a:r>
              <a:rPr lang="en-US" sz="2900" dirty="0"/>
              <a:t>Managing ongoing impact of covid19</a:t>
            </a:r>
          </a:p>
          <a:p>
            <a:pPr marL="457200" lvl="1" indent="0">
              <a:buNone/>
            </a:pPr>
            <a:endParaRPr lang="en-GB" sz="2900" dirty="0"/>
          </a:p>
          <a:p>
            <a:r>
              <a:rPr lang="en-US" sz="2900" dirty="0"/>
              <a:t>Collect the right data</a:t>
            </a:r>
          </a:p>
          <a:p>
            <a:endParaRPr lang="en-US" sz="2900" dirty="0"/>
          </a:p>
          <a:p>
            <a:r>
              <a:rPr lang="en-US" sz="2900" dirty="0"/>
              <a:t>Impact of student hardship on the student experience</a:t>
            </a:r>
          </a:p>
          <a:p>
            <a:pPr marL="0" indent="0">
              <a:buNone/>
            </a:pPr>
            <a:endParaRPr lang="en-US" dirty="0"/>
          </a:p>
        </p:txBody>
      </p:sp>
      <p:sp>
        <p:nvSpPr>
          <p:cNvPr id="4" name="Rectangle 3">
            <a:extLst>
              <a:ext uri="{FF2B5EF4-FFF2-40B4-BE49-F238E27FC236}">
                <a16:creationId xmlns:a16="http://schemas.microsoft.com/office/drawing/2014/main" id="{7BE349C7-4C9A-42A1-9B56-8A5062028F70}"/>
              </a:ext>
            </a:extLst>
          </p:cNvPr>
          <p:cNvSpPr/>
          <p:nvPr/>
        </p:nvSpPr>
        <p:spPr>
          <a:xfrm>
            <a:off x="0"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ln>
                <a:solidFill>
                  <a:srgbClr val="00B0F0"/>
                </a:solidFill>
              </a:ln>
            </a:endParaRPr>
          </a:p>
        </p:txBody>
      </p:sp>
      <p:sp>
        <p:nvSpPr>
          <p:cNvPr id="5" name="Rectangle 4">
            <a:extLst>
              <a:ext uri="{FF2B5EF4-FFF2-40B4-BE49-F238E27FC236}">
                <a16:creationId xmlns:a16="http://schemas.microsoft.com/office/drawing/2014/main" id="{D583DD69-5F6B-4F35-9D38-4A901D531553}"/>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ln>
                <a:solidFill>
                  <a:srgbClr val="00B0F0"/>
                </a:solidFill>
              </a:ln>
            </a:endParaRPr>
          </a:p>
        </p:txBody>
      </p:sp>
      <p:pic>
        <p:nvPicPr>
          <p:cNvPr id="6" name="Picture 5">
            <a:extLst>
              <a:ext uri="{FF2B5EF4-FFF2-40B4-BE49-F238E27FC236}">
                <a16:creationId xmlns:a16="http://schemas.microsoft.com/office/drawing/2014/main" id="{077CF2F7-4077-43BF-9AA5-65C80EC75A48}"/>
              </a:ext>
            </a:extLst>
          </p:cNvPr>
          <p:cNvPicPr>
            <a:picLocks noChangeAspect="1"/>
          </p:cNvPicPr>
          <p:nvPr/>
        </p:nvPicPr>
        <p:blipFill>
          <a:blip r:embed="rId3"/>
          <a:stretch>
            <a:fillRect/>
          </a:stretch>
        </p:blipFill>
        <p:spPr>
          <a:xfrm>
            <a:off x="11703271" y="6319521"/>
            <a:ext cx="488730" cy="538480"/>
          </a:xfrm>
          <a:prstGeom prst="rect">
            <a:avLst/>
          </a:prstGeom>
        </p:spPr>
      </p:pic>
      <p:pic>
        <p:nvPicPr>
          <p:cNvPr id="7" name="Picture 2" descr="3 Ways to Communicate a Pivot During Covid-19 | Inc.com">
            <a:extLst>
              <a:ext uri="{FF2B5EF4-FFF2-40B4-BE49-F238E27FC236}">
                <a16:creationId xmlns:a16="http://schemas.microsoft.com/office/drawing/2014/main" id="{ABE50FDA-ACE7-4B91-B173-E67BCD4B09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8691" y="1394981"/>
            <a:ext cx="2301707" cy="12889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62F42AC-C6A3-41DA-A3CE-A56FBCBB932E}"/>
              </a:ext>
            </a:extLst>
          </p:cNvPr>
          <p:cNvPicPr>
            <a:picLocks noChangeAspect="1"/>
          </p:cNvPicPr>
          <p:nvPr/>
        </p:nvPicPr>
        <p:blipFill>
          <a:blip r:embed="rId5"/>
          <a:stretch>
            <a:fillRect/>
          </a:stretch>
        </p:blipFill>
        <p:spPr>
          <a:xfrm>
            <a:off x="6334460" y="1394981"/>
            <a:ext cx="1366259" cy="1325563"/>
          </a:xfrm>
          <a:prstGeom prst="rect">
            <a:avLst/>
          </a:prstGeom>
        </p:spPr>
      </p:pic>
      <p:pic>
        <p:nvPicPr>
          <p:cNvPr id="9" name="Picture 8">
            <a:extLst>
              <a:ext uri="{FF2B5EF4-FFF2-40B4-BE49-F238E27FC236}">
                <a16:creationId xmlns:a16="http://schemas.microsoft.com/office/drawing/2014/main" id="{BF05DC15-49F0-49D1-92F0-037EDE80D84E}"/>
              </a:ext>
            </a:extLst>
          </p:cNvPr>
          <p:cNvPicPr>
            <a:picLocks noChangeAspect="1"/>
          </p:cNvPicPr>
          <p:nvPr/>
        </p:nvPicPr>
        <p:blipFill>
          <a:blip r:embed="rId6"/>
          <a:stretch>
            <a:fillRect/>
          </a:stretch>
        </p:blipFill>
        <p:spPr>
          <a:xfrm>
            <a:off x="10178370" y="1376675"/>
            <a:ext cx="1439345" cy="1325563"/>
          </a:xfrm>
          <a:prstGeom prst="rect">
            <a:avLst/>
          </a:prstGeom>
        </p:spPr>
      </p:pic>
      <p:pic>
        <p:nvPicPr>
          <p:cNvPr id="11" name="Picture 5">
            <a:extLst>
              <a:ext uri="{FF2B5EF4-FFF2-40B4-BE49-F238E27FC236}">
                <a16:creationId xmlns:a16="http://schemas.microsoft.com/office/drawing/2014/main" id="{CCD6A9F3-861C-55D2-0DBE-844344CE87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8238" y="3262571"/>
            <a:ext cx="2196094" cy="276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948A0017-7E29-4BA2-2B29-1C1B7F17CEAE}"/>
              </a:ext>
            </a:extLst>
          </p:cNvPr>
          <p:cNvSpPr txBox="1"/>
          <p:nvPr/>
        </p:nvSpPr>
        <p:spPr>
          <a:xfrm>
            <a:off x="3036570" y="834260"/>
            <a:ext cx="6118860" cy="523220"/>
          </a:xfrm>
          <a:prstGeom prst="rect">
            <a:avLst/>
          </a:prstGeom>
          <a:noFill/>
        </p:spPr>
        <p:txBody>
          <a:bodyPr wrap="square">
            <a:spAutoFit/>
          </a:bodyPr>
          <a:lstStyle/>
          <a:p>
            <a:pPr marL="0" indent="0" algn="ctr">
              <a:buNone/>
            </a:pPr>
            <a:r>
              <a:rPr lang="en-US" sz="2800" b="1" dirty="0"/>
              <a:t>Challenges</a:t>
            </a:r>
            <a:endParaRPr lang="en-GB" sz="2800" b="1" dirty="0"/>
          </a:p>
        </p:txBody>
      </p:sp>
      <p:sp>
        <p:nvSpPr>
          <p:cNvPr id="13" name="TextBox 12">
            <a:extLst>
              <a:ext uri="{FF2B5EF4-FFF2-40B4-BE49-F238E27FC236}">
                <a16:creationId xmlns:a16="http://schemas.microsoft.com/office/drawing/2014/main" id="{B2ED83FA-5ABE-536E-6099-441165125D3C}"/>
              </a:ext>
            </a:extLst>
          </p:cNvPr>
          <p:cNvSpPr txBox="1"/>
          <p:nvPr/>
        </p:nvSpPr>
        <p:spPr>
          <a:xfrm>
            <a:off x="7983175" y="5430921"/>
            <a:ext cx="3653081" cy="1323439"/>
          </a:xfrm>
          <a:prstGeom prst="rect">
            <a:avLst/>
          </a:prstGeom>
          <a:noFill/>
        </p:spPr>
        <p:txBody>
          <a:bodyPr wrap="square">
            <a:spAutoFit/>
          </a:bodyPr>
          <a:lstStyle/>
          <a:p>
            <a:pPr algn="ctr"/>
            <a:endParaRPr lang="en-GB" sz="2000" dirty="0"/>
          </a:p>
          <a:p>
            <a:pPr algn="ctr"/>
            <a:r>
              <a:rPr lang="en-GB" sz="2000" b="1" dirty="0">
                <a:solidFill>
                  <a:schemeClr val="accent1"/>
                </a:solidFill>
              </a:rPr>
              <a:t>Professor Peter Scott</a:t>
            </a:r>
          </a:p>
          <a:p>
            <a:pPr algn="ctr"/>
            <a:r>
              <a:rPr lang="en-GB" sz="2000" b="1" dirty="0"/>
              <a:t>Shifting Patterns of Governance in Higher Education</a:t>
            </a:r>
          </a:p>
        </p:txBody>
      </p:sp>
      <p:sp>
        <p:nvSpPr>
          <p:cNvPr id="15" name="TextBox 14">
            <a:extLst>
              <a:ext uri="{FF2B5EF4-FFF2-40B4-BE49-F238E27FC236}">
                <a16:creationId xmlns:a16="http://schemas.microsoft.com/office/drawing/2014/main" id="{2A092943-6C7E-E9D9-38F3-AF93EA8A1332}"/>
              </a:ext>
            </a:extLst>
          </p:cNvPr>
          <p:cNvSpPr txBox="1"/>
          <p:nvPr/>
        </p:nvSpPr>
        <p:spPr>
          <a:xfrm>
            <a:off x="8058318" y="2895958"/>
            <a:ext cx="3577938" cy="2739211"/>
          </a:xfrm>
          <a:prstGeom prst="rect">
            <a:avLst/>
          </a:prstGeom>
          <a:noFill/>
        </p:spPr>
        <p:txBody>
          <a:bodyPr wrap="square">
            <a:spAutoFit/>
          </a:bodyPr>
          <a:lstStyle/>
          <a:p>
            <a:pPr algn="ctr"/>
            <a:r>
              <a:rPr lang="en-GB" sz="2000" b="1" dirty="0">
                <a:solidFill>
                  <a:schemeClr val="accent1"/>
                </a:solidFill>
              </a:rPr>
              <a:t>Liz Bennett</a:t>
            </a:r>
          </a:p>
          <a:p>
            <a:pPr algn="ctr"/>
            <a:r>
              <a:rPr lang="en-GB" sz="2000" b="1" dirty="0"/>
              <a:t>Learner Dashboards can they support student agency and empowerment?</a:t>
            </a:r>
          </a:p>
          <a:p>
            <a:pPr algn="ctr"/>
            <a:endParaRPr lang="en-GB" sz="1200" b="1" dirty="0"/>
          </a:p>
          <a:p>
            <a:pPr algn="ctr"/>
            <a:r>
              <a:rPr lang="en-US" sz="2000" b="1" dirty="0">
                <a:solidFill>
                  <a:schemeClr val="accent1"/>
                </a:solidFill>
              </a:rPr>
              <a:t> Alan Smeaton</a:t>
            </a:r>
          </a:p>
          <a:p>
            <a:pPr algn="ctr"/>
            <a:r>
              <a:rPr lang="en-US" sz="2000" b="1" dirty="0"/>
              <a:t>Experiences of Students Using their Personal Data for their Wellbeing </a:t>
            </a:r>
            <a:r>
              <a:rPr lang="en-GB" sz="2000" b="1" dirty="0"/>
              <a:t> </a:t>
            </a:r>
          </a:p>
        </p:txBody>
      </p:sp>
    </p:spTree>
    <p:extLst>
      <p:ext uri="{BB962C8B-B14F-4D97-AF65-F5344CB8AC3E}">
        <p14:creationId xmlns:p14="http://schemas.microsoft.com/office/powerpoint/2010/main" val="320338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5" end="1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7" end="1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2F657-B593-29E6-7B87-49D396D7DDFA}"/>
              </a:ext>
            </a:extLst>
          </p:cNvPr>
          <p:cNvSpPr>
            <a:spLocks noGrp="1"/>
          </p:cNvSpPr>
          <p:nvPr>
            <p:ph type="title"/>
          </p:nvPr>
        </p:nvSpPr>
        <p:spPr>
          <a:xfrm>
            <a:off x="838200" y="144408"/>
            <a:ext cx="10515600" cy="1325563"/>
          </a:xfrm>
        </p:spPr>
        <p:txBody>
          <a:bodyPr/>
          <a:lstStyle/>
          <a:p>
            <a:pPr algn="ctr"/>
            <a:r>
              <a:rPr lang="en-US" b="1" dirty="0">
                <a:solidFill>
                  <a:schemeClr val="accent1"/>
                </a:solidFill>
                <a:latin typeface="+mn-lt"/>
              </a:rPr>
              <a:t>Cost of living crisis</a:t>
            </a:r>
            <a:br>
              <a:rPr lang="en-US" b="1" dirty="0">
                <a:solidFill>
                  <a:schemeClr val="accent1"/>
                </a:solidFill>
                <a:latin typeface="+mn-lt"/>
              </a:rPr>
            </a:br>
            <a:r>
              <a:rPr lang="en-US" b="1" dirty="0">
                <a:solidFill>
                  <a:schemeClr val="accent1"/>
                </a:solidFill>
                <a:latin typeface="+mn-lt"/>
              </a:rPr>
              <a:t>Impact on student hardship</a:t>
            </a:r>
            <a:endParaRPr lang="en-GB" b="1" dirty="0">
              <a:solidFill>
                <a:schemeClr val="accent1"/>
              </a:solidFill>
              <a:latin typeface="+mn-lt"/>
            </a:endParaRPr>
          </a:p>
        </p:txBody>
      </p:sp>
      <p:sp>
        <p:nvSpPr>
          <p:cNvPr id="3" name="Content Placeholder 2">
            <a:extLst>
              <a:ext uri="{FF2B5EF4-FFF2-40B4-BE49-F238E27FC236}">
                <a16:creationId xmlns:a16="http://schemas.microsoft.com/office/drawing/2014/main" id="{C416EE8A-6577-89A5-5A4B-DB92C534432A}"/>
              </a:ext>
            </a:extLst>
          </p:cNvPr>
          <p:cNvSpPr>
            <a:spLocks noGrp="1"/>
          </p:cNvSpPr>
          <p:nvPr>
            <p:ph idx="1"/>
          </p:nvPr>
        </p:nvSpPr>
        <p:spPr>
          <a:xfrm>
            <a:off x="693578" y="1526222"/>
            <a:ext cx="8466188" cy="5011738"/>
          </a:xfrm>
        </p:spPr>
        <p:txBody>
          <a:bodyPr>
            <a:normAutofit lnSpcReduction="10000"/>
          </a:bodyPr>
          <a:lstStyle/>
          <a:p>
            <a:r>
              <a:rPr lang="en-US" dirty="0"/>
              <a:t>Being able to afford food</a:t>
            </a:r>
          </a:p>
          <a:p>
            <a:r>
              <a:rPr lang="en-GB" dirty="0"/>
              <a:t>Reduced heating to save money</a:t>
            </a:r>
          </a:p>
          <a:p>
            <a:r>
              <a:rPr lang="en-GB" dirty="0"/>
              <a:t>Cost of IT resources including internet access</a:t>
            </a:r>
          </a:p>
          <a:p>
            <a:r>
              <a:rPr lang="en-GB" dirty="0"/>
              <a:t>Potential increase is illness</a:t>
            </a:r>
          </a:p>
          <a:p>
            <a:r>
              <a:rPr lang="en-GB" dirty="0"/>
              <a:t>Conflict with house mates who waste resources</a:t>
            </a:r>
          </a:p>
          <a:p>
            <a:r>
              <a:rPr lang="en-GB" dirty="0"/>
              <a:t>Reduced PT work due to anticipated recession</a:t>
            </a:r>
          </a:p>
          <a:p>
            <a:r>
              <a:rPr lang="en-GB" dirty="0"/>
              <a:t>Cost of travel impacting on attendance</a:t>
            </a:r>
          </a:p>
          <a:p>
            <a:r>
              <a:rPr lang="en-GB" dirty="0"/>
              <a:t>Not able to participate in co/extra curricula activities </a:t>
            </a:r>
          </a:p>
          <a:p>
            <a:r>
              <a:rPr lang="en-GB" dirty="0"/>
              <a:t>Students may spend more time on campus</a:t>
            </a:r>
          </a:p>
          <a:p>
            <a:pPr lvl="2"/>
            <a:r>
              <a:rPr lang="en-GB" dirty="0"/>
              <a:t>Increase in university costs</a:t>
            </a:r>
          </a:p>
          <a:p>
            <a:pPr lvl="2"/>
            <a:r>
              <a:rPr lang="en-GB" dirty="0"/>
              <a:t>Security issues</a:t>
            </a:r>
          </a:p>
          <a:p>
            <a:endParaRPr lang="en-GB" dirty="0"/>
          </a:p>
          <a:p>
            <a:endParaRPr lang="en-GB" dirty="0"/>
          </a:p>
        </p:txBody>
      </p:sp>
      <p:sp>
        <p:nvSpPr>
          <p:cNvPr id="4" name="Rectangle 3">
            <a:extLst>
              <a:ext uri="{FF2B5EF4-FFF2-40B4-BE49-F238E27FC236}">
                <a16:creationId xmlns:a16="http://schemas.microsoft.com/office/drawing/2014/main" id="{F2906C0B-EF87-326E-B9DD-72479CBFC127}"/>
              </a:ext>
            </a:extLst>
          </p:cNvPr>
          <p:cNvSpPr/>
          <p:nvPr/>
        </p:nvSpPr>
        <p:spPr>
          <a:xfrm>
            <a:off x="0"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ln>
                <a:solidFill>
                  <a:srgbClr val="00B0F0"/>
                </a:solidFill>
              </a:ln>
            </a:endParaRPr>
          </a:p>
        </p:txBody>
      </p:sp>
      <p:sp>
        <p:nvSpPr>
          <p:cNvPr id="5" name="Rectangle 4">
            <a:extLst>
              <a:ext uri="{FF2B5EF4-FFF2-40B4-BE49-F238E27FC236}">
                <a16:creationId xmlns:a16="http://schemas.microsoft.com/office/drawing/2014/main" id="{550C7BC6-05B5-5BAC-E99B-0E2A2BC9B16B}"/>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ln>
                <a:solidFill>
                  <a:srgbClr val="00B0F0"/>
                </a:solidFill>
              </a:ln>
            </a:endParaRPr>
          </a:p>
        </p:txBody>
      </p:sp>
      <p:pic>
        <p:nvPicPr>
          <p:cNvPr id="6" name="Picture 5">
            <a:extLst>
              <a:ext uri="{FF2B5EF4-FFF2-40B4-BE49-F238E27FC236}">
                <a16:creationId xmlns:a16="http://schemas.microsoft.com/office/drawing/2014/main" id="{D5A5461B-8536-B0AF-B55E-526D2C6DEECB}"/>
              </a:ext>
            </a:extLst>
          </p:cNvPr>
          <p:cNvPicPr>
            <a:picLocks noChangeAspect="1"/>
          </p:cNvPicPr>
          <p:nvPr/>
        </p:nvPicPr>
        <p:blipFill>
          <a:blip r:embed="rId3"/>
          <a:stretch>
            <a:fillRect/>
          </a:stretch>
        </p:blipFill>
        <p:spPr>
          <a:xfrm>
            <a:off x="11703271" y="6319521"/>
            <a:ext cx="488730" cy="538480"/>
          </a:xfrm>
          <a:prstGeom prst="rect">
            <a:avLst/>
          </a:prstGeom>
        </p:spPr>
      </p:pic>
      <p:sp>
        <p:nvSpPr>
          <p:cNvPr id="8" name="TextBox 7">
            <a:extLst>
              <a:ext uri="{FF2B5EF4-FFF2-40B4-BE49-F238E27FC236}">
                <a16:creationId xmlns:a16="http://schemas.microsoft.com/office/drawing/2014/main" id="{96216B22-B87B-016C-9CFD-CA1322E8DC34}"/>
              </a:ext>
            </a:extLst>
          </p:cNvPr>
          <p:cNvSpPr txBox="1"/>
          <p:nvPr/>
        </p:nvSpPr>
        <p:spPr>
          <a:xfrm>
            <a:off x="8683860" y="4451391"/>
            <a:ext cx="2545921" cy="923330"/>
          </a:xfrm>
          <a:prstGeom prst="rect">
            <a:avLst/>
          </a:prstGeom>
          <a:noFill/>
        </p:spPr>
        <p:txBody>
          <a:bodyPr wrap="square">
            <a:spAutoFit/>
          </a:bodyPr>
          <a:lstStyle/>
          <a:p>
            <a:r>
              <a:rPr lang="en-US" dirty="0">
                <a:hlinkClick r:id="rId4"/>
              </a:rPr>
              <a:t>101 ways to get the cost of living down for students | </a:t>
            </a:r>
            <a:r>
              <a:rPr lang="en-US" dirty="0" err="1">
                <a:hlinkClick r:id="rId4"/>
              </a:rPr>
              <a:t>Wonkhe</a:t>
            </a:r>
            <a:endParaRPr lang="en-GB" dirty="0"/>
          </a:p>
        </p:txBody>
      </p:sp>
      <p:pic>
        <p:nvPicPr>
          <p:cNvPr id="10" name="Picture 9">
            <a:extLst>
              <a:ext uri="{FF2B5EF4-FFF2-40B4-BE49-F238E27FC236}">
                <a16:creationId xmlns:a16="http://schemas.microsoft.com/office/drawing/2014/main" id="{4882D9BC-EC59-1A0E-E2E7-45AC8B1A569D}"/>
              </a:ext>
            </a:extLst>
          </p:cNvPr>
          <p:cNvPicPr>
            <a:picLocks noChangeAspect="1"/>
          </p:cNvPicPr>
          <p:nvPr/>
        </p:nvPicPr>
        <p:blipFill>
          <a:blip r:embed="rId5"/>
          <a:stretch>
            <a:fillRect/>
          </a:stretch>
        </p:blipFill>
        <p:spPr>
          <a:xfrm>
            <a:off x="7954121" y="1699882"/>
            <a:ext cx="3506597" cy="2521598"/>
          </a:xfrm>
          <a:prstGeom prst="rect">
            <a:avLst/>
          </a:prstGeom>
        </p:spPr>
      </p:pic>
    </p:spTree>
    <p:extLst>
      <p:ext uri="{BB962C8B-B14F-4D97-AF65-F5344CB8AC3E}">
        <p14:creationId xmlns:p14="http://schemas.microsoft.com/office/powerpoint/2010/main" val="973610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C4BC-ECFC-09F1-757F-86647A2339A7}"/>
              </a:ext>
            </a:extLst>
          </p:cNvPr>
          <p:cNvSpPr>
            <a:spLocks noGrp="1"/>
          </p:cNvSpPr>
          <p:nvPr>
            <p:ph type="title"/>
          </p:nvPr>
        </p:nvSpPr>
        <p:spPr>
          <a:xfrm>
            <a:off x="1020535" y="-231726"/>
            <a:ext cx="10515600" cy="1325563"/>
          </a:xfrm>
        </p:spPr>
        <p:txBody>
          <a:bodyPr/>
          <a:lstStyle/>
          <a:p>
            <a:pPr algn="ctr"/>
            <a:r>
              <a:rPr lang="en-US" b="1" dirty="0">
                <a:solidFill>
                  <a:schemeClr val="accent1"/>
                </a:solidFill>
                <a:latin typeface="+mn-lt"/>
              </a:rPr>
              <a:t>What we need to consider</a:t>
            </a:r>
            <a:endParaRPr lang="en-GB" b="1" dirty="0">
              <a:solidFill>
                <a:schemeClr val="accent1"/>
              </a:solidFill>
              <a:latin typeface="+mn-lt"/>
            </a:endParaRPr>
          </a:p>
        </p:txBody>
      </p:sp>
      <p:sp>
        <p:nvSpPr>
          <p:cNvPr id="3" name="Content Placeholder 2">
            <a:extLst>
              <a:ext uri="{FF2B5EF4-FFF2-40B4-BE49-F238E27FC236}">
                <a16:creationId xmlns:a16="http://schemas.microsoft.com/office/drawing/2014/main" id="{FC6720DA-115A-0E5D-39B1-B82C8A1441F0}"/>
              </a:ext>
            </a:extLst>
          </p:cNvPr>
          <p:cNvSpPr>
            <a:spLocks noGrp="1"/>
          </p:cNvSpPr>
          <p:nvPr>
            <p:ph idx="1"/>
          </p:nvPr>
        </p:nvSpPr>
        <p:spPr>
          <a:xfrm>
            <a:off x="550532" y="1226352"/>
            <a:ext cx="7378642" cy="5631648"/>
          </a:xfrm>
        </p:spPr>
        <p:txBody>
          <a:bodyPr>
            <a:normAutofit fontScale="92500" lnSpcReduction="20000"/>
          </a:bodyPr>
          <a:lstStyle/>
          <a:p>
            <a:pPr marL="0" indent="0">
              <a:buNone/>
            </a:pPr>
            <a:r>
              <a:rPr lang="en-US" b="1" dirty="0"/>
              <a:t>Curriculum</a:t>
            </a:r>
          </a:p>
          <a:p>
            <a:pPr marL="285750" indent="-285750">
              <a:buFont typeface="Arial" panose="020B0604020202020204" pitchFamily="34" charset="0"/>
              <a:buChar char="•"/>
            </a:pPr>
            <a:endParaRPr lang="en-US" sz="1100" dirty="0"/>
          </a:p>
          <a:p>
            <a:pPr marL="285750" indent="-285750">
              <a:buFont typeface="Arial" panose="020B0604020202020204" pitchFamily="34" charset="0"/>
              <a:buChar char="•"/>
            </a:pPr>
            <a:r>
              <a:rPr lang="en-US" sz="2800" dirty="0"/>
              <a:t>Impact of online/digital learning</a:t>
            </a:r>
          </a:p>
          <a:p>
            <a:pPr lvl="1"/>
            <a:r>
              <a:rPr lang="en-US" dirty="0"/>
              <a:t>Surface vs deep learning</a:t>
            </a:r>
          </a:p>
          <a:p>
            <a:pPr lvl="1"/>
            <a:r>
              <a:rPr lang="en-US" dirty="0"/>
              <a:t>Understanding prior learning assessment experiences</a:t>
            </a:r>
          </a:p>
          <a:p>
            <a:pPr lvl="1"/>
            <a:r>
              <a:rPr lang="en-US" dirty="0"/>
              <a:t>Managing ongoing changes – reverting to pre C19 curriculum delivery and assessments</a:t>
            </a:r>
          </a:p>
          <a:p>
            <a:pPr lvl="1"/>
            <a:r>
              <a:rPr lang="en-US" dirty="0"/>
              <a:t>Expectation of on-campus attendance</a:t>
            </a:r>
          </a:p>
          <a:p>
            <a:pPr lvl="1"/>
            <a:r>
              <a:rPr lang="en-US" dirty="0"/>
              <a:t>Benefits of flexible/hybrid learning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800" dirty="0"/>
              <a:t>Bridging knowledge and experience gaps</a:t>
            </a:r>
          </a:p>
          <a:p>
            <a:pPr marL="0" indent="0">
              <a:buNone/>
            </a:pPr>
            <a:endParaRPr lang="en-US" sz="2800" dirty="0"/>
          </a:p>
          <a:p>
            <a:pPr marL="285750" indent="-285750">
              <a:buFont typeface="Arial" panose="020B0604020202020204" pitchFamily="34" charset="0"/>
              <a:buChar char="•"/>
            </a:pPr>
            <a:r>
              <a:rPr lang="en-US" sz="2800" dirty="0"/>
              <a:t>Timetabling structure to support engagement in learning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800" dirty="0"/>
              <a:t>Understanding and managing learning preferences</a:t>
            </a:r>
          </a:p>
          <a:p>
            <a:pPr marL="285750" indent="-285750">
              <a:buFont typeface="Arial" panose="020B0604020202020204" pitchFamily="34" charset="0"/>
              <a:buChar char="•"/>
            </a:pPr>
            <a:endParaRPr lang="en-US" sz="2800" b="1" dirty="0"/>
          </a:p>
          <a:p>
            <a:pPr marL="0" indent="0">
              <a:buNone/>
            </a:pPr>
            <a:endParaRPr lang="en-US" dirty="0"/>
          </a:p>
          <a:p>
            <a:pPr marL="0" indent="0">
              <a:buNone/>
            </a:pPr>
            <a:endParaRPr lang="en-US" dirty="0"/>
          </a:p>
        </p:txBody>
      </p:sp>
      <p:sp>
        <p:nvSpPr>
          <p:cNvPr id="5" name="Rectangle 4">
            <a:extLst>
              <a:ext uri="{FF2B5EF4-FFF2-40B4-BE49-F238E27FC236}">
                <a16:creationId xmlns:a16="http://schemas.microsoft.com/office/drawing/2014/main" id="{B6C83AF2-5BBC-9B4D-A116-9EDE9A5D1A30}"/>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6" name="Rectangle 5">
            <a:extLst>
              <a:ext uri="{FF2B5EF4-FFF2-40B4-BE49-F238E27FC236}">
                <a16:creationId xmlns:a16="http://schemas.microsoft.com/office/drawing/2014/main" id="{1AABC1D0-6FA0-CAED-DA61-5954BC52C10E}"/>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7" name="Picture 6">
            <a:extLst>
              <a:ext uri="{FF2B5EF4-FFF2-40B4-BE49-F238E27FC236}">
                <a16:creationId xmlns:a16="http://schemas.microsoft.com/office/drawing/2014/main" id="{48FD995A-1903-FAF2-C3D9-E252769141CB}"/>
              </a:ext>
            </a:extLst>
          </p:cNvPr>
          <p:cNvPicPr>
            <a:picLocks noChangeAspect="1"/>
          </p:cNvPicPr>
          <p:nvPr/>
        </p:nvPicPr>
        <p:blipFill>
          <a:blip r:embed="rId3"/>
          <a:stretch>
            <a:fillRect/>
          </a:stretch>
        </p:blipFill>
        <p:spPr>
          <a:xfrm>
            <a:off x="11703271" y="6319521"/>
            <a:ext cx="488730" cy="538480"/>
          </a:xfrm>
          <a:prstGeom prst="rect">
            <a:avLst/>
          </a:prstGeom>
        </p:spPr>
      </p:pic>
      <p:pic>
        <p:nvPicPr>
          <p:cNvPr id="12290" name="Picture 2" descr="Bridging the Lockdown Learning Gap (Part Two) - Stranmillis University  College | A College of Queen's University Belfast">
            <a:extLst>
              <a:ext uri="{FF2B5EF4-FFF2-40B4-BE49-F238E27FC236}">
                <a16:creationId xmlns:a16="http://schemas.microsoft.com/office/drawing/2014/main" id="{DE39FC6A-2995-146E-065C-4C05E1F69E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555" y="4008925"/>
            <a:ext cx="3725907" cy="215976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dices, Termites and Floral Notes: The Wondrous Life of 'The Library' -  The New York Times">
            <a:extLst>
              <a:ext uri="{FF2B5EF4-FFF2-40B4-BE49-F238E27FC236}">
                <a16:creationId xmlns:a16="http://schemas.microsoft.com/office/drawing/2014/main" id="{C3155C45-C288-F78B-E537-6668579769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7687" y="1647273"/>
            <a:ext cx="3140155" cy="21597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8B5DE31-EC26-F9EB-B352-93C0DB7A4DEF}"/>
              </a:ext>
            </a:extLst>
          </p:cNvPr>
          <p:cNvSpPr txBox="1"/>
          <p:nvPr/>
        </p:nvSpPr>
        <p:spPr>
          <a:xfrm>
            <a:off x="3218905" y="723146"/>
            <a:ext cx="6118860" cy="523220"/>
          </a:xfrm>
          <a:prstGeom prst="rect">
            <a:avLst/>
          </a:prstGeom>
          <a:noFill/>
        </p:spPr>
        <p:txBody>
          <a:bodyPr wrap="square">
            <a:spAutoFit/>
          </a:bodyPr>
          <a:lstStyle/>
          <a:p>
            <a:pPr marL="0" indent="0">
              <a:buNone/>
            </a:pPr>
            <a:r>
              <a:rPr lang="en-US" sz="2800" b="1" dirty="0"/>
              <a:t>Review of what worked across all areas</a:t>
            </a:r>
            <a:endParaRPr lang="en-GB" sz="2800" b="1" dirty="0"/>
          </a:p>
        </p:txBody>
      </p:sp>
    </p:spTree>
    <p:extLst>
      <p:ext uri="{BB962C8B-B14F-4D97-AF65-F5344CB8AC3E}">
        <p14:creationId xmlns:p14="http://schemas.microsoft.com/office/powerpoint/2010/main" val="1582596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C4BC-ECFC-09F1-757F-86647A2339A7}"/>
              </a:ext>
            </a:extLst>
          </p:cNvPr>
          <p:cNvSpPr>
            <a:spLocks noGrp="1"/>
          </p:cNvSpPr>
          <p:nvPr>
            <p:ph type="title"/>
          </p:nvPr>
        </p:nvSpPr>
        <p:spPr>
          <a:xfrm>
            <a:off x="987829" y="-194576"/>
            <a:ext cx="10515600" cy="1325563"/>
          </a:xfrm>
        </p:spPr>
        <p:txBody>
          <a:bodyPr/>
          <a:lstStyle/>
          <a:p>
            <a:pPr algn="ctr"/>
            <a:r>
              <a:rPr lang="en-US" b="1" dirty="0">
                <a:solidFill>
                  <a:schemeClr val="accent1"/>
                </a:solidFill>
                <a:latin typeface="+mn-lt"/>
              </a:rPr>
              <a:t>What we need to consider</a:t>
            </a:r>
            <a:endParaRPr lang="en-GB" b="1" dirty="0">
              <a:solidFill>
                <a:schemeClr val="accent1"/>
              </a:solidFill>
              <a:latin typeface="+mn-lt"/>
            </a:endParaRPr>
          </a:p>
        </p:txBody>
      </p:sp>
      <p:sp>
        <p:nvSpPr>
          <p:cNvPr id="3" name="Content Placeholder 2">
            <a:extLst>
              <a:ext uri="{FF2B5EF4-FFF2-40B4-BE49-F238E27FC236}">
                <a16:creationId xmlns:a16="http://schemas.microsoft.com/office/drawing/2014/main" id="{FC6720DA-115A-0E5D-39B1-B82C8A1441F0}"/>
              </a:ext>
            </a:extLst>
          </p:cNvPr>
          <p:cNvSpPr>
            <a:spLocks noGrp="1"/>
          </p:cNvSpPr>
          <p:nvPr>
            <p:ph idx="1"/>
          </p:nvPr>
        </p:nvSpPr>
        <p:spPr>
          <a:xfrm>
            <a:off x="655865" y="1503046"/>
            <a:ext cx="6235931" cy="5085715"/>
          </a:xfrm>
        </p:spPr>
        <p:txBody>
          <a:bodyPr>
            <a:normAutofit lnSpcReduction="10000"/>
          </a:bodyPr>
          <a:lstStyle/>
          <a:p>
            <a:pPr marL="0" indent="0">
              <a:buNone/>
            </a:pPr>
            <a:r>
              <a:rPr lang="en-US" b="1" dirty="0"/>
              <a:t>Pedagogy</a:t>
            </a:r>
          </a:p>
          <a:p>
            <a:endParaRPr lang="en-US" dirty="0"/>
          </a:p>
          <a:p>
            <a:r>
              <a:rPr lang="en-US" dirty="0"/>
              <a:t>Teaching to effectively ‘blended’ learn</a:t>
            </a:r>
          </a:p>
          <a:p>
            <a:endParaRPr lang="en-US" sz="1300" dirty="0"/>
          </a:p>
          <a:p>
            <a:r>
              <a:rPr lang="en-US" dirty="0"/>
              <a:t>Understand differences in pedagogic approach between qualifications and domiciled groups</a:t>
            </a:r>
          </a:p>
          <a:p>
            <a:endParaRPr lang="en-US" sz="1200" dirty="0"/>
          </a:p>
          <a:p>
            <a:r>
              <a:rPr lang="en-US" dirty="0"/>
              <a:t>Impact on the curriculum and delivery</a:t>
            </a:r>
          </a:p>
          <a:p>
            <a:endParaRPr lang="en-US" sz="1400" dirty="0"/>
          </a:p>
          <a:p>
            <a:r>
              <a:rPr lang="en-US" dirty="0"/>
              <a:t>Impact of social media on student learning  engagement voice</a:t>
            </a:r>
          </a:p>
          <a:p>
            <a:endParaRPr lang="en-US" dirty="0"/>
          </a:p>
        </p:txBody>
      </p:sp>
      <p:sp>
        <p:nvSpPr>
          <p:cNvPr id="5" name="Rectangle 4">
            <a:extLst>
              <a:ext uri="{FF2B5EF4-FFF2-40B4-BE49-F238E27FC236}">
                <a16:creationId xmlns:a16="http://schemas.microsoft.com/office/drawing/2014/main" id="{B6C83AF2-5BBC-9B4D-A116-9EDE9A5D1A30}"/>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6" name="Rectangle 5">
            <a:extLst>
              <a:ext uri="{FF2B5EF4-FFF2-40B4-BE49-F238E27FC236}">
                <a16:creationId xmlns:a16="http://schemas.microsoft.com/office/drawing/2014/main" id="{1AABC1D0-6FA0-CAED-DA61-5954BC52C10E}"/>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7" name="Picture 6">
            <a:extLst>
              <a:ext uri="{FF2B5EF4-FFF2-40B4-BE49-F238E27FC236}">
                <a16:creationId xmlns:a16="http://schemas.microsoft.com/office/drawing/2014/main" id="{48FD995A-1903-FAF2-C3D9-E252769141CB}"/>
              </a:ext>
            </a:extLst>
          </p:cNvPr>
          <p:cNvPicPr>
            <a:picLocks noChangeAspect="1"/>
          </p:cNvPicPr>
          <p:nvPr/>
        </p:nvPicPr>
        <p:blipFill>
          <a:blip r:embed="rId3"/>
          <a:stretch>
            <a:fillRect/>
          </a:stretch>
        </p:blipFill>
        <p:spPr>
          <a:xfrm>
            <a:off x="11703271" y="6319521"/>
            <a:ext cx="488730" cy="538480"/>
          </a:xfrm>
          <a:prstGeom prst="rect">
            <a:avLst/>
          </a:prstGeom>
        </p:spPr>
      </p:pic>
      <p:pic>
        <p:nvPicPr>
          <p:cNvPr id="16386" name="Picture 2" descr="Pedagogy: is yours distinct from your curriculum? |">
            <a:extLst>
              <a:ext uri="{FF2B5EF4-FFF2-40B4-BE49-F238E27FC236}">
                <a16:creationId xmlns:a16="http://schemas.microsoft.com/office/drawing/2014/main" id="{FDAE04A7-F2F4-5136-5950-65027E297C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2529" y="2771882"/>
            <a:ext cx="3889469" cy="26738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304F5C4-444E-C5B9-75AF-45117A77388A}"/>
              </a:ext>
            </a:extLst>
          </p:cNvPr>
          <p:cNvSpPr txBox="1"/>
          <p:nvPr/>
        </p:nvSpPr>
        <p:spPr>
          <a:xfrm>
            <a:off x="3246514" y="696130"/>
            <a:ext cx="6118860" cy="523220"/>
          </a:xfrm>
          <a:prstGeom prst="rect">
            <a:avLst/>
          </a:prstGeom>
          <a:noFill/>
        </p:spPr>
        <p:txBody>
          <a:bodyPr wrap="square">
            <a:spAutoFit/>
          </a:bodyPr>
          <a:lstStyle/>
          <a:p>
            <a:pPr marL="0" indent="0">
              <a:buNone/>
            </a:pPr>
            <a:r>
              <a:rPr lang="en-US" sz="2800" b="1" dirty="0"/>
              <a:t>Review of what worked across all areas</a:t>
            </a:r>
            <a:endParaRPr lang="en-GB" sz="2800" b="1" dirty="0"/>
          </a:p>
        </p:txBody>
      </p:sp>
    </p:spTree>
    <p:extLst>
      <p:ext uri="{BB962C8B-B14F-4D97-AF65-F5344CB8AC3E}">
        <p14:creationId xmlns:p14="http://schemas.microsoft.com/office/powerpoint/2010/main" val="3013997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11ADB-D479-AF09-01E4-060C9EBA6495}"/>
              </a:ext>
            </a:extLst>
          </p:cNvPr>
          <p:cNvSpPr>
            <a:spLocks noGrp="1"/>
          </p:cNvSpPr>
          <p:nvPr>
            <p:ph type="title"/>
          </p:nvPr>
        </p:nvSpPr>
        <p:spPr>
          <a:xfrm>
            <a:off x="649215" y="-238974"/>
            <a:ext cx="11205504" cy="1325563"/>
          </a:xfrm>
        </p:spPr>
        <p:txBody>
          <a:bodyPr/>
          <a:lstStyle/>
          <a:p>
            <a:pPr algn="ctr"/>
            <a:r>
              <a:rPr lang="en-US" b="1" dirty="0">
                <a:solidFill>
                  <a:schemeClr val="accent1"/>
                </a:solidFill>
                <a:latin typeface="+mn-lt"/>
              </a:rPr>
              <a:t>Issues relating to change in learning landscape</a:t>
            </a:r>
            <a:endParaRPr lang="en-GB" b="1" dirty="0">
              <a:solidFill>
                <a:schemeClr val="accent1"/>
              </a:solidFill>
              <a:latin typeface="+mn-lt"/>
            </a:endParaRPr>
          </a:p>
        </p:txBody>
      </p:sp>
      <p:pic>
        <p:nvPicPr>
          <p:cNvPr id="4" name="Picture 3" descr="Chart, bar chart&#10;&#10;Description automatically generated">
            <a:extLst>
              <a:ext uri="{FF2B5EF4-FFF2-40B4-BE49-F238E27FC236}">
                <a16:creationId xmlns:a16="http://schemas.microsoft.com/office/drawing/2014/main" id="{9C27FA57-13BD-CD8F-FED9-C2E3AE7683DF}"/>
              </a:ext>
            </a:extLst>
          </p:cNvPr>
          <p:cNvPicPr>
            <a:picLocks noChangeAspect="1"/>
          </p:cNvPicPr>
          <p:nvPr/>
        </p:nvPicPr>
        <p:blipFill>
          <a:blip r:embed="rId3"/>
          <a:stretch>
            <a:fillRect/>
          </a:stretch>
        </p:blipFill>
        <p:spPr>
          <a:xfrm>
            <a:off x="554619" y="2932387"/>
            <a:ext cx="11094323" cy="3701220"/>
          </a:xfrm>
          <a:prstGeom prst="rect">
            <a:avLst/>
          </a:prstGeom>
        </p:spPr>
      </p:pic>
      <p:sp>
        <p:nvSpPr>
          <p:cNvPr id="5" name="Rectangle 4">
            <a:extLst>
              <a:ext uri="{FF2B5EF4-FFF2-40B4-BE49-F238E27FC236}">
                <a16:creationId xmlns:a16="http://schemas.microsoft.com/office/drawing/2014/main" id="{C62B744F-6083-82B2-08C5-B4040D3AE5F8}"/>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6" name="Rectangle 5">
            <a:extLst>
              <a:ext uri="{FF2B5EF4-FFF2-40B4-BE49-F238E27FC236}">
                <a16:creationId xmlns:a16="http://schemas.microsoft.com/office/drawing/2014/main" id="{6C7DF69D-398F-D127-6DAE-1C4D26312ECF}"/>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7" name="Picture 6">
            <a:extLst>
              <a:ext uri="{FF2B5EF4-FFF2-40B4-BE49-F238E27FC236}">
                <a16:creationId xmlns:a16="http://schemas.microsoft.com/office/drawing/2014/main" id="{3128D150-EF22-08E5-376A-1C8D479472C4}"/>
              </a:ext>
            </a:extLst>
          </p:cNvPr>
          <p:cNvPicPr>
            <a:picLocks noChangeAspect="1"/>
          </p:cNvPicPr>
          <p:nvPr/>
        </p:nvPicPr>
        <p:blipFill>
          <a:blip r:embed="rId4"/>
          <a:stretch>
            <a:fillRect/>
          </a:stretch>
        </p:blipFill>
        <p:spPr>
          <a:xfrm>
            <a:off x="11703271" y="6319521"/>
            <a:ext cx="488730" cy="538480"/>
          </a:xfrm>
          <a:prstGeom prst="rect">
            <a:avLst/>
          </a:prstGeom>
        </p:spPr>
      </p:pic>
      <p:sp>
        <p:nvSpPr>
          <p:cNvPr id="8" name="TextBox 7">
            <a:extLst>
              <a:ext uri="{FF2B5EF4-FFF2-40B4-BE49-F238E27FC236}">
                <a16:creationId xmlns:a16="http://schemas.microsoft.com/office/drawing/2014/main" id="{4E4BD33C-4AE6-E46F-9915-EC03C9546A39}"/>
              </a:ext>
            </a:extLst>
          </p:cNvPr>
          <p:cNvSpPr txBox="1"/>
          <p:nvPr/>
        </p:nvSpPr>
        <p:spPr>
          <a:xfrm>
            <a:off x="3432567" y="1231367"/>
            <a:ext cx="5638800" cy="1138773"/>
          </a:xfrm>
          <a:prstGeom prst="rect">
            <a:avLst/>
          </a:prstGeom>
          <a:noFill/>
        </p:spPr>
        <p:txBody>
          <a:bodyPr wrap="square" rtlCol="0">
            <a:spAutoFit/>
          </a:bodyPr>
          <a:lstStyle/>
          <a:p>
            <a:r>
              <a:rPr lang="en-US" sz="2800" b="1" dirty="0"/>
              <a:t>Those in school/college in 2020/21</a:t>
            </a:r>
          </a:p>
          <a:p>
            <a:pPr algn="ctr"/>
            <a:endParaRPr lang="en-US" sz="2000" b="1" dirty="0"/>
          </a:p>
          <a:p>
            <a:pPr algn="ctr"/>
            <a:r>
              <a:rPr lang="en-US" sz="2000" b="1" dirty="0"/>
              <a:t>University 3 September 2021</a:t>
            </a:r>
            <a:endParaRPr lang="en-GB" sz="2000" b="1" dirty="0"/>
          </a:p>
        </p:txBody>
      </p:sp>
    </p:spTree>
    <p:extLst>
      <p:ext uri="{BB962C8B-B14F-4D97-AF65-F5344CB8AC3E}">
        <p14:creationId xmlns:p14="http://schemas.microsoft.com/office/powerpoint/2010/main" val="1019290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1F3DE1-79D5-4F61-8890-6B31EE47530B}"/>
              </a:ext>
            </a:extLst>
          </p:cNvPr>
          <p:cNvSpPr txBox="1"/>
          <p:nvPr/>
        </p:nvSpPr>
        <p:spPr>
          <a:xfrm>
            <a:off x="940905" y="966082"/>
            <a:ext cx="10866783" cy="5990743"/>
          </a:xfrm>
          <a:prstGeom prst="rect">
            <a:avLst/>
          </a:prstGeom>
          <a:noFill/>
        </p:spPr>
        <p:txBody>
          <a:bodyPr wrap="square">
            <a:spAutoFit/>
          </a:bodyPr>
          <a:lstStyle/>
          <a:p>
            <a:pPr marL="342900" lvl="0" indent="-342900">
              <a:lnSpc>
                <a:spcPct val="150000"/>
              </a:lnSpc>
              <a:buFont typeface="Symbol" panose="05050102010706020507" pitchFamily="18" charset="2"/>
              <a:buChar char=""/>
            </a:pPr>
            <a:r>
              <a:rPr lang="en-US" sz="2000" b="1" dirty="0">
                <a:effectLst/>
                <a:latin typeface="Calibri" panose="020F0502020204030204" pitchFamily="34" charset="0"/>
                <a:ea typeface="Calibri" panose="020F0502020204030204" pitchFamily="34" charset="0"/>
                <a:cs typeface="Calibri" panose="020F0502020204030204" pitchFamily="34" charset="0"/>
              </a:rPr>
              <a:t>Consolidate the teaching timetable </a:t>
            </a:r>
            <a:r>
              <a:rPr lang="en-US" sz="2000" dirty="0">
                <a:effectLst/>
                <a:latin typeface="Calibri" panose="020F0502020204030204" pitchFamily="34" charset="0"/>
                <a:ea typeface="Calibri" panose="020F0502020204030204" pitchFamily="34" charset="0"/>
                <a:cs typeface="Calibri" panose="020F0502020204030204" pitchFamily="34" charset="0"/>
              </a:rPr>
              <a:t>to reduce the number of days on campus.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US" sz="2000" b="1" dirty="0">
                <a:effectLst/>
                <a:latin typeface="Calibri" panose="020F0502020204030204" pitchFamily="34" charset="0"/>
                <a:ea typeface="Calibri" panose="020F0502020204030204" pitchFamily="34" charset="0"/>
                <a:cs typeface="Calibri" panose="020F0502020204030204" pitchFamily="34" charset="0"/>
              </a:rPr>
              <a:t>Continue</a:t>
            </a:r>
            <a:r>
              <a:rPr lang="en-US" sz="2000" dirty="0">
                <a:effectLst/>
                <a:latin typeface="Calibri" panose="020F0502020204030204" pitchFamily="34" charset="0"/>
                <a:ea typeface="Calibri" panose="020F0502020204030204" pitchFamily="34" charset="0"/>
                <a:cs typeface="Calibri" panose="020F0502020204030204" pitchFamily="34" charset="0"/>
              </a:rPr>
              <a:t> to provide </a:t>
            </a:r>
            <a:r>
              <a:rPr lang="en-US" sz="2000" b="1" dirty="0">
                <a:effectLst/>
                <a:latin typeface="Calibri" panose="020F0502020204030204" pitchFamily="34" charset="0"/>
                <a:ea typeface="Calibri" panose="020F0502020204030204" pitchFamily="34" charset="0"/>
                <a:cs typeface="Calibri" panose="020F0502020204030204" pitchFamily="34" charset="0"/>
              </a:rPr>
              <a:t>flexibility with online lectures </a:t>
            </a:r>
            <a:r>
              <a:rPr lang="en-US" sz="2000" dirty="0">
                <a:effectLst/>
                <a:latin typeface="Calibri" panose="020F0502020204030204" pitchFamily="34" charset="0"/>
                <a:ea typeface="Calibri" panose="020F0502020204030204" pitchFamily="34" charset="0"/>
                <a:cs typeface="Calibri" panose="020F0502020204030204" pitchFamily="34" charset="0"/>
              </a:rPr>
              <a:t>where possible but have a </a:t>
            </a:r>
            <a:r>
              <a:rPr lang="en-US" sz="2000" b="1" dirty="0">
                <a:effectLst/>
                <a:latin typeface="Calibri" panose="020F0502020204030204" pitchFamily="34" charset="0"/>
                <a:ea typeface="Calibri" panose="020F0502020204030204" pitchFamily="34" charset="0"/>
                <a:cs typeface="Calibri" panose="020F0502020204030204" pitchFamily="34" charset="0"/>
              </a:rPr>
              <a:t>requirement for in-person workshop, lab, seminar attendance.</a:t>
            </a:r>
            <a:endParaRPr lang="en-GB"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US" sz="2000" b="1" dirty="0">
                <a:effectLst/>
                <a:latin typeface="Calibri" panose="020F0502020204030204" pitchFamily="34" charset="0"/>
                <a:ea typeface="Calibri" panose="020F0502020204030204" pitchFamily="34" charset="0"/>
                <a:cs typeface="Calibri" panose="020F0502020204030204" pitchFamily="34" charset="0"/>
              </a:rPr>
              <a:t>Review mitigating circumstances and extension policies </a:t>
            </a:r>
            <a:r>
              <a:rPr lang="en-US" sz="2000" dirty="0">
                <a:effectLst/>
                <a:latin typeface="Calibri" panose="020F0502020204030204" pitchFamily="34" charset="0"/>
                <a:ea typeface="Calibri" panose="020F0502020204030204" pitchFamily="34" charset="0"/>
                <a:cs typeface="Calibri" panose="020F0502020204030204" pitchFamily="34" charset="0"/>
              </a:rPr>
              <a:t>to encompass the impact of hardship on learning and assessment.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en-US" sz="2000" b="1" dirty="0">
                <a:effectLst/>
                <a:latin typeface="Calibri" panose="020F0502020204030204" pitchFamily="34" charset="0"/>
                <a:ea typeface="Calibri" panose="020F0502020204030204" pitchFamily="34" charset="0"/>
                <a:cs typeface="Calibri" panose="020F0502020204030204" pitchFamily="34" charset="0"/>
              </a:rPr>
              <a:t>Explore, understand and bridge knowledge and skill gaps </a:t>
            </a:r>
            <a:r>
              <a:rPr lang="en-US" sz="2000" dirty="0">
                <a:effectLst/>
                <a:latin typeface="Calibri" panose="020F0502020204030204" pitchFamily="34" charset="0"/>
                <a:ea typeface="Calibri" panose="020F0502020204030204" pitchFamily="34" charset="0"/>
                <a:cs typeface="Calibri" panose="020F0502020204030204" pitchFamily="34" charset="0"/>
              </a:rPr>
              <a:t>by entry qualification and the impact of Covid19 for incoming and returning students via Pre-arrival  and Continuation Academic Questionnaires. </a:t>
            </a:r>
            <a:r>
              <a:rPr lang="en-GB" sz="1050" u="sng" dirty="0">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Bridging_the_gap_between_secondary_and_tertiary_education-Morgan_2020.pdf (improvingthestudentexperience.com)</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en-GB" sz="2000" b="1" dirty="0">
                <a:effectLst/>
                <a:latin typeface="Calibri" panose="020F0502020204030204" pitchFamily="34" charset="0"/>
                <a:ea typeface="Calibri" panose="020F0502020204030204" pitchFamily="34" charset="0"/>
                <a:cs typeface="Times New Roman" panose="02020603050405020304" pitchFamily="18" charset="0"/>
              </a:rPr>
              <a:t>Make provision for the impact of digital poverty </a:t>
            </a:r>
            <a:r>
              <a:rPr lang="en-GB" sz="2000" dirty="0">
                <a:effectLst/>
                <a:latin typeface="Calibri" panose="020F0502020204030204" pitchFamily="34" charset="0"/>
                <a:ea typeface="Calibri" panose="020F0502020204030204" pitchFamily="34" charset="0"/>
                <a:cs typeface="Times New Roman" panose="02020603050405020304" pitchFamily="18" charset="0"/>
              </a:rPr>
              <a:t>in the learning experience</a:t>
            </a: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r>
              <a:rPr lang="en-GB" sz="1050" u="sng" dirty="0">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‘Digital poverty’ risks leaving students behind - Office for Students</a:t>
            </a:r>
            <a:endParaRPr lang="en-GB" sz="1050" u="sng"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50000"/>
              </a:lnSpc>
              <a:spcAft>
                <a:spcPts val="800"/>
              </a:spcAft>
              <a:buFont typeface="Symbol" panose="05050102010706020507" pitchFamily="18" charset="2"/>
              <a:buChar char=""/>
            </a:pPr>
            <a:r>
              <a:rPr lang="en-GB" sz="2000" b="1" dirty="0">
                <a:effectLst/>
                <a:latin typeface="Calibri" panose="020F0502020204030204" pitchFamily="34" charset="0"/>
                <a:ea typeface="Calibri" panose="020F0502020204030204" pitchFamily="34" charset="0"/>
                <a:cs typeface="Calibri" panose="020F0502020204030204" pitchFamily="34" charset="0"/>
              </a:rPr>
              <a:t>Start embedding mental health and wellbeing into the curriculum </a:t>
            </a:r>
            <a:r>
              <a:rPr lang="en-GB" sz="2000" dirty="0">
                <a:effectLst/>
                <a:latin typeface="Calibri" panose="020F0502020204030204" pitchFamily="34" charset="0"/>
                <a:ea typeface="Calibri" panose="020F0502020204030204" pitchFamily="34" charset="0"/>
                <a:cs typeface="Calibri" panose="020F0502020204030204" pitchFamily="34" charset="0"/>
              </a:rPr>
              <a:t>where pedagogy underpins its  design and practice</a:t>
            </a:r>
            <a:r>
              <a:rPr lang="en-GB" dirty="0">
                <a:effectLst/>
                <a:latin typeface="Calibri" panose="020F0502020204030204" pitchFamily="34" charset="0"/>
                <a:ea typeface="Calibri" panose="020F0502020204030204" pitchFamily="34" charset="0"/>
                <a:cs typeface="Calibri" panose="020F0502020204030204" pitchFamily="34" charset="0"/>
              </a:rPr>
              <a:t>. </a:t>
            </a:r>
            <a:r>
              <a:rPr lang="en-GB" sz="1050" u="sng" dirty="0">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Education for Mental Health Toolkit | Advance HE (advance-he.ac.uk)</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50000"/>
              </a:lnSpc>
              <a:spcAft>
                <a:spcPts val="800"/>
              </a:spcAft>
            </a:pP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645E577-A565-BF0C-4B99-1BC616F6CACE}"/>
              </a:ext>
            </a:extLst>
          </p:cNvPr>
          <p:cNvSpPr txBox="1"/>
          <p:nvPr/>
        </p:nvSpPr>
        <p:spPr>
          <a:xfrm>
            <a:off x="265043" y="198783"/>
            <a:ext cx="11741427" cy="677108"/>
          </a:xfrm>
          <a:prstGeom prst="rect">
            <a:avLst/>
          </a:prstGeom>
          <a:noFill/>
        </p:spPr>
        <p:txBody>
          <a:bodyPr wrap="square" rtlCol="0">
            <a:spAutoFit/>
          </a:bodyPr>
          <a:lstStyle/>
          <a:p>
            <a:pPr algn="ctr"/>
            <a:r>
              <a:rPr lang="en-US" sz="3800" b="1" dirty="0">
                <a:solidFill>
                  <a:schemeClr val="accent1"/>
                </a:solidFill>
              </a:rPr>
              <a:t>Suggested action for ‘Curriculum and Pedagogy’ themes</a:t>
            </a:r>
            <a:endParaRPr lang="en-GB" sz="3800" b="1" dirty="0">
              <a:solidFill>
                <a:schemeClr val="accent1"/>
              </a:solidFill>
            </a:endParaRPr>
          </a:p>
        </p:txBody>
      </p:sp>
      <p:sp>
        <p:nvSpPr>
          <p:cNvPr id="5" name="Rectangle 4">
            <a:extLst>
              <a:ext uri="{FF2B5EF4-FFF2-40B4-BE49-F238E27FC236}">
                <a16:creationId xmlns:a16="http://schemas.microsoft.com/office/drawing/2014/main" id="{E623EFAC-46B8-32BF-D893-853BBA09754B}"/>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6" name="Rectangle 5">
            <a:extLst>
              <a:ext uri="{FF2B5EF4-FFF2-40B4-BE49-F238E27FC236}">
                <a16:creationId xmlns:a16="http://schemas.microsoft.com/office/drawing/2014/main" id="{8F5CA99E-D5CD-EF38-0635-A8ADBF27F7C1}"/>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7" name="Picture 6">
            <a:extLst>
              <a:ext uri="{FF2B5EF4-FFF2-40B4-BE49-F238E27FC236}">
                <a16:creationId xmlns:a16="http://schemas.microsoft.com/office/drawing/2014/main" id="{07AFD218-7B89-5AD6-C8D4-F01DECBC3B83}"/>
              </a:ext>
            </a:extLst>
          </p:cNvPr>
          <p:cNvPicPr>
            <a:picLocks noChangeAspect="1"/>
          </p:cNvPicPr>
          <p:nvPr/>
        </p:nvPicPr>
        <p:blipFill>
          <a:blip r:embed="rId6"/>
          <a:stretch>
            <a:fillRect/>
          </a:stretch>
        </p:blipFill>
        <p:spPr>
          <a:xfrm>
            <a:off x="11703271" y="6319521"/>
            <a:ext cx="488730" cy="538480"/>
          </a:xfrm>
          <a:prstGeom prst="rect">
            <a:avLst/>
          </a:prstGeom>
        </p:spPr>
      </p:pic>
    </p:spTree>
    <p:extLst>
      <p:ext uri="{BB962C8B-B14F-4D97-AF65-F5344CB8AC3E}">
        <p14:creationId xmlns:p14="http://schemas.microsoft.com/office/powerpoint/2010/main" val="4869791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C4BC-ECFC-09F1-757F-86647A2339A7}"/>
              </a:ext>
            </a:extLst>
          </p:cNvPr>
          <p:cNvSpPr>
            <a:spLocks noGrp="1"/>
          </p:cNvSpPr>
          <p:nvPr>
            <p:ph type="title"/>
          </p:nvPr>
        </p:nvSpPr>
        <p:spPr>
          <a:xfrm>
            <a:off x="987829" y="0"/>
            <a:ext cx="10515600" cy="1325563"/>
          </a:xfrm>
        </p:spPr>
        <p:txBody>
          <a:bodyPr/>
          <a:lstStyle/>
          <a:p>
            <a:pPr algn="ctr"/>
            <a:r>
              <a:rPr lang="en-US" b="1" dirty="0">
                <a:solidFill>
                  <a:schemeClr val="accent1"/>
                </a:solidFill>
                <a:latin typeface="+mn-lt"/>
              </a:rPr>
              <a:t>What we need to consider</a:t>
            </a:r>
            <a:endParaRPr lang="en-GB" b="1" dirty="0">
              <a:solidFill>
                <a:schemeClr val="accent1"/>
              </a:solidFill>
              <a:latin typeface="+mn-lt"/>
            </a:endParaRPr>
          </a:p>
        </p:txBody>
      </p:sp>
      <p:sp>
        <p:nvSpPr>
          <p:cNvPr id="3" name="Content Placeholder 2">
            <a:extLst>
              <a:ext uri="{FF2B5EF4-FFF2-40B4-BE49-F238E27FC236}">
                <a16:creationId xmlns:a16="http://schemas.microsoft.com/office/drawing/2014/main" id="{FC6720DA-115A-0E5D-39B1-B82C8A1441F0}"/>
              </a:ext>
            </a:extLst>
          </p:cNvPr>
          <p:cNvSpPr>
            <a:spLocks noGrp="1"/>
          </p:cNvSpPr>
          <p:nvPr>
            <p:ph idx="1"/>
          </p:nvPr>
        </p:nvSpPr>
        <p:spPr>
          <a:xfrm>
            <a:off x="860315" y="1640681"/>
            <a:ext cx="8084901" cy="4948080"/>
          </a:xfrm>
        </p:spPr>
        <p:txBody>
          <a:bodyPr>
            <a:normAutofit fontScale="92500" lnSpcReduction="10000"/>
          </a:bodyPr>
          <a:lstStyle/>
          <a:p>
            <a:pPr marL="0" indent="0">
              <a:buNone/>
            </a:pPr>
            <a:r>
              <a:rPr lang="en-US" b="1" dirty="0"/>
              <a:t>Support</a:t>
            </a:r>
          </a:p>
          <a:p>
            <a:r>
              <a:rPr lang="en-US" dirty="0"/>
              <a:t>What support worked well or did not online?</a:t>
            </a:r>
          </a:p>
          <a:p>
            <a:pPr lvl="1"/>
            <a:r>
              <a:rPr lang="en-US" dirty="0"/>
              <a:t>Academic</a:t>
            </a:r>
          </a:p>
          <a:p>
            <a:pPr lvl="1"/>
            <a:r>
              <a:rPr lang="en-US" dirty="0"/>
              <a:t>Health and wellbeing</a:t>
            </a:r>
          </a:p>
          <a:p>
            <a:pPr lvl="1"/>
            <a:r>
              <a:rPr lang="en-US" dirty="0"/>
              <a:t>Co and extra-curricula</a:t>
            </a:r>
          </a:p>
          <a:p>
            <a:pPr marL="0" indent="0">
              <a:buNone/>
            </a:pPr>
            <a:endParaRPr lang="en-US" dirty="0"/>
          </a:p>
          <a:p>
            <a:r>
              <a:rPr lang="en-US" dirty="0"/>
              <a:t>What were prevalent and ongoing issues?</a:t>
            </a:r>
          </a:p>
          <a:p>
            <a:endParaRPr lang="en-US" dirty="0"/>
          </a:p>
          <a:p>
            <a:r>
              <a:rPr lang="en-US" dirty="0"/>
              <a:t>Differences by student characteristic and discipline by level of study?</a:t>
            </a:r>
          </a:p>
          <a:p>
            <a:endParaRPr lang="en-US" dirty="0"/>
          </a:p>
          <a:p>
            <a:r>
              <a:rPr lang="en-US" dirty="0"/>
              <a:t>Know what services students expect to use on entry</a:t>
            </a:r>
          </a:p>
          <a:p>
            <a:pPr marL="0" indent="0">
              <a:buNone/>
            </a:pPr>
            <a:endParaRPr lang="en-US" dirty="0"/>
          </a:p>
          <a:p>
            <a:pPr marL="0" indent="0">
              <a:buNone/>
            </a:pPr>
            <a:endParaRPr lang="en-US" dirty="0"/>
          </a:p>
          <a:p>
            <a:endParaRPr lang="en-US" dirty="0"/>
          </a:p>
          <a:p>
            <a:pPr marL="0" indent="0">
              <a:buNone/>
            </a:pPr>
            <a:endParaRPr lang="en-US" dirty="0"/>
          </a:p>
          <a:p>
            <a:pPr marL="0" indent="0">
              <a:buNone/>
            </a:pPr>
            <a:endParaRPr lang="en-US" dirty="0"/>
          </a:p>
          <a:p>
            <a:pPr marL="0" indent="0">
              <a:buNone/>
            </a:pPr>
            <a:endParaRPr lang="en-US" b="1" dirty="0"/>
          </a:p>
        </p:txBody>
      </p:sp>
      <p:sp>
        <p:nvSpPr>
          <p:cNvPr id="5" name="Rectangle 4">
            <a:extLst>
              <a:ext uri="{FF2B5EF4-FFF2-40B4-BE49-F238E27FC236}">
                <a16:creationId xmlns:a16="http://schemas.microsoft.com/office/drawing/2014/main" id="{B6C83AF2-5BBC-9B4D-A116-9EDE9A5D1A30}"/>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6" name="Rectangle 5">
            <a:extLst>
              <a:ext uri="{FF2B5EF4-FFF2-40B4-BE49-F238E27FC236}">
                <a16:creationId xmlns:a16="http://schemas.microsoft.com/office/drawing/2014/main" id="{1AABC1D0-6FA0-CAED-DA61-5954BC52C10E}"/>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7" name="Picture 6">
            <a:extLst>
              <a:ext uri="{FF2B5EF4-FFF2-40B4-BE49-F238E27FC236}">
                <a16:creationId xmlns:a16="http://schemas.microsoft.com/office/drawing/2014/main" id="{48FD995A-1903-FAF2-C3D9-E252769141CB}"/>
              </a:ext>
            </a:extLst>
          </p:cNvPr>
          <p:cNvPicPr>
            <a:picLocks noChangeAspect="1"/>
          </p:cNvPicPr>
          <p:nvPr/>
        </p:nvPicPr>
        <p:blipFill>
          <a:blip r:embed="rId3"/>
          <a:stretch>
            <a:fillRect/>
          </a:stretch>
        </p:blipFill>
        <p:spPr>
          <a:xfrm>
            <a:off x="11703271" y="6319521"/>
            <a:ext cx="488730" cy="538480"/>
          </a:xfrm>
          <a:prstGeom prst="rect">
            <a:avLst/>
          </a:prstGeom>
        </p:spPr>
      </p:pic>
      <p:sp>
        <p:nvSpPr>
          <p:cNvPr id="17" name="TextBox 16">
            <a:extLst>
              <a:ext uri="{FF2B5EF4-FFF2-40B4-BE49-F238E27FC236}">
                <a16:creationId xmlns:a16="http://schemas.microsoft.com/office/drawing/2014/main" id="{C3B79CA5-F2FC-8849-7FAC-38A1D7B23D78}"/>
              </a:ext>
            </a:extLst>
          </p:cNvPr>
          <p:cNvSpPr txBox="1"/>
          <p:nvPr/>
        </p:nvSpPr>
        <p:spPr>
          <a:xfrm>
            <a:off x="8483909" y="3668265"/>
            <a:ext cx="6118860" cy="276999"/>
          </a:xfrm>
          <a:prstGeom prst="rect">
            <a:avLst/>
          </a:prstGeom>
          <a:noFill/>
        </p:spPr>
        <p:txBody>
          <a:bodyPr wrap="square">
            <a:spAutoFit/>
          </a:bodyPr>
          <a:lstStyle/>
          <a:p>
            <a:r>
              <a:rPr lang="en-GB" sz="1200" dirty="0">
                <a:hlinkClick r:id="rId4"/>
              </a:rPr>
              <a:t>Suicide-safer universities (universitiesuk.ac.uk)</a:t>
            </a:r>
            <a:endParaRPr lang="en-GB" sz="1200" dirty="0"/>
          </a:p>
        </p:txBody>
      </p:sp>
      <p:pic>
        <p:nvPicPr>
          <p:cNvPr id="19" name="Picture 18">
            <a:extLst>
              <a:ext uri="{FF2B5EF4-FFF2-40B4-BE49-F238E27FC236}">
                <a16:creationId xmlns:a16="http://schemas.microsoft.com/office/drawing/2014/main" id="{D8A65537-397A-1C81-4A00-5D02C38383D7}"/>
              </a:ext>
            </a:extLst>
          </p:cNvPr>
          <p:cNvPicPr>
            <a:picLocks noChangeAspect="1"/>
          </p:cNvPicPr>
          <p:nvPr/>
        </p:nvPicPr>
        <p:blipFill>
          <a:blip r:embed="rId5"/>
          <a:stretch>
            <a:fillRect/>
          </a:stretch>
        </p:blipFill>
        <p:spPr>
          <a:xfrm>
            <a:off x="9209943" y="2103437"/>
            <a:ext cx="1360585" cy="1325563"/>
          </a:xfrm>
          <a:prstGeom prst="rect">
            <a:avLst/>
          </a:prstGeom>
        </p:spPr>
      </p:pic>
      <p:sp>
        <p:nvSpPr>
          <p:cNvPr id="9" name="TextBox 8">
            <a:extLst>
              <a:ext uri="{FF2B5EF4-FFF2-40B4-BE49-F238E27FC236}">
                <a16:creationId xmlns:a16="http://schemas.microsoft.com/office/drawing/2014/main" id="{E2A05977-40AF-3697-9D13-775D23684E37}"/>
              </a:ext>
            </a:extLst>
          </p:cNvPr>
          <p:cNvSpPr txBox="1"/>
          <p:nvPr/>
        </p:nvSpPr>
        <p:spPr>
          <a:xfrm>
            <a:off x="3186199" y="1063953"/>
            <a:ext cx="6118860" cy="523220"/>
          </a:xfrm>
          <a:prstGeom prst="rect">
            <a:avLst/>
          </a:prstGeom>
          <a:noFill/>
        </p:spPr>
        <p:txBody>
          <a:bodyPr wrap="square">
            <a:spAutoFit/>
          </a:bodyPr>
          <a:lstStyle/>
          <a:p>
            <a:pPr marL="0" indent="0">
              <a:buNone/>
            </a:pPr>
            <a:r>
              <a:rPr lang="en-US" sz="2800" b="1" dirty="0"/>
              <a:t>Review of what worked across all areas</a:t>
            </a:r>
            <a:endParaRPr lang="en-GB" sz="2800" b="1" dirty="0"/>
          </a:p>
        </p:txBody>
      </p:sp>
    </p:spTree>
    <p:extLst>
      <p:ext uri="{BB962C8B-B14F-4D97-AF65-F5344CB8AC3E}">
        <p14:creationId xmlns:p14="http://schemas.microsoft.com/office/powerpoint/2010/main" val="889701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346767F-DE7C-4EB2-A907-5EEFD7FD3928}"/>
              </a:ext>
            </a:extLst>
          </p:cNvPr>
          <p:cNvGraphicFramePr>
            <a:graphicFrameLocks/>
          </p:cNvGraphicFramePr>
          <p:nvPr>
            <p:extLst>
              <p:ext uri="{D42A27DB-BD31-4B8C-83A1-F6EECF244321}">
                <p14:modId xmlns:p14="http://schemas.microsoft.com/office/powerpoint/2010/main" val="3522810481"/>
              </p:ext>
            </p:extLst>
          </p:nvPr>
        </p:nvGraphicFramePr>
        <p:xfrm>
          <a:off x="630719" y="957178"/>
          <a:ext cx="11072552" cy="5362343"/>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4CBAEAB8-C6A6-4D32-81DB-C12B2F8FDD93}"/>
              </a:ext>
            </a:extLst>
          </p:cNvPr>
          <p:cNvSpPr txBox="1">
            <a:spLocks/>
          </p:cNvSpPr>
          <p:nvPr/>
        </p:nvSpPr>
        <p:spPr>
          <a:xfrm>
            <a:off x="838200" y="123774"/>
            <a:ext cx="10515600" cy="7694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1"/>
                </a:solidFill>
                <a:latin typeface="+mn-lt"/>
              </a:rPr>
              <a:t>Expected use of services by undergraduates</a:t>
            </a:r>
            <a:endParaRPr lang="en-GB" b="1" dirty="0">
              <a:solidFill>
                <a:schemeClr val="accent1"/>
              </a:solidFill>
              <a:latin typeface="+mn-lt"/>
            </a:endParaRPr>
          </a:p>
        </p:txBody>
      </p:sp>
      <p:sp>
        <p:nvSpPr>
          <p:cNvPr id="6" name="Rectangle 5">
            <a:extLst>
              <a:ext uri="{FF2B5EF4-FFF2-40B4-BE49-F238E27FC236}">
                <a16:creationId xmlns:a16="http://schemas.microsoft.com/office/drawing/2014/main" id="{7B586D7A-8C14-4085-8914-BFB7D1F98AB0}"/>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7" name="Rectangle 6">
            <a:extLst>
              <a:ext uri="{FF2B5EF4-FFF2-40B4-BE49-F238E27FC236}">
                <a16:creationId xmlns:a16="http://schemas.microsoft.com/office/drawing/2014/main" id="{6E8ED46B-9E7B-4DEB-A013-B5B3A8B67841}"/>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8" name="Picture 7">
            <a:extLst>
              <a:ext uri="{FF2B5EF4-FFF2-40B4-BE49-F238E27FC236}">
                <a16:creationId xmlns:a16="http://schemas.microsoft.com/office/drawing/2014/main" id="{677ACC5C-48FA-463C-8335-7B719043B2BF}"/>
              </a:ext>
            </a:extLst>
          </p:cNvPr>
          <p:cNvPicPr>
            <a:picLocks noChangeAspect="1"/>
          </p:cNvPicPr>
          <p:nvPr/>
        </p:nvPicPr>
        <p:blipFill>
          <a:blip r:embed="rId4"/>
          <a:stretch>
            <a:fillRect/>
          </a:stretch>
        </p:blipFill>
        <p:spPr>
          <a:xfrm>
            <a:off x="11703271" y="6319521"/>
            <a:ext cx="488730" cy="538480"/>
          </a:xfrm>
          <a:prstGeom prst="rect">
            <a:avLst/>
          </a:prstGeom>
        </p:spPr>
      </p:pic>
      <p:sp>
        <p:nvSpPr>
          <p:cNvPr id="3" name="Rectangle: Rounded Corners 2">
            <a:extLst>
              <a:ext uri="{FF2B5EF4-FFF2-40B4-BE49-F238E27FC236}">
                <a16:creationId xmlns:a16="http://schemas.microsoft.com/office/drawing/2014/main" id="{D0202B2A-CC6D-88DA-2BC0-CCB080C3A254}"/>
              </a:ext>
            </a:extLst>
          </p:cNvPr>
          <p:cNvSpPr/>
          <p:nvPr/>
        </p:nvSpPr>
        <p:spPr>
          <a:xfrm>
            <a:off x="1842052" y="2146852"/>
            <a:ext cx="543339" cy="2994991"/>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182C52B7-2969-4E86-A9D5-F73959B38170}"/>
              </a:ext>
            </a:extLst>
          </p:cNvPr>
          <p:cNvSpPr/>
          <p:nvPr/>
        </p:nvSpPr>
        <p:spPr>
          <a:xfrm>
            <a:off x="9097617" y="1762540"/>
            <a:ext cx="543339" cy="3379304"/>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3030BA50-75B3-9027-0E74-E39B60585D2A}"/>
              </a:ext>
            </a:extLst>
          </p:cNvPr>
          <p:cNvSpPr/>
          <p:nvPr/>
        </p:nvSpPr>
        <p:spPr>
          <a:xfrm>
            <a:off x="6220005" y="3101009"/>
            <a:ext cx="543339" cy="2040834"/>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3F3F7A1D-82D1-2800-4E39-FA13C6B5CC2D}"/>
              </a:ext>
            </a:extLst>
          </p:cNvPr>
          <p:cNvSpPr/>
          <p:nvPr/>
        </p:nvSpPr>
        <p:spPr>
          <a:xfrm>
            <a:off x="10571454" y="3723861"/>
            <a:ext cx="543339" cy="141798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D196945-58A7-C829-914A-E069C5326104}"/>
              </a:ext>
            </a:extLst>
          </p:cNvPr>
          <p:cNvSpPr/>
          <p:nvPr/>
        </p:nvSpPr>
        <p:spPr>
          <a:xfrm>
            <a:off x="4767947" y="4147930"/>
            <a:ext cx="532923" cy="99391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49636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060" y="678156"/>
            <a:ext cx="8229600" cy="1143000"/>
          </a:xfrm>
        </p:spPr>
        <p:txBody>
          <a:bodyPr>
            <a:normAutofit/>
          </a:bodyPr>
          <a:lstStyle/>
          <a:p>
            <a:r>
              <a:rPr lang="en-GB" sz="3200" b="1" dirty="0">
                <a:latin typeface="+mn-lt"/>
              </a:rPr>
              <a:t>UK driven by metrics</a:t>
            </a:r>
          </a:p>
        </p:txBody>
      </p:sp>
      <p:sp>
        <p:nvSpPr>
          <p:cNvPr id="4" name="TextBox 3"/>
          <p:cNvSpPr txBox="1"/>
          <p:nvPr/>
        </p:nvSpPr>
        <p:spPr>
          <a:xfrm>
            <a:off x="1212929" y="1571478"/>
            <a:ext cx="4536504" cy="2677656"/>
          </a:xfrm>
          <a:prstGeom prst="rect">
            <a:avLst/>
          </a:prstGeom>
          <a:noFill/>
        </p:spPr>
        <p:txBody>
          <a:bodyPr wrap="square" rtlCol="0">
            <a:spAutoFit/>
          </a:bodyPr>
          <a:lstStyle/>
          <a:p>
            <a:r>
              <a:rPr lang="en-GB" sz="2800" b="1" dirty="0"/>
              <a:t>TEF</a:t>
            </a:r>
          </a:p>
          <a:p>
            <a:r>
              <a:rPr lang="en-GB" sz="2800" b="1" dirty="0"/>
              <a:t>REF</a:t>
            </a:r>
          </a:p>
          <a:p>
            <a:r>
              <a:rPr lang="en-GB" sz="2800" b="1" dirty="0"/>
              <a:t>KEF</a:t>
            </a:r>
          </a:p>
          <a:p>
            <a:r>
              <a:rPr lang="en-GB" sz="2800" b="1" dirty="0"/>
              <a:t>NSS </a:t>
            </a:r>
          </a:p>
          <a:p>
            <a:r>
              <a:rPr lang="en-GB" sz="2800" b="1" dirty="0"/>
              <a:t>PTES</a:t>
            </a:r>
          </a:p>
          <a:p>
            <a:r>
              <a:rPr lang="en-GB" sz="2800" b="1" dirty="0"/>
              <a:t>GOS (LEO)</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9701" y="1814576"/>
            <a:ext cx="2508605" cy="2254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616890" y="4490829"/>
            <a:ext cx="8928992" cy="461665"/>
          </a:xfrm>
          <a:prstGeom prst="rect">
            <a:avLst/>
          </a:prstGeom>
          <a:noFill/>
        </p:spPr>
        <p:txBody>
          <a:bodyPr wrap="square" rtlCol="0">
            <a:spAutoFit/>
          </a:bodyPr>
          <a:lstStyle/>
          <a:p>
            <a:pPr algn="ctr"/>
            <a:r>
              <a:rPr lang="en-GB" sz="2400" b="1" dirty="0">
                <a:solidFill>
                  <a:schemeClr val="accent1"/>
                </a:solidFill>
              </a:rPr>
              <a:t>The pressure on everyone is immense in this ‘brave new world’ of HE</a:t>
            </a:r>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7492" y="5143122"/>
            <a:ext cx="2283745" cy="1423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0101890" y="5027663"/>
            <a:ext cx="1224136" cy="523220"/>
          </a:xfrm>
          <a:prstGeom prst="rect">
            <a:avLst/>
          </a:prstGeom>
          <a:noFill/>
        </p:spPr>
        <p:txBody>
          <a:bodyPr wrap="square" rtlCol="0">
            <a:spAutoFit/>
          </a:bodyPr>
          <a:lstStyle/>
          <a:p>
            <a:pPr algn="ctr"/>
            <a:r>
              <a:rPr lang="en-GB" sz="1400" b="1" i="1" dirty="0"/>
              <a:t>Declining resources</a:t>
            </a:r>
          </a:p>
        </p:txBody>
      </p:sp>
      <p:sp>
        <p:nvSpPr>
          <p:cNvPr id="10" name="TextBox 9"/>
          <p:cNvSpPr txBox="1"/>
          <p:nvPr/>
        </p:nvSpPr>
        <p:spPr>
          <a:xfrm>
            <a:off x="1183678" y="5165131"/>
            <a:ext cx="1224136" cy="523220"/>
          </a:xfrm>
          <a:prstGeom prst="rect">
            <a:avLst/>
          </a:prstGeom>
          <a:noFill/>
        </p:spPr>
        <p:txBody>
          <a:bodyPr wrap="square" rtlCol="0">
            <a:spAutoFit/>
          </a:bodyPr>
          <a:lstStyle/>
          <a:p>
            <a:pPr algn="ctr"/>
            <a:r>
              <a:rPr lang="en-GB" sz="1400" b="1" i="1" dirty="0"/>
              <a:t>High student expectations</a:t>
            </a:r>
          </a:p>
        </p:txBody>
      </p:sp>
      <p:sp>
        <p:nvSpPr>
          <p:cNvPr id="11" name="TextBox 10"/>
          <p:cNvSpPr txBox="1"/>
          <p:nvPr/>
        </p:nvSpPr>
        <p:spPr>
          <a:xfrm>
            <a:off x="613154" y="6008711"/>
            <a:ext cx="1224136" cy="523220"/>
          </a:xfrm>
          <a:prstGeom prst="rect">
            <a:avLst/>
          </a:prstGeom>
          <a:noFill/>
        </p:spPr>
        <p:txBody>
          <a:bodyPr wrap="square" rtlCol="0">
            <a:spAutoFit/>
          </a:bodyPr>
          <a:lstStyle/>
          <a:p>
            <a:pPr algn="ctr"/>
            <a:r>
              <a:rPr lang="en-GB" sz="1400" b="1" i="1" dirty="0"/>
              <a:t>Reduced funding</a:t>
            </a:r>
          </a:p>
        </p:txBody>
      </p:sp>
      <p:sp>
        <p:nvSpPr>
          <p:cNvPr id="12" name="TextBox 11"/>
          <p:cNvSpPr txBox="1"/>
          <p:nvPr/>
        </p:nvSpPr>
        <p:spPr>
          <a:xfrm>
            <a:off x="3100911" y="5286522"/>
            <a:ext cx="1224136" cy="1169551"/>
          </a:xfrm>
          <a:prstGeom prst="rect">
            <a:avLst/>
          </a:prstGeom>
          <a:noFill/>
        </p:spPr>
        <p:txBody>
          <a:bodyPr wrap="square" rtlCol="0">
            <a:spAutoFit/>
          </a:bodyPr>
          <a:lstStyle/>
          <a:p>
            <a:pPr algn="ctr"/>
            <a:r>
              <a:rPr lang="en-GB" sz="1400" b="1" i="1" dirty="0"/>
              <a:t>Academic pressure to be a teacher, researcher, administrator</a:t>
            </a:r>
          </a:p>
        </p:txBody>
      </p:sp>
      <p:sp>
        <p:nvSpPr>
          <p:cNvPr id="13" name="TextBox 12"/>
          <p:cNvSpPr txBox="1"/>
          <p:nvPr/>
        </p:nvSpPr>
        <p:spPr>
          <a:xfrm>
            <a:off x="9506205" y="5900989"/>
            <a:ext cx="1440160" cy="738664"/>
          </a:xfrm>
          <a:prstGeom prst="rect">
            <a:avLst/>
          </a:prstGeom>
          <a:noFill/>
        </p:spPr>
        <p:txBody>
          <a:bodyPr wrap="square" rtlCol="0">
            <a:spAutoFit/>
          </a:bodyPr>
          <a:lstStyle/>
          <a:p>
            <a:pPr algn="ctr"/>
            <a:r>
              <a:rPr lang="en-GB" sz="1400" b="1" i="1" dirty="0"/>
              <a:t>Increased administrative tasks</a:t>
            </a:r>
          </a:p>
        </p:txBody>
      </p:sp>
      <p:sp>
        <p:nvSpPr>
          <p:cNvPr id="19" name="Title 1"/>
          <p:cNvSpPr txBox="1">
            <a:spLocks/>
          </p:cNvSpPr>
          <p:nvPr/>
        </p:nvSpPr>
        <p:spPr bwMode="auto">
          <a:xfrm>
            <a:off x="1847318" y="-183528"/>
            <a:ext cx="8640763"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chemeClr val="tx1"/>
                </a:solidFill>
                <a:latin typeface="+mn-lt"/>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eaLnBrk="1" hangingPunct="1"/>
            <a:r>
              <a:rPr lang="en-GB" altLang="en-US" sz="4400" dirty="0">
                <a:solidFill>
                  <a:schemeClr val="accent1"/>
                </a:solidFill>
              </a:rPr>
              <a:t>Challenges for staff</a:t>
            </a:r>
          </a:p>
        </p:txBody>
      </p:sp>
      <p:sp>
        <p:nvSpPr>
          <p:cNvPr id="16" name="Rectangle 15">
            <a:extLst>
              <a:ext uri="{FF2B5EF4-FFF2-40B4-BE49-F238E27FC236}">
                <a16:creationId xmlns:a16="http://schemas.microsoft.com/office/drawing/2014/main" id="{294787C4-AC94-4479-88DE-3D26F7F33636}"/>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17" name="Rectangle 16">
            <a:extLst>
              <a:ext uri="{FF2B5EF4-FFF2-40B4-BE49-F238E27FC236}">
                <a16:creationId xmlns:a16="http://schemas.microsoft.com/office/drawing/2014/main" id="{13123CC7-BE2B-4550-89CA-F42DFA3190E3}"/>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18" name="Picture 17">
            <a:extLst>
              <a:ext uri="{FF2B5EF4-FFF2-40B4-BE49-F238E27FC236}">
                <a16:creationId xmlns:a16="http://schemas.microsoft.com/office/drawing/2014/main" id="{2CCFE4F8-F19E-430D-869A-330380878A53}"/>
              </a:ext>
            </a:extLst>
          </p:cNvPr>
          <p:cNvPicPr>
            <a:picLocks noChangeAspect="1"/>
          </p:cNvPicPr>
          <p:nvPr/>
        </p:nvPicPr>
        <p:blipFill>
          <a:blip r:embed="rId5"/>
          <a:stretch>
            <a:fillRect/>
          </a:stretch>
        </p:blipFill>
        <p:spPr>
          <a:xfrm>
            <a:off x="11703271" y="6319521"/>
            <a:ext cx="488730" cy="538480"/>
          </a:xfrm>
          <a:prstGeom prst="rect">
            <a:avLst/>
          </a:prstGeom>
        </p:spPr>
      </p:pic>
      <p:sp>
        <p:nvSpPr>
          <p:cNvPr id="6" name="TextBox 5">
            <a:extLst>
              <a:ext uri="{FF2B5EF4-FFF2-40B4-BE49-F238E27FC236}">
                <a16:creationId xmlns:a16="http://schemas.microsoft.com/office/drawing/2014/main" id="{E7366A0C-548F-D0A3-5449-A39CCFB93F4F}"/>
              </a:ext>
            </a:extLst>
          </p:cNvPr>
          <p:cNvSpPr txBox="1"/>
          <p:nvPr/>
        </p:nvSpPr>
        <p:spPr>
          <a:xfrm>
            <a:off x="7751820" y="5353103"/>
            <a:ext cx="1440160" cy="523220"/>
          </a:xfrm>
          <a:prstGeom prst="rect">
            <a:avLst/>
          </a:prstGeom>
          <a:noFill/>
        </p:spPr>
        <p:txBody>
          <a:bodyPr wrap="square" rtlCol="0">
            <a:spAutoFit/>
          </a:bodyPr>
          <a:lstStyle/>
          <a:p>
            <a:pPr algn="ctr"/>
            <a:r>
              <a:rPr lang="en-GB" sz="1400" b="1" i="1" dirty="0"/>
              <a:t>Increase in student numbers</a:t>
            </a:r>
          </a:p>
        </p:txBody>
      </p:sp>
      <p:pic>
        <p:nvPicPr>
          <p:cNvPr id="8" name="Picture 7">
            <a:extLst>
              <a:ext uri="{FF2B5EF4-FFF2-40B4-BE49-F238E27FC236}">
                <a16:creationId xmlns:a16="http://schemas.microsoft.com/office/drawing/2014/main" id="{95A2F8F2-3FE4-92DE-35E1-702CEF830B12}"/>
              </a:ext>
            </a:extLst>
          </p:cNvPr>
          <p:cNvPicPr>
            <a:picLocks noChangeAspect="1"/>
          </p:cNvPicPr>
          <p:nvPr/>
        </p:nvPicPr>
        <p:blipFill>
          <a:blip r:embed="rId6"/>
          <a:stretch>
            <a:fillRect/>
          </a:stretch>
        </p:blipFill>
        <p:spPr>
          <a:xfrm>
            <a:off x="6659035" y="1707133"/>
            <a:ext cx="4437849" cy="1485599"/>
          </a:xfrm>
          <a:prstGeom prst="rect">
            <a:avLst/>
          </a:prstGeom>
        </p:spPr>
      </p:pic>
    </p:spTree>
    <p:extLst>
      <p:ext uri="{BB962C8B-B14F-4D97-AF65-F5344CB8AC3E}">
        <p14:creationId xmlns:p14="http://schemas.microsoft.com/office/powerpoint/2010/main" val="1654707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A6C11-79A6-4C74-AC9D-8A1AE25E51F0}"/>
              </a:ext>
            </a:extLst>
          </p:cNvPr>
          <p:cNvSpPr>
            <a:spLocks noGrp="1"/>
          </p:cNvSpPr>
          <p:nvPr>
            <p:ph type="title"/>
          </p:nvPr>
        </p:nvSpPr>
        <p:spPr>
          <a:xfrm>
            <a:off x="453607" y="-274003"/>
            <a:ext cx="11249661" cy="1325563"/>
          </a:xfrm>
        </p:spPr>
        <p:txBody>
          <a:bodyPr/>
          <a:lstStyle/>
          <a:p>
            <a:pPr algn="ctr"/>
            <a:r>
              <a:rPr lang="en-US" b="1" dirty="0">
                <a:solidFill>
                  <a:schemeClr val="accent1"/>
                </a:solidFill>
                <a:latin typeface="+mn-lt"/>
              </a:rPr>
              <a:t>Expected use of services by undergraduates </a:t>
            </a:r>
            <a:endParaRPr lang="en-GB" dirty="0"/>
          </a:p>
        </p:txBody>
      </p:sp>
      <p:sp>
        <p:nvSpPr>
          <p:cNvPr id="4" name="Rectangle 3">
            <a:extLst>
              <a:ext uri="{FF2B5EF4-FFF2-40B4-BE49-F238E27FC236}">
                <a16:creationId xmlns:a16="http://schemas.microsoft.com/office/drawing/2014/main" id="{624A8B9B-F197-4DB5-8736-90DB0F2C8FE8}"/>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5" name="Rectangle 4">
            <a:extLst>
              <a:ext uri="{FF2B5EF4-FFF2-40B4-BE49-F238E27FC236}">
                <a16:creationId xmlns:a16="http://schemas.microsoft.com/office/drawing/2014/main" id="{B4BCEF5A-E45F-42C1-868C-2B9FFEA816A7}"/>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6" name="Picture 5">
            <a:extLst>
              <a:ext uri="{FF2B5EF4-FFF2-40B4-BE49-F238E27FC236}">
                <a16:creationId xmlns:a16="http://schemas.microsoft.com/office/drawing/2014/main" id="{F73507B3-57E0-4916-A421-F9BE1FE13164}"/>
              </a:ext>
            </a:extLst>
          </p:cNvPr>
          <p:cNvPicPr>
            <a:picLocks noChangeAspect="1"/>
          </p:cNvPicPr>
          <p:nvPr/>
        </p:nvPicPr>
        <p:blipFill>
          <a:blip r:embed="rId3"/>
          <a:stretch>
            <a:fillRect/>
          </a:stretch>
        </p:blipFill>
        <p:spPr>
          <a:xfrm>
            <a:off x="11703271" y="6319521"/>
            <a:ext cx="488730" cy="538480"/>
          </a:xfrm>
          <a:prstGeom prst="rect">
            <a:avLst/>
          </a:prstGeom>
        </p:spPr>
      </p:pic>
      <p:graphicFrame>
        <p:nvGraphicFramePr>
          <p:cNvPr id="8" name="Chart 7">
            <a:extLst>
              <a:ext uri="{FF2B5EF4-FFF2-40B4-BE49-F238E27FC236}">
                <a16:creationId xmlns:a16="http://schemas.microsoft.com/office/drawing/2014/main" id="{55B3D8B6-8BC7-4F46-8642-E15548E3FD1A}"/>
              </a:ext>
            </a:extLst>
          </p:cNvPr>
          <p:cNvGraphicFramePr>
            <a:graphicFrameLocks/>
          </p:cNvGraphicFramePr>
          <p:nvPr>
            <p:extLst>
              <p:ext uri="{D42A27DB-BD31-4B8C-83A1-F6EECF244321}">
                <p14:modId xmlns:p14="http://schemas.microsoft.com/office/powerpoint/2010/main" val="1194402750"/>
              </p:ext>
            </p:extLst>
          </p:nvPr>
        </p:nvGraphicFramePr>
        <p:xfrm>
          <a:off x="989095" y="1060996"/>
          <a:ext cx="9793605" cy="5577839"/>
        </p:xfrm>
        <a:graphic>
          <a:graphicData uri="http://schemas.openxmlformats.org/drawingml/2006/chart">
            <c:chart xmlns:c="http://schemas.openxmlformats.org/drawingml/2006/chart" xmlns:r="http://schemas.openxmlformats.org/officeDocument/2006/relationships" r:id="rId4"/>
          </a:graphicData>
        </a:graphic>
      </p:graphicFrame>
      <p:cxnSp>
        <p:nvCxnSpPr>
          <p:cNvPr id="10" name="Straight Arrow Connector 9">
            <a:extLst>
              <a:ext uri="{FF2B5EF4-FFF2-40B4-BE49-F238E27FC236}">
                <a16:creationId xmlns:a16="http://schemas.microsoft.com/office/drawing/2014/main" id="{E540825D-51A9-4773-AC40-7F81F13FEC40}"/>
              </a:ext>
            </a:extLst>
          </p:cNvPr>
          <p:cNvCxnSpPr/>
          <p:nvPr/>
        </p:nvCxnSpPr>
        <p:spPr>
          <a:xfrm flipH="1">
            <a:off x="2072640" y="1950720"/>
            <a:ext cx="441960" cy="1219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8A214EE-80F0-4B15-80E8-22B6D99717F6}"/>
              </a:ext>
            </a:extLst>
          </p:cNvPr>
          <p:cNvCxnSpPr>
            <a:cxnSpLocks/>
          </p:cNvCxnSpPr>
          <p:nvPr/>
        </p:nvCxnSpPr>
        <p:spPr>
          <a:xfrm>
            <a:off x="2514600" y="1950720"/>
            <a:ext cx="0" cy="8686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56E2BF2-F7D5-4FA1-BB90-6E6D0ACCCFCC}"/>
              </a:ext>
            </a:extLst>
          </p:cNvPr>
          <p:cNvCxnSpPr>
            <a:cxnSpLocks/>
          </p:cNvCxnSpPr>
          <p:nvPr/>
        </p:nvCxnSpPr>
        <p:spPr>
          <a:xfrm flipH="1">
            <a:off x="2297431" y="2916928"/>
            <a:ext cx="434340" cy="1537225"/>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7FB57A3-3FF3-4960-975A-27791F3F9B30}"/>
              </a:ext>
            </a:extLst>
          </p:cNvPr>
          <p:cNvCxnSpPr>
            <a:cxnSpLocks/>
          </p:cNvCxnSpPr>
          <p:nvPr/>
        </p:nvCxnSpPr>
        <p:spPr>
          <a:xfrm>
            <a:off x="2731771" y="2916928"/>
            <a:ext cx="0" cy="101600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FAA33E7-6073-18A3-D9E7-33830B0952E6}"/>
              </a:ext>
            </a:extLst>
          </p:cNvPr>
          <p:cNvCxnSpPr>
            <a:cxnSpLocks/>
          </p:cNvCxnSpPr>
          <p:nvPr/>
        </p:nvCxnSpPr>
        <p:spPr>
          <a:xfrm flipH="1">
            <a:off x="7094674" y="3256280"/>
            <a:ext cx="537708" cy="6096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B0B07B7-B705-A59D-ECA0-0A76C4F2D838}"/>
              </a:ext>
            </a:extLst>
          </p:cNvPr>
          <p:cNvCxnSpPr>
            <a:cxnSpLocks/>
          </p:cNvCxnSpPr>
          <p:nvPr/>
        </p:nvCxnSpPr>
        <p:spPr>
          <a:xfrm>
            <a:off x="7632383" y="3256280"/>
            <a:ext cx="0" cy="4714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6938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D91E9-58A0-40DB-8DC5-8FF71257CA09}"/>
              </a:ext>
            </a:extLst>
          </p:cNvPr>
          <p:cNvSpPr txBox="1">
            <a:spLocks/>
          </p:cNvSpPr>
          <p:nvPr/>
        </p:nvSpPr>
        <p:spPr>
          <a:xfrm>
            <a:off x="838200" y="123774"/>
            <a:ext cx="10515600" cy="7694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1"/>
                </a:solidFill>
                <a:latin typeface="+mn-lt"/>
              </a:rPr>
              <a:t>Expected use of services by postgraduates</a:t>
            </a:r>
            <a:endParaRPr lang="en-GB" b="1" dirty="0">
              <a:solidFill>
                <a:schemeClr val="accent1"/>
              </a:solidFill>
              <a:latin typeface="+mn-lt"/>
            </a:endParaRPr>
          </a:p>
        </p:txBody>
      </p:sp>
      <p:sp>
        <p:nvSpPr>
          <p:cNvPr id="3" name="Rectangle 2">
            <a:extLst>
              <a:ext uri="{FF2B5EF4-FFF2-40B4-BE49-F238E27FC236}">
                <a16:creationId xmlns:a16="http://schemas.microsoft.com/office/drawing/2014/main" id="{18284608-4B76-41AC-BFE6-7A013A1765BC}"/>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4" name="Rectangle 3">
            <a:extLst>
              <a:ext uri="{FF2B5EF4-FFF2-40B4-BE49-F238E27FC236}">
                <a16:creationId xmlns:a16="http://schemas.microsoft.com/office/drawing/2014/main" id="{5CC76AC0-B9FE-4E41-94FD-D1B08ADAA69A}"/>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5" name="Picture 4">
            <a:extLst>
              <a:ext uri="{FF2B5EF4-FFF2-40B4-BE49-F238E27FC236}">
                <a16:creationId xmlns:a16="http://schemas.microsoft.com/office/drawing/2014/main" id="{735ABCA1-513F-42A1-98F6-D0E4AB969062}"/>
              </a:ext>
            </a:extLst>
          </p:cNvPr>
          <p:cNvPicPr>
            <a:picLocks noChangeAspect="1"/>
          </p:cNvPicPr>
          <p:nvPr/>
        </p:nvPicPr>
        <p:blipFill>
          <a:blip r:embed="rId3"/>
          <a:stretch>
            <a:fillRect/>
          </a:stretch>
        </p:blipFill>
        <p:spPr>
          <a:xfrm>
            <a:off x="11703271" y="6319521"/>
            <a:ext cx="488730" cy="538480"/>
          </a:xfrm>
          <a:prstGeom prst="rect">
            <a:avLst/>
          </a:prstGeom>
        </p:spPr>
      </p:pic>
      <p:graphicFrame>
        <p:nvGraphicFramePr>
          <p:cNvPr id="6" name="Chart 5">
            <a:extLst>
              <a:ext uri="{FF2B5EF4-FFF2-40B4-BE49-F238E27FC236}">
                <a16:creationId xmlns:a16="http://schemas.microsoft.com/office/drawing/2014/main" id="{0D0369E3-548B-47EE-BE81-485FB291A7A5}"/>
              </a:ext>
            </a:extLst>
          </p:cNvPr>
          <p:cNvGraphicFramePr>
            <a:graphicFrameLocks/>
          </p:cNvGraphicFramePr>
          <p:nvPr>
            <p:extLst>
              <p:ext uri="{D42A27DB-BD31-4B8C-83A1-F6EECF244321}">
                <p14:modId xmlns:p14="http://schemas.microsoft.com/office/powerpoint/2010/main" val="4231723261"/>
              </p:ext>
            </p:extLst>
          </p:nvPr>
        </p:nvGraphicFramePr>
        <p:xfrm>
          <a:off x="2260906" y="840346"/>
          <a:ext cx="8595861" cy="6017654"/>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Rounded Corners 6">
            <a:extLst>
              <a:ext uri="{FF2B5EF4-FFF2-40B4-BE49-F238E27FC236}">
                <a16:creationId xmlns:a16="http://schemas.microsoft.com/office/drawing/2014/main" id="{128503C1-BF31-44D5-936A-9D2E3CBC6429}"/>
              </a:ext>
            </a:extLst>
          </p:cNvPr>
          <p:cNvSpPr/>
          <p:nvPr/>
        </p:nvSpPr>
        <p:spPr>
          <a:xfrm>
            <a:off x="5196656" y="893182"/>
            <a:ext cx="4755063" cy="53280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A06C039F-B2DC-4ABF-AD5B-057514C6207D}"/>
              </a:ext>
            </a:extLst>
          </p:cNvPr>
          <p:cNvSpPr/>
          <p:nvPr/>
        </p:nvSpPr>
        <p:spPr>
          <a:xfrm>
            <a:off x="5211896" y="3444240"/>
            <a:ext cx="3887444" cy="53280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0265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B1B4F-229A-2100-8EFF-0EA8AB007093}"/>
              </a:ext>
            </a:extLst>
          </p:cNvPr>
          <p:cNvSpPr>
            <a:spLocks noGrp="1"/>
          </p:cNvSpPr>
          <p:nvPr>
            <p:ph type="title"/>
          </p:nvPr>
        </p:nvSpPr>
        <p:spPr>
          <a:xfrm>
            <a:off x="838200" y="27811"/>
            <a:ext cx="10515600" cy="1325563"/>
          </a:xfrm>
        </p:spPr>
        <p:txBody>
          <a:bodyPr/>
          <a:lstStyle/>
          <a:p>
            <a:pPr algn="ctr"/>
            <a:r>
              <a:rPr lang="en-US" b="1" dirty="0">
                <a:solidFill>
                  <a:schemeClr val="accent1"/>
                </a:solidFill>
                <a:latin typeface="+mn-lt"/>
              </a:rPr>
              <a:t>Expected use by level of study</a:t>
            </a:r>
            <a:endParaRPr lang="en-GB" b="1" dirty="0">
              <a:solidFill>
                <a:schemeClr val="accent1"/>
              </a:solidFill>
              <a:latin typeface="+mn-lt"/>
            </a:endParaRPr>
          </a:p>
        </p:txBody>
      </p:sp>
      <p:graphicFrame>
        <p:nvGraphicFramePr>
          <p:cNvPr id="4" name="Chart 3">
            <a:extLst>
              <a:ext uri="{FF2B5EF4-FFF2-40B4-BE49-F238E27FC236}">
                <a16:creationId xmlns:a16="http://schemas.microsoft.com/office/drawing/2014/main" id="{48C35AC9-F34F-43FA-8854-044C9C1336F3}"/>
              </a:ext>
            </a:extLst>
          </p:cNvPr>
          <p:cNvGraphicFramePr/>
          <p:nvPr>
            <p:extLst>
              <p:ext uri="{D42A27DB-BD31-4B8C-83A1-F6EECF244321}">
                <p14:modId xmlns:p14="http://schemas.microsoft.com/office/powerpoint/2010/main" val="4035984815"/>
              </p:ext>
            </p:extLst>
          </p:nvPr>
        </p:nvGraphicFramePr>
        <p:xfrm>
          <a:off x="597217" y="2585719"/>
          <a:ext cx="6489383" cy="39071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E6E13A0B-2475-408E-9898-6CDB1C5E5D06}"/>
              </a:ext>
            </a:extLst>
          </p:cNvPr>
          <p:cNvGraphicFramePr/>
          <p:nvPr>
            <p:extLst>
              <p:ext uri="{D42A27DB-BD31-4B8C-83A1-F6EECF244321}">
                <p14:modId xmlns:p14="http://schemas.microsoft.com/office/powerpoint/2010/main" val="4037233684"/>
              </p:ext>
            </p:extLst>
          </p:nvPr>
        </p:nvGraphicFramePr>
        <p:xfrm>
          <a:off x="7604760" y="2585718"/>
          <a:ext cx="3596640" cy="3907156"/>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E26EFD71-A16E-D3E0-FE5B-633D0DC2CA65}"/>
              </a:ext>
            </a:extLst>
          </p:cNvPr>
          <p:cNvSpPr txBox="1"/>
          <p:nvPr/>
        </p:nvSpPr>
        <p:spPr>
          <a:xfrm>
            <a:off x="7909560" y="2072640"/>
            <a:ext cx="3139440" cy="400110"/>
          </a:xfrm>
          <a:prstGeom prst="rect">
            <a:avLst/>
          </a:prstGeom>
          <a:noFill/>
        </p:spPr>
        <p:txBody>
          <a:bodyPr wrap="square" rtlCol="0">
            <a:spAutoFit/>
          </a:bodyPr>
          <a:lstStyle/>
          <a:p>
            <a:pPr algn="ctr"/>
            <a:r>
              <a:rPr lang="en-US" sz="2000" b="1" dirty="0"/>
              <a:t>Health and wellbeing</a:t>
            </a:r>
            <a:endParaRPr lang="en-GB" sz="2000" b="1" dirty="0"/>
          </a:p>
        </p:txBody>
      </p:sp>
      <p:sp>
        <p:nvSpPr>
          <p:cNvPr id="7" name="TextBox 6">
            <a:extLst>
              <a:ext uri="{FF2B5EF4-FFF2-40B4-BE49-F238E27FC236}">
                <a16:creationId xmlns:a16="http://schemas.microsoft.com/office/drawing/2014/main" id="{6D1DEBE9-A6D8-89D6-1C95-3F2E1C8C8830}"/>
              </a:ext>
            </a:extLst>
          </p:cNvPr>
          <p:cNvSpPr txBox="1"/>
          <p:nvPr/>
        </p:nvSpPr>
        <p:spPr>
          <a:xfrm>
            <a:off x="777239" y="2072640"/>
            <a:ext cx="6489383" cy="400110"/>
          </a:xfrm>
          <a:prstGeom prst="rect">
            <a:avLst/>
          </a:prstGeom>
          <a:noFill/>
        </p:spPr>
        <p:txBody>
          <a:bodyPr wrap="square" rtlCol="0">
            <a:spAutoFit/>
          </a:bodyPr>
          <a:lstStyle/>
          <a:p>
            <a:pPr algn="ctr"/>
            <a:r>
              <a:rPr lang="en-US" sz="2000" b="1" dirty="0"/>
              <a:t>11 services to choose from- Top 6</a:t>
            </a:r>
            <a:endParaRPr lang="en-GB" sz="2000" b="1" dirty="0"/>
          </a:p>
        </p:txBody>
      </p:sp>
      <p:sp>
        <p:nvSpPr>
          <p:cNvPr id="8" name="Rectangle 7">
            <a:extLst>
              <a:ext uri="{FF2B5EF4-FFF2-40B4-BE49-F238E27FC236}">
                <a16:creationId xmlns:a16="http://schemas.microsoft.com/office/drawing/2014/main" id="{3FE469FF-1065-7E45-B90F-FE46B94E7F42}"/>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9" name="Rectangle 8">
            <a:extLst>
              <a:ext uri="{FF2B5EF4-FFF2-40B4-BE49-F238E27FC236}">
                <a16:creationId xmlns:a16="http://schemas.microsoft.com/office/drawing/2014/main" id="{870858DC-85F0-6593-A347-12BB82BE5710}"/>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10" name="Picture 9">
            <a:extLst>
              <a:ext uri="{FF2B5EF4-FFF2-40B4-BE49-F238E27FC236}">
                <a16:creationId xmlns:a16="http://schemas.microsoft.com/office/drawing/2014/main" id="{05B68586-E226-7B9B-6DC4-8A9A9FB96548}"/>
              </a:ext>
            </a:extLst>
          </p:cNvPr>
          <p:cNvPicPr>
            <a:picLocks noChangeAspect="1"/>
          </p:cNvPicPr>
          <p:nvPr/>
        </p:nvPicPr>
        <p:blipFill>
          <a:blip r:embed="rId5"/>
          <a:stretch>
            <a:fillRect/>
          </a:stretch>
        </p:blipFill>
        <p:spPr>
          <a:xfrm>
            <a:off x="11703271" y="6319521"/>
            <a:ext cx="488730" cy="538480"/>
          </a:xfrm>
          <a:prstGeom prst="rect">
            <a:avLst/>
          </a:prstGeom>
        </p:spPr>
      </p:pic>
      <p:sp>
        <p:nvSpPr>
          <p:cNvPr id="3" name="TextBox 2">
            <a:extLst>
              <a:ext uri="{FF2B5EF4-FFF2-40B4-BE49-F238E27FC236}">
                <a16:creationId xmlns:a16="http://schemas.microsoft.com/office/drawing/2014/main" id="{28E94882-7BAE-084E-DCB4-E6D7F658DC44}"/>
              </a:ext>
            </a:extLst>
          </p:cNvPr>
          <p:cNvSpPr txBox="1"/>
          <p:nvPr/>
        </p:nvSpPr>
        <p:spPr>
          <a:xfrm>
            <a:off x="4346433" y="1033669"/>
            <a:ext cx="3596640" cy="369332"/>
          </a:xfrm>
          <a:prstGeom prst="rect">
            <a:avLst/>
          </a:prstGeom>
          <a:noFill/>
        </p:spPr>
        <p:txBody>
          <a:bodyPr wrap="square" rtlCol="0">
            <a:spAutoFit/>
          </a:bodyPr>
          <a:lstStyle/>
          <a:p>
            <a:pPr algn="ctr"/>
            <a:r>
              <a:rPr lang="en-US" b="1" dirty="0"/>
              <a:t>University 3</a:t>
            </a:r>
            <a:endParaRPr lang="en-GB" b="1" dirty="0"/>
          </a:p>
        </p:txBody>
      </p:sp>
    </p:spTree>
    <p:extLst>
      <p:ext uri="{BB962C8B-B14F-4D97-AF65-F5344CB8AC3E}">
        <p14:creationId xmlns:p14="http://schemas.microsoft.com/office/powerpoint/2010/main" val="20993753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815F30-68AD-4AF7-8FD1-4C53C8BD148F}"/>
              </a:ext>
            </a:extLst>
          </p:cNvPr>
          <p:cNvPicPr>
            <a:picLocks noChangeAspect="1"/>
          </p:cNvPicPr>
          <p:nvPr/>
        </p:nvPicPr>
        <p:blipFill>
          <a:blip r:embed="rId3"/>
          <a:stretch>
            <a:fillRect/>
          </a:stretch>
        </p:blipFill>
        <p:spPr>
          <a:xfrm>
            <a:off x="1733172" y="159736"/>
            <a:ext cx="8725656" cy="6538527"/>
          </a:xfrm>
          <a:prstGeom prst="rect">
            <a:avLst/>
          </a:prstGeom>
        </p:spPr>
      </p:pic>
      <p:sp>
        <p:nvSpPr>
          <p:cNvPr id="8" name="Rectangle 7">
            <a:extLst>
              <a:ext uri="{FF2B5EF4-FFF2-40B4-BE49-F238E27FC236}">
                <a16:creationId xmlns:a16="http://schemas.microsoft.com/office/drawing/2014/main" id="{6C339C83-4379-42B3-8D40-55AA4A82983B}"/>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9" name="Rectangle 8">
            <a:extLst>
              <a:ext uri="{FF2B5EF4-FFF2-40B4-BE49-F238E27FC236}">
                <a16:creationId xmlns:a16="http://schemas.microsoft.com/office/drawing/2014/main" id="{F98915E8-1280-4DBE-A468-DA95BB28985C}"/>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10" name="Picture 9">
            <a:extLst>
              <a:ext uri="{FF2B5EF4-FFF2-40B4-BE49-F238E27FC236}">
                <a16:creationId xmlns:a16="http://schemas.microsoft.com/office/drawing/2014/main" id="{6FDDDCD1-7192-4F76-8E73-C2FA6284ACDF}"/>
              </a:ext>
            </a:extLst>
          </p:cNvPr>
          <p:cNvPicPr>
            <a:picLocks noChangeAspect="1"/>
          </p:cNvPicPr>
          <p:nvPr/>
        </p:nvPicPr>
        <p:blipFill>
          <a:blip r:embed="rId4"/>
          <a:stretch>
            <a:fillRect/>
          </a:stretch>
        </p:blipFill>
        <p:spPr>
          <a:xfrm>
            <a:off x="11703271" y="6319521"/>
            <a:ext cx="488730" cy="538480"/>
          </a:xfrm>
          <a:prstGeom prst="rect">
            <a:avLst/>
          </a:prstGeom>
        </p:spPr>
      </p:pic>
    </p:spTree>
    <p:extLst>
      <p:ext uri="{BB962C8B-B14F-4D97-AF65-F5344CB8AC3E}">
        <p14:creationId xmlns:p14="http://schemas.microsoft.com/office/powerpoint/2010/main" val="10162237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47992B-E9FA-6ECA-1755-EE3B0EEA056D}"/>
              </a:ext>
            </a:extLst>
          </p:cNvPr>
          <p:cNvSpPr txBox="1"/>
          <p:nvPr/>
        </p:nvSpPr>
        <p:spPr>
          <a:xfrm>
            <a:off x="715618" y="1133684"/>
            <a:ext cx="10402956" cy="1107996"/>
          </a:xfrm>
          <a:prstGeom prst="rect">
            <a:avLst/>
          </a:prstGeom>
          <a:noFill/>
        </p:spPr>
        <p:txBody>
          <a:bodyPr wrap="square">
            <a:spAutoFit/>
          </a:bodyPr>
          <a:lstStyle/>
          <a:p>
            <a:pPr algn="l">
              <a:buFont typeface="Arial" panose="020B0604020202020204" pitchFamily="34" charset="0"/>
              <a:buChar char="•"/>
            </a:pPr>
            <a:r>
              <a:rPr lang="en-US" sz="2200" b="0" i="0" dirty="0">
                <a:solidFill>
                  <a:srgbClr val="292945"/>
                </a:solidFill>
                <a:effectLst/>
              </a:rPr>
              <a:t>University management teams, staff and students </a:t>
            </a:r>
            <a:r>
              <a:rPr lang="en-US" sz="2200" b="1" i="0" dirty="0">
                <a:solidFill>
                  <a:srgbClr val="292945"/>
                </a:solidFill>
                <a:effectLst/>
              </a:rPr>
              <a:t>engage </a:t>
            </a:r>
            <a:r>
              <a:rPr lang="en-US" sz="2200" i="0" dirty="0">
                <a:solidFill>
                  <a:srgbClr val="292945"/>
                </a:solidFill>
                <a:effectLst/>
              </a:rPr>
              <a:t>with the </a:t>
            </a:r>
            <a:r>
              <a:rPr lang="en-US" sz="2200" b="0" i="0" u="none" strike="noStrike" dirty="0">
                <a:solidFill>
                  <a:srgbClr val="FF4201"/>
                </a:solidFill>
                <a:effectLst/>
                <a:hlinkClick r:id="rId3"/>
              </a:rPr>
              <a:t>University Mental Health Charter</a:t>
            </a:r>
            <a:r>
              <a:rPr lang="en-US" sz="2200" b="0" i="0" dirty="0">
                <a:solidFill>
                  <a:srgbClr val="292945"/>
                </a:solidFill>
                <a:effectLst/>
              </a:rPr>
              <a:t> and </a:t>
            </a:r>
            <a:r>
              <a:rPr lang="en-US" sz="2200" b="0" i="0" u="none" strike="noStrike" dirty="0">
                <a:solidFill>
                  <a:srgbClr val="FF4201"/>
                </a:solidFill>
                <a:effectLst/>
                <a:hlinkClick r:id="rId4"/>
              </a:rPr>
              <a:t>Student Minds – Home</a:t>
            </a:r>
            <a:r>
              <a:rPr lang="en-US" sz="2200" b="0" i="0" dirty="0">
                <a:solidFill>
                  <a:srgbClr val="292945"/>
                </a:solidFill>
                <a:effectLst/>
              </a:rPr>
              <a:t> resources.</a:t>
            </a:r>
          </a:p>
          <a:p>
            <a:pPr algn="l"/>
            <a:endParaRPr lang="en-US" sz="2200" b="0" i="0" dirty="0">
              <a:solidFill>
                <a:srgbClr val="292945"/>
              </a:solidFill>
              <a:effectLst/>
            </a:endParaRPr>
          </a:p>
        </p:txBody>
      </p:sp>
      <p:sp>
        <p:nvSpPr>
          <p:cNvPr id="5" name="TextBox 4">
            <a:extLst>
              <a:ext uri="{FF2B5EF4-FFF2-40B4-BE49-F238E27FC236}">
                <a16:creationId xmlns:a16="http://schemas.microsoft.com/office/drawing/2014/main" id="{29652520-0154-9C77-714F-66B32AF053CA}"/>
              </a:ext>
            </a:extLst>
          </p:cNvPr>
          <p:cNvSpPr txBox="1"/>
          <p:nvPr/>
        </p:nvSpPr>
        <p:spPr>
          <a:xfrm>
            <a:off x="0" y="212899"/>
            <a:ext cx="12192000" cy="707886"/>
          </a:xfrm>
          <a:prstGeom prst="rect">
            <a:avLst/>
          </a:prstGeom>
          <a:noFill/>
        </p:spPr>
        <p:txBody>
          <a:bodyPr wrap="square">
            <a:spAutoFit/>
          </a:bodyPr>
          <a:lstStyle/>
          <a:p>
            <a:pPr algn="ctr"/>
            <a:r>
              <a:rPr lang="en-US" sz="4000" b="1" dirty="0">
                <a:solidFill>
                  <a:schemeClr val="accent1"/>
                </a:solidFill>
              </a:rPr>
              <a:t>Suggested action for the ‘Support’ theme</a:t>
            </a:r>
            <a:endParaRPr lang="en-GB" sz="4000" dirty="0"/>
          </a:p>
        </p:txBody>
      </p:sp>
      <p:sp>
        <p:nvSpPr>
          <p:cNvPr id="6" name="Rectangle 5">
            <a:extLst>
              <a:ext uri="{FF2B5EF4-FFF2-40B4-BE49-F238E27FC236}">
                <a16:creationId xmlns:a16="http://schemas.microsoft.com/office/drawing/2014/main" id="{7C5FE008-1E40-1296-E095-EA7AB68542A5}"/>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7" name="Rectangle 6">
            <a:extLst>
              <a:ext uri="{FF2B5EF4-FFF2-40B4-BE49-F238E27FC236}">
                <a16:creationId xmlns:a16="http://schemas.microsoft.com/office/drawing/2014/main" id="{E1501FB8-CAA7-7119-BB93-C5D091D2DCF4}"/>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8" name="Picture 7">
            <a:extLst>
              <a:ext uri="{FF2B5EF4-FFF2-40B4-BE49-F238E27FC236}">
                <a16:creationId xmlns:a16="http://schemas.microsoft.com/office/drawing/2014/main" id="{EC8DA178-7F61-9590-54D3-10335B80D999}"/>
              </a:ext>
            </a:extLst>
          </p:cNvPr>
          <p:cNvPicPr>
            <a:picLocks noChangeAspect="1"/>
          </p:cNvPicPr>
          <p:nvPr/>
        </p:nvPicPr>
        <p:blipFill>
          <a:blip r:embed="rId5"/>
          <a:stretch>
            <a:fillRect/>
          </a:stretch>
        </p:blipFill>
        <p:spPr>
          <a:xfrm>
            <a:off x="11703271" y="6319521"/>
            <a:ext cx="488730" cy="538480"/>
          </a:xfrm>
          <a:prstGeom prst="rect">
            <a:avLst/>
          </a:prstGeom>
        </p:spPr>
      </p:pic>
      <p:pic>
        <p:nvPicPr>
          <p:cNvPr id="9" name="Picture 3">
            <a:extLst>
              <a:ext uri="{FF2B5EF4-FFF2-40B4-BE49-F238E27FC236}">
                <a16:creationId xmlns:a16="http://schemas.microsoft.com/office/drawing/2014/main" id="{B9C9F723-AB12-E75F-5E20-4F9CFE7055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278" y="2199055"/>
            <a:ext cx="4130905" cy="390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4">
            <a:extLst>
              <a:ext uri="{FF2B5EF4-FFF2-40B4-BE49-F238E27FC236}">
                <a16:creationId xmlns:a16="http://schemas.microsoft.com/office/drawing/2014/main" id="{E4C02766-1EE9-CAA6-3B8D-98C501BE76E4}"/>
              </a:ext>
            </a:extLst>
          </p:cNvPr>
          <p:cNvSpPr txBox="1">
            <a:spLocks noChangeArrowheads="1"/>
          </p:cNvSpPr>
          <p:nvPr/>
        </p:nvSpPr>
        <p:spPr bwMode="auto">
          <a:xfrm>
            <a:off x="785836" y="6303376"/>
            <a:ext cx="4572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400" dirty="0"/>
              <a:t>https://studentspace.org.uk/</a:t>
            </a:r>
          </a:p>
        </p:txBody>
      </p:sp>
      <p:pic>
        <p:nvPicPr>
          <p:cNvPr id="11" name="Picture 3" descr="A close up of a logo&#10;&#10;Description automatically generated">
            <a:extLst>
              <a:ext uri="{FF2B5EF4-FFF2-40B4-BE49-F238E27FC236}">
                <a16:creationId xmlns:a16="http://schemas.microsoft.com/office/drawing/2014/main" id="{8EF9DA01-A5B6-EF70-659E-311943E348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6876" y="2288389"/>
            <a:ext cx="2375083" cy="3358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57F746DA-E876-6DF3-BC72-7ACE08C28EAC}"/>
              </a:ext>
            </a:extLst>
          </p:cNvPr>
          <p:cNvPicPr>
            <a:picLocks noChangeAspect="1"/>
          </p:cNvPicPr>
          <p:nvPr/>
        </p:nvPicPr>
        <p:blipFill>
          <a:blip r:embed="rId8"/>
          <a:stretch>
            <a:fillRect/>
          </a:stretch>
        </p:blipFill>
        <p:spPr>
          <a:xfrm>
            <a:off x="4689183" y="2241680"/>
            <a:ext cx="3893965" cy="3126898"/>
          </a:xfrm>
          <a:prstGeom prst="rect">
            <a:avLst/>
          </a:prstGeom>
        </p:spPr>
      </p:pic>
      <p:sp>
        <p:nvSpPr>
          <p:cNvPr id="14" name="TextBox 13">
            <a:extLst>
              <a:ext uri="{FF2B5EF4-FFF2-40B4-BE49-F238E27FC236}">
                <a16:creationId xmlns:a16="http://schemas.microsoft.com/office/drawing/2014/main" id="{AF755F35-DBCB-C6FE-C949-4A40567327C8}"/>
              </a:ext>
            </a:extLst>
          </p:cNvPr>
          <p:cNvSpPr txBox="1"/>
          <p:nvPr/>
        </p:nvSpPr>
        <p:spPr>
          <a:xfrm>
            <a:off x="4939914" y="5461920"/>
            <a:ext cx="6210300" cy="369332"/>
          </a:xfrm>
          <a:prstGeom prst="rect">
            <a:avLst/>
          </a:prstGeom>
          <a:noFill/>
        </p:spPr>
        <p:txBody>
          <a:bodyPr wrap="square">
            <a:spAutoFit/>
          </a:bodyPr>
          <a:lstStyle/>
          <a:p>
            <a:r>
              <a:rPr lang="en-GB" sz="1600" dirty="0"/>
              <a:t>https://thewellbeingthesis.org.uk</a:t>
            </a:r>
            <a:r>
              <a:rPr lang="en-GB" dirty="0"/>
              <a:t>/</a:t>
            </a:r>
          </a:p>
        </p:txBody>
      </p:sp>
      <p:sp>
        <p:nvSpPr>
          <p:cNvPr id="15" name="TextBox 14">
            <a:extLst>
              <a:ext uri="{FF2B5EF4-FFF2-40B4-BE49-F238E27FC236}">
                <a16:creationId xmlns:a16="http://schemas.microsoft.com/office/drawing/2014/main" id="{9F456475-424D-D5C4-8F4B-9FB73095C2D1}"/>
              </a:ext>
            </a:extLst>
          </p:cNvPr>
          <p:cNvSpPr txBox="1"/>
          <p:nvPr/>
        </p:nvSpPr>
        <p:spPr>
          <a:xfrm>
            <a:off x="7925639" y="7242920"/>
            <a:ext cx="6210300" cy="338554"/>
          </a:xfrm>
          <a:prstGeom prst="rect">
            <a:avLst/>
          </a:prstGeom>
          <a:noFill/>
        </p:spPr>
        <p:txBody>
          <a:bodyPr wrap="square">
            <a:spAutoFit/>
          </a:bodyPr>
          <a:lstStyle/>
          <a:p>
            <a:r>
              <a:rPr lang="en-GB" sz="1400" dirty="0"/>
              <a:t>https://www.</a:t>
            </a:r>
            <a:r>
              <a:rPr lang="en-GB" sz="1600" dirty="0"/>
              <a:t>studentminds</a:t>
            </a:r>
            <a:r>
              <a:rPr lang="en-GB" sz="1400" dirty="0"/>
              <a:t>.org.uk/charter.htm</a:t>
            </a:r>
          </a:p>
        </p:txBody>
      </p:sp>
      <p:sp>
        <p:nvSpPr>
          <p:cNvPr id="16" name="TextBox 15">
            <a:extLst>
              <a:ext uri="{FF2B5EF4-FFF2-40B4-BE49-F238E27FC236}">
                <a16:creationId xmlns:a16="http://schemas.microsoft.com/office/drawing/2014/main" id="{54C285AE-5803-D8F3-786E-802EAEB06DD9}"/>
              </a:ext>
            </a:extLst>
          </p:cNvPr>
          <p:cNvSpPr txBox="1"/>
          <p:nvPr/>
        </p:nvSpPr>
        <p:spPr>
          <a:xfrm>
            <a:off x="7925639" y="5957784"/>
            <a:ext cx="6210300" cy="338554"/>
          </a:xfrm>
          <a:prstGeom prst="rect">
            <a:avLst/>
          </a:prstGeom>
          <a:noFill/>
        </p:spPr>
        <p:txBody>
          <a:bodyPr wrap="square">
            <a:spAutoFit/>
          </a:bodyPr>
          <a:lstStyle/>
          <a:p>
            <a:r>
              <a:rPr lang="en-GB" sz="1400" dirty="0"/>
              <a:t>https://www.</a:t>
            </a:r>
            <a:r>
              <a:rPr lang="en-GB" sz="1600" dirty="0"/>
              <a:t>studentminds</a:t>
            </a:r>
            <a:r>
              <a:rPr lang="en-GB" sz="1400" dirty="0"/>
              <a:t>.org.uk/charter.htm</a:t>
            </a:r>
          </a:p>
        </p:txBody>
      </p:sp>
    </p:spTree>
    <p:extLst>
      <p:ext uri="{BB962C8B-B14F-4D97-AF65-F5344CB8AC3E}">
        <p14:creationId xmlns:p14="http://schemas.microsoft.com/office/powerpoint/2010/main" val="1129606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47992B-E9FA-6ECA-1755-EE3B0EEA056D}"/>
              </a:ext>
            </a:extLst>
          </p:cNvPr>
          <p:cNvSpPr txBox="1"/>
          <p:nvPr/>
        </p:nvSpPr>
        <p:spPr>
          <a:xfrm>
            <a:off x="715618" y="1133684"/>
            <a:ext cx="10402956" cy="5170646"/>
          </a:xfrm>
          <a:prstGeom prst="rect">
            <a:avLst/>
          </a:prstGeom>
          <a:noFill/>
        </p:spPr>
        <p:txBody>
          <a:bodyPr wrap="square">
            <a:spAutoFit/>
          </a:bodyPr>
          <a:lstStyle/>
          <a:p>
            <a:pPr algn="l">
              <a:buFont typeface="Arial" panose="020B0604020202020204" pitchFamily="34" charset="0"/>
              <a:buChar char="•"/>
            </a:pPr>
            <a:r>
              <a:rPr lang="en-US" sz="2200" b="0" i="0" dirty="0">
                <a:effectLst/>
              </a:rPr>
              <a:t>University management teams, staff and students should </a:t>
            </a:r>
            <a:r>
              <a:rPr lang="en-US" sz="2200" b="1" i="0" dirty="0">
                <a:effectLst/>
              </a:rPr>
              <a:t>engage </a:t>
            </a:r>
            <a:r>
              <a:rPr lang="en-US" sz="2200" i="0" dirty="0">
                <a:effectLst/>
              </a:rPr>
              <a:t>with the </a:t>
            </a:r>
            <a:r>
              <a:rPr lang="en-US" sz="2200" b="0" i="0" u="none" strike="noStrike" dirty="0">
                <a:effectLst/>
                <a:hlinkClick r:id="rId3">
                  <a:extLst>
                    <a:ext uri="{A12FA001-AC4F-418D-AE19-62706E023703}">
                      <ahyp:hlinkClr xmlns:ahyp="http://schemas.microsoft.com/office/drawing/2018/hyperlinkcolor" val="tx"/>
                    </a:ext>
                  </a:extLst>
                </a:hlinkClick>
              </a:rPr>
              <a:t>University Mental Health Charter</a:t>
            </a:r>
            <a:r>
              <a:rPr lang="en-US" sz="2200" b="0" i="0" dirty="0">
                <a:effectLst/>
              </a:rPr>
              <a:t> and </a:t>
            </a:r>
            <a:r>
              <a:rPr lang="en-US" sz="2200" b="0" i="0" u="none" strike="noStrike" dirty="0">
                <a:effectLst/>
                <a:hlinkClick r:id="rId4">
                  <a:extLst>
                    <a:ext uri="{A12FA001-AC4F-418D-AE19-62706E023703}">
                      <ahyp:hlinkClr xmlns:ahyp="http://schemas.microsoft.com/office/drawing/2018/hyperlinkcolor" val="tx"/>
                    </a:ext>
                  </a:extLst>
                </a:hlinkClick>
              </a:rPr>
              <a:t>Student Minds – Home</a:t>
            </a:r>
            <a:r>
              <a:rPr lang="en-US" sz="2200" b="0" i="0" dirty="0">
                <a:effectLst/>
              </a:rPr>
              <a:t> resources.</a:t>
            </a:r>
          </a:p>
          <a:p>
            <a:pPr algn="l">
              <a:buFont typeface="Arial" panose="020B0604020202020204" pitchFamily="34" charset="0"/>
              <a:buChar char="•"/>
            </a:pPr>
            <a:endParaRPr lang="en-US" sz="2200" b="0" i="0" dirty="0">
              <a:effectLst/>
            </a:endParaRPr>
          </a:p>
          <a:p>
            <a:pPr algn="l">
              <a:buFont typeface="Arial" panose="020B0604020202020204" pitchFamily="34" charset="0"/>
              <a:buChar char="•"/>
            </a:pPr>
            <a:r>
              <a:rPr lang="en-US" sz="2200" b="0" i="0" dirty="0">
                <a:effectLst/>
              </a:rPr>
              <a:t>Begin the production of </a:t>
            </a:r>
            <a:r>
              <a:rPr lang="en-US" sz="2200" b="0" i="0" u="none" strike="noStrike" dirty="0">
                <a:effectLst/>
                <a:hlinkClick r:id="rId5">
                  <a:extLst>
                    <a:ext uri="{A12FA001-AC4F-418D-AE19-62706E023703}">
                      <ahyp:hlinkClr xmlns:ahyp="http://schemas.microsoft.com/office/drawing/2018/hyperlinkcolor" val="tx"/>
                    </a:ext>
                  </a:extLst>
                </a:hlinkClick>
              </a:rPr>
              <a:t>accessible self-help information</a:t>
            </a:r>
            <a:r>
              <a:rPr lang="en-US" sz="2200" b="0" i="0" dirty="0">
                <a:effectLst/>
              </a:rPr>
              <a:t> on health and wellbeing, and the management of expectations about the study pressure points throughout the study cycle.</a:t>
            </a:r>
          </a:p>
          <a:p>
            <a:pPr algn="l">
              <a:buFont typeface="Arial" panose="020B0604020202020204" pitchFamily="34" charset="0"/>
              <a:buChar char="•"/>
            </a:pPr>
            <a:endParaRPr lang="en-US" sz="2200" b="0" i="0" dirty="0">
              <a:effectLst/>
            </a:endParaRPr>
          </a:p>
          <a:p>
            <a:pPr algn="l">
              <a:buFont typeface="Arial" panose="020B0604020202020204" pitchFamily="34" charset="0"/>
              <a:buChar char="•"/>
            </a:pPr>
            <a:r>
              <a:rPr lang="en-US" sz="2200" b="0" i="0" dirty="0">
                <a:effectLst/>
              </a:rPr>
              <a:t>Provide </a:t>
            </a:r>
            <a:r>
              <a:rPr lang="en-US" sz="2200" b="1" i="0" dirty="0">
                <a:effectLst/>
              </a:rPr>
              <a:t>free co- and extra- curricula activities </a:t>
            </a:r>
            <a:r>
              <a:rPr lang="en-US" sz="2200" b="0" i="0" dirty="0">
                <a:effectLst/>
              </a:rPr>
              <a:t>to support health and wellbeing, create a sense of belonging and encourage engagement- all of which help with student success!</a:t>
            </a:r>
          </a:p>
          <a:p>
            <a:pPr algn="l">
              <a:buFont typeface="Arial" panose="020B0604020202020204" pitchFamily="34" charset="0"/>
              <a:buChar char="•"/>
            </a:pPr>
            <a:endParaRPr lang="en-US" sz="2200" b="0" i="0" dirty="0">
              <a:effectLst/>
            </a:endParaRPr>
          </a:p>
          <a:p>
            <a:pPr algn="l">
              <a:buFont typeface="Arial" panose="020B0604020202020204" pitchFamily="34" charset="0"/>
              <a:buChar char="•"/>
            </a:pPr>
            <a:r>
              <a:rPr lang="en-US" sz="2200" b="0" i="0" dirty="0">
                <a:effectLst/>
              </a:rPr>
              <a:t>Understand the </a:t>
            </a:r>
            <a:r>
              <a:rPr lang="en-US" sz="2200" b="0" i="0" u="none" strike="noStrike" dirty="0">
                <a:effectLst/>
                <a:hlinkClick r:id="rId6">
                  <a:extLst>
                    <a:ext uri="{A12FA001-AC4F-418D-AE19-62706E023703}">
                      <ahyp:hlinkClr xmlns:ahyp="http://schemas.microsoft.com/office/drawing/2018/hyperlinkcolor" val="tx"/>
                    </a:ext>
                  </a:extLst>
                </a:hlinkClick>
              </a:rPr>
              <a:t>expected use of student services</a:t>
            </a:r>
            <a:r>
              <a:rPr lang="en-US" sz="2200" b="0" i="0" dirty="0">
                <a:effectLst/>
              </a:rPr>
              <a:t> on entry and through the study journey so support can be effectively targeted.</a:t>
            </a:r>
          </a:p>
          <a:p>
            <a:pPr algn="l">
              <a:buFont typeface="Arial" panose="020B0604020202020204" pitchFamily="34" charset="0"/>
              <a:buChar char="•"/>
            </a:pPr>
            <a:endParaRPr lang="en-US" sz="2200" b="0" i="0" dirty="0">
              <a:effectLst/>
            </a:endParaRPr>
          </a:p>
          <a:p>
            <a:pPr algn="l">
              <a:buFont typeface="Arial" panose="020B0604020202020204" pitchFamily="34" charset="0"/>
              <a:buChar char="•"/>
            </a:pPr>
            <a:r>
              <a:rPr lang="en-US" sz="2200" b="1" i="0" dirty="0">
                <a:effectLst/>
              </a:rPr>
              <a:t>Train staff </a:t>
            </a:r>
            <a:r>
              <a:rPr lang="en-US" sz="2200" b="0" i="0" dirty="0">
                <a:effectLst/>
              </a:rPr>
              <a:t>to </a:t>
            </a:r>
            <a:r>
              <a:rPr lang="en-US" sz="2200" b="0" i="0" u="none" strike="noStrike" dirty="0">
                <a:effectLst/>
                <a:hlinkClick r:id="rId7">
                  <a:extLst>
                    <a:ext uri="{A12FA001-AC4F-418D-AE19-62706E023703}">
                      <ahyp:hlinkClr xmlns:ahyp="http://schemas.microsoft.com/office/drawing/2018/hyperlinkcolor" val="tx"/>
                    </a:ext>
                  </a:extLst>
                </a:hlinkClick>
              </a:rPr>
              <a:t>identify the warning signs of student hardship</a:t>
            </a:r>
            <a:r>
              <a:rPr lang="en-US" sz="2200" b="0" i="0" dirty="0">
                <a:effectLst/>
              </a:rPr>
              <a:t> and </a:t>
            </a:r>
            <a:r>
              <a:rPr lang="en-US" sz="2200" b="1" i="0" dirty="0">
                <a:effectLst/>
              </a:rPr>
              <a:t>ask the right questions </a:t>
            </a:r>
            <a:r>
              <a:rPr lang="en-US" sz="2200" b="0" i="0" dirty="0">
                <a:effectLst/>
              </a:rPr>
              <a:t>in helping to provide support. There is surprisingly little guidance available for HE.</a:t>
            </a:r>
          </a:p>
        </p:txBody>
      </p:sp>
      <p:sp>
        <p:nvSpPr>
          <p:cNvPr id="5" name="TextBox 4">
            <a:extLst>
              <a:ext uri="{FF2B5EF4-FFF2-40B4-BE49-F238E27FC236}">
                <a16:creationId xmlns:a16="http://schemas.microsoft.com/office/drawing/2014/main" id="{29652520-0154-9C77-714F-66B32AF053CA}"/>
              </a:ext>
            </a:extLst>
          </p:cNvPr>
          <p:cNvSpPr txBox="1"/>
          <p:nvPr/>
        </p:nvSpPr>
        <p:spPr>
          <a:xfrm>
            <a:off x="0" y="212899"/>
            <a:ext cx="12192000" cy="707886"/>
          </a:xfrm>
          <a:prstGeom prst="rect">
            <a:avLst/>
          </a:prstGeom>
          <a:noFill/>
        </p:spPr>
        <p:txBody>
          <a:bodyPr wrap="square">
            <a:spAutoFit/>
          </a:bodyPr>
          <a:lstStyle/>
          <a:p>
            <a:pPr algn="ctr"/>
            <a:r>
              <a:rPr lang="en-US" sz="4000" b="1" dirty="0">
                <a:solidFill>
                  <a:schemeClr val="accent1"/>
                </a:solidFill>
              </a:rPr>
              <a:t>Suggested action for the ‘Support’ theme</a:t>
            </a:r>
            <a:endParaRPr lang="en-GB" sz="4000" dirty="0"/>
          </a:p>
        </p:txBody>
      </p:sp>
      <p:sp>
        <p:nvSpPr>
          <p:cNvPr id="6" name="Rectangle 5">
            <a:extLst>
              <a:ext uri="{FF2B5EF4-FFF2-40B4-BE49-F238E27FC236}">
                <a16:creationId xmlns:a16="http://schemas.microsoft.com/office/drawing/2014/main" id="{7C5FE008-1E40-1296-E095-EA7AB68542A5}"/>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7" name="Rectangle 6">
            <a:extLst>
              <a:ext uri="{FF2B5EF4-FFF2-40B4-BE49-F238E27FC236}">
                <a16:creationId xmlns:a16="http://schemas.microsoft.com/office/drawing/2014/main" id="{E1501FB8-CAA7-7119-BB93-C5D091D2DCF4}"/>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8" name="Picture 7">
            <a:extLst>
              <a:ext uri="{FF2B5EF4-FFF2-40B4-BE49-F238E27FC236}">
                <a16:creationId xmlns:a16="http://schemas.microsoft.com/office/drawing/2014/main" id="{EC8DA178-7F61-9590-54D3-10335B80D999}"/>
              </a:ext>
            </a:extLst>
          </p:cNvPr>
          <p:cNvPicPr>
            <a:picLocks noChangeAspect="1"/>
          </p:cNvPicPr>
          <p:nvPr/>
        </p:nvPicPr>
        <p:blipFill>
          <a:blip r:embed="rId8"/>
          <a:stretch>
            <a:fillRect/>
          </a:stretch>
        </p:blipFill>
        <p:spPr>
          <a:xfrm>
            <a:off x="11703271" y="6319521"/>
            <a:ext cx="488730" cy="538480"/>
          </a:xfrm>
          <a:prstGeom prst="rect">
            <a:avLst/>
          </a:prstGeom>
        </p:spPr>
      </p:pic>
    </p:spTree>
    <p:extLst>
      <p:ext uri="{BB962C8B-B14F-4D97-AF65-F5344CB8AC3E}">
        <p14:creationId xmlns:p14="http://schemas.microsoft.com/office/powerpoint/2010/main" val="11723105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8178"/>
            <a:ext cx="10515600" cy="1325563"/>
          </a:xfrm>
        </p:spPr>
        <p:txBody>
          <a:bodyPr>
            <a:normAutofit/>
          </a:bodyPr>
          <a:lstStyle/>
          <a:p>
            <a:pPr algn="ctr"/>
            <a:r>
              <a:rPr lang="en-GB" sz="4800" b="1" dirty="0">
                <a:solidFill>
                  <a:schemeClr val="accent1"/>
                </a:solidFill>
                <a:latin typeface="+mn-lt"/>
              </a:rPr>
              <a:t>Supporting staff wellbeing</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9353" y="1412628"/>
            <a:ext cx="3623101" cy="5027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9547" y="3678910"/>
            <a:ext cx="3453155" cy="2589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2776" y="1365439"/>
            <a:ext cx="3171312" cy="2039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152E368A-A4FD-4471-8637-70D1A2F66413}"/>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10" name="Rectangle 9">
            <a:extLst>
              <a:ext uri="{FF2B5EF4-FFF2-40B4-BE49-F238E27FC236}">
                <a16:creationId xmlns:a16="http://schemas.microsoft.com/office/drawing/2014/main" id="{1D45A355-FAC9-498B-930E-4FD479E8AE6A}"/>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11" name="Picture 10">
            <a:extLst>
              <a:ext uri="{FF2B5EF4-FFF2-40B4-BE49-F238E27FC236}">
                <a16:creationId xmlns:a16="http://schemas.microsoft.com/office/drawing/2014/main" id="{E3C8C402-6C16-4BAF-95F0-E9F152F71FEF}"/>
              </a:ext>
            </a:extLst>
          </p:cNvPr>
          <p:cNvPicPr>
            <a:picLocks noChangeAspect="1"/>
          </p:cNvPicPr>
          <p:nvPr/>
        </p:nvPicPr>
        <p:blipFill>
          <a:blip r:embed="rId6"/>
          <a:stretch>
            <a:fillRect/>
          </a:stretch>
        </p:blipFill>
        <p:spPr>
          <a:xfrm>
            <a:off x="11703271" y="6319521"/>
            <a:ext cx="488730" cy="538480"/>
          </a:xfrm>
          <a:prstGeom prst="rect">
            <a:avLst/>
          </a:prstGeom>
        </p:spPr>
      </p:pic>
    </p:spTree>
    <p:extLst>
      <p:ext uri="{BB962C8B-B14F-4D97-AF65-F5344CB8AC3E}">
        <p14:creationId xmlns:p14="http://schemas.microsoft.com/office/powerpoint/2010/main" val="1617868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C4BC-ECFC-09F1-757F-86647A2339A7}"/>
              </a:ext>
            </a:extLst>
          </p:cNvPr>
          <p:cNvSpPr>
            <a:spLocks noGrp="1"/>
          </p:cNvSpPr>
          <p:nvPr>
            <p:ph type="title"/>
          </p:nvPr>
        </p:nvSpPr>
        <p:spPr>
          <a:xfrm>
            <a:off x="987829" y="0"/>
            <a:ext cx="10515600" cy="1325563"/>
          </a:xfrm>
        </p:spPr>
        <p:txBody>
          <a:bodyPr/>
          <a:lstStyle/>
          <a:p>
            <a:pPr algn="ctr"/>
            <a:r>
              <a:rPr lang="en-US" b="1" dirty="0">
                <a:solidFill>
                  <a:schemeClr val="accent1"/>
                </a:solidFill>
                <a:latin typeface="+mn-lt"/>
              </a:rPr>
              <a:t>What we need to consider</a:t>
            </a:r>
            <a:endParaRPr lang="en-GB" b="1" dirty="0">
              <a:solidFill>
                <a:schemeClr val="accent1"/>
              </a:solidFill>
              <a:latin typeface="+mn-lt"/>
            </a:endParaRPr>
          </a:p>
        </p:txBody>
      </p:sp>
      <p:sp>
        <p:nvSpPr>
          <p:cNvPr id="3" name="Content Placeholder 2">
            <a:extLst>
              <a:ext uri="{FF2B5EF4-FFF2-40B4-BE49-F238E27FC236}">
                <a16:creationId xmlns:a16="http://schemas.microsoft.com/office/drawing/2014/main" id="{FC6720DA-115A-0E5D-39B1-B82C8A1441F0}"/>
              </a:ext>
            </a:extLst>
          </p:cNvPr>
          <p:cNvSpPr>
            <a:spLocks noGrp="1"/>
          </p:cNvSpPr>
          <p:nvPr>
            <p:ph idx="1"/>
          </p:nvPr>
        </p:nvSpPr>
        <p:spPr>
          <a:xfrm>
            <a:off x="887739" y="1691875"/>
            <a:ext cx="7775993" cy="4896886"/>
          </a:xfrm>
        </p:spPr>
        <p:txBody>
          <a:bodyPr>
            <a:normAutofit fontScale="85000" lnSpcReduction="20000"/>
          </a:bodyPr>
          <a:lstStyle/>
          <a:p>
            <a:pPr marL="0" indent="0">
              <a:buNone/>
            </a:pPr>
            <a:r>
              <a:rPr lang="en-US" b="1" dirty="0"/>
              <a:t>Finance</a:t>
            </a:r>
          </a:p>
          <a:p>
            <a:pPr marL="0" indent="0">
              <a:buNone/>
            </a:pPr>
            <a:endParaRPr lang="en-US" b="1" dirty="0"/>
          </a:p>
          <a:p>
            <a:r>
              <a:rPr lang="en-US" dirty="0"/>
              <a:t>Understanding debt concerns of students on entry and through study cycle</a:t>
            </a:r>
          </a:p>
          <a:p>
            <a:pPr marL="0" indent="0">
              <a:buNone/>
            </a:pPr>
            <a:endParaRPr lang="en-US" dirty="0"/>
          </a:p>
          <a:p>
            <a:r>
              <a:rPr lang="en-US" dirty="0"/>
              <a:t>Impact of C19 on student finances</a:t>
            </a:r>
          </a:p>
          <a:p>
            <a:endParaRPr lang="en-US" dirty="0"/>
          </a:p>
          <a:p>
            <a:r>
              <a:rPr lang="en-US" dirty="0"/>
              <a:t>Increase in cost of living = Hardship (fuel and food)</a:t>
            </a:r>
          </a:p>
          <a:p>
            <a:endParaRPr lang="en-US" dirty="0"/>
          </a:p>
          <a:p>
            <a:r>
              <a:rPr lang="en-US" dirty="0"/>
              <a:t>Impact of finance issues on learning and engagement</a:t>
            </a:r>
          </a:p>
          <a:p>
            <a:pPr lvl="1"/>
            <a:r>
              <a:rPr lang="en-US" dirty="0"/>
              <a:t>Need to work</a:t>
            </a:r>
          </a:p>
          <a:p>
            <a:pPr lvl="1"/>
            <a:r>
              <a:rPr lang="en-US" dirty="0"/>
              <a:t>Travel to university costs</a:t>
            </a:r>
          </a:p>
          <a:p>
            <a:pPr lvl="1"/>
            <a:r>
              <a:rPr lang="en-US" dirty="0"/>
              <a:t>Impact on participation extra curricula </a:t>
            </a:r>
          </a:p>
          <a:p>
            <a:endParaRPr lang="en-US" dirty="0"/>
          </a:p>
          <a:p>
            <a:endParaRPr lang="en-US" b="1" dirty="0"/>
          </a:p>
          <a:p>
            <a:pPr marL="0" indent="0">
              <a:buNone/>
            </a:pPr>
            <a:endParaRPr lang="en-US" dirty="0"/>
          </a:p>
          <a:p>
            <a:pPr marL="0" indent="0">
              <a:buNone/>
            </a:pPr>
            <a:endParaRPr lang="en-US" dirty="0"/>
          </a:p>
          <a:p>
            <a:pPr marL="0" indent="0">
              <a:buNone/>
            </a:pPr>
            <a:endParaRPr lang="en-US" b="1" dirty="0"/>
          </a:p>
        </p:txBody>
      </p:sp>
      <p:sp>
        <p:nvSpPr>
          <p:cNvPr id="5" name="Rectangle 4">
            <a:extLst>
              <a:ext uri="{FF2B5EF4-FFF2-40B4-BE49-F238E27FC236}">
                <a16:creationId xmlns:a16="http://schemas.microsoft.com/office/drawing/2014/main" id="{B6C83AF2-5BBC-9B4D-A116-9EDE9A5D1A30}"/>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6" name="Rectangle 5">
            <a:extLst>
              <a:ext uri="{FF2B5EF4-FFF2-40B4-BE49-F238E27FC236}">
                <a16:creationId xmlns:a16="http://schemas.microsoft.com/office/drawing/2014/main" id="{1AABC1D0-6FA0-CAED-DA61-5954BC52C10E}"/>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7" name="Picture 6">
            <a:extLst>
              <a:ext uri="{FF2B5EF4-FFF2-40B4-BE49-F238E27FC236}">
                <a16:creationId xmlns:a16="http://schemas.microsoft.com/office/drawing/2014/main" id="{48FD995A-1903-FAF2-C3D9-E252769141CB}"/>
              </a:ext>
            </a:extLst>
          </p:cNvPr>
          <p:cNvPicPr>
            <a:picLocks noChangeAspect="1"/>
          </p:cNvPicPr>
          <p:nvPr/>
        </p:nvPicPr>
        <p:blipFill>
          <a:blip r:embed="rId3"/>
          <a:stretch>
            <a:fillRect/>
          </a:stretch>
        </p:blipFill>
        <p:spPr>
          <a:xfrm>
            <a:off x="11703271" y="6319521"/>
            <a:ext cx="488730" cy="538480"/>
          </a:xfrm>
          <a:prstGeom prst="rect">
            <a:avLst/>
          </a:prstGeom>
        </p:spPr>
      </p:pic>
      <p:sp>
        <p:nvSpPr>
          <p:cNvPr id="10" name="TextBox 9">
            <a:extLst>
              <a:ext uri="{FF2B5EF4-FFF2-40B4-BE49-F238E27FC236}">
                <a16:creationId xmlns:a16="http://schemas.microsoft.com/office/drawing/2014/main" id="{7BD7449D-5674-A8F4-BF2C-3B5519E3B6FA}"/>
              </a:ext>
            </a:extLst>
          </p:cNvPr>
          <p:cNvSpPr txBox="1"/>
          <p:nvPr/>
        </p:nvSpPr>
        <p:spPr>
          <a:xfrm>
            <a:off x="3186199" y="1063953"/>
            <a:ext cx="6118860" cy="523220"/>
          </a:xfrm>
          <a:prstGeom prst="rect">
            <a:avLst/>
          </a:prstGeom>
          <a:noFill/>
        </p:spPr>
        <p:txBody>
          <a:bodyPr wrap="square">
            <a:spAutoFit/>
          </a:bodyPr>
          <a:lstStyle/>
          <a:p>
            <a:pPr marL="0" indent="0">
              <a:buNone/>
            </a:pPr>
            <a:r>
              <a:rPr lang="en-US" sz="2800" b="1" dirty="0"/>
              <a:t>Review of what worked across all areas</a:t>
            </a:r>
            <a:endParaRPr lang="en-GB" sz="2800" b="1" dirty="0"/>
          </a:p>
        </p:txBody>
      </p:sp>
      <p:pic>
        <p:nvPicPr>
          <p:cNvPr id="8" name="Picture 7">
            <a:extLst>
              <a:ext uri="{FF2B5EF4-FFF2-40B4-BE49-F238E27FC236}">
                <a16:creationId xmlns:a16="http://schemas.microsoft.com/office/drawing/2014/main" id="{7ED5124F-1A83-79AD-958C-7F5A5296696A}"/>
              </a:ext>
            </a:extLst>
          </p:cNvPr>
          <p:cNvPicPr>
            <a:picLocks noChangeAspect="1"/>
          </p:cNvPicPr>
          <p:nvPr/>
        </p:nvPicPr>
        <p:blipFill>
          <a:blip r:embed="rId4"/>
          <a:stretch>
            <a:fillRect/>
          </a:stretch>
        </p:blipFill>
        <p:spPr>
          <a:xfrm>
            <a:off x="8377007" y="2718708"/>
            <a:ext cx="2894548" cy="2599092"/>
          </a:xfrm>
          <a:prstGeom prst="rect">
            <a:avLst/>
          </a:prstGeom>
        </p:spPr>
      </p:pic>
      <p:sp>
        <p:nvSpPr>
          <p:cNvPr id="11" name="TextBox 10">
            <a:extLst>
              <a:ext uri="{FF2B5EF4-FFF2-40B4-BE49-F238E27FC236}">
                <a16:creationId xmlns:a16="http://schemas.microsoft.com/office/drawing/2014/main" id="{309B49CF-FF5F-49AB-897A-955D7B2AE60A}"/>
              </a:ext>
            </a:extLst>
          </p:cNvPr>
          <p:cNvSpPr txBox="1"/>
          <p:nvPr/>
        </p:nvSpPr>
        <p:spPr>
          <a:xfrm>
            <a:off x="8001393" y="5609381"/>
            <a:ext cx="3417570" cy="369332"/>
          </a:xfrm>
          <a:prstGeom prst="rect">
            <a:avLst/>
          </a:prstGeom>
          <a:noFill/>
        </p:spPr>
        <p:txBody>
          <a:bodyPr wrap="square">
            <a:spAutoFit/>
          </a:bodyPr>
          <a:lstStyle/>
          <a:p>
            <a:r>
              <a:rPr lang="en-GB" dirty="0"/>
              <a:t>https://www.blackbullion.com/</a:t>
            </a:r>
          </a:p>
        </p:txBody>
      </p:sp>
    </p:spTree>
    <p:extLst>
      <p:ext uri="{BB962C8B-B14F-4D97-AF65-F5344CB8AC3E}">
        <p14:creationId xmlns:p14="http://schemas.microsoft.com/office/powerpoint/2010/main" val="1922202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DA48FA-5150-1D83-4022-902B909ED7E5}"/>
              </a:ext>
            </a:extLst>
          </p:cNvPr>
          <p:cNvSpPr txBox="1"/>
          <p:nvPr/>
        </p:nvSpPr>
        <p:spPr>
          <a:xfrm>
            <a:off x="908199" y="956450"/>
            <a:ext cx="7493680" cy="5940088"/>
          </a:xfrm>
          <a:prstGeom prst="rect">
            <a:avLst/>
          </a:prstGeom>
          <a:noFill/>
        </p:spPr>
        <p:txBody>
          <a:bodyPr wrap="square">
            <a:spAutoFit/>
          </a:bodyPr>
          <a:lstStyle/>
          <a:p>
            <a:pPr indent="265113" algn="l">
              <a:buFont typeface="Arial" panose="020B0604020202020204" pitchFamily="34" charset="0"/>
              <a:buChar char="•"/>
            </a:pPr>
            <a:r>
              <a:rPr lang="en-US" sz="1900" b="1" i="0" dirty="0">
                <a:effectLst/>
              </a:rPr>
              <a:t>Increase the provision </a:t>
            </a:r>
            <a:r>
              <a:rPr lang="en-US" sz="1900" b="0" i="0" dirty="0">
                <a:effectLst/>
              </a:rPr>
              <a:t>of </a:t>
            </a:r>
            <a:r>
              <a:rPr lang="en-US" sz="1900" b="0" i="0" u="none" strike="noStrike" dirty="0">
                <a:effectLst/>
                <a:hlinkClick r:id="rId3">
                  <a:extLst>
                    <a:ext uri="{A12FA001-AC4F-418D-AE19-62706E023703}">
                      <ahyp:hlinkClr xmlns:ahyp="http://schemas.microsoft.com/office/drawing/2018/hyperlinkcolor" val="tx"/>
                    </a:ext>
                  </a:extLst>
                </a:hlinkClick>
              </a:rPr>
              <a:t>university hardship funds</a:t>
            </a:r>
            <a:r>
              <a:rPr lang="en-US" sz="1900" b="0" i="0" dirty="0">
                <a:effectLst/>
              </a:rPr>
              <a:t> by both government and universities.</a:t>
            </a:r>
          </a:p>
          <a:p>
            <a:pPr indent="265113" algn="l">
              <a:buFont typeface="Arial" panose="020B0604020202020204" pitchFamily="34" charset="0"/>
              <a:buChar char="•"/>
            </a:pPr>
            <a:endParaRPr lang="en-US" sz="1900" b="0" i="0" dirty="0">
              <a:effectLst/>
            </a:endParaRPr>
          </a:p>
          <a:p>
            <a:pPr indent="265113" algn="l">
              <a:buFont typeface="Arial" panose="020B0604020202020204" pitchFamily="34" charset="0"/>
              <a:buChar char="•"/>
            </a:pPr>
            <a:r>
              <a:rPr lang="en-US" sz="1900" b="1" i="0" dirty="0">
                <a:effectLst/>
              </a:rPr>
              <a:t>Provide free travel cards </a:t>
            </a:r>
            <a:r>
              <a:rPr lang="en-US" sz="1900" b="0" i="0" dirty="0">
                <a:effectLst/>
              </a:rPr>
              <a:t>to enable attendance on campus if no university transport is provided or accessible.</a:t>
            </a:r>
          </a:p>
          <a:p>
            <a:pPr indent="265113" algn="l">
              <a:buFont typeface="Arial" panose="020B0604020202020204" pitchFamily="34" charset="0"/>
              <a:buChar char="•"/>
            </a:pPr>
            <a:endParaRPr lang="en-US" sz="1900" b="0" i="0" dirty="0">
              <a:effectLst/>
            </a:endParaRPr>
          </a:p>
          <a:p>
            <a:pPr indent="265113" algn="l">
              <a:buFont typeface="Arial" panose="020B0604020202020204" pitchFamily="34" charset="0"/>
              <a:buChar char="•"/>
            </a:pPr>
            <a:r>
              <a:rPr lang="en-US" sz="1900" b="1" i="0" dirty="0">
                <a:effectLst/>
              </a:rPr>
              <a:t>Provide financial advice and support on budget management </a:t>
            </a:r>
            <a:r>
              <a:rPr lang="en-US" sz="1900" b="0" i="0" dirty="0">
                <a:effectLst/>
              </a:rPr>
              <a:t>especially for new students before they arrive, and advice on how to reduce utility costs especially in shared accommodation where bills are not included in the rent (like managing gadgets and appliances), and effective cheap ways to stay warm during winter and stay well.</a:t>
            </a:r>
          </a:p>
          <a:p>
            <a:pPr indent="265113" algn="l">
              <a:buFont typeface="Arial" panose="020B0604020202020204" pitchFamily="34" charset="0"/>
              <a:buChar char="•"/>
            </a:pPr>
            <a:endParaRPr lang="en-US" sz="1900" b="0" i="0" dirty="0">
              <a:effectLst/>
            </a:endParaRPr>
          </a:p>
          <a:p>
            <a:pPr indent="265113" algn="l">
              <a:buFont typeface="Arial" panose="020B0604020202020204" pitchFamily="34" charset="0"/>
              <a:buChar char="•"/>
            </a:pPr>
            <a:r>
              <a:rPr lang="en-US" sz="1900" b="1" i="0" dirty="0">
                <a:effectLst/>
              </a:rPr>
              <a:t>Production of cheap, healthy and tasty recipe cards</a:t>
            </a:r>
            <a:r>
              <a:rPr lang="en-US" sz="1900" b="0" i="0" dirty="0">
                <a:effectLst/>
              </a:rPr>
              <a:t>, and </a:t>
            </a:r>
            <a:r>
              <a:rPr lang="en-US" sz="1900" b="1" i="0" dirty="0">
                <a:effectLst/>
              </a:rPr>
              <a:t>on-campus cooking lessons </a:t>
            </a:r>
            <a:r>
              <a:rPr lang="en-US" sz="1900" b="0" i="0" dirty="0">
                <a:effectLst/>
              </a:rPr>
              <a:t>where students can eat the meals they have cooked together.</a:t>
            </a:r>
          </a:p>
          <a:p>
            <a:pPr indent="265113" algn="l"/>
            <a:endParaRPr lang="en-US" sz="1900" b="0" i="0" dirty="0">
              <a:effectLst/>
            </a:endParaRPr>
          </a:p>
          <a:p>
            <a:pPr indent="265113" algn="l">
              <a:buFont typeface="Arial" panose="020B0604020202020204" pitchFamily="34" charset="0"/>
              <a:buChar char="•"/>
            </a:pPr>
            <a:r>
              <a:rPr lang="en-US" sz="1900" b="1" i="0" dirty="0">
                <a:effectLst/>
              </a:rPr>
              <a:t>Introduction of a community university larder and freezer </a:t>
            </a:r>
            <a:r>
              <a:rPr lang="en-US" sz="1900" b="0" i="0" dirty="0">
                <a:effectLst/>
              </a:rPr>
              <a:t>(do not call it food bank to avoid </a:t>
            </a:r>
            <a:r>
              <a:rPr lang="en-US" sz="1900" b="0" i="0" dirty="0" err="1">
                <a:effectLst/>
              </a:rPr>
              <a:t>stigmatisation</a:t>
            </a:r>
            <a:r>
              <a:rPr lang="en-US" sz="1900" b="0" i="0" dirty="0">
                <a:effectLst/>
              </a:rPr>
              <a:t>) where students can access basic provisions. Items could be sourced from bulk buying and the </a:t>
            </a:r>
            <a:r>
              <a:rPr lang="en-US" sz="1900" b="0" i="0" u="none" strike="noStrike" dirty="0">
                <a:solidFill>
                  <a:srgbClr val="FF4201"/>
                </a:solidFill>
                <a:effectLst/>
                <a:hlinkClick r:id="rId4"/>
              </a:rPr>
              <a:t>Fare Share Scheme</a:t>
            </a:r>
            <a:r>
              <a:rPr lang="en-US" sz="1900" b="0" i="0" dirty="0">
                <a:solidFill>
                  <a:srgbClr val="292945"/>
                </a:solidFill>
                <a:effectLst/>
              </a:rPr>
              <a:t>.</a:t>
            </a:r>
          </a:p>
        </p:txBody>
      </p:sp>
      <p:sp>
        <p:nvSpPr>
          <p:cNvPr id="5" name="TextBox 4">
            <a:extLst>
              <a:ext uri="{FF2B5EF4-FFF2-40B4-BE49-F238E27FC236}">
                <a16:creationId xmlns:a16="http://schemas.microsoft.com/office/drawing/2014/main" id="{1FDBE298-8276-29E9-CBA6-48AFF0E864C1}"/>
              </a:ext>
            </a:extLst>
          </p:cNvPr>
          <p:cNvSpPr txBox="1"/>
          <p:nvPr/>
        </p:nvSpPr>
        <p:spPr>
          <a:xfrm>
            <a:off x="1391478" y="130629"/>
            <a:ext cx="9859618" cy="769441"/>
          </a:xfrm>
          <a:prstGeom prst="rect">
            <a:avLst/>
          </a:prstGeom>
          <a:noFill/>
        </p:spPr>
        <p:txBody>
          <a:bodyPr wrap="square">
            <a:spAutoFit/>
          </a:bodyPr>
          <a:lstStyle/>
          <a:p>
            <a:pPr algn="ctr"/>
            <a:r>
              <a:rPr lang="en-US" sz="4400" b="1" dirty="0">
                <a:solidFill>
                  <a:schemeClr val="accent1"/>
                </a:solidFill>
              </a:rPr>
              <a:t>Suggested action for the ‘Support’ theme</a:t>
            </a:r>
            <a:endParaRPr lang="en-GB" sz="4400" dirty="0"/>
          </a:p>
        </p:txBody>
      </p:sp>
      <p:sp>
        <p:nvSpPr>
          <p:cNvPr id="6" name="Rectangle 5">
            <a:extLst>
              <a:ext uri="{FF2B5EF4-FFF2-40B4-BE49-F238E27FC236}">
                <a16:creationId xmlns:a16="http://schemas.microsoft.com/office/drawing/2014/main" id="{9728F735-BB96-388A-14D9-09A9814E472C}"/>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7" name="Rectangle 6">
            <a:extLst>
              <a:ext uri="{FF2B5EF4-FFF2-40B4-BE49-F238E27FC236}">
                <a16:creationId xmlns:a16="http://schemas.microsoft.com/office/drawing/2014/main" id="{9910E775-C4ED-16ED-F511-FFFFF2AC2B63}"/>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8" name="Picture 7">
            <a:extLst>
              <a:ext uri="{FF2B5EF4-FFF2-40B4-BE49-F238E27FC236}">
                <a16:creationId xmlns:a16="http://schemas.microsoft.com/office/drawing/2014/main" id="{9DE9D2AC-F669-9E88-7286-9BA2A07CB022}"/>
              </a:ext>
            </a:extLst>
          </p:cNvPr>
          <p:cNvPicPr>
            <a:picLocks noChangeAspect="1"/>
          </p:cNvPicPr>
          <p:nvPr/>
        </p:nvPicPr>
        <p:blipFill>
          <a:blip r:embed="rId5"/>
          <a:stretch>
            <a:fillRect/>
          </a:stretch>
        </p:blipFill>
        <p:spPr>
          <a:xfrm>
            <a:off x="11703271" y="6319521"/>
            <a:ext cx="488730" cy="538480"/>
          </a:xfrm>
          <a:prstGeom prst="rect">
            <a:avLst/>
          </a:prstGeom>
        </p:spPr>
      </p:pic>
      <p:pic>
        <p:nvPicPr>
          <p:cNvPr id="2050" name="Picture 2" descr="PACT supports Community Larder with funding – Preston and Abbey Community  Trust">
            <a:extLst>
              <a:ext uri="{FF2B5EF4-FFF2-40B4-BE49-F238E27FC236}">
                <a16:creationId xmlns:a16="http://schemas.microsoft.com/office/drawing/2014/main" id="{5311E9E7-E7A0-2B30-9569-0CA0926FC0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1710" y="1232185"/>
            <a:ext cx="3639981" cy="189279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2D62F15-2551-C9AE-B00B-605F3DE458AA}"/>
              </a:ext>
            </a:extLst>
          </p:cNvPr>
          <p:cNvSpPr txBox="1"/>
          <p:nvPr/>
        </p:nvSpPr>
        <p:spPr>
          <a:xfrm>
            <a:off x="8791962" y="3464829"/>
            <a:ext cx="2521226" cy="923330"/>
          </a:xfrm>
          <a:prstGeom prst="rect">
            <a:avLst/>
          </a:prstGeom>
          <a:noFill/>
        </p:spPr>
        <p:txBody>
          <a:bodyPr wrap="square">
            <a:spAutoFit/>
          </a:bodyPr>
          <a:lstStyle/>
          <a:p>
            <a:r>
              <a:rPr lang="en-US" dirty="0">
                <a:hlinkClick r:id="rId7"/>
              </a:rPr>
              <a:t>Weekly meal plan: 28 cheap and healthy ideas - Save the Student</a:t>
            </a:r>
            <a:endParaRPr lang="en-GB" dirty="0"/>
          </a:p>
        </p:txBody>
      </p:sp>
    </p:spTree>
    <p:extLst>
      <p:ext uri="{BB962C8B-B14F-4D97-AF65-F5344CB8AC3E}">
        <p14:creationId xmlns:p14="http://schemas.microsoft.com/office/powerpoint/2010/main" val="2214300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C4BC-ECFC-09F1-757F-86647A2339A7}"/>
              </a:ext>
            </a:extLst>
          </p:cNvPr>
          <p:cNvSpPr>
            <a:spLocks noGrp="1"/>
          </p:cNvSpPr>
          <p:nvPr>
            <p:ph type="title"/>
          </p:nvPr>
        </p:nvSpPr>
        <p:spPr>
          <a:xfrm>
            <a:off x="987829" y="0"/>
            <a:ext cx="10515600" cy="1325563"/>
          </a:xfrm>
        </p:spPr>
        <p:txBody>
          <a:bodyPr/>
          <a:lstStyle/>
          <a:p>
            <a:pPr algn="ctr"/>
            <a:r>
              <a:rPr lang="en-US" b="1" dirty="0">
                <a:solidFill>
                  <a:schemeClr val="accent1"/>
                </a:solidFill>
                <a:latin typeface="+mn-lt"/>
              </a:rPr>
              <a:t>What we need to consider</a:t>
            </a:r>
            <a:endParaRPr lang="en-GB" b="1" dirty="0">
              <a:solidFill>
                <a:schemeClr val="accent1"/>
              </a:solidFill>
              <a:latin typeface="+mn-lt"/>
            </a:endParaRPr>
          </a:p>
        </p:txBody>
      </p:sp>
      <p:sp>
        <p:nvSpPr>
          <p:cNvPr id="3" name="Content Placeholder 2">
            <a:extLst>
              <a:ext uri="{FF2B5EF4-FFF2-40B4-BE49-F238E27FC236}">
                <a16:creationId xmlns:a16="http://schemas.microsoft.com/office/drawing/2014/main" id="{FC6720DA-115A-0E5D-39B1-B82C8A1441F0}"/>
              </a:ext>
            </a:extLst>
          </p:cNvPr>
          <p:cNvSpPr>
            <a:spLocks noGrp="1"/>
          </p:cNvSpPr>
          <p:nvPr>
            <p:ph idx="1"/>
          </p:nvPr>
        </p:nvSpPr>
        <p:spPr>
          <a:xfrm>
            <a:off x="842564" y="1749742"/>
            <a:ext cx="7402276" cy="4864417"/>
          </a:xfrm>
        </p:spPr>
        <p:txBody>
          <a:bodyPr>
            <a:normAutofit fontScale="92500" lnSpcReduction="20000"/>
          </a:bodyPr>
          <a:lstStyle/>
          <a:p>
            <a:pPr marL="0" indent="0">
              <a:buNone/>
            </a:pPr>
            <a:r>
              <a:rPr lang="en-US" b="1" dirty="0"/>
              <a:t>Employment</a:t>
            </a:r>
          </a:p>
          <a:p>
            <a:r>
              <a:rPr lang="en-US" dirty="0"/>
              <a:t>Securing a placement/work experience </a:t>
            </a:r>
          </a:p>
          <a:p>
            <a:endParaRPr lang="en-US" dirty="0"/>
          </a:p>
          <a:p>
            <a:r>
              <a:rPr lang="en-US" dirty="0"/>
              <a:t>Identifying and articulating </a:t>
            </a:r>
          </a:p>
          <a:p>
            <a:pPr marL="0" indent="0">
              <a:buNone/>
            </a:pPr>
            <a:r>
              <a:rPr lang="en-US" dirty="0"/>
              <a:t>   employability skills in the curriculum </a:t>
            </a:r>
          </a:p>
          <a:p>
            <a:pPr marL="0" indent="0">
              <a:buNone/>
            </a:pPr>
            <a:r>
              <a:rPr lang="en-US" dirty="0"/>
              <a:t>   at each level of study</a:t>
            </a:r>
          </a:p>
          <a:p>
            <a:endParaRPr lang="en-US" dirty="0"/>
          </a:p>
          <a:p>
            <a:r>
              <a:rPr lang="en-US" dirty="0"/>
              <a:t>Expectations on completion</a:t>
            </a:r>
          </a:p>
          <a:p>
            <a:pPr marL="0" indent="0">
              <a:buNone/>
            </a:pPr>
            <a:endParaRPr lang="en-US" dirty="0"/>
          </a:p>
          <a:p>
            <a:r>
              <a:rPr lang="en-US" dirty="0"/>
              <a:t>Impact of Covid19 on post study employment</a:t>
            </a:r>
          </a:p>
          <a:p>
            <a:pPr marL="0" indent="0">
              <a:buNone/>
            </a:pPr>
            <a:endParaRPr lang="en-US" b="1" dirty="0"/>
          </a:p>
          <a:p>
            <a:r>
              <a:rPr lang="en-US" dirty="0"/>
              <a:t>Increase in paid work impacting on study</a:t>
            </a:r>
          </a:p>
          <a:p>
            <a:endParaRPr lang="en-US" dirty="0"/>
          </a:p>
          <a:p>
            <a:endParaRPr lang="en-US" dirty="0"/>
          </a:p>
          <a:p>
            <a:endParaRPr lang="en-US" dirty="0"/>
          </a:p>
          <a:p>
            <a:pPr marL="0" indent="0">
              <a:buNone/>
            </a:pPr>
            <a:endParaRPr lang="en-US" b="1" dirty="0"/>
          </a:p>
          <a:p>
            <a:pPr marL="0" indent="0">
              <a:buNone/>
            </a:pPr>
            <a:endParaRPr lang="en-US" dirty="0"/>
          </a:p>
          <a:p>
            <a:pPr marL="0" indent="0">
              <a:buNone/>
            </a:pPr>
            <a:endParaRPr lang="en-US" dirty="0"/>
          </a:p>
          <a:p>
            <a:pPr marL="0" indent="0">
              <a:buNone/>
            </a:pPr>
            <a:endParaRPr lang="en-US" b="1" dirty="0"/>
          </a:p>
        </p:txBody>
      </p:sp>
      <p:sp>
        <p:nvSpPr>
          <p:cNvPr id="5" name="Rectangle 4">
            <a:extLst>
              <a:ext uri="{FF2B5EF4-FFF2-40B4-BE49-F238E27FC236}">
                <a16:creationId xmlns:a16="http://schemas.microsoft.com/office/drawing/2014/main" id="{B6C83AF2-5BBC-9B4D-A116-9EDE9A5D1A30}"/>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6" name="Rectangle 5">
            <a:extLst>
              <a:ext uri="{FF2B5EF4-FFF2-40B4-BE49-F238E27FC236}">
                <a16:creationId xmlns:a16="http://schemas.microsoft.com/office/drawing/2014/main" id="{1AABC1D0-6FA0-CAED-DA61-5954BC52C10E}"/>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7" name="Picture 6">
            <a:extLst>
              <a:ext uri="{FF2B5EF4-FFF2-40B4-BE49-F238E27FC236}">
                <a16:creationId xmlns:a16="http://schemas.microsoft.com/office/drawing/2014/main" id="{48FD995A-1903-FAF2-C3D9-E252769141CB}"/>
              </a:ext>
            </a:extLst>
          </p:cNvPr>
          <p:cNvPicPr>
            <a:picLocks noChangeAspect="1"/>
          </p:cNvPicPr>
          <p:nvPr/>
        </p:nvPicPr>
        <p:blipFill>
          <a:blip r:embed="rId3"/>
          <a:stretch>
            <a:fillRect/>
          </a:stretch>
        </p:blipFill>
        <p:spPr>
          <a:xfrm>
            <a:off x="11703271" y="6319521"/>
            <a:ext cx="488730" cy="538480"/>
          </a:xfrm>
          <a:prstGeom prst="rect">
            <a:avLst/>
          </a:prstGeom>
        </p:spPr>
      </p:pic>
      <p:sp>
        <p:nvSpPr>
          <p:cNvPr id="10" name="TextBox 9">
            <a:extLst>
              <a:ext uri="{FF2B5EF4-FFF2-40B4-BE49-F238E27FC236}">
                <a16:creationId xmlns:a16="http://schemas.microsoft.com/office/drawing/2014/main" id="{7BD7449D-5674-A8F4-BF2C-3B5519E3B6FA}"/>
              </a:ext>
            </a:extLst>
          </p:cNvPr>
          <p:cNvSpPr txBox="1"/>
          <p:nvPr/>
        </p:nvSpPr>
        <p:spPr>
          <a:xfrm>
            <a:off x="3186199" y="1063953"/>
            <a:ext cx="6118860" cy="523220"/>
          </a:xfrm>
          <a:prstGeom prst="rect">
            <a:avLst/>
          </a:prstGeom>
          <a:noFill/>
        </p:spPr>
        <p:txBody>
          <a:bodyPr wrap="square">
            <a:spAutoFit/>
          </a:bodyPr>
          <a:lstStyle/>
          <a:p>
            <a:pPr marL="0" indent="0">
              <a:buNone/>
            </a:pPr>
            <a:r>
              <a:rPr lang="en-US" sz="2800" b="1" dirty="0"/>
              <a:t>Review of what worked across all areas</a:t>
            </a:r>
            <a:endParaRPr lang="en-GB" sz="2800" b="1" dirty="0"/>
          </a:p>
        </p:txBody>
      </p:sp>
      <p:sp>
        <p:nvSpPr>
          <p:cNvPr id="4" name="TextBox 3">
            <a:extLst>
              <a:ext uri="{FF2B5EF4-FFF2-40B4-BE49-F238E27FC236}">
                <a16:creationId xmlns:a16="http://schemas.microsoft.com/office/drawing/2014/main" id="{2CBC96E2-872F-8407-854D-1C9AE7A0E1F2}"/>
              </a:ext>
            </a:extLst>
          </p:cNvPr>
          <p:cNvSpPr txBox="1"/>
          <p:nvPr/>
        </p:nvSpPr>
        <p:spPr>
          <a:xfrm>
            <a:off x="10393680" y="4526280"/>
            <a:ext cx="184731" cy="369332"/>
          </a:xfrm>
          <a:prstGeom prst="rect">
            <a:avLst/>
          </a:prstGeom>
          <a:noFill/>
        </p:spPr>
        <p:txBody>
          <a:bodyPr wrap="none" rtlCol="0">
            <a:spAutoFit/>
          </a:bodyPr>
          <a:lstStyle/>
          <a:p>
            <a:endParaRPr lang="en-GB" dirty="0"/>
          </a:p>
        </p:txBody>
      </p:sp>
      <p:graphicFrame>
        <p:nvGraphicFramePr>
          <p:cNvPr id="9" name="Chart 8">
            <a:extLst>
              <a:ext uri="{FF2B5EF4-FFF2-40B4-BE49-F238E27FC236}">
                <a16:creationId xmlns:a16="http://schemas.microsoft.com/office/drawing/2014/main" id="{67BE0AA5-B273-2743-9FB9-2200636294B8}"/>
              </a:ext>
            </a:extLst>
          </p:cNvPr>
          <p:cNvGraphicFramePr>
            <a:graphicFrameLocks/>
          </p:cNvGraphicFramePr>
          <p:nvPr>
            <p:extLst>
              <p:ext uri="{D42A27DB-BD31-4B8C-83A1-F6EECF244321}">
                <p14:modId xmlns:p14="http://schemas.microsoft.com/office/powerpoint/2010/main" val="756414202"/>
              </p:ext>
            </p:extLst>
          </p:nvPr>
        </p:nvGraphicFramePr>
        <p:xfrm>
          <a:off x="6614160" y="1587173"/>
          <a:ext cx="5090319" cy="305966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66846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50097-3005-48BC-B908-DE05CC521564}"/>
              </a:ext>
            </a:extLst>
          </p:cNvPr>
          <p:cNvSpPr>
            <a:spLocks noGrp="1"/>
          </p:cNvSpPr>
          <p:nvPr>
            <p:ph type="ctrTitle"/>
          </p:nvPr>
        </p:nvSpPr>
        <p:spPr>
          <a:xfrm>
            <a:off x="210449" y="220047"/>
            <a:ext cx="11720831" cy="829655"/>
          </a:xfrm>
        </p:spPr>
        <p:txBody>
          <a:bodyPr>
            <a:noAutofit/>
          </a:bodyPr>
          <a:lstStyle/>
          <a:p>
            <a:br>
              <a:rPr lang="en-US" sz="5400" b="1" dirty="0">
                <a:solidFill>
                  <a:schemeClr val="accent1"/>
                </a:solidFill>
                <a:latin typeface="+mn-lt"/>
              </a:rPr>
            </a:br>
            <a:r>
              <a:rPr lang="en-US" sz="5400" b="1" dirty="0">
                <a:solidFill>
                  <a:schemeClr val="accent1"/>
                </a:solidFill>
                <a:latin typeface="+mn-lt"/>
              </a:rPr>
              <a:t>Aims and objectives</a:t>
            </a:r>
            <a:endParaRPr lang="en-GB" sz="8800" b="1" dirty="0">
              <a:solidFill>
                <a:schemeClr val="accent1"/>
              </a:solidFill>
              <a:latin typeface="+mn-lt"/>
            </a:endParaRPr>
          </a:p>
        </p:txBody>
      </p:sp>
      <p:sp>
        <p:nvSpPr>
          <p:cNvPr id="4" name="Rectangle 3">
            <a:extLst>
              <a:ext uri="{FF2B5EF4-FFF2-40B4-BE49-F238E27FC236}">
                <a16:creationId xmlns:a16="http://schemas.microsoft.com/office/drawing/2014/main" id="{3DD55125-0882-4BC7-8306-EBBB743892D3}"/>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ln>
                <a:solidFill>
                  <a:srgbClr val="00B0F0"/>
                </a:solidFill>
              </a:ln>
            </a:endParaRPr>
          </a:p>
        </p:txBody>
      </p:sp>
      <p:sp>
        <p:nvSpPr>
          <p:cNvPr id="5" name="Rectangle 4">
            <a:extLst>
              <a:ext uri="{FF2B5EF4-FFF2-40B4-BE49-F238E27FC236}">
                <a16:creationId xmlns:a16="http://schemas.microsoft.com/office/drawing/2014/main" id="{40CA2185-ADFA-4641-AC76-20662154E889}"/>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ln>
                <a:solidFill>
                  <a:srgbClr val="00B0F0"/>
                </a:solidFill>
              </a:ln>
            </a:endParaRPr>
          </a:p>
        </p:txBody>
      </p:sp>
      <p:pic>
        <p:nvPicPr>
          <p:cNvPr id="6" name="Picture 5">
            <a:extLst>
              <a:ext uri="{FF2B5EF4-FFF2-40B4-BE49-F238E27FC236}">
                <a16:creationId xmlns:a16="http://schemas.microsoft.com/office/drawing/2014/main" id="{5E9828A4-C97C-4ECF-9FB1-0D4DD1D290AC}"/>
              </a:ext>
            </a:extLst>
          </p:cNvPr>
          <p:cNvPicPr>
            <a:picLocks noChangeAspect="1"/>
          </p:cNvPicPr>
          <p:nvPr/>
        </p:nvPicPr>
        <p:blipFill>
          <a:blip r:embed="rId3"/>
          <a:stretch>
            <a:fillRect/>
          </a:stretch>
        </p:blipFill>
        <p:spPr>
          <a:xfrm>
            <a:off x="11703271" y="6319521"/>
            <a:ext cx="488730" cy="538480"/>
          </a:xfrm>
          <a:prstGeom prst="rect">
            <a:avLst/>
          </a:prstGeom>
        </p:spPr>
      </p:pic>
      <p:sp>
        <p:nvSpPr>
          <p:cNvPr id="7" name="Rectangle 2">
            <a:extLst>
              <a:ext uri="{FF2B5EF4-FFF2-40B4-BE49-F238E27FC236}">
                <a16:creationId xmlns:a16="http://schemas.microsoft.com/office/drawing/2014/main" id="{8ED19090-0698-4F64-A00B-BD72336E76E0}"/>
              </a:ext>
            </a:extLst>
          </p:cNvPr>
          <p:cNvSpPr>
            <a:spLocks noChangeArrowheads="1"/>
          </p:cNvSpPr>
          <p:nvPr/>
        </p:nvSpPr>
        <p:spPr bwMode="auto">
          <a:xfrm>
            <a:off x="4397943" y="1251997"/>
            <a:ext cx="1080539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800" b="0" i="0" u="none" strike="noStrike" cap="none" normalizeH="0" baseline="0" dirty="0">
                <a:ln>
                  <a:noFill/>
                </a:ln>
                <a:solidFill>
                  <a:srgbClr val="000000"/>
                </a:solidFill>
                <a:effectLst/>
                <a:latin typeface="Courier New" panose="02070309020205020404" pitchFamily="49" charset="0"/>
                <a:ea typeface="Times New Roman" panose="02020603050405020304" pitchFamily="18" charset="0"/>
                <a:cs typeface="Courier New" panose="02070309020205020404" pitchFamily="49" charset="0"/>
              </a:rPr>
              <a:t>    </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426C3813-3ED3-BD0B-47ED-C657E3CE2DA6}"/>
              </a:ext>
            </a:extLst>
          </p:cNvPr>
          <p:cNvSpPr txBox="1"/>
          <p:nvPr/>
        </p:nvSpPr>
        <p:spPr>
          <a:xfrm>
            <a:off x="1078951" y="1669735"/>
            <a:ext cx="8412480" cy="3970318"/>
          </a:xfrm>
          <a:prstGeom prst="rect">
            <a:avLst/>
          </a:prstGeom>
          <a:noFill/>
        </p:spPr>
        <p:txBody>
          <a:bodyPr wrap="square" rtlCol="0">
            <a:spAutoFit/>
          </a:bodyPr>
          <a:lstStyle/>
          <a:p>
            <a:pPr marL="285750" indent="-285750">
              <a:buFont typeface="Arial" panose="020B0604020202020204" pitchFamily="34" charset="0"/>
              <a:buChar char="•"/>
            </a:pPr>
            <a:r>
              <a:rPr lang="en-US" sz="3600" dirty="0"/>
              <a:t>Where we are now</a:t>
            </a:r>
          </a:p>
          <a:p>
            <a:pPr marL="285750" indent="-285750">
              <a:buFont typeface="Arial" panose="020B0604020202020204" pitchFamily="34" charset="0"/>
              <a:buChar char="•"/>
            </a:pPr>
            <a:endParaRPr lang="en-US" sz="3600" dirty="0"/>
          </a:p>
          <a:p>
            <a:pPr marL="285750" indent="-285750">
              <a:buFont typeface="Arial" panose="020B0604020202020204" pitchFamily="34" charset="0"/>
              <a:buChar char="•"/>
            </a:pPr>
            <a:r>
              <a:rPr lang="en-US" sz="3600" dirty="0"/>
              <a:t>What we know</a:t>
            </a:r>
          </a:p>
          <a:p>
            <a:pPr marL="285750" indent="-285750">
              <a:buFont typeface="Arial" panose="020B0604020202020204" pitchFamily="34" charset="0"/>
              <a:buChar char="•"/>
            </a:pPr>
            <a:endParaRPr lang="en-US" sz="3600" dirty="0"/>
          </a:p>
          <a:p>
            <a:pPr marL="285750" indent="-285750">
              <a:buFont typeface="Arial" panose="020B0604020202020204" pitchFamily="34" charset="0"/>
              <a:buChar char="•"/>
            </a:pPr>
            <a:r>
              <a:rPr lang="en-US" sz="3600" dirty="0"/>
              <a:t>What we need to consider</a:t>
            </a:r>
          </a:p>
          <a:p>
            <a:endParaRPr lang="en-US" sz="3600" dirty="0"/>
          </a:p>
          <a:p>
            <a:pPr marL="285750" indent="-285750">
              <a:buFont typeface="Arial" panose="020B0604020202020204" pitchFamily="34" charset="0"/>
              <a:buChar char="•"/>
            </a:pPr>
            <a:r>
              <a:rPr lang="en-US" sz="3600" dirty="0"/>
              <a:t>Future challenges</a:t>
            </a:r>
            <a:endParaRPr lang="en-GB" sz="3600" dirty="0"/>
          </a:p>
        </p:txBody>
      </p:sp>
      <p:pic>
        <p:nvPicPr>
          <p:cNvPr id="10" name="Picture 9">
            <a:extLst>
              <a:ext uri="{FF2B5EF4-FFF2-40B4-BE49-F238E27FC236}">
                <a16:creationId xmlns:a16="http://schemas.microsoft.com/office/drawing/2014/main" id="{F794D19F-A691-0E93-B017-4BF85011A0CB}"/>
              </a:ext>
            </a:extLst>
          </p:cNvPr>
          <p:cNvPicPr>
            <a:picLocks noChangeAspect="1"/>
          </p:cNvPicPr>
          <p:nvPr/>
        </p:nvPicPr>
        <p:blipFill>
          <a:blip r:embed="rId4"/>
          <a:stretch>
            <a:fillRect/>
          </a:stretch>
        </p:blipFill>
        <p:spPr>
          <a:xfrm>
            <a:off x="6752809" y="1913111"/>
            <a:ext cx="4829745" cy="2976208"/>
          </a:xfrm>
          <a:prstGeom prst="rect">
            <a:avLst/>
          </a:prstGeom>
        </p:spPr>
      </p:pic>
    </p:spTree>
    <p:extLst>
      <p:ext uri="{BB962C8B-B14F-4D97-AF65-F5344CB8AC3E}">
        <p14:creationId xmlns:p14="http://schemas.microsoft.com/office/powerpoint/2010/main" val="3280184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5F5F46-2C67-3401-06EF-DE010CA366FC}"/>
              </a:ext>
            </a:extLst>
          </p:cNvPr>
          <p:cNvSpPr txBox="1"/>
          <p:nvPr/>
        </p:nvSpPr>
        <p:spPr>
          <a:xfrm>
            <a:off x="795130" y="982031"/>
            <a:ext cx="8295860" cy="5632311"/>
          </a:xfrm>
          <a:prstGeom prst="rect">
            <a:avLst/>
          </a:prstGeom>
          <a:noFill/>
        </p:spPr>
        <p:txBody>
          <a:bodyPr wrap="square">
            <a:spAutoFit/>
          </a:bodyPr>
          <a:lstStyle/>
          <a:p>
            <a:pPr indent="357188" algn="l">
              <a:buFont typeface="Arial" panose="020B0604020202020204" pitchFamily="34" charset="0"/>
              <a:buChar char="•"/>
            </a:pPr>
            <a:r>
              <a:rPr lang="en-US" sz="2400" b="0" i="0" dirty="0">
                <a:effectLst/>
              </a:rPr>
              <a:t>Pay students for voluntary roles.</a:t>
            </a:r>
          </a:p>
          <a:p>
            <a:pPr indent="357188" algn="l">
              <a:buFont typeface="Arial" panose="020B0604020202020204" pitchFamily="34" charset="0"/>
              <a:buChar char="•"/>
            </a:pPr>
            <a:endParaRPr lang="en-US" sz="2400" b="0" i="0" dirty="0">
              <a:effectLst/>
            </a:endParaRPr>
          </a:p>
          <a:p>
            <a:pPr indent="357188" algn="l">
              <a:buFont typeface="Arial" panose="020B0604020202020204" pitchFamily="34" charset="0"/>
              <a:buChar char="•"/>
            </a:pPr>
            <a:r>
              <a:rPr lang="en-US" sz="2400" b="0" i="0" dirty="0">
                <a:effectLst/>
              </a:rPr>
              <a:t>Make policy provisions for difficulties in securing placements/work experience that are a course requirement, </a:t>
            </a:r>
            <a:r>
              <a:rPr lang="en-US" sz="2400" b="0" i="0" u="none" strike="noStrike" dirty="0">
                <a:effectLst/>
                <a:hlinkClick r:id="rId3">
                  <a:extLst>
                    <a:ext uri="{A12FA001-AC4F-418D-AE19-62706E023703}">
                      <ahyp:hlinkClr xmlns:ahyp="http://schemas.microsoft.com/office/drawing/2018/hyperlinkcolor" val="tx"/>
                    </a:ext>
                  </a:extLst>
                </a:hlinkClick>
              </a:rPr>
              <a:t>especially those unpaid</a:t>
            </a:r>
            <a:r>
              <a:rPr lang="en-US" sz="2400" b="0" i="0" dirty="0">
                <a:effectLst/>
              </a:rPr>
              <a:t>.</a:t>
            </a:r>
          </a:p>
          <a:p>
            <a:pPr indent="357188" algn="l">
              <a:buFont typeface="Arial" panose="020B0604020202020204" pitchFamily="34" charset="0"/>
              <a:buChar char="•"/>
            </a:pPr>
            <a:endParaRPr lang="en-US" sz="2400" b="0" i="0" dirty="0">
              <a:effectLst/>
            </a:endParaRPr>
          </a:p>
          <a:p>
            <a:pPr indent="357188" algn="l">
              <a:buFont typeface="Arial" panose="020B0604020202020204" pitchFamily="34" charset="0"/>
              <a:buChar char="•"/>
            </a:pPr>
            <a:r>
              <a:rPr lang="en-US" sz="2400" b="0" i="0" dirty="0">
                <a:effectLst/>
              </a:rPr>
              <a:t>Be aware of the impact on the need to undertake paid work on attendance, learning and assessment.</a:t>
            </a:r>
          </a:p>
          <a:p>
            <a:pPr indent="357188" algn="l">
              <a:buFont typeface="Arial" panose="020B0604020202020204" pitchFamily="34" charset="0"/>
              <a:buChar char="•"/>
            </a:pPr>
            <a:endParaRPr lang="en-US" sz="2400" b="0" i="0" dirty="0">
              <a:effectLst/>
            </a:endParaRPr>
          </a:p>
          <a:p>
            <a:pPr indent="357188" algn="l">
              <a:buFont typeface="Arial" panose="020B0604020202020204" pitchFamily="34" charset="0"/>
              <a:buChar char="•"/>
            </a:pPr>
            <a:r>
              <a:rPr lang="en-US" sz="2400" b="0" i="0" dirty="0">
                <a:effectLst/>
              </a:rPr>
              <a:t>Be aware of students making difficult decisions around their income which may involve working in informal and unregulated markets such as in-person or online </a:t>
            </a:r>
            <a:r>
              <a:rPr lang="en-US" sz="2400" b="0" i="0" u="none" strike="noStrike" dirty="0">
                <a:effectLst/>
                <a:hlinkClick r:id="rId4">
                  <a:extLst>
                    <a:ext uri="{A12FA001-AC4F-418D-AE19-62706E023703}">
                      <ahyp:hlinkClr xmlns:ahyp="http://schemas.microsoft.com/office/drawing/2018/hyperlinkcolor" val="tx"/>
                    </a:ext>
                  </a:extLst>
                </a:hlinkClick>
              </a:rPr>
              <a:t>sex work</a:t>
            </a:r>
            <a:r>
              <a:rPr lang="en-US" sz="2400" b="0" i="0" dirty="0">
                <a:effectLst/>
              </a:rPr>
              <a:t>.</a:t>
            </a:r>
          </a:p>
          <a:p>
            <a:pPr indent="357188" algn="l">
              <a:buFont typeface="Arial" panose="020B0604020202020204" pitchFamily="34" charset="0"/>
              <a:buChar char="•"/>
            </a:pPr>
            <a:endParaRPr lang="en-US" sz="2400" b="0" i="0" dirty="0">
              <a:effectLst/>
            </a:endParaRPr>
          </a:p>
          <a:p>
            <a:pPr indent="357188" algn="l">
              <a:buFont typeface="Arial" panose="020B0604020202020204" pitchFamily="34" charset="0"/>
              <a:buChar char="•"/>
            </a:pPr>
            <a:r>
              <a:rPr lang="en-US" sz="2400" b="0" i="0" dirty="0">
                <a:effectLst/>
              </a:rPr>
              <a:t>Provide paid ways for university unemployed alumni to provide support and mentoring to current students.</a:t>
            </a:r>
          </a:p>
        </p:txBody>
      </p:sp>
      <p:sp>
        <p:nvSpPr>
          <p:cNvPr id="4" name="Rectangle 3">
            <a:extLst>
              <a:ext uri="{FF2B5EF4-FFF2-40B4-BE49-F238E27FC236}">
                <a16:creationId xmlns:a16="http://schemas.microsoft.com/office/drawing/2014/main" id="{C7BCA79D-1BD3-CFF4-117E-A8F86AEF573D}"/>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5" name="Rectangle 4">
            <a:extLst>
              <a:ext uri="{FF2B5EF4-FFF2-40B4-BE49-F238E27FC236}">
                <a16:creationId xmlns:a16="http://schemas.microsoft.com/office/drawing/2014/main" id="{900C178E-4C38-7482-62A3-C7D88C6FC0CC}"/>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6" name="TextBox 5">
            <a:extLst>
              <a:ext uri="{FF2B5EF4-FFF2-40B4-BE49-F238E27FC236}">
                <a16:creationId xmlns:a16="http://schemas.microsoft.com/office/drawing/2014/main" id="{E83BA92B-64F8-8BC8-199D-098A4E3A3007}"/>
              </a:ext>
            </a:extLst>
          </p:cNvPr>
          <p:cNvSpPr txBox="1"/>
          <p:nvPr/>
        </p:nvSpPr>
        <p:spPr>
          <a:xfrm>
            <a:off x="579994" y="53564"/>
            <a:ext cx="10999305" cy="769441"/>
          </a:xfrm>
          <a:prstGeom prst="rect">
            <a:avLst/>
          </a:prstGeom>
          <a:noFill/>
        </p:spPr>
        <p:txBody>
          <a:bodyPr wrap="square">
            <a:spAutoFit/>
          </a:bodyPr>
          <a:lstStyle/>
          <a:p>
            <a:pPr algn="ctr"/>
            <a:r>
              <a:rPr lang="en-US" sz="4400" b="1" dirty="0">
                <a:solidFill>
                  <a:schemeClr val="accent1"/>
                </a:solidFill>
              </a:rPr>
              <a:t>Suggested action for the ‘Employment’ theme</a:t>
            </a:r>
            <a:endParaRPr lang="en-GB" sz="4400" dirty="0"/>
          </a:p>
        </p:txBody>
      </p:sp>
      <p:pic>
        <p:nvPicPr>
          <p:cNvPr id="1026" name="Picture 2" descr="Rise in number of university students in paid work">
            <a:extLst>
              <a:ext uri="{FF2B5EF4-FFF2-40B4-BE49-F238E27FC236}">
                <a16:creationId xmlns:a16="http://schemas.microsoft.com/office/drawing/2014/main" id="{E870BFC2-7CBB-147F-7916-5F55FAD18C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2440" y="1179671"/>
            <a:ext cx="2809387" cy="17509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5468EC1-FEC9-BD5F-D284-103D58110037}"/>
              </a:ext>
            </a:extLst>
          </p:cNvPr>
          <p:cNvPicPr>
            <a:picLocks noChangeAspect="1"/>
          </p:cNvPicPr>
          <p:nvPr/>
        </p:nvPicPr>
        <p:blipFill>
          <a:blip r:embed="rId6"/>
          <a:stretch>
            <a:fillRect/>
          </a:stretch>
        </p:blipFill>
        <p:spPr>
          <a:xfrm>
            <a:off x="8986076" y="4002156"/>
            <a:ext cx="2344258" cy="2402711"/>
          </a:xfrm>
          <a:prstGeom prst="rect">
            <a:avLst/>
          </a:prstGeom>
        </p:spPr>
      </p:pic>
    </p:spTree>
    <p:extLst>
      <p:ext uri="{BB962C8B-B14F-4D97-AF65-F5344CB8AC3E}">
        <p14:creationId xmlns:p14="http://schemas.microsoft.com/office/powerpoint/2010/main" val="12687176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074F7A-1E00-4FAA-966D-A38B48CAE57F}"/>
              </a:ext>
            </a:extLst>
          </p:cNvPr>
          <p:cNvPicPr>
            <a:picLocks noChangeAspect="1"/>
          </p:cNvPicPr>
          <p:nvPr/>
        </p:nvPicPr>
        <p:blipFill>
          <a:blip r:embed="rId3"/>
          <a:stretch>
            <a:fillRect/>
          </a:stretch>
        </p:blipFill>
        <p:spPr>
          <a:xfrm>
            <a:off x="647014" y="1918602"/>
            <a:ext cx="5258256" cy="1501270"/>
          </a:xfrm>
          <a:prstGeom prst="rect">
            <a:avLst/>
          </a:prstGeom>
        </p:spPr>
      </p:pic>
      <p:pic>
        <p:nvPicPr>
          <p:cNvPr id="7" name="Picture 6">
            <a:extLst>
              <a:ext uri="{FF2B5EF4-FFF2-40B4-BE49-F238E27FC236}">
                <a16:creationId xmlns:a16="http://schemas.microsoft.com/office/drawing/2014/main" id="{12A172B1-BEC2-42A2-842A-5C756D5CA094}"/>
              </a:ext>
            </a:extLst>
          </p:cNvPr>
          <p:cNvPicPr>
            <a:picLocks noChangeAspect="1"/>
          </p:cNvPicPr>
          <p:nvPr/>
        </p:nvPicPr>
        <p:blipFill>
          <a:blip r:embed="rId4"/>
          <a:stretch>
            <a:fillRect/>
          </a:stretch>
        </p:blipFill>
        <p:spPr>
          <a:xfrm>
            <a:off x="662256" y="4034350"/>
            <a:ext cx="5227773" cy="1524132"/>
          </a:xfrm>
          <a:prstGeom prst="rect">
            <a:avLst/>
          </a:prstGeom>
        </p:spPr>
      </p:pic>
      <p:sp>
        <p:nvSpPr>
          <p:cNvPr id="9" name="Rectangle 8">
            <a:extLst>
              <a:ext uri="{FF2B5EF4-FFF2-40B4-BE49-F238E27FC236}">
                <a16:creationId xmlns:a16="http://schemas.microsoft.com/office/drawing/2014/main" id="{E301FA34-2E0F-423E-92A4-5C9F8CD0D1F5}"/>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ln>
                <a:solidFill>
                  <a:srgbClr val="00B0F0"/>
                </a:solidFill>
              </a:ln>
            </a:endParaRPr>
          </a:p>
        </p:txBody>
      </p:sp>
      <p:sp>
        <p:nvSpPr>
          <p:cNvPr id="10" name="Rectangle 9">
            <a:extLst>
              <a:ext uri="{FF2B5EF4-FFF2-40B4-BE49-F238E27FC236}">
                <a16:creationId xmlns:a16="http://schemas.microsoft.com/office/drawing/2014/main" id="{A90ABBD4-D0DC-43EE-8198-444B9D679D3F}"/>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ln>
                <a:solidFill>
                  <a:srgbClr val="00B0F0"/>
                </a:solidFill>
              </a:ln>
            </a:endParaRPr>
          </a:p>
        </p:txBody>
      </p:sp>
      <p:pic>
        <p:nvPicPr>
          <p:cNvPr id="11" name="Picture 10" descr="A close up of a logo&#10;&#10;Description automatically generated">
            <a:extLst>
              <a:ext uri="{FF2B5EF4-FFF2-40B4-BE49-F238E27FC236}">
                <a16:creationId xmlns:a16="http://schemas.microsoft.com/office/drawing/2014/main" id="{2618E5EE-BBA6-4476-A82B-7EDC8FF365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9210" y="1979784"/>
            <a:ext cx="5258256" cy="3854393"/>
          </a:xfrm>
          <a:prstGeom prst="rect">
            <a:avLst/>
          </a:prstGeom>
        </p:spPr>
      </p:pic>
      <p:sp>
        <p:nvSpPr>
          <p:cNvPr id="12" name="Title 1">
            <a:extLst>
              <a:ext uri="{FF2B5EF4-FFF2-40B4-BE49-F238E27FC236}">
                <a16:creationId xmlns:a16="http://schemas.microsoft.com/office/drawing/2014/main" id="{37647B9D-322C-4630-A98B-7C6F7497EB67}"/>
              </a:ext>
            </a:extLst>
          </p:cNvPr>
          <p:cNvSpPr txBox="1">
            <a:spLocks/>
          </p:cNvSpPr>
          <p:nvPr/>
        </p:nvSpPr>
        <p:spPr>
          <a:xfrm>
            <a:off x="74645" y="9524"/>
            <a:ext cx="121920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rgbClr val="0070C0"/>
                </a:solidFill>
                <a:latin typeface="+mn-lt"/>
              </a:rPr>
              <a:t>The journey is never easy</a:t>
            </a:r>
          </a:p>
        </p:txBody>
      </p:sp>
      <p:pic>
        <p:nvPicPr>
          <p:cNvPr id="13" name="Picture 12">
            <a:extLst>
              <a:ext uri="{FF2B5EF4-FFF2-40B4-BE49-F238E27FC236}">
                <a16:creationId xmlns:a16="http://schemas.microsoft.com/office/drawing/2014/main" id="{5D530886-405E-4551-B296-381A95335609}"/>
              </a:ext>
            </a:extLst>
          </p:cNvPr>
          <p:cNvPicPr>
            <a:picLocks noChangeAspect="1"/>
          </p:cNvPicPr>
          <p:nvPr/>
        </p:nvPicPr>
        <p:blipFill>
          <a:blip r:embed="rId6"/>
          <a:stretch>
            <a:fillRect/>
          </a:stretch>
        </p:blipFill>
        <p:spPr>
          <a:xfrm>
            <a:off x="11703271" y="6319521"/>
            <a:ext cx="488730" cy="538480"/>
          </a:xfrm>
          <a:prstGeom prst="rect">
            <a:avLst/>
          </a:prstGeom>
        </p:spPr>
      </p:pic>
    </p:spTree>
    <p:extLst>
      <p:ext uri="{BB962C8B-B14F-4D97-AF65-F5344CB8AC3E}">
        <p14:creationId xmlns:p14="http://schemas.microsoft.com/office/powerpoint/2010/main" val="21289934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6617"/>
            <a:ext cx="11029949" cy="1143000"/>
          </a:xfrm>
        </p:spPr>
        <p:txBody>
          <a:bodyPr>
            <a:normAutofit/>
          </a:bodyPr>
          <a:lstStyle/>
          <a:p>
            <a:pPr algn="ctr"/>
            <a:r>
              <a:rPr lang="en-GB" sz="4800" b="1" dirty="0">
                <a:solidFill>
                  <a:schemeClr val="accent1"/>
                </a:solidFill>
                <a:latin typeface="+mn-lt"/>
              </a:rPr>
              <a:t>Manage student and staff expectations</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691" y="1320117"/>
            <a:ext cx="3041979" cy="2027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33065" y="3780566"/>
            <a:ext cx="8856984" cy="2954655"/>
          </a:xfrm>
          <a:prstGeom prst="rect">
            <a:avLst/>
          </a:prstGeom>
        </p:spPr>
        <p:txBody>
          <a:bodyPr wrap="square">
            <a:spAutoFit/>
          </a:bodyPr>
          <a:lstStyle/>
          <a:p>
            <a:r>
              <a:rPr lang="en-GB" sz="2400" b="1" dirty="0"/>
              <a:t>Actions for staff and students:</a:t>
            </a:r>
          </a:p>
          <a:p>
            <a:pPr marL="263525" indent="-263525">
              <a:buFont typeface="Arial" panose="020B0604020202020204" pitchFamily="34" charset="0"/>
              <a:buChar char="•"/>
            </a:pPr>
            <a:r>
              <a:rPr lang="en-GB" sz="2400" dirty="0"/>
              <a:t>Plan for potential conflicts, issues and problems</a:t>
            </a:r>
          </a:p>
          <a:p>
            <a:pPr marL="263525" indent="-263525">
              <a:buFont typeface="Arial" panose="020B0604020202020204" pitchFamily="34" charset="0"/>
              <a:buChar char="•"/>
            </a:pPr>
            <a:r>
              <a:rPr lang="en-GB" sz="2400" dirty="0"/>
              <a:t>Provide stakeholders with regular updates</a:t>
            </a:r>
          </a:p>
          <a:p>
            <a:pPr marL="263525" indent="-263525">
              <a:buFont typeface="Arial" panose="020B0604020202020204" pitchFamily="34" charset="0"/>
              <a:buChar char="•"/>
            </a:pPr>
            <a:r>
              <a:rPr lang="en-GB" sz="2400" dirty="0"/>
              <a:t>Set milestones</a:t>
            </a:r>
          </a:p>
          <a:p>
            <a:pPr marL="263525" indent="-263525">
              <a:buFont typeface="Arial" panose="020B0604020202020204" pitchFamily="34" charset="0"/>
              <a:buChar char="•"/>
            </a:pPr>
            <a:r>
              <a:rPr lang="en-GB" sz="2400" dirty="0"/>
              <a:t>Set boundaries</a:t>
            </a:r>
          </a:p>
          <a:p>
            <a:pPr marL="263525" indent="-263525">
              <a:buFont typeface="Arial" panose="020B0604020202020204" pitchFamily="34" charset="0"/>
              <a:buChar char="•"/>
            </a:pPr>
            <a:r>
              <a:rPr lang="en-GB" sz="2400" dirty="0"/>
              <a:t>Be optimistic with schedules</a:t>
            </a:r>
          </a:p>
          <a:p>
            <a:pPr marL="263525" indent="-263525">
              <a:buFont typeface="Arial" panose="020B0604020202020204" pitchFamily="34" charset="0"/>
              <a:buChar char="•"/>
            </a:pPr>
            <a:r>
              <a:rPr lang="en-GB" sz="2400" dirty="0"/>
              <a:t>Build in a discovery period</a:t>
            </a:r>
          </a:p>
          <a:p>
            <a:endParaRPr lang="en-GB" b="1" dirty="0"/>
          </a:p>
        </p:txBody>
      </p:sp>
      <p:sp>
        <p:nvSpPr>
          <p:cNvPr id="8" name="Rectangle 7">
            <a:extLst>
              <a:ext uri="{FF2B5EF4-FFF2-40B4-BE49-F238E27FC236}">
                <a16:creationId xmlns:a16="http://schemas.microsoft.com/office/drawing/2014/main" id="{90B94FBA-ADB2-4119-8E8A-7859AC4A154D}"/>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9" name="Rectangle 8">
            <a:extLst>
              <a:ext uri="{FF2B5EF4-FFF2-40B4-BE49-F238E27FC236}">
                <a16:creationId xmlns:a16="http://schemas.microsoft.com/office/drawing/2014/main" id="{A11EB426-AAD3-46DE-81E8-5365DE191CEF}"/>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10" name="Picture 9">
            <a:extLst>
              <a:ext uri="{FF2B5EF4-FFF2-40B4-BE49-F238E27FC236}">
                <a16:creationId xmlns:a16="http://schemas.microsoft.com/office/drawing/2014/main" id="{4880A5E2-B116-499D-A162-FB3C2FD1F7B3}"/>
              </a:ext>
            </a:extLst>
          </p:cNvPr>
          <p:cNvPicPr>
            <a:picLocks noChangeAspect="1"/>
          </p:cNvPicPr>
          <p:nvPr/>
        </p:nvPicPr>
        <p:blipFill>
          <a:blip r:embed="rId4"/>
          <a:stretch>
            <a:fillRect/>
          </a:stretch>
        </p:blipFill>
        <p:spPr>
          <a:xfrm>
            <a:off x="11703271" y="6319521"/>
            <a:ext cx="488730" cy="538480"/>
          </a:xfrm>
          <a:prstGeom prst="rect">
            <a:avLst/>
          </a:prstGeom>
        </p:spPr>
      </p:pic>
      <p:pic>
        <p:nvPicPr>
          <p:cNvPr id="12" name="Picture 11">
            <a:extLst>
              <a:ext uri="{FF2B5EF4-FFF2-40B4-BE49-F238E27FC236}">
                <a16:creationId xmlns:a16="http://schemas.microsoft.com/office/drawing/2014/main" id="{1A41495E-3B40-4047-9EBF-8F47A3535D52}"/>
              </a:ext>
            </a:extLst>
          </p:cNvPr>
          <p:cNvPicPr>
            <a:picLocks noChangeAspect="1"/>
          </p:cNvPicPr>
          <p:nvPr/>
        </p:nvPicPr>
        <p:blipFill>
          <a:blip r:embed="rId5"/>
          <a:stretch>
            <a:fillRect/>
          </a:stretch>
        </p:blipFill>
        <p:spPr>
          <a:xfrm>
            <a:off x="7982870" y="2082800"/>
            <a:ext cx="2651427" cy="3871686"/>
          </a:xfrm>
          <a:prstGeom prst="rect">
            <a:avLst/>
          </a:prstGeom>
        </p:spPr>
      </p:pic>
    </p:spTree>
    <p:extLst>
      <p:ext uri="{BB962C8B-B14F-4D97-AF65-F5344CB8AC3E}">
        <p14:creationId xmlns:p14="http://schemas.microsoft.com/office/powerpoint/2010/main" val="3930752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9D63B-3E9A-4521-A409-ACB3EF6BA7E7}"/>
              </a:ext>
            </a:extLst>
          </p:cNvPr>
          <p:cNvSpPr>
            <a:spLocks noGrp="1"/>
          </p:cNvSpPr>
          <p:nvPr>
            <p:ph type="title"/>
          </p:nvPr>
        </p:nvSpPr>
        <p:spPr>
          <a:xfrm>
            <a:off x="909320" y="18255"/>
            <a:ext cx="10515600" cy="1325563"/>
          </a:xfrm>
        </p:spPr>
        <p:txBody>
          <a:bodyPr>
            <a:normAutofit/>
          </a:bodyPr>
          <a:lstStyle/>
          <a:p>
            <a:pPr algn="ctr"/>
            <a:r>
              <a:rPr lang="en-US" sz="5400" b="1" dirty="0">
                <a:solidFill>
                  <a:schemeClr val="accent1"/>
                </a:solidFill>
                <a:latin typeface="+mn-lt"/>
              </a:rPr>
              <a:t>Key areas</a:t>
            </a:r>
            <a:endParaRPr lang="en-GB" sz="5400" b="1" dirty="0">
              <a:solidFill>
                <a:schemeClr val="accent1"/>
              </a:solidFill>
              <a:latin typeface="+mn-lt"/>
            </a:endParaRPr>
          </a:p>
        </p:txBody>
      </p:sp>
      <p:sp>
        <p:nvSpPr>
          <p:cNvPr id="3" name="Content Placeholder 2">
            <a:extLst>
              <a:ext uri="{FF2B5EF4-FFF2-40B4-BE49-F238E27FC236}">
                <a16:creationId xmlns:a16="http://schemas.microsoft.com/office/drawing/2014/main" id="{6D68431B-579C-4D8A-98EC-F421699563C3}"/>
              </a:ext>
            </a:extLst>
          </p:cNvPr>
          <p:cNvSpPr>
            <a:spLocks noGrp="1"/>
          </p:cNvSpPr>
          <p:nvPr>
            <p:ph idx="1"/>
          </p:nvPr>
        </p:nvSpPr>
        <p:spPr>
          <a:xfrm>
            <a:off x="767080" y="1343818"/>
            <a:ext cx="11637108" cy="4762342"/>
          </a:xfrm>
        </p:spPr>
        <p:txBody>
          <a:bodyPr>
            <a:normAutofit/>
          </a:bodyPr>
          <a:lstStyle/>
          <a:p>
            <a:pPr marL="0" indent="0">
              <a:buNone/>
            </a:pPr>
            <a:endParaRPr lang="en-US" dirty="0"/>
          </a:p>
          <a:p>
            <a:r>
              <a:rPr lang="en-US" sz="2400" dirty="0"/>
              <a:t>Be aware of concerns of students on entry to university and compare to exit results</a:t>
            </a:r>
          </a:p>
          <a:p>
            <a:endParaRPr lang="en-US" sz="2400" dirty="0"/>
          </a:p>
          <a:p>
            <a:r>
              <a:rPr lang="en-US" sz="2400" dirty="0"/>
              <a:t>Prepare students for differences between school and university</a:t>
            </a:r>
          </a:p>
          <a:p>
            <a:endParaRPr lang="en-US" sz="2400" dirty="0"/>
          </a:p>
          <a:p>
            <a:r>
              <a:rPr lang="en-US" sz="2400" dirty="0"/>
              <a:t>Prepare them for online learning at university</a:t>
            </a:r>
          </a:p>
          <a:p>
            <a:pPr marL="0" indent="0">
              <a:buNone/>
            </a:pPr>
            <a:endParaRPr lang="en-US" sz="2400" dirty="0"/>
          </a:p>
          <a:p>
            <a:r>
              <a:rPr lang="en-US" sz="2400" dirty="0"/>
              <a:t>Manage their expectations and remember the ‘pressure points’</a:t>
            </a:r>
          </a:p>
          <a:p>
            <a:endParaRPr lang="en-US" sz="2400" dirty="0"/>
          </a:p>
          <a:p>
            <a:r>
              <a:rPr lang="en-US" sz="2400" dirty="0"/>
              <a:t>Look after yourselves!</a:t>
            </a:r>
          </a:p>
          <a:p>
            <a:endParaRPr lang="en-GB" dirty="0"/>
          </a:p>
        </p:txBody>
      </p:sp>
      <p:sp>
        <p:nvSpPr>
          <p:cNvPr id="4" name="Rectangle 3">
            <a:extLst>
              <a:ext uri="{FF2B5EF4-FFF2-40B4-BE49-F238E27FC236}">
                <a16:creationId xmlns:a16="http://schemas.microsoft.com/office/drawing/2014/main" id="{89C2FBD1-0754-430B-AE78-B1D2B6A6F6EA}"/>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5" name="Rectangle 4">
            <a:extLst>
              <a:ext uri="{FF2B5EF4-FFF2-40B4-BE49-F238E27FC236}">
                <a16:creationId xmlns:a16="http://schemas.microsoft.com/office/drawing/2014/main" id="{C989E820-6E07-4603-8646-A19C09487BCD}"/>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6" name="Picture 5">
            <a:extLst>
              <a:ext uri="{FF2B5EF4-FFF2-40B4-BE49-F238E27FC236}">
                <a16:creationId xmlns:a16="http://schemas.microsoft.com/office/drawing/2014/main" id="{D1C41F2A-CB83-4F66-8C9A-554CB84DF3B3}"/>
              </a:ext>
            </a:extLst>
          </p:cNvPr>
          <p:cNvPicPr>
            <a:picLocks noChangeAspect="1"/>
          </p:cNvPicPr>
          <p:nvPr/>
        </p:nvPicPr>
        <p:blipFill>
          <a:blip r:embed="rId3"/>
          <a:stretch>
            <a:fillRect/>
          </a:stretch>
        </p:blipFill>
        <p:spPr>
          <a:xfrm>
            <a:off x="11703271" y="6319521"/>
            <a:ext cx="488730" cy="538480"/>
          </a:xfrm>
          <a:prstGeom prst="rect">
            <a:avLst/>
          </a:prstGeom>
        </p:spPr>
      </p:pic>
      <p:pic>
        <p:nvPicPr>
          <p:cNvPr id="21506" name="Picture 2" descr="Knoco stories: Where are the quick wins in KM, and where are the ...">
            <a:extLst>
              <a:ext uri="{FF2B5EF4-FFF2-40B4-BE49-F238E27FC236}">
                <a16:creationId xmlns:a16="http://schemas.microsoft.com/office/drawing/2014/main" id="{DC4CCE85-F979-4518-97AA-B81B17CC87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3760" y="5069710"/>
            <a:ext cx="2943225"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9562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981200" y="-31093"/>
            <a:ext cx="8229600" cy="723789"/>
          </a:xfrm>
        </p:spPr>
        <p:txBody>
          <a:bodyPr>
            <a:normAutofit fontScale="90000"/>
          </a:bodyPr>
          <a:lstStyle/>
          <a:p>
            <a:pPr algn="ctr"/>
            <a:r>
              <a:rPr lang="en-GB" altLang="en-US" sz="5400" b="1" dirty="0">
                <a:solidFill>
                  <a:schemeClr val="bg1"/>
                </a:solidFill>
              </a:rPr>
              <a:t>Last thoughts…………..</a:t>
            </a:r>
          </a:p>
        </p:txBody>
      </p:sp>
      <p:pic>
        <p:nvPicPr>
          <p:cNvPr id="4" name="Picture 3" descr="A person posing for the camera&#10;&#10;Description automatically generated">
            <a:extLst>
              <a:ext uri="{FF2B5EF4-FFF2-40B4-BE49-F238E27FC236}">
                <a16:creationId xmlns:a16="http://schemas.microsoft.com/office/drawing/2014/main" id="{5A8A98FC-E246-4C80-B709-847CBB41D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672"/>
            <a:ext cx="12382646" cy="7331831"/>
          </a:xfrm>
          <a:prstGeom prst="rect">
            <a:avLst/>
          </a:prstGeom>
        </p:spPr>
      </p:pic>
      <p:sp>
        <p:nvSpPr>
          <p:cNvPr id="10" name="Rectangle 9">
            <a:extLst>
              <a:ext uri="{FF2B5EF4-FFF2-40B4-BE49-F238E27FC236}">
                <a16:creationId xmlns:a16="http://schemas.microsoft.com/office/drawing/2014/main" id="{94DF45BB-B229-43AD-80D8-A1767F10779A}"/>
              </a:ext>
            </a:extLst>
          </p:cNvPr>
          <p:cNvSpPr/>
          <p:nvPr/>
        </p:nvSpPr>
        <p:spPr>
          <a:xfrm>
            <a:off x="9743728" y="6134211"/>
            <a:ext cx="2448272" cy="7237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57075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2111943" y="-1096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altLang="en-US" b="1" dirty="0">
                <a:solidFill>
                  <a:schemeClr val="accent1"/>
                </a:solidFill>
                <a:latin typeface="+mn-lt"/>
              </a:rPr>
              <a:t>Thank you for listening</a:t>
            </a:r>
            <a:br>
              <a:rPr lang="en-GB" altLang="en-US" b="1" dirty="0">
                <a:solidFill>
                  <a:schemeClr val="accent1"/>
                </a:solidFill>
                <a:latin typeface="+mn-lt"/>
              </a:rPr>
            </a:br>
            <a:r>
              <a:rPr lang="en-GB" altLang="en-US" b="1" dirty="0">
                <a:solidFill>
                  <a:schemeClr val="accent1"/>
                </a:solidFill>
                <a:latin typeface="+mn-lt"/>
              </a:rPr>
              <a:t>Any questions?</a:t>
            </a:r>
          </a:p>
        </p:txBody>
      </p:sp>
      <p:sp>
        <p:nvSpPr>
          <p:cNvPr id="5" name="Subtitle 4"/>
          <p:cNvSpPr txBox="1">
            <a:spLocks/>
          </p:cNvSpPr>
          <p:nvPr/>
        </p:nvSpPr>
        <p:spPr bwMode="auto">
          <a:xfrm>
            <a:off x="453607" y="1459065"/>
            <a:ext cx="11249664" cy="311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altLang="en-US" sz="1800" b="1" dirty="0">
                <a:solidFill>
                  <a:schemeClr val="tx1"/>
                </a:solidFill>
                <a:cs typeface="Arial" charset="0"/>
              </a:rPr>
              <a:t>Dr Michelle Morgan</a:t>
            </a:r>
          </a:p>
          <a:p>
            <a:r>
              <a:rPr lang="en-GB" altLang="en-US" sz="1800" dirty="0">
                <a:solidFill>
                  <a:schemeClr val="tx1"/>
                </a:solidFill>
                <a:cs typeface="Arial" charset="0"/>
                <a:hlinkClick r:id="rId3"/>
              </a:rPr>
              <a:t>mgmorgan8@hotmail.com</a:t>
            </a:r>
            <a:r>
              <a:rPr lang="en-GB" altLang="en-US" sz="1800" dirty="0">
                <a:solidFill>
                  <a:schemeClr val="tx1"/>
                </a:solidFill>
                <a:cs typeface="Arial" charset="0"/>
              </a:rPr>
              <a:t> </a:t>
            </a:r>
          </a:p>
          <a:p>
            <a:pPr>
              <a:defRPr/>
            </a:pPr>
            <a:endParaRPr lang="en-GB" sz="1000" dirty="0">
              <a:cs typeface="Arial" charset="0"/>
            </a:endParaRPr>
          </a:p>
          <a:p>
            <a:pPr>
              <a:defRPr/>
            </a:pPr>
            <a:r>
              <a:rPr lang="en-GB" sz="1100" dirty="0">
                <a:cs typeface="Arial" charset="0"/>
              </a:rPr>
              <a:t>Author and Editor of </a:t>
            </a:r>
            <a:r>
              <a:rPr lang="en-GB" sz="1100" dirty="0">
                <a:cs typeface="Arial" charset="0"/>
                <a:hlinkClick r:id="rId4"/>
              </a:rPr>
              <a:t>www.improvingthestudentexperience.com</a:t>
            </a:r>
            <a:endParaRPr lang="en-GB" sz="1100" dirty="0">
              <a:cs typeface="Arial" charset="0"/>
            </a:endParaRPr>
          </a:p>
          <a:p>
            <a:pPr>
              <a:defRPr/>
            </a:pPr>
            <a:r>
              <a:rPr lang="en-GB" sz="1100" dirty="0">
                <a:cs typeface="Arial" charset="0"/>
              </a:rPr>
              <a:t>Creator of the Student Experience Transitions Model</a:t>
            </a:r>
          </a:p>
          <a:p>
            <a:pPr>
              <a:defRPr/>
            </a:pPr>
            <a:endParaRPr lang="en-GB" sz="300" dirty="0">
              <a:cs typeface="Arial" charset="0"/>
            </a:endParaRPr>
          </a:p>
          <a:p>
            <a:pPr>
              <a:defRPr/>
            </a:pPr>
            <a:r>
              <a:rPr lang="en-GB" sz="1100" dirty="0">
                <a:cs typeface="Arial" charset="0"/>
              </a:rPr>
              <a:t>Editor and Contributor to </a:t>
            </a:r>
            <a:r>
              <a:rPr lang="en-GB" sz="1100" i="1" dirty="0">
                <a:cs typeface="Arial" charset="0"/>
              </a:rPr>
              <a:t>Improving the Student Experience-A practical guide for universities and colleges </a:t>
            </a:r>
            <a:r>
              <a:rPr lang="en-GB" sz="1100" dirty="0">
                <a:cs typeface="Arial" charset="0"/>
              </a:rPr>
              <a:t>(Routledge, 2012) and </a:t>
            </a:r>
            <a:r>
              <a:rPr lang="en-GB" sz="1100" i="1" dirty="0">
                <a:cs typeface="Arial" charset="0"/>
              </a:rPr>
              <a:t>Supporting Student Diversity in Higher Education</a:t>
            </a:r>
            <a:r>
              <a:rPr lang="en-GB" sz="1100" dirty="0">
                <a:cs typeface="Arial" charset="0"/>
              </a:rPr>
              <a:t> (Routledge, 2013)</a:t>
            </a:r>
          </a:p>
          <a:p>
            <a:endParaRPr lang="en-GB" sz="105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100" b="1" dirty="0">
                <a:effectLst/>
                <a:latin typeface="Calibri" panose="020F0502020204030204" pitchFamily="34" charset="0"/>
                <a:ea typeface="Times New Roman" panose="02020603050405020304" pitchFamily="18" charset="0"/>
                <a:cs typeface="Calibri" panose="020F0502020204030204" pitchFamily="34" charset="0"/>
              </a:rPr>
              <a:t>Forthcoming publications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100" dirty="0">
                <a:effectLst/>
                <a:latin typeface="Calibri" panose="020F0502020204030204" pitchFamily="34" charset="0"/>
                <a:ea typeface="Times New Roman" panose="02020603050405020304" pitchFamily="18" charset="0"/>
                <a:cs typeface="Calibri" panose="020F0502020204030204" pitchFamily="34" charset="0"/>
              </a:rPr>
              <a:t>Morgan, M. (2022) The Retrospective/Prospective PhD by Publication Journey in Chong, S.W and Johnson, N. (ed) </a:t>
            </a:r>
            <a:r>
              <a:rPr lang="en-GB" sz="1100" i="1" dirty="0">
                <a:effectLst/>
                <a:latin typeface="Calibri" panose="020F0502020204030204" pitchFamily="34" charset="0"/>
                <a:ea typeface="Times New Roman" panose="02020603050405020304" pitchFamily="18" charset="0"/>
                <a:cs typeface="Calibri" panose="020F0502020204030204" pitchFamily="34" charset="0"/>
              </a:rPr>
              <a:t>Landscapes and Narratives of PhD by Publication</a:t>
            </a:r>
            <a:r>
              <a:rPr lang="en-GB" sz="1100" dirty="0">
                <a:effectLst/>
                <a:latin typeface="Calibri" panose="020F0502020204030204" pitchFamily="34" charset="0"/>
                <a:ea typeface="Times New Roman" panose="02020603050405020304" pitchFamily="18" charset="0"/>
                <a:cs typeface="Calibri" panose="020F0502020204030204" pitchFamily="34" charset="0"/>
              </a:rPr>
              <a:t>, Basingstoke: Springer Nature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100" dirty="0">
                <a:effectLst/>
                <a:latin typeface="Calibri" panose="020F0502020204030204" pitchFamily="34" charset="0"/>
                <a:ea typeface="Times New Roman" panose="02020603050405020304" pitchFamily="18" charset="0"/>
                <a:cs typeface="Calibri" panose="020F0502020204030204" pitchFamily="34" charset="0"/>
              </a:rPr>
              <a:t>Morgan, M. (2022) The student Experience Transitions Model- integrated practice to inspire staff to support students in Nutt, D. and McIntosh, M. (ed) </a:t>
            </a:r>
            <a:r>
              <a:rPr lang="en-GB" sz="1100" i="1" dirty="0">
                <a:effectLst/>
                <a:latin typeface="Calibri" panose="020F0502020204030204" pitchFamily="34" charset="0"/>
                <a:ea typeface="Times New Roman" panose="02020603050405020304" pitchFamily="18" charset="0"/>
                <a:cs typeface="Calibri" panose="020F0502020204030204" pitchFamily="34" charset="0"/>
              </a:rPr>
              <a:t>The Impact of the Integrated Practitioner in Higher Education Studies in Third Space Professionalism</a:t>
            </a:r>
            <a:r>
              <a:rPr lang="en-GB" sz="1100" dirty="0">
                <a:effectLst/>
                <a:latin typeface="Calibri" panose="020F0502020204030204" pitchFamily="34" charset="0"/>
                <a:ea typeface="Times New Roman" panose="02020603050405020304" pitchFamily="18" charset="0"/>
                <a:cs typeface="Calibri" panose="020F0502020204030204" pitchFamily="34" charset="0"/>
              </a:rPr>
              <a:t>, </a:t>
            </a:r>
            <a:r>
              <a:rPr lang="en-GB" sz="1100" dirty="0" err="1">
                <a:effectLst/>
                <a:latin typeface="Calibri" panose="020F0502020204030204" pitchFamily="34" charset="0"/>
                <a:ea typeface="Times New Roman" panose="02020603050405020304" pitchFamily="18" charset="0"/>
                <a:cs typeface="Calibri" panose="020F0502020204030204" pitchFamily="34" charset="0"/>
              </a:rPr>
              <a:t>Abbingdon</a:t>
            </a:r>
            <a:r>
              <a:rPr lang="en-GB" sz="1100" dirty="0">
                <a:effectLst/>
                <a:latin typeface="Calibri" panose="020F0502020204030204" pitchFamily="34" charset="0"/>
                <a:ea typeface="Times New Roman" panose="02020603050405020304" pitchFamily="18" charset="0"/>
                <a:cs typeface="Calibri" panose="020F0502020204030204" pitchFamily="34" charset="0"/>
              </a:rPr>
              <a:t>: Routledge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100" b="1" dirty="0">
                <a:effectLst/>
                <a:latin typeface="Calibri" panose="020F0502020204030204" pitchFamily="34" charset="0"/>
                <a:ea typeface="Times New Roman" panose="02020603050405020304" pitchFamily="18"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100" b="1" dirty="0">
                <a:effectLst/>
                <a:latin typeface="Calibri" panose="020F0502020204030204" pitchFamily="34" charset="0"/>
                <a:ea typeface="Times New Roman" panose="02020603050405020304" pitchFamily="18" charset="0"/>
                <a:cs typeface="Calibri" panose="020F0502020204030204" pitchFamily="34" charset="0"/>
              </a:rPr>
              <a:t>Most recent publications: </a:t>
            </a:r>
          </a:p>
          <a:p>
            <a:pPr algn="l"/>
            <a:r>
              <a:rPr lang="en-GB" sz="1100" dirty="0">
                <a:latin typeface="Calibri" panose="020F0502020204030204" pitchFamily="34" charset="0"/>
                <a:ea typeface="Calibri" panose="020F0502020204030204" pitchFamily="34" charset="0"/>
                <a:cs typeface="Calibri" panose="020F0502020204030204" pitchFamily="34" charset="0"/>
              </a:rPr>
              <a:t>Morgan, M. (2020)</a:t>
            </a:r>
            <a:r>
              <a:rPr lang="en-GB" sz="1100" i="1" dirty="0">
                <a:latin typeface="Calibri" panose="020F0502020204030204" pitchFamily="34" charset="0"/>
                <a:ea typeface="Calibri" panose="020F0502020204030204" pitchFamily="34" charset="0"/>
                <a:cs typeface="Times New Roman" panose="02020603050405020304" pitchFamily="18" charset="0"/>
              </a:rPr>
              <a:t>  An exceptional transition into higher education, </a:t>
            </a:r>
            <a:r>
              <a:rPr lang="en-GB" sz="1100" dirty="0">
                <a:latin typeface="Calibri" panose="020F0502020204030204" pitchFamily="34" charset="0"/>
                <a:ea typeface="Calibri" panose="020F0502020204030204" pitchFamily="34" charset="0"/>
                <a:cs typeface="Times New Roman" panose="02020603050405020304" pitchFamily="18" charset="0"/>
              </a:rPr>
              <a:t>York: </a:t>
            </a:r>
            <a:r>
              <a:rPr lang="en-GB" sz="1100" dirty="0" err="1">
                <a:latin typeface="Calibri" panose="020F0502020204030204" pitchFamily="34" charset="0"/>
                <a:ea typeface="Calibri" panose="020F0502020204030204" pitchFamily="34" charset="0"/>
                <a:cs typeface="Times New Roman" panose="02020603050405020304" pitchFamily="18" charset="0"/>
              </a:rPr>
              <a:t>AdvanceHE</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GB" sz="1100" dirty="0">
                <a:effectLst/>
                <a:latin typeface="Calibri" panose="020F0502020204030204" pitchFamily="34" charset="0"/>
                <a:ea typeface="Times New Roman" panose="02020603050405020304" pitchFamily="18" charset="0"/>
                <a:cs typeface="Times New Roman" panose="02020603050405020304" pitchFamily="18" charset="0"/>
              </a:rPr>
              <a:t>Morgan, M. (2020) </a:t>
            </a:r>
            <a:r>
              <a:rPr lang="en-GB" sz="1100" i="1" dirty="0" err="1">
                <a:effectLst/>
                <a:latin typeface="Calibri" panose="020F0502020204030204" pitchFamily="34" charset="0"/>
                <a:ea typeface="Times New Roman" panose="02020603050405020304" pitchFamily="18" charset="0"/>
                <a:cs typeface="Times New Roman" panose="02020603050405020304" pitchFamily="18" charset="0"/>
              </a:rPr>
              <a:t>inancial</a:t>
            </a:r>
            <a:r>
              <a:rPr lang="en-GB" sz="1100" i="1" dirty="0">
                <a:effectLst/>
                <a:latin typeface="Calibri" panose="020F0502020204030204" pitchFamily="34" charset="0"/>
                <a:ea typeface="Times New Roman" panose="02020603050405020304" pitchFamily="18" charset="0"/>
                <a:cs typeface="Times New Roman" panose="02020603050405020304" pitchFamily="18" charset="0"/>
              </a:rPr>
              <a:t> concerns and working intentions of incoming Level 4 students -The potential implications for applicants and students in 2020/21 due to Covid19</a:t>
            </a:r>
            <a:r>
              <a:rPr lang="en-GB" sz="1100" dirty="0">
                <a:effectLst/>
                <a:latin typeface="Calibri" panose="020F0502020204030204" pitchFamily="34" charset="0"/>
                <a:ea typeface="Times New Roman" panose="02020603050405020304" pitchFamily="18" charset="0"/>
                <a:cs typeface="Times New Roman" panose="02020603050405020304" pitchFamily="18" charset="0"/>
              </a:rPr>
              <a:t>. Available online at: </a:t>
            </a:r>
            <a:r>
              <a:rPr lang="en-GB" sz="11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5"/>
              </a:rPr>
              <a:t>http://www.improvingthestudentexperience.com/library/covid19/Financial_concerns_and_working_intentions_of_incoming_Level_4_university_students-_implications_of_C19.pdf</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GB" sz="1100" dirty="0">
                <a:effectLst/>
                <a:latin typeface="Calibri" panose="020F0502020204030204" pitchFamily="34" charset="0"/>
                <a:ea typeface="Times New Roman" panose="02020603050405020304" pitchFamily="18" charset="0"/>
                <a:cs typeface="Times New Roman" panose="02020603050405020304" pitchFamily="18" charset="0"/>
              </a:rPr>
              <a:t>Morgan, M. (2020 </a:t>
            </a:r>
            <a:r>
              <a:rPr lang="en-GB" sz="1100" i="1" dirty="0">
                <a:effectLst/>
                <a:latin typeface="Calibri" panose="020F0502020204030204" pitchFamily="34" charset="0"/>
                <a:ea typeface="Times New Roman" panose="02020603050405020304" pitchFamily="18" charset="0"/>
                <a:cs typeface="Times New Roman" panose="02020603050405020304" pitchFamily="18" charset="0"/>
              </a:rPr>
              <a:t>Bridging the gap between secondary and tertiary education. </a:t>
            </a:r>
            <a:r>
              <a:rPr lang="en-GB" sz="1100" dirty="0">
                <a:effectLst/>
                <a:latin typeface="Calibri" panose="020F0502020204030204" pitchFamily="34" charset="0"/>
                <a:ea typeface="Times New Roman" panose="02020603050405020304" pitchFamily="18" charset="0"/>
                <a:cs typeface="Times New Roman" panose="02020603050405020304" pitchFamily="18" charset="0"/>
              </a:rPr>
              <a:t>Available online at: </a:t>
            </a:r>
            <a:r>
              <a:rPr lang="en-GB" sz="11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6"/>
              </a:rPr>
              <a:t>http://www.improvingthestudentexperience.com/library/UG_documents/Bridging_the_gap_between_secondary_and_tertiary_education-Morgan_2020.pdf</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GB" sz="1100" dirty="0">
                <a:effectLst/>
                <a:latin typeface="Calibri" panose="020F0502020204030204" pitchFamily="34" charset="0"/>
                <a:ea typeface="Times New Roman" panose="02020603050405020304" pitchFamily="18" charset="0"/>
                <a:cs typeface="Calibri" panose="020F0502020204030204" pitchFamily="34" charset="0"/>
              </a:rPr>
              <a:t>Morgan, M. (2018) </a:t>
            </a:r>
            <a:r>
              <a:rPr lang="en-GB" sz="1100" i="1" dirty="0">
                <a:effectLst/>
                <a:latin typeface="Calibri" panose="020F0502020204030204" pitchFamily="34" charset="0"/>
                <a:ea typeface="Times New Roman" panose="02020603050405020304" pitchFamily="18" charset="0"/>
                <a:cs typeface="Calibri" panose="020F0502020204030204" pitchFamily="34" charset="0"/>
              </a:rPr>
              <a:t>Fostering engagement in higher education of all stakeholders in the delivery of a high quality student experience-PhD by Publication</a:t>
            </a:r>
            <a:r>
              <a:rPr lang="en-GB" sz="1100" dirty="0">
                <a:effectLst/>
                <a:latin typeface="Calibri" panose="020F0502020204030204" pitchFamily="34" charset="0"/>
                <a:ea typeface="Times New Roman" panose="02020603050405020304" pitchFamily="18" charset="0"/>
                <a:cs typeface="Calibri" panose="020F0502020204030204" pitchFamily="34" charset="0"/>
              </a:rPr>
              <a:t>, </a:t>
            </a:r>
            <a:r>
              <a:rPr lang="en-GB" sz="1100" dirty="0" err="1">
                <a:effectLst/>
                <a:latin typeface="Calibri" panose="020F0502020204030204" pitchFamily="34" charset="0"/>
                <a:ea typeface="Times New Roman" panose="02020603050405020304" pitchFamily="18" charset="0"/>
                <a:cs typeface="Calibri" panose="020F0502020204030204" pitchFamily="34" charset="0"/>
              </a:rPr>
              <a:t>Bournemouth:Bournemouth</a:t>
            </a:r>
            <a:r>
              <a:rPr lang="en-GB" sz="1100" dirty="0">
                <a:effectLst/>
                <a:latin typeface="Calibri" panose="020F0502020204030204" pitchFamily="34" charset="0"/>
                <a:ea typeface="Times New Roman" panose="02020603050405020304" pitchFamily="18" charset="0"/>
                <a:cs typeface="Calibri" panose="020F0502020204030204" pitchFamily="34" charset="0"/>
              </a:rPr>
              <a:t> University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GB" sz="1100" dirty="0">
                <a:effectLst/>
                <a:latin typeface="Calibri" panose="020F0502020204030204" pitchFamily="34" charset="0"/>
                <a:ea typeface="Times New Roman" panose="02020603050405020304" pitchFamily="18" charset="0"/>
                <a:cs typeface="Calibri" panose="020F0502020204030204" pitchFamily="34" charset="0"/>
              </a:rPr>
              <a:t>Morgan, M. and </a:t>
            </a:r>
            <a:r>
              <a:rPr lang="en-GB" sz="1100" dirty="0" err="1">
                <a:effectLst/>
                <a:latin typeface="Calibri" panose="020F0502020204030204" pitchFamily="34" charset="0"/>
                <a:ea typeface="Times New Roman" panose="02020603050405020304" pitchFamily="18" charset="0"/>
                <a:cs typeface="Calibri" panose="020F0502020204030204" pitchFamily="34" charset="0"/>
              </a:rPr>
              <a:t>Direito</a:t>
            </a:r>
            <a:r>
              <a:rPr lang="en-GB" sz="1100" dirty="0">
                <a:effectLst/>
                <a:latin typeface="Calibri" panose="020F0502020204030204" pitchFamily="34" charset="0"/>
                <a:ea typeface="Times New Roman" panose="02020603050405020304" pitchFamily="18" charset="0"/>
                <a:cs typeface="Calibri" panose="020F0502020204030204" pitchFamily="34" charset="0"/>
              </a:rPr>
              <a:t>, I. (2016) </a:t>
            </a:r>
            <a:r>
              <a:rPr lang="en-GB" sz="1100" i="1" dirty="0">
                <a:effectLst/>
                <a:latin typeface="Calibri" panose="020F0502020204030204" pitchFamily="34" charset="0"/>
                <a:ea typeface="Times New Roman" panose="02020603050405020304" pitchFamily="18" charset="0"/>
                <a:cs typeface="Calibri" panose="020F0502020204030204" pitchFamily="34" charset="0"/>
              </a:rPr>
              <a:t>Widening and sustaining postgraduate taught (PGT) STEM study in the UK: a collaborative project. Creating change through understanding expectations and attitudes towards PGT study, experiences and post-study outcomes from the perspective of applicants, students, universities and employers</a:t>
            </a:r>
            <a:r>
              <a:rPr lang="en-GB" sz="1100" dirty="0">
                <a:effectLst/>
                <a:latin typeface="Calibri" panose="020F0502020204030204" pitchFamily="34" charset="0"/>
                <a:ea typeface="Times New Roman" panose="02020603050405020304" pitchFamily="18" charset="0"/>
                <a:cs typeface="Calibri" panose="020F0502020204030204" pitchFamily="34" charset="0"/>
              </a:rPr>
              <a:t>. Available at:</a:t>
            </a:r>
            <a:r>
              <a:rPr lang="en-GB" sz="11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11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7"/>
              </a:rPr>
              <a:t>http://www.improvingthestudentexperience.com/library/PG_documents/Postgraduate_Experience_Report_Final.pdf</a:t>
            </a:r>
            <a:r>
              <a:rPr lang="en-GB" sz="11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GB" sz="1100" dirty="0">
                <a:effectLst/>
                <a:latin typeface="Calibri" panose="020F0502020204030204" pitchFamily="34" charset="0"/>
                <a:ea typeface="Times New Roman" panose="02020603050405020304" pitchFamily="18" charset="0"/>
                <a:cs typeface="Calibri" panose="020F0502020204030204" pitchFamily="34" charset="0"/>
              </a:rPr>
              <a:t> Creator and author of </a:t>
            </a:r>
            <a:r>
              <a:rPr lang="en-GB" sz="11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4"/>
              </a:rPr>
              <a:t>http://www.improvingthestudentexperience.com</a:t>
            </a:r>
            <a:r>
              <a:rPr lang="en-GB" sz="1100" dirty="0">
                <a:effectLst/>
                <a:latin typeface="Calibri" panose="020F0502020204030204" pitchFamily="34" charset="0"/>
                <a:ea typeface="Times New Roman" panose="02020603050405020304" pitchFamily="18"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GB" sz="1100" dirty="0">
                <a:effectLst/>
                <a:latin typeface="Calibri" panose="020F0502020204030204" pitchFamily="34" charset="0"/>
                <a:ea typeface="Times New Roman" panose="02020603050405020304" pitchFamily="18" charset="0"/>
                <a:cs typeface="Calibri" panose="020F0502020204030204" pitchFamily="34" charset="0"/>
              </a:rPr>
              <a:t>Editor/Chapter and Case Study Author of </a:t>
            </a:r>
            <a:r>
              <a:rPr lang="en-GB" sz="1100" i="1" dirty="0">
                <a:effectLst/>
                <a:latin typeface="Calibri" panose="020F0502020204030204" pitchFamily="34" charset="0"/>
                <a:ea typeface="Times New Roman" panose="02020603050405020304" pitchFamily="18" charset="0"/>
                <a:cs typeface="Calibri" panose="020F0502020204030204" pitchFamily="34" charset="0"/>
              </a:rPr>
              <a:t>Improving the Student Experience- a practical guide</a:t>
            </a:r>
            <a:r>
              <a:rPr lang="en-GB" sz="1100" dirty="0">
                <a:effectLst/>
                <a:latin typeface="Calibri" panose="020F0502020204030204" pitchFamily="34" charset="0"/>
                <a:ea typeface="Times New Roman" panose="02020603050405020304" pitchFamily="18" charset="0"/>
                <a:cs typeface="Calibri" panose="020F0502020204030204" pitchFamily="34" charset="0"/>
              </a:rPr>
              <a:t> (published by Routledge 2011)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GB" sz="1100" dirty="0">
                <a:effectLst/>
                <a:latin typeface="Calibri" panose="020F0502020204030204" pitchFamily="34" charset="0"/>
                <a:ea typeface="Times New Roman" panose="02020603050405020304" pitchFamily="18" charset="0"/>
                <a:cs typeface="Calibri" panose="020F0502020204030204" pitchFamily="34" charset="0"/>
              </a:rPr>
              <a:t>Editor/Chapter and Case Study Author of  </a:t>
            </a:r>
            <a:r>
              <a:rPr lang="en-GB" sz="1100" i="1" dirty="0">
                <a:effectLst/>
                <a:latin typeface="Calibri" panose="020F0502020204030204" pitchFamily="34" charset="0"/>
                <a:ea typeface="Times New Roman" panose="02020603050405020304" pitchFamily="18" charset="0"/>
                <a:cs typeface="Calibri" panose="020F0502020204030204" pitchFamily="34" charset="0"/>
              </a:rPr>
              <a:t>Supporting Student Diversity in Higher Education- a practical guide</a:t>
            </a:r>
            <a:r>
              <a:rPr lang="en-GB" sz="1100" dirty="0">
                <a:effectLst/>
                <a:latin typeface="Calibri" panose="020F0502020204030204" pitchFamily="34" charset="0"/>
                <a:ea typeface="Times New Roman" panose="02020603050405020304" pitchFamily="18" charset="0"/>
                <a:cs typeface="Calibri" panose="020F0502020204030204" pitchFamily="34" charset="0"/>
              </a:rPr>
              <a:t> (published by Routledge 2013).</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D8731AFA-5276-4A0E-8F88-475E0ED107A9}"/>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8" name="Rectangle 7">
            <a:extLst>
              <a:ext uri="{FF2B5EF4-FFF2-40B4-BE49-F238E27FC236}">
                <a16:creationId xmlns:a16="http://schemas.microsoft.com/office/drawing/2014/main" id="{C51725D6-24E7-4B46-8908-DD93C28876B1}"/>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9" name="Picture 8">
            <a:extLst>
              <a:ext uri="{FF2B5EF4-FFF2-40B4-BE49-F238E27FC236}">
                <a16:creationId xmlns:a16="http://schemas.microsoft.com/office/drawing/2014/main" id="{56884231-BE7A-4F69-A616-695F4EB2710F}"/>
              </a:ext>
            </a:extLst>
          </p:cNvPr>
          <p:cNvPicPr>
            <a:picLocks noChangeAspect="1"/>
          </p:cNvPicPr>
          <p:nvPr/>
        </p:nvPicPr>
        <p:blipFill>
          <a:blip r:embed="rId8"/>
          <a:stretch>
            <a:fillRect/>
          </a:stretch>
        </p:blipFill>
        <p:spPr>
          <a:xfrm>
            <a:off x="11703271" y="6319521"/>
            <a:ext cx="488730" cy="538480"/>
          </a:xfrm>
          <a:prstGeom prst="rect">
            <a:avLst/>
          </a:prstGeom>
        </p:spPr>
      </p:pic>
    </p:spTree>
    <p:extLst>
      <p:ext uri="{BB962C8B-B14F-4D97-AF65-F5344CB8AC3E}">
        <p14:creationId xmlns:p14="http://schemas.microsoft.com/office/powerpoint/2010/main" val="19711269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645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4" descr="Diagram&#10;&#10;Description automatically generated">
            <a:extLst>
              <a:ext uri="{FF2B5EF4-FFF2-40B4-BE49-F238E27FC236}">
                <a16:creationId xmlns:a16="http://schemas.microsoft.com/office/drawing/2014/main" id="{3D85B0AF-08D2-CDF1-59EB-47CB7DD9A4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922" y="1506336"/>
            <a:ext cx="5851078" cy="4842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6">
            <a:extLst>
              <a:ext uri="{FF2B5EF4-FFF2-40B4-BE49-F238E27FC236}">
                <a16:creationId xmlns:a16="http://schemas.microsoft.com/office/drawing/2014/main" id="{7868090D-EE8E-1FD2-BA4E-7CD2FA9197BC}"/>
              </a:ext>
            </a:extLst>
          </p:cNvPr>
          <p:cNvSpPr txBox="1">
            <a:spLocks noChangeArrowheads="1"/>
          </p:cNvSpPr>
          <p:nvPr/>
        </p:nvSpPr>
        <p:spPr bwMode="auto">
          <a:xfrm>
            <a:off x="701994" y="6194426"/>
            <a:ext cx="7272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dirty="0">
                <a:hlinkClick r:id="rId4"/>
              </a:rPr>
              <a:t>Improving the Student Experience by Michelle Morgan - Official Website</a:t>
            </a:r>
            <a:endParaRPr lang="en-GB" altLang="en-US" sz="1400" dirty="0"/>
          </a:p>
        </p:txBody>
      </p:sp>
      <p:pic>
        <p:nvPicPr>
          <p:cNvPr id="8" name="Picture 7">
            <a:extLst>
              <a:ext uri="{FF2B5EF4-FFF2-40B4-BE49-F238E27FC236}">
                <a16:creationId xmlns:a16="http://schemas.microsoft.com/office/drawing/2014/main" id="{F331377F-1D00-01D3-10E5-5B6BE80F7037}"/>
              </a:ext>
            </a:extLst>
          </p:cNvPr>
          <p:cNvPicPr/>
          <p:nvPr/>
        </p:nvPicPr>
        <p:blipFill>
          <a:blip r:embed="rId5" cstate="print"/>
          <a:srcRect/>
          <a:stretch>
            <a:fillRect/>
          </a:stretch>
        </p:blipFill>
        <p:spPr bwMode="auto">
          <a:xfrm>
            <a:off x="6553072" y="1519345"/>
            <a:ext cx="4803112" cy="4983056"/>
          </a:xfrm>
          <a:prstGeom prst="rect">
            <a:avLst/>
          </a:prstGeom>
          <a:noFill/>
          <a:ln w="9525">
            <a:noFill/>
            <a:miter lim="800000"/>
            <a:headEnd/>
            <a:tailEnd/>
          </a:ln>
        </p:spPr>
      </p:pic>
      <p:pic>
        <p:nvPicPr>
          <p:cNvPr id="9" name="Picture 8">
            <a:extLst>
              <a:ext uri="{FF2B5EF4-FFF2-40B4-BE49-F238E27FC236}">
                <a16:creationId xmlns:a16="http://schemas.microsoft.com/office/drawing/2014/main" id="{618E432C-FBB1-FE57-8938-F78D8B1BFC02}"/>
              </a:ext>
            </a:extLst>
          </p:cNvPr>
          <p:cNvPicPr/>
          <p:nvPr/>
        </p:nvPicPr>
        <p:blipFill>
          <a:blip r:embed="rId6" cstate="print"/>
          <a:srcRect/>
          <a:stretch>
            <a:fillRect/>
          </a:stretch>
        </p:blipFill>
        <p:spPr bwMode="auto">
          <a:xfrm>
            <a:off x="7676677" y="2880599"/>
            <a:ext cx="2513897" cy="2162094"/>
          </a:xfrm>
          <a:prstGeom prst="rect">
            <a:avLst/>
          </a:prstGeom>
          <a:noFill/>
          <a:ln w="9525">
            <a:noFill/>
            <a:miter lim="800000"/>
            <a:headEnd/>
            <a:tailEnd/>
          </a:ln>
        </p:spPr>
      </p:pic>
      <p:sp>
        <p:nvSpPr>
          <p:cNvPr id="10" name="Title 1">
            <a:extLst>
              <a:ext uri="{FF2B5EF4-FFF2-40B4-BE49-F238E27FC236}">
                <a16:creationId xmlns:a16="http://schemas.microsoft.com/office/drawing/2014/main" id="{0B40A8CC-343C-1537-6F63-F51B1B8E885B}"/>
              </a:ext>
            </a:extLst>
          </p:cNvPr>
          <p:cNvSpPr txBox="1">
            <a:spLocks/>
          </p:cNvSpPr>
          <p:nvPr/>
        </p:nvSpPr>
        <p:spPr>
          <a:xfrm>
            <a:off x="293369" y="-30528"/>
            <a:ext cx="11720831" cy="5401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5400" b="1" dirty="0">
                <a:solidFill>
                  <a:schemeClr val="accent1"/>
                </a:solidFill>
                <a:latin typeface="+mn-lt"/>
              </a:rPr>
            </a:br>
            <a:r>
              <a:rPr lang="en-US" b="1" dirty="0">
                <a:solidFill>
                  <a:schemeClr val="accent1"/>
                </a:solidFill>
                <a:latin typeface="+mn-lt"/>
              </a:rPr>
              <a:t>The Student Experience Transitions</a:t>
            </a:r>
          </a:p>
          <a:p>
            <a:pPr algn="ctr"/>
            <a:r>
              <a:rPr lang="en-US" b="1" dirty="0">
                <a:solidFill>
                  <a:schemeClr val="accent1"/>
                </a:solidFill>
                <a:latin typeface="+mn-lt"/>
              </a:rPr>
              <a:t>study lifecycle</a:t>
            </a:r>
          </a:p>
        </p:txBody>
      </p:sp>
      <p:cxnSp>
        <p:nvCxnSpPr>
          <p:cNvPr id="5" name="Straight Arrow Connector 4">
            <a:extLst>
              <a:ext uri="{FF2B5EF4-FFF2-40B4-BE49-F238E27FC236}">
                <a16:creationId xmlns:a16="http://schemas.microsoft.com/office/drawing/2014/main" id="{254D7163-53C9-8D82-E3A2-28E41BCDBF7B}"/>
              </a:ext>
            </a:extLst>
          </p:cNvPr>
          <p:cNvCxnSpPr>
            <a:cxnSpLocks/>
          </p:cNvCxnSpPr>
          <p:nvPr/>
        </p:nvCxnSpPr>
        <p:spPr>
          <a:xfrm flipH="1">
            <a:off x="9479280" y="2346960"/>
            <a:ext cx="1386840" cy="7467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4986726-2092-DFC0-7508-0FAC02233A66}"/>
              </a:ext>
            </a:extLst>
          </p:cNvPr>
          <p:cNvSpPr txBox="1"/>
          <p:nvPr/>
        </p:nvSpPr>
        <p:spPr>
          <a:xfrm>
            <a:off x="10081797" y="1895475"/>
            <a:ext cx="1622682" cy="369332"/>
          </a:xfrm>
          <a:prstGeom prst="rect">
            <a:avLst/>
          </a:prstGeom>
          <a:noFill/>
        </p:spPr>
        <p:txBody>
          <a:bodyPr wrap="square" rtlCol="0">
            <a:spAutoFit/>
          </a:bodyPr>
          <a:lstStyle/>
          <a:p>
            <a:pPr algn="ctr"/>
            <a:r>
              <a:rPr lang="en-US" b="1" dirty="0">
                <a:solidFill>
                  <a:schemeClr val="accent1"/>
                </a:solidFill>
              </a:rPr>
              <a:t>Themes</a:t>
            </a:r>
            <a:endParaRPr lang="en-GB" b="1" dirty="0">
              <a:solidFill>
                <a:schemeClr val="accent1"/>
              </a:solidFill>
            </a:endParaRPr>
          </a:p>
        </p:txBody>
      </p:sp>
      <p:sp>
        <p:nvSpPr>
          <p:cNvPr id="15" name="Rectangle 14">
            <a:extLst>
              <a:ext uri="{FF2B5EF4-FFF2-40B4-BE49-F238E27FC236}">
                <a16:creationId xmlns:a16="http://schemas.microsoft.com/office/drawing/2014/main" id="{7AA2DF8D-5965-603C-9025-8F19ED0A3F78}"/>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ln>
                <a:solidFill>
                  <a:srgbClr val="00B0F0"/>
                </a:solidFill>
              </a:ln>
            </a:endParaRPr>
          </a:p>
        </p:txBody>
      </p:sp>
      <p:sp>
        <p:nvSpPr>
          <p:cNvPr id="16" name="Rectangle 15">
            <a:extLst>
              <a:ext uri="{FF2B5EF4-FFF2-40B4-BE49-F238E27FC236}">
                <a16:creationId xmlns:a16="http://schemas.microsoft.com/office/drawing/2014/main" id="{44D71E80-8153-9F15-0941-770460F92317}"/>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ln>
                <a:solidFill>
                  <a:srgbClr val="00B0F0"/>
                </a:solidFill>
              </a:ln>
            </a:endParaRPr>
          </a:p>
        </p:txBody>
      </p:sp>
      <p:pic>
        <p:nvPicPr>
          <p:cNvPr id="18" name="Picture 17">
            <a:extLst>
              <a:ext uri="{FF2B5EF4-FFF2-40B4-BE49-F238E27FC236}">
                <a16:creationId xmlns:a16="http://schemas.microsoft.com/office/drawing/2014/main" id="{311022AA-7343-7096-4578-59AE906F9FF4}"/>
              </a:ext>
            </a:extLst>
          </p:cNvPr>
          <p:cNvPicPr>
            <a:picLocks noChangeAspect="1"/>
          </p:cNvPicPr>
          <p:nvPr/>
        </p:nvPicPr>
        <p:blipFill>
          <a:blip r:embed="rId7"/>
          <a:stretch>
            <a:fillRect/>
          </a:stretch>
        </p:blipFill>
        <p:spPr>
          <a:xfrm>
            <a:off x="11703271" y="6319521"/>
            <a:ext cx="488730" cy="538480"/>
          </a:xfrm>
          <a:prstGeom prst="rect">
            <a:avLst/>
          </a:prstGeom>
        </p:spPr>
      </p:pic>
      <p:cxnSp>
        <p:nvCxnSpPr>
          <p:cNvPr id="12" name="Straight Arrow Connector 11">
            <a:extLst>
              <a:ext uri="{FF2B5EF4-FFF2-40B4-BE49-F238E27FC236}">
                <a16:creationId xmlns:a16="http://schemas.microsoft.com/office/drawing/2014/main" id="{8324B1FC-B871-982E-18A5-89262096C48C}"/>
              </a:ext>
            </a:extLst>
          </p:cNvPr>
          <p:cNvCxnSpPr>
            <a:cxnSpLocks/>
          </p:cNvCxnSpPr>
          <p:nvPr/>
        </p:nvCxnSpPr>
        <p:spPr>
          <a:xfrm>
            <a:off x="6332056" y="1688238"/>
            <a:ext cx="757575" cy="9120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DC86198-E546-8AF9-695C-D34414A22393}"/>
              </a:ext>
            </a:extLst>
          </p:cNvPr>
          <p:cNvSpPr txBox="1"/>
          <p:nvPr/>
        </p:nvSpPr>
        <p:spPr>
          <a:xfrm>
            <a:off x="5520715" y="1234460"/>
            <a:ext cx="1622682" cy="369332"/>
          </a:xfrm>
          <a:prstGeom prst="rect">
            <a:avLst/>
          </a:prstGeom>
          <a:noFill/>
        </p:spPr>
        <p:txBody>
          <a:bodyPr wrap="square" rtlCol="0">
            <a:spAutoFit/>
          </a:bodyPr>
          <a:lstStyle/>
          <a:p>
            <a:pPr algn="ctr"/>
            <a:r>
              <a:rPr lang="en-US" b="1" dirty="0">
                <a:solidFill>
                  <a:schemeClr val="accent1"/>
                </a:solidFill>
              </a:rPr>
              <a:t>Stages</a:t>
            </a:r>
            <a:endParaRPr lang="en-GB" b="1" dirty="0">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93122A-7595-4500-BB75-880B7B97E7E6}"/>
              </a:ext>
            </a:extLst>
          </p:cNvPr>
          <p:cNvPicPr>
            <a:picLocks noChangeAspect="1"/>
          </p:cNvPicPr>
          <p:nvPr/>
        </p:nvPicPr>
        <p:blipFill>
          <a:blip r:embed="rId3"/>
          <a:stretch>
            <a:fillRect/>
          </a:stretch>
        </p:blipFill>
        <p:spPr>
          <a:xfrm>
            <a:off x="899891" y="249554"/>
            <a:ext cx="2439780" cy="1730357"/>
          </a:xfrm>
          <a:prstGeom prst="rect">
            <a:avLst/>
          </a:prstGeom>
        </p:spPr>
      </p:pic>
      <p:sp>
        <p:nvSpPr>
          <p:cNvPr id="4" name="Rectangle 3">
            <a:extLst>
              <a:ext uri="{FF2B5EF4-FFF2-40B4-BE49-F238E27FC236}">
                <a16:creationId xmlns:a16="http://schemas.microsoft.com/office/drawing/2014/main" id="{EA2CD7F0-E9A7-4B01-BA91-79168089CD05}"/>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5" name="Rectangle 4">
            <a:extLst>
              <a:ext uri="{FF2B5EF4-FFF2-40B4-BE49-F238E27FC236}">
                <a16:creationId xmlns:a16="http://schemas.microsoft.com/office/drawing/2014/main" id="{89FE7C01-91C3-46E8-B663-BA7C0BBB234C}"/>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6" name="Picture 5">
            <a:extLst>
              <a:ext uri="{FF2B5EF4-FFF2-40B4-BE49-F238E27FC236}">
                <a16:creationId xmlns:a16="http://schemas.microsoft.com/office/drawing/2014/main" id="{6431FF9B-617E-4EE9-8339-C5096D2D3630}"/>
              </a:ext>
            </a:extLst>
          </p:cNvPr>
          <p:cNvPicPr>
            <a:picLocks noChangeAspect="1"/>
          </p:cNvPicPr>
          <p:nvPr/>
        </p:nvPicPr>
        <p:blipFill>
          <a:blip r:embed="rId4"/>
          <a:stretch>
            <a:fillRect/>
          </a:stretch>
        </p:blipFill>
        <p:spPr>
          <a:xfrm>
            <a:off x="11703271" y="6319521"/>
            <a:ext cx="488730" cy="538480"/>
          </a:xfrm>
          <a:prstGeom prst="rect">
            <a:avLst/>
          </a:prstGeom>
        </p:spPr>
      </p:pic>
      <p:pic>
        <p:nvPicPr>
          <p:cNvPr id="7" name="Picture 6" descr="C:\Users\shell\Desktop\Fig 1 v3.jpg">
            <a:extLst>
              <a:ext uri="{FF2B5EF4-FFF2-40B4-BE49-F238E27FC236}">
                <a16:creationId xmlns:a16="http://schemas.microsoft.com/office/drawing/2014/main" id="{CC87005F-53FA-463E-BAFA-A30FAB076A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2848" y="955595"/>
            <a:ext cx="4916981" cy="5297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Refresh 1 - SVG - iconmonstr">
            <a:extLst>
              <a:ext uri="{FF2B5EF4-FFF2-40B4-BE49-F238E27FC236}">
                <a16:creationId xmlns:a16="http://schemas.microsoft.com/office/drawing/2014/main" id="{011F6B7D-B6C8-4A7F-A61F-CD441CD087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154829">
            <a:off x="8046635" y="2451752"/>
            <a:ext cx="2197391" cy="21973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0">
            <a:extLst>
              <a:ext uri="{FF2B5EF4-FFF2-40B4-BE49-F238E27FC236}">
                <a16:creationId xmlns:a16="http://schemas.microsoft.com/office/drawing/2014/main" id="{7FD38AF8-7FBE-46D3-BAE2-4F38977B4205}"/>
              </a:ext>
            </a:extLst>
          </p:cNvPr>
          <p:cNvSpPr txBox="1">
            <a:spLocks noChangeArrowheads="1"/>
          </p:cNvSpPr>
          <p:nvPr/>
        </p:nvSpPr>
        <p:spPr bwMode="auto">
          <a:xfrm>
            <a:off x="7361700" y="6319521"/>
            <a:ext cx="3786398" cy="369332"/>
          </a:xfrm>
          <a:prstGeom prst="rect">
            <a:avLst/>
          </a:prstGeom>
          <a:noFill/>
          <a:ln w="9525">
            <a:noFill/>
            <a:miter lim="800000"/>
            <a:headEnd/>
            <a:tailEnd/>
          </a:ln>
        </p:spPr>
        <p:txBody>
          <a:bodyPr wrap="square">
            <a:spAutoFit/>
          </a:bodyPr>
          <a:lstStyle/>
          <a:p>
            <a:r>
              <a:rPr lang="en-GB" sz="900" dirty="0">
                <a:latin typeface="Calibri" pitchFamily="34" charset="0"/>
              </a:rPr>
              <a:t>Source: M Morgan (2011) Improving the Student Experience- the practical guide for universities and colleges, </a:t>
            </a:r>
            <a:r>
              <a:rPr lang="en-GB" sz="900" dirty="0" err="1">
                <a:latin typeface="Calibri" pitchFamily="34" charset="0"/>
              </a:rPr>
              <a:t>Oxon:Routledge</a:t>
            </a:r>
            <a:r>
              <a:rPr lang="en-GB" sz="900" dirty="0">
                <a:latin typeface="Calibri" pitchFamily="34" charset="0"/>
              </a:rPr>
              <a:t>.</a:t>
            </a:r>
          </a:p>
        </p:txBody>
      </p:sp>
      <p:sp>
        <p:nvSpPr>
          <p:cNvPr id="9" name="TextBox 8">
            <a:extLst>
              <a:ext uri="{FF2B5EF4-FFF2-40B4-BE49-F238E27FC236}">
                <a16:creationId xmlns:a16="http://schemas.microsoft.com/office/drawing/2014/main" id="{2F772649-6527-4661-8C23-266D3532E3EE}"/>
              </a:ext>
            </a:extLst>
          </p:cNvPr>
          <p:cNvSpPr txBox="1"/>
          <p:nvPr/>
        </p:nvSpPr>
        <p:spPr>
          <a:xfrm>
            <a:off x="7891421" y="309262"/>
            <a:ext cx="2598057" cy="646331"/>
          </a:xfrm>
          <a:prstGeom prst="rect">
            <a:avLst/>
          </a:prstGeom>
          <a:noFill/>
        </p:spPr>
        <p:txBody>
          <a:bodyPr wrap="square" rtlCol="0">
            <a:spAutoFit/>
          </a:bodyPr>
          <a:lstStyle/>
          <a:p>
            <a:pPr algn="ctr"/>
            <a:r>
              <a:rPr lang="en-US" b="1" dirty="0">
                <a:solidFill>
                  <a:srgbClr val="0070C0"/>
                </a:solidFill>
              </a:rPr>
              <a:t>The Student Experience Transitions Model</a:t>
            </a:r>
            <a:endParaRPr lang="en-GB" b="1" dirty="0">
              <a:solidFill>
                <a:srgbClr val="0070C0"/>
              </a:solidFill>
            </a:endParaRPr>
          </a:p>
        </p:txBody>
      </p:sp>
      <p:pic>
        <p:nvPicPr>
          <p:cNvPr id="11" name="Picture 10">
            <a:extLst>
              <a:ext uri="{FF2B5EF4-FFF2-40B4-BE49-F238E27FC236}">
                <a16:creationId xmlns:a16="http://schemas.microsoft.com/office/drawing/2014/main" id="{44F982B3-62A1-0D43-96E3-F38A283A7EC5}"/>
              </a:ext>
            </a:extLst>
          </p:cNvPr>
          <p:cNvPicPr>
            <a:picLocks noChangeAspect="1"/>
          </p:cNvPicPr>
          <p:nvPr/>
        </p:nvPicPr>
        <p:blipFill>
          <a:blip r:embed="rId7"/>
          <a:stretch>
            <a:fillRect/>
          </a:stretch>
        </p:blipFill>
        <p:spPr>
          <a:xfrm>
            <a:off x="792375" y="5233674"/>
            <a:ext cx="2892447" cy="1167098"/>
          </a:xfrm>
          <a:prstGeom prst="rect">
            <a:avLst/>
          </a:prstGeom>
        </p:spPr>
      </p:pic>
      <p:sp>
        <p:nvSpPr>
          <p:cNvPr id="14" name="TextBox 13">
            <a:extLst>
              <a:ext uri="{FF2B5EF4-FFF2-40B4-BE49-F238E27FC236}">
                <a16:creationId xmlns:a16="http://schemas.microsoft.com/office/drawing/2014/main" id="{F96690FF-088F-D2C0-6705-BE3E2D6B6E23}"/>
              </a:ext>
            </a:extLst>
          </p:cNvPr>
          <p:cNvSpPr txBox="1"/>
          <p:nvPr/>
        </p:nvSpPr>
        <p:spPr>
          <a:xfrm>
            <a:off x="453607" y="6438666"/>
            <a:ext cx="6118166" cy="276999"/>
          </a:xfrm>
          <a:prstGeom prst="rect">
            <a:avLst/>
          </a:prstGeom>
          <a:noFill/>
        </p:spPr>
        <p:txBody>
          <a:bodyPr wrap="square">
            <a:spAutoFit/>
          </a:bodyPr>
          <a:lstStyle/>
          <a:p>
            <a:r>
              <a:rPr lang="en-GB" sz="1200" dirty="0">
                <a:hlinkClick r:id="rId8"/>
              </a:rPr>
              <a:t>Belonging-and-inclusion-survey-Wonkhe-Pearson-Feb-22.pdf</a:t>
            </a:r>
            <a:endParaRPr lang="en-GB" sz="1200" dirty="0"/>
          </a:p>
        </p:txBody>
      </p:sp>
      <p:pic>
        <p:nvPicPr>
          <p:cNvPr id="15" name="Picture 14">
            <a:extLst>
              <a:ext uri="{FF2B5EF4-FFF2-40B4-BE49-F238E27FC236}">
                <a16:creationId xmlns:a16="http://schemas.microsoft.com/office/drawing/2014/main" id="{FE0DB937-381B-8F8A-63DA-8135249CDD98}"/>
              </a:ext>
            </a:extLst>
          </p:cNvPr>
          <p:cNvPicPr>
            <a:picLocks noChangeAspect="1"/>
          </p:cNvPicPr>
          <p:nvPr/>
        </p:nvPicPr>
        <p:blipFill>
          <a:blip r:embed="rId9"/>
          <a:stretch>
            <a:fillRect/>
          </a:stretch>
        </p:blipFill>
        <p:spPr>
          <a:xfrm>
            <a:off x="3979850" y="209056"/>
            <a:ext cx="2796685" cy="1121706"/>
          </a:xfrm>
          <a:prstGeom prst="rect">
            <a:avLst/>
          </a:prstGeom>
        </p:spPr>
      </p:pic>
      <p:sp>
        <p:nvSpPr>
          <p:cNvPr id="18" name="TextBox 17">
            <a:extLst>
              <a:ext uri="{FF2B5EF4-FFF2-40B4-BE49-F238E27FC236}">
                <a16:creationId xmlns:a16="http://schemas.microsoft.com/office/drawing/2014/main" id="{DD61E99E-77BF-B841-03A3-2FEB9944793C}"/>
              </a:ext>
            </a:extLst>
          </p:cNvPr>
          <p:cNvSpPr txBox="1"/>
          <p:nvPr/>
        </p:nvSpPr>
        <p:spPr>
          <a:xfrm>
            <a:off x="3822026" y="1240404"/>
            <a:ext cx="3321482" cy="276999"/>
          </a:xfrm>
          <a:prstGeom prst="rect">
            <a:avLst/>
          </a:prstGeom>
          <a:noFill/>
        </p:spPr>
        <p:txBody>
          <a:bodyPr wrap="square">
            <a:spAutoFit/>
          </a:bodyPr>
          <a:lstStyle/>
          <a:p>
            <a:r>
              <a:rPr lang="en-US" sz="1200" dirty="0">
                <a:hlinkClick r:id="rId10"/>
              </a:rPr>
              <a:t>Turbocharging the future (upp-foundation.org)</a:t>
            </a:r>
            <a:endParaRPr lang="en-GB" sz="1200" dirty="0"/>
          </a:p>
        </p:txBody>
      </p:sp>
      <p:pic>
        <p:nvPicPr>
          <p:cNvPr id="10" name="Picture 9">
            <a:extLst>
              <a:ext uri="{FF2B5EF4-FFF2-40B4-BE49-F238E27FC236}">
                <a16:creationId xmlns:a16="http://schemas.microsoft.com/office/drawing/2014/main" id="{B1502A7E-1EE1-B1B9-25ED-5FCD16B56AEB}"/>
              </a:ext>
            </a:extLst>
          </p:cNvPr>
          <p:cNvPicPr>
            <a:picLocks noChangeAspect="1"/>
          </p:cNvPicPr>
          <p:nvPr/>
        </p:nvPicPr>
        <p:blipFill>
          <a:blip r:embed="rId11"/>
          <a:stretch>
            <a:fillRect/>
          </a:stretch>
        </p:blipFill>
        <p:spPr>
          <a:xfrm>
            <a:off x="691168" y="2562900"/>
            <a:ext cx="2892447" cy="2377405"/>
          </a:xfrm>
          <a:prstGeom prst="rect">
            <a:avLst/>
          </a:prstGeom>
        </p:spPr>
      </p:pic>
      <p:sp>
        <p:nvSpPr>
          <p:cNvPr id="17" name="TextBox 16">
            <a:extLst>
              <a:ext uri="{FF2B5EF4-FFF2-40B4-BE49-F238E27FC236}">
                <a16:creationId xmlns:a16="http://schemas.microsoft.com/office/drawing/2014/main" id="{E4168438-E44B-079C-92FF-8FC79D0DD19B}"/>
              </a:ext>
            </a:extLst>
          </p:cNvPr>
          <p:cNvSpPr txBox="1"/>
          <p:nvPr/>
        </p:nvSpPr>
        <p:spPr>
          <a:xfrm>
            <a:off x="1011196" y="4886777"/>
            <a:ext cx="2401356" cy="276999"/>
          </a:xfrm>
          <a:prstGeom prst="rect">
            <a:avLst/>
          </a:prstGeom>
          <a:noFill/>
        </p:spPr>
        <p:txBody>
          <a:bodyPr wrap="square">
            <a:spAutoFit/>
          </a:bodyPr>
          <a:lstStyle/>
          <a:p>
            <a:r>
              <a:rPr lang="en-GB" sz="1200" dirty="0">
                <a:hlinkClick r:id="rId12"/>
              </a:rPr>
              <a:t>Covid (universitiesuk.ac.uk)</a:t>
            </a:r>
            <a:endParaRPr lang="en-GB" sz="1200" dirty="0"/>
          </a:p>
        </p:txBody>
      </p:sp>
      <p:sp>
        <p:nvSpPr>
          <p:cNvPr id="19" name="TextBox 18">
            <a:extLst>
              <a:ext uri="{FF2B5EF4-FFF2-40B4-BE49-F238E27FC236}">
                <a16:creationId xmlns:a16="http://schemas.microsoft.com/office/drawing/2014/main" id="{B1266D63-D05D-A56D-C265-A224A0A0BE90}"/>
              </a:ext>
            </a:extLst>
          </p:cNvPr>
          <p:cNvSpPr txBox="1"/>
          <p:nvPr/>
        </p:nvSpPr>
        <p:spPr>
          <a:xfrm>
            <a:off x="609465" y="2099186"/>
            <a:ext cx="3316764" cy="276999"/>
          </a:xfrm>
          <a:prstGeom prst="rect">
            <a:avLst/>
          </a:prstGeom>
          <a:noFill/>
        </p:spPr>
        <p:txBody>
          <a:bodyPr wrap="square">
            <a:spAutoFit/>
          </a:bodyPr>
          <a:lstStyle/>
          <a:p>
            <a:r>
              <a:rPr lang="en-US" sz="1200" dirty="0">
                <a:hlinkClick r:id="rId13"/>
              </a:rPr>
              <a:t>Student Surveys | Advance HE (advance-he.ac.uk)</a:t>
            </a:r>
            <a:endParaRPr lang="en-GB" sz="1200" dirty="0"/>
          </a:p>
        </p:txBody>
      </p:sp>
      <p:pic>
        <p:nvPicPr>
          <p:cNvPr id="20" name="Picture 19">
            <a:extLst>
              <a:ext uri="{FF2B5EF4-FFF2-40B4-BE49-F238E27FC236}">
                <a16:creationId xmlns:a16="http://schemas.microsoft.com/office/drawing/2014/main" id="{1D817608-3922-3552-AD02-D260F21BFB75}"/>
              </a:ext>
            </a:extLst>
          </p:cNvPr>
          <p:cNvPicPr>
            <a:picLocks noChangeAspect="1"/>
          </p:cNvPicPr>
          <p:nvPr/>
        </p:nvPicPr>
        <p:blipFill>
          <a:blip r:embed="rId14"/>
          <a:stretch>
            <a:fillRect/>
          </a:stretch>
        </p:blipFill>
        <p:spPr>
          <a:xfrm>
            <a:off x="4107355" y="1578458"/>
            <a:ext cx="2433715" cy="1753974"/>
          </a:xfrm>
          <a:prstGeom prst="rect">
            <a:avLst/>
          </a:prstGeom>
        </p:spPr>
      </p:pic>
      <p:sp>
        <p:nvSpPr>
          <p:cNvPr id="23" name="TextBox 22">
            <a:extLst>
              <a:ext uri="{FF2B5EF4-FFF2-40B4-BE49-F238E27FC236}">
                <a16:creationId xmlns:a16="http://schemas.microsoft.com/office/drawing/2014/main" id="{A79B4136-18F9-44B6-B2AB-EDDC0E86B135}"/>
              </a:ext>
            </a:extLst>
          </p:cNvPr>
          <p:cNvSpPr txBox="1"/>
          <p:nvPr/>
        </p:nvSpPr>
        <p:spPr>
          <a:xfrm>
            <a:off x="4286140" y="3442683"/>
            <a:ext cx="1946466" cy="276999"/>
          </a:xfrm>
          <a:prstGeom prst="rect">
            <a:avLst/>
          </a:prstGeom>
          <a:noFill/>
        </p:spPr>
        <p:txBody>
          <a:bodyPr wrap="square">
            <a:spAutoFit/>
          </a:bodyPr>
          <a:lstStyle/>
          <a:p>
            <a:r>
              <a:rPr lang="en-GB" sz="1200" dirty="0">
                <a:hlinkClick r:id="rId15"/>
              </a:rPr>
              <a:t>Data and analysis | | UCAS</a:t>
            </a:r>
            <a:endParaRPr lang="en-GB" sz="1200" dirty="0"/>
          </a:p>
        </p:txBody>
      </p:sp>
      <p:sp>
        <p:nvSpPr>
          <p:cNvPr id="12" name="TextBox 11">
            <a:extLst>
              <a:ext uri="{FF2B5EF4-FFF2-40B4-BE49-F238E27FC236}">
                <a16:creationId xmlns:a16="http://schemas.microsoft.com/office/drawing/2014/main" id="{DC1E38C7-C9EC-D9DA-F2D6-7EF3E2FCE68B}"/>
              </a:ext>
            </a:extLst>
          </p:cNvPr>
          <p:cNvSpPr txBox="1"/>
          <p:nvPr/>
        </p:nvSpPr>
        <p:spPr>
          <a:xfrm>
            <a:off x="3497987" y="3788468"/>
            <a:ext cx="3272058" cy="2862322"/>
          </a:xfrm>
          <a:prstGeom prst="rect">
            <a:avLst/>
          </a:prstGeom>
          <a:noFill/>
        </p:spPr>
        <p:txBody>
          <a:bodyPr wrap="square">
            <a:spAutoFit/>
          </a:bodyPr>
          <a:lstStyle/>
          <a:p>
            <a:pPr algn="ctr"/>
            <a:r>
              <a:rPr lang="en-GB" sz="2000" b="1" dirty="0">
                <a:solidFill>
                  <a:schemeClr val="accent1"/>
                </a:solidFill>
              </a:rPr>
              <a:t>Paul Ashwin</a:t>
            </a:r>
          </a:p>
          <a:p>
            <a:pPr algn="ctr"/>
            <a:r>
              <a:rPr lang="en-GB" sz="2000" b="1" dirty="0"/>
              <a:t>Measuring the quality of university education: beyond the nonsense of university rankings</a:t>
            </a:r>
          </a:p>
          <a:p>
            <a:pPr algn="ctr"/>
            <a:endParaRPr lang="en-GB" sz="1400" b="1" dirty="0"/>
          </a:p>
          <a:p>
            <a:pPr algn="ctr"/>
            <a:r>
              <a:rPr lang="en-US" sz="2000" b="1" dirty="0">
                <a:solidFill>
                  <a:schemeClr val="accent1"/>
                </a:solidFill>
              </a:rPr>
              <a:t>Matt </a:t>
            </a:r>
            <a:r>
              <a:rPr lang="en-US" sz="2000" b="1" dirty="0" err="1">
                <a:solidFill>
                  <a:schemeClr val="accent1"/>
                </a:solidFill>
              </a:rPr>
              <a:t>Hiely</a:t>
            </a:r>
            <a:r>
              <a:rPr lang="en-US" sz="2000" b="1" dirty="0">
                <a:solidFill>
                  <a:schemeClr val="accent1"/>
                </a:solidFill>
              </a:rPr>
              <a:t>-Rayner</a:t>
            </a:r>
          </a:p>
          <a:p>
            <a:pPr algn="ctr"/>
            <a:r>
              <a:rPr lang="en-US" sz="2000" b="1" dirty="0"/>
              <a:t>changes in the 2023 Guardian University Guide</a:t>
            </a:r>
            <a:endParaRPr lang="en-GB" sz="3200" b="1" dirty="0"/>
          </a:p>
        </p:txBody>
      </p:sp>
    </p:spTree>
    <p:extLst>
      <p:ext uri="{BB962C8B-B14F-4D97-AF65-F5344CB8AC3E}">
        <p14:creationId xmlns:p14="http://schemas.microsoft.com/office/powerpoint/2010/main" val="348587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9D57D-161D-4E39-B75F-FC765D1DEF30}"/>
              </a:ext>
            </a:extLst>
          </p:cNvPr>
          <p:cNvSpPr>
            <a:spLocks noGrp="1"/>
          </p:cNvSpPr>
          <p:nvPr>
            <p:ph type="title"/>
          </p:nvPr>
        </p:nvSpPr>
        <p:spPr>
          <a:xfrm>
            <a:off x="960120" y="-18256"/>
            <a:ext cx="10515600" cy="1325563"/>
          </a:xfrm>
        </p:spPr>
        <p:txBody>
          <a:bodyPr>
            <a:normAutofit/>
          </a:bodyPr>
          <a:lstStyle/>
          <a:p>
            <a:pPr algn="ctr"/>
            <a:r>
              <a:rPr lang="en-US" sz="4000" b="1" dirty="0">
                <a:latin typeface="+mn-lt"/>
              </a:rPr>
              <a:t>Covid19 and the future ‘known unknowns’</a:t>
            </a:r>
            <a:endParaRPr lang="en-GB" sz="5400" b="1" dirty="0">
              <a:latin typeface="+mn-lt"/>
            </a:endParaRPr>
          </a:p>
        </p:txBody>
      </p:sp>
      <p:pic>
        <p:nvPicPr>
          <p:cNvPr id="7" name="Content Placeholder 6" descr="A close up of a flower&#10;&#10;Description automatically generated">
            <a:extLst>
              <a:ext uri="{FF2B5EF4-FFF2-40B4-BE49-F238E27FC236}">
                <a16:creationId xmlns:a16="http://schemas.microsoft.com/office/drawing/2014/main" id="{962F3D0E-5D3A-42E1-B2B4-1EACAD191E9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08880" y="4506683"/>
            <a:ext cx="3878341" cy="2181566"/>
          </a:xfrm>
        </p:spPr>
      </p:pic>
      <p:sp>
        <p:nvSpPr>
          <p:cNvPr id="4" name="AutoShape 11">
            <a:extLst>
              <a:ext uri="{FF2B5EF4-FFF2-40B4-BE49-F238E27FC236}">
                <a16:creationId xmlns:a16="http://schemas.microsoft.com/office/drawing/2014/main" id="{758E5F17-C24E-4855-ACB9-6221AAD1A88D}"/>
              </a:ext>
            </a:extLst>
          </p:cNvPr>
          <p:cNvSpPr>
            <a:spLocks noChangeArrowheads="1"/>
          </p:cNvSpPr>
          <p:nvPr/>
        </p:nvSpPr>
        <p:spPr bwMode="auto">
          <a:xfrm>
            <a:off x="5753101" y="1455576"/>
            <a:ext cx="4823927" cy="2784605"/>
          </a:xfrm>
          <a:prstGeom prst="wedgeEllipseCallout">
            <a:avLst>
              <a:gd name="adj1" fmla="val -67370"/>
              <a:gd name="adj2" fmla="val 28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altLang="en-US" dirty="0"/>
              <a:t>There are known knowns. These are things we know that we know. There are known unknowns. That is to say, there are things that we know we don't know. But there are also unknown unknowns. There are things we don't know we don't know </a:t>
            </a:r>
          </a:p>
        </p:txBody>
      </p:sp>
      <p:pic>
        <p:nvPicPr>
          <p:cNvPr id="5" name="Picture 9" descr="Secretary of Defense Donald Rumsfeld talks to The Washington Times at the Pentagon in Arlington, VA, yesterday.">
            <a:extLst>
              <a:ext uri="{FF2B5EF4-FFF2-40B4-BE49-F238E27FC236}">
                <a16:creationId xmlns:a16="http://schemas.microsoft.com/office/drawing/2014/main" id="{FAED7C2E-0762-4FA0-A99A-93C24EFEBE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2392" y="1931874"/>
            <a:ext cx="2998787" cy="38433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B5CF4A06-849A-4765-AF11-32F1812BDDA6}"/>
              </a:ext>
            </a:extLst>
          </p:cNvPr>
          <p:cNvSpPr txBox="1"/>
          <p:nvPr/>
        </p:nvSpPr>
        <p:spPr>
          <a:xfrm>
            <a:off x="655737" y="6027105"/>
            <a:ext cx="5144278" cy="369332"/>
          </a:xfrm>
          <a:prstGeom prst="rect">
            <a:avLst/>
          </a:prstGeom>
          <a:noFill/>
        </p:spPr>
        <p:txBody>
          <a:bodyPr wrap="square" rtlCol="0">
            <a:spAutoFit/>
          </a:bodyPr>
          <a:lstStyle/>
          <a:p>
            <a:r>
              <a:rPr lang="en-US" dirty="0"/>
              <a:t>Donald Rumsfeld, Secretary of Defense 2001-06, USA</a:t>
            </a:r>
            <a:endParaRPr lang="en-GB" dirty="0"/>
          </a:p>
        </p:txBody>
      </p:sp>
      <p:sp>
        <p:nvSpPr>
          <p:cNvPr id="8" name="Rectangle 7">
            <a:extLst>
              <a:ext uri="{FF2B5EF4-FFF2-40B4-BE49-F238E27FC236}">
                <a16:creationId xmlns:a16="http://schemas.microsoft.com/office/drawing/2014/main" id="{54B7CF5D-FCC3-4087-A9D7-99DFB037BA33}"/>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9" name="Rectangle 8">
            <a:extLst>
              <a:ext uri="{FF2B5EF4-FFF2-40B4-BE49-F238E27FC236}">
                <a16:creationId xmlns:a16="http://schemas.microsoft.com/office/drawing/2014/main" id="{0B3D38EC-23B7-4708-99C9-9AF61B7E7277}"/>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10" name="Picture 9">
            <a:extLst>
              <a:ext uri="{FF2B5EF4-FFF2-40B4-BE49-F238E27FC236}">
                <a16:creationId xmlns:a16="http://schemas.microsoft.com/office/drawing/2014/main" id="{49136F1D-9A7E-4142-85FB-9CB41373B2B2}"/>
              </a:ext>
            </a:extLst>
          </p:cNvPr>
          <p:cNvPicPr>
            <a:picLocks noChangeAspect="1"/>
          </p:cNvPicPr>
          <p:nvPr/>
        </p:nvPicPr>
        <p:blipFill>
          <a:blip r:embed="rId5"/>
          <a:stretch>
            <a:fillRect/>
          </a:stretch>
        </p:blipFill>
        <p:spPr>
          <a:xfrm>
            <a:off x="11703271" y="6319521"/>
            <a:ext cx="488730" cy="538480"/>
          </a:xfrm>
          <a:prstGeom prst="rect">
            <a:avLst/>
          </a:prstGeom>
        </p:spPr>
      </p:pic>
    </p:spTree>
    <p:extLst>
      <p:ext uri="{BB962C8B-B14F-4D97-AF65-F5344CB8AC3E}">
        <p14:creationId xmlns:p14="http://schemas.microsoft.com/office/powerpoint/2010/main" val="3046682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F7849B-57CB-51BE-5607-C99E7C28DF00}"/>
              </a:ext>
            </a:extLst>
          </p:cNvPr>
          <p:cNvSpPr>
            <a:spLocks noGrp="1"/>
          </p:cNvSpPr>
          <p:nvPr>
            <p:ph idx="1"/>
          </p:nvPr>
        </p:nvSpPr>
        <p:spPr>
          <a:xfrm>
            <a:off x="642581" y="269343"/>
            <a:ext cx="10906838" cy="656348"/>
          </a:xfrm>
        </p:spPr>
        <p:txBody>
          <a:bodyPr>
            <a:normAutofit fontScale="92500" lnSpcReduction="10000"/>
          </a:bodyPr>
          <a:lstStyle/>
          <a:p>
            <a:pPr marL="0" indent="0" algn="ctr">
              <a:buNone/>
            </a:pPr>
            <a:r>
              <a:rPr lang="en-US" sz="4800" b="1" dirty="0">
                <a:solidFill>
                  <a:schemeClr val="accent1"/>
                </a:solidFill>
              </a:rPr>
              <a:t>Cost of living crisis</a:t>
            </a:r>
            <a:endParaRPr lang="en-GB" sz="4800" b="1" dirty="0">
              <a:solidFill>
                <a:schemeClr val="accent1"/>
              </a:solidFill>
            </a:endParaRPr>
          </a:p>
        </p:txBody>
      </p:sp>
      <p:sp>
        <p:nvSpPr>
          <p:cNvPr id="4" name="Rectangle 3">
            <a:extLst>
              <a:ext uri="{FF2B5EF4-FFF2-40B4-BE49-F238E27FC236}">
                <a16:creationId xmlns:a16="http://schemas.microsoft.com/office/drawing/2014/main" id="{F659F12D-B56F-83CE-F3F9-0C3A9847312C}"/>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5" name="Rectangle 4">
            <a:extLst>
              <a:ext uri="{FF2B5EF4-FFF2-40B4-BE49-F238E27FC236}">
                <a16:creationId xmlns:a16="http://schemas.microsoft.com/office/drawing/2014/main" id="{4DB0EE52-94D8-E516-E6B4-7A83CC7017A3}"/>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6" name="Picture 5">
            <a:extLst>
              <a:ext uri="{FF2B5EF4-FFF2-40B4-BE49-F238E27FC236}">
                <a16:creationId xmlns:a16="http://schemas.microsoft.com/office/drawing/2014/main" id="{C22E89E3-BC79-5B5C-9171-3E34EA3E3944}"/>
              </a:ext>
            </a:extLst>
          </p:cNvPr>
          <p:cNvPicPr>
            <a:picLocks noChangeAspect="1"/>
          </p:cNvPicPr>
          <p:nvPr/>
        </p:nvPicPr>
        <p:blipFill>
          <a:blip r:embed="rId3"/>
          <a:stretch>
            <a:fillRect/>
          </a:stretch>
        </p:blipFill>
        <p:spPr>
          <a:xfrm>
            <a:off x="11703271" y="6319521"/>
            <a:ext cx="488730" cy="538480"/>
          </a:xfrm>
          <a:prstGeom prst="rect">
            <a:avLst/>
          </a:prstGeom>
        </p:spPr>
      </p:pic>
      <p:pic>
        <p:nvPicPr>
          <p:cNvPr id="8" name="Picture 7">
            <a:extLst>
              <a:ext uri="{FF2B5EF4-FFF2-40B4-BE49-F238E27FC236}">
                <a16:creationId xmlns:a16="http://schemas.microsoft.com/office/drawing/2014/main" id="{F5A66D7A-8923-848A-4B31-1C3F101E1654}"/>
              </a:ext>
            </a:extLst>
          </p:cNvPr>
          <p:cNvPicPr>
            <a:picLocks noChangeAspect="1"/>
          </p:cNvPicPr>
          <p:nvPr/>
        </p:nvPicPr>
        <p:blipFill>
          <a:blip r:embed="rId4"/>
          <a:stretch>
            <a:fillRect/>
          </a:stretch>
        </p:blipFill>
        <p:spPr>
          <a:xfrm>
            <a:off x="527686" y="1143186"/>
            <a:ext cx="3645190" cy="2802126"/>
          </a:xfrm>
          <a:prstGeom prst="rect">
            <a:avLst/>
          </a:prstGeom>
        </p:spPr>
      </p:pic>
      <p:sp>
        <p:nvSpPr>
          <p:cNvPr id="10" name="TextBox 9">
            <a:extLst>
              <a:ext uri="{FF2B5EF4-FFF2-40B4-BE49-F238E27FC236}">
                <a16:creationId xmlns:a16="http://schemas.microsoft.com/office/drawing/2014/main" id="{90D40E52-D57B-01D1-B808-46D17C7B54AF}"/>
              </a:ext>
            </a:extLst>
          </p:cNvPr>
          <p:cNvSpPr txBox="1"/>
          <p:nvPr/>
        </p:nvSpPr>
        <p:spPr>
          <a:xfrm>
            <a:off x="700522" y="3990469"/>
            <a:ext cx="3492898" cy="430887"/>
          </a:xfrm>
          <a:prstGeom prst="rect">
            <a:avLst/>
          </a:prstGeom>
          <a:noFill/>
        </p:spPr>
        <p:txBody>
          <a:bodyPr wrap="square">
            <a:spAutoFit/>
          </a:bodyPr>
          <a:lstStyle/>
          <a:p>
            <a:r>
              <a:rPr lang="en-GB" sz="1100" dirty="0">
                <a:hlinkClick r:id="rId5"/>
              </a:rPr>
              <a:t>https://wonkhe.com/blogs/</a:t>
            </a:r>
            <a:r>
              <a:rPr lang="en-GB" sz="1050" dirty="0">
                <a:hlinkClick r:id="rId5"/>
              </a:rPr>
              <a:t>how-can-universities-support-students-through-the-cost-of-living-crisis</a:t>
            </a:r>
            <a:r>
              <a:rPr lang="en-GB" sz="1100" dirty="0">
                <a:hlinkClick r:id="rId5"/>
              </a:rPr>
              <a:t>/</a:t>
            </a:r>
            <a:r>
              <a:rPr lang="en-GB" sz="1100" dirty="0"/>
              <a:t> </a:t>
            </a:r>
          </a:p>
        </p:txBody>
      </p:sp>
      <p:pic>
        <p:nvPicPr>
          <p:cNvPr id="12" name="Picture 11">
            <a:extLst>
              <a:ext uri="{FF2B5EF4-FFF2-40B4-BE49-F238E27FC236}">
                <a16:creationId xmlns:a16="http://schemas.microsoft.com/office/drawing/2014/main" id="{9D8C2FA4-1035-08B6-D565-92D5C4E1F8E8}"/>
              </a:ext>
            </a:extLst>
          </p:cNvPr>
          <p:cNvPicPr>
            <a:picLocks noChangeAspect="1"/>
          </p:cNvPicPr>
          <p:nvPr/>
        </p:nvPicPr>
        <p:blipFill>
          <a:blip r:embed="rId6"/>
          <a:stretch>
            <a:fillRect/>
          </a:stretch>
        </p:blipFill>
        <p:spPr>
          <a:xfrm>
            <a:off x="4210175" y="1143186"/>
            <a:ext cx="3808951" cy="2802126"/>
          </a:xfrm>
          <a:prstGeom prst="rect">
            <a:avLst/>
          </a:prstGeom>
        </p:spPr>
      </p:pic>
      <p:sp>
        <p:nvSpPr>
          <p:cNvPr id="14" name="TextBox 13">
            <a:extLst>
              <a:ext uri="{FF2B5EF4-FFF2-40B4-BE49-F238E27FC236}">
                <a16:creationId xmlns:a16="http://schemas.microsoft.com/office/drawing/2014/main" id="{6F720B87-C556-7B00-9B2C-74968F8B356B}"/>
              </a:ext>
            </a:extLst>
          </p:cNvPr>
          <p:cNvSpPr txBox="1"/>
          <p:nvPr/>
        </p:nvSpPr>
        <p:spPr>
          <a:xfrm>
            <a:off x="4624362" y="3990469"/>
            <a:ext cx="3341512" cy="430887"/>
          </a:xfrm>
          <a:prstGeom prst="rect">
            <a:avLst/>
          </a:prstGeom>
          <a:noFill/>
        </p:spPr>
        <p:txBody>
          <a:bodyPr wrap="square">
            <a:spAutoFit/>
          </a:bodyPr>
          <a:lstStyle/>
          <a:p>
            <a:r>
              <a:rPr lang="en-GB" sz="1050" dirty="0">
                <a:hlinkClick r:id="rId7"/>
              </a:rPr>
              <a:t>https://wonkhe.com/blogs/another-huge-rise-in-the-energy-price-cap-now-what/</a:t>
            </a:r>
            <a:r>
              <a:rPr lang="en-GB" sz="1050" dirty="0"/>
              <a:t> </a:t>
            </a:r>
          </a:p>
        </p:txBody>
      </p:sp>
      <p:pic>
        <p:nvPicPr>
          <p:cNvPr id="16" name="Picture 15">
            <a:extLst>
              <a:ext uri="{FF2B5EF4-FFF2-40B4-BE49-F238E27FC236}">
                <a16:creationId xmlns:a16="http://schemas.microsoft.com/office/drawing/2014/main" id="{08AF92FD-2C37-0D26-22C1-91D356844B62}"/>
              </a:ext>
            </a:extLst>
          </p:cNvPr>
          <p:cNvPicPr>
            <a:picLocks noChangeAspect="1"/>
          </p:cNvPicPr>
          <p:nvPr/>
        </p:nvPicPr>
        <p:blipFill>
          <a:blip r:embed="rId8"/>
          <a:stretch>
            <a:fillRect/>
          </a:stretch>
        </p:blipFill>
        <p:spPr>
          <a:xfrm>
            <a:off x="7859437" y="1143186"/>
            <a:ext cx="3673629" cy="2802126"/>
          </a:xfrm>
          <a:prstGeom prst="rect">
            <a:avLst/>
          </a:prstGeom>
        </p:spPr>
      </p:pic>
      <p:sp>
        <p:nvSpPr>
          <p:cNvPr id="18" name="TextBox 17">
            <a:extLst>
              <a:ext uri="{FF2B5EF4-FFF2-40B4-BE49-F238E27FC236}">
                <a16:creationId xmlns:a16="http://schemas.microsoft.com/office/drawing/2014/main" id="{F644F539-F0CE-32F7-D8E9-F3445FDCE1A5}"/>
              </a:ext>
            </a:extLst>
          </p:cNvPr>
          <p:cNvSpPr txBox="1"/>
          <p:nvPr/>
        </p:nvSpPr>
        <p:spPr>
          <a:xfrm>
            <a:off x="8654307" y="3990469"/>
            <a:ext cx="3255619" cy="415498"/>
          </a:xfrm>
          <a:prstGeom prst="rect">
            <a:avLst/>
          </a:prstGeom>
          <a:noFill/>
        </p:spPr>
        <p:txBody>
          <a:bodyPr wrap="square">
            <a:spAutoFit/>
          </a:bodyPr>
          <a:lstStyle/>
          <a:p>
            <a:r>
              <a:rPr lang="en-GB" sz="1050" dirty="0">
                <a:hlinkClick r:id="rId9"/>
              </a:rPr>
              <a:t>https://wonkhe.com/blogs/are-universities-sleepwalking-into-the-cost-of-living-crisis/</a:t>
            </a:r>
            <a:r>
              <a:rPr lang="en-GB" sz="1050" dirty="0"/>
              <a:t> </a:t>
            </a:r>
          </a:p>
        </p:txBody>
      </p:sp>
      <p:pic>
        <p:nvPicPr>
          <p:cNvPr id="2052" name="Picture 4" descr="Maslow's Hierarchy of Needs | Simply Psychology">
            <a:extLst>
              <a:ext uri="{FF2B5EF4-FFF2-40B4-BE49-F238E27FC236}">
                <a16:creationId xmlns:a16="http://schemas.microsoft.com/office/drawing/2014/main" id="{AD61E037-63EB-C043-142D-CF8B993E54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875" y="4679582"/>
            <a:ext cx="3935929" cy="2070463"/>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a:extLst>
              <a:ext uri="{FF2B5EF4-FFF2-40B4-BE49-F238E27FC236}">
                <a16:creationId xmlns:a16="http://schemas.microsoft.com/office/drawing/2014/main" id="{6A5BCB6C-9633-C923-5AB3-82833E8B34F1}"/>
              </a:ext>
            </a:extLst>
          </p:cNvPr>
          <p:cNvCxnSpPr>
            <a:cxnSpLocks/>
          </p:cNvCxnSpPr>
          <p:nvPr/>
        </p:nvCxnSpPr>
        <p:spPr>
          <a:xfrm flipH="1">
            <a:off x="4545804" y="5714813"/>
            <a:ext cx="3313633" cy="4044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2EABE5E-BFD2-16A9-ABE7-9BDE21FC739C}"/>
              </a:ext>
            </a:extLst>
          </p:cNvPr>
          <p:cNvCxnSpPr>
            <a:cxnSpLocks/>
          </p:cNvCxnSpPr>
          <p:nvPr/>
        </p:nvCxnSpPr>
        <p:spPr>
          <a:xfrm flipH="1">
            <a:off x="4545804" y="5714813"/>
            <a:ext cx="3313633" cy="8089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E167E23-BEF0-2DD5-E4CE-6DAFAA8C6BFE}"/>
              </a:ext>
            </a:extLst>
          </p:cNvPr>
          <p:cNvSpPr txBox="1"/>
          <p:nvPr/>
        </p:nvSpPr>
        <p:spPr>
          <a:xfrm>
            <a:off x="8205106" y="5159829"/>
            <a:ext cx="3118757" cy="923330"/>
          </a:xfrm>
          <a:prstGeom prst="rect">
            <a:avLst/>
          </a:prstGeom>
          <a:noFill/>
        </p:spPr>
        <p:txBody>
          <a:bodyPr wrap="square" rtlCol="0">
            <a:spAutoFit/>
          </a:bodyPr>
          <a:lstStyle/>
          <a:p>
            <a:pPr algn="ctr"/>
            <a:r>
              <a:rPr lang="en-US" b="1" dirty="0"/>
              <a:t>Maslow’s Hierarchy of needs</a:t>
            </a:r>
          </a:p>
          <a:p>
            <a:pPr algn="ctr"/>
            <a:r>
              <a:rPr lang="en-US" dirty="0"/>
              <a:t>Baseline life requirements to support learning success </a:t>
            </a:r>
            <a:endParaRPr lang="en-GB" dirty="0"/>
          </a:p>
        </p:txBody>
      </p:sp>
    </p:spTree>
    <p:extLst>
      <p:ext uri="{BB962C8B-B14F-4D97-AF65-F5344CB8AC3E}">
        <p14:creationId xmlns:p14="http://schemas.microsoft.com/office/powerpoint/2010/main" val="1844402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EF7BC-94EF-4215-90F6-F85F46728EFD}"/>
              </a:ext>
            </a:extLst>
          </p:cNvPr>
          <p:cNvSpPr>
            <a:spLocks noGrp="1"/>
          </p:cNvSpPr>
          <p:nvPr>
            <p:ph type="title"/>
          </p:nvPr>
        </p:nvSpPr>
        <p:spPr>
          <a:xfrm>
            <a:off x="453607" y="-24338"/>
            <a:ext cx="11249663" cy="1325563"/>
          </a:xfrm>
        </p:spPr>
        <p:txBody>
          <a:bodyPr>
            <a:normAutofit/>
          </a:bodyPr>
          <a:lstStyle/>
          <a:p>
            <a:pPr algn="ctr"/>
            <a:r>
              <a:rPr lang="en-US" sz="4800" b="1" dirty="0">
                <a:solidFill>
                  <a:srgbClr val="0070C0"/>
                </a:solidFill>
                <a:latin typeface="+mn-lt"/>
              </a:rPr>
              <a:t>Where we are and what we know</a:t>
            </a:r>
            <a:endParaRPr lang="en-GB" sz="4800" b="1" dirty="0">
              <a:solidFill>
                <a:srgbClr val="0070C0"/>
              </a:solidFill>
              <a:latin typeface="+mn-lt"/>
            </a:endParaRPr>
          </a:p>
        </p:txBody>
      </p:sp>
      <p:sp>
        <p:nvSpPr>
          <p:cNvPr id="4" name="Rectangle 3">
            <a:extLst>
              <a:ext uri="{FF2B5EF4-FFF2-40B4-BE49-F238E27FC236}">
                <a16:creationId xmlns:a16="http://schemas.microsoft.com/office/drawing/2014/main" id="{3F7A97A7-2AAE-46E3-A181-4AB913BF1A54}"/>
              </a:ext>
            </a:extLst>
          </p:cNvPr>
          <p:cNvSpPr/>
          <p:nvPr/>
        </p:nvSpPr>
        <p:spPr>
          <a:xfrm>
            <a:off x="-32708" y="0"/>
            <a:ext cx="486315" cy="6858000"/>
          </a:xfrm>
          <a:prstGeom prst="rect">
            <a:avLst/>
          </a:prstGeom>
          <a:solidFill>
            <a:schemeClr val="accent5">
              <a:lumMod val="60000"/>
              <a:lumOff val="40000"/>
            </a:schemeClr>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sp>
        <p:nvSpPr>
          <p:cNvPr id="5" name="Rectangle 4">
            <a:extLst>
              <a:ext uri="{FF2B5EF4-FFF2-40B4-BE49-F238E27FC236}">
                <a16:creationId xmlns:a16="http://schemas.microsoft.com/office/drawing/2014/main" id="{C434BF6A-EB9F-42EF-AE9F-A1F44C3D91FA}"/>
              </a:ext>
            </a:extLst>
          </p:cNvPr>
          <p:cNvSpPr/>
          <p:nvPr/>
        </p:nvSpPr>
        <p:spPr>
          <a:xfrm>
            <a:off x="11705687" y="-18256"/>
            <a:ext cx="486314" cy="6876256"/>
          </a:xfrm>
          <a:prstGeom prst="rect">
            <a:avLst/>
          </a:prstGeom>
          <a:solidFill>
            <a:schemeClr val="accent4">
              <a:lumMod val="60000"/>
              <a:lumOff val="40000"/>
            </a:schemeClr>
          </a:solidFill>
          <a:ln>
            <a:solidFill>
              <a:schemeClr val="accent4">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ln>
                <a:solidFill>
                  <a:srgbClr val="00B0F0"/>
                </a:solidFill>
              </a:ln>
            </a:endParaRPr>
          </a:p>
        </p:txBody>
      </p:sp>
      <p:pic>
        <p:nvPicPr>
          <p:cNvPr id="6" name="Picture 5">
            <a:extLst>
              <a:ext uri="{FF2B5EF4-FFF2-40B4-BE49-F238E27FC236}">
                <a16:creationId xmlns:a16="http://schemas.microsoft.com/office/drawing/2014/main" id="{59B70B26-0DB9-4223-99D5-8A4BBB8A4F62}"/>
              </a:ext>
            </a:extLst>
          </p:cNvPr>
          <p:cNvPicPr>
            <a:picLocks noChangeAspect="1"/>
          </p:cNvPicPr>
          <p:nvPr/>
        </p:nvPicPr>
        <p:blipFill>
          <a:blip r:embed="rId3"/>
          <a:stretch>
            <a:fillRect/>
          </a:stretch>
        </p:blipFill>
        <p:spPr>
          <a:xfrm>
            <a:off x="11703271" y="6319521"/>
            <a:ext cx="488730" cy="538480"/>
          </a:xfrm>
          <a:prstGeom prst="rect">
            <a:avLst/>
          </a:prstGeom>
        </p:spPr>
      </p:pic>
      <p:pic>
        <p:nvPicPr>
          <p:cNvPr id="8" name="Picture 7">
            <a:extLst>
              <a:ext uri="{FF2B5EF4-FFF2-40B4-BE49-F238E27FC236}">
                <a16:creationId xmlns:a16="http://schemas.microsoft.com/office/drawing/2014/main" id="{606A505B-5144-4C03-8413-EC9966EDF896}"/>
              </a:ext>
            </a:extLst>
          </p:cNvPr>
          <p:cNvPicPr>
            <a:picLocks noChangeAspect="1"/>
          </p:cNvPicPr>
          <p:nvPr/>
        </p:nvPicPr>
        <p:blipFill>
          <a:blip r:embed="rId4"/>
          <a:stretch>
            <a:fillRect/>
          </a:stretch>
        </p:blipFill>
        <p:spPr>
          <a:xfrm>
            <a:off x="653198" y="3481070"/>
            <a:ext cx="1702122" cy="1933800"/>
          </a:xfrm>
          <a:prstGeom prst="rect">
            <a:avLst/>
          </a:prstGeom>
        </p:spPr>
      </p:pic>
      <p:pic>
        <p:nvPicPr>
          <p:cNvPr id="10" name="Picture 9">
            <a:extLst>
              <a:ext uri="{FF2B5EF4-FFF2-40B4-BE49-F238E27FC236}">
                <a16:creationId xmlns:a16="http://schemas.microsoft.com/office/drawing/2014/main" id="{2CF5BC23-862C-457B-AF49-0EC09E530436}"/>
              </a:ext>
            </a:extLst>
          </p:cNvPr>
          <p:cNvPicPr>
            <a:picLocks noChangeAspect="1"/>
          </p:cNvPicPr>
          <p:nvPr/>
        </p:nvPicPr>
        <p:blipFill>
          <a:blip r:embed="rId4"/>
          <a:stretch>
            <a:fillRect/>
          </a:stretch>
        </p:blipFill>
        <p:spPr>
          <a:xfrm>
            <a:off x="3046409" y="3481070"/>
            <a:ext cx="1702122" cy="1933800"/>
          </a:xfrm>
          <a:prstGeom prst="rect">
            <a:avLst/>
          </a:prstGeom>
        </p:spPr>
      </p:pic>
      <p:pic>
        <p:nvPicPr>
          <p:cNvPr id="11" name="Picture 10">
            <a:extLst>
              <a:ext uri="{FF2B5EF4-FFF2-40B4-BE49-F238E27FC236}">
                <a16:creationId xmlns:a16="http://schemas.microsoft.com/office/drawing/2014/main" id="{8BD99A5A-A928-47D7-8CA2-6F423904BE53}"/>
              </a:ext>
            </a:extLst>
          </p:cNvPr>
          <p:cNvPicPr>
            <a:picLocks noChangeAspect="1"/>
          </p:cNvPicPr>
          <p:nvPr/>
        </p:nvPicPr>
        <p:blipFill>
          <a:blip r:embed="rId4"/>
          <a:stretch>
            <a:fillRect/>
          </a:stretch>
        </p:blipFill>
        <p:spPr>
          <a:xfrm>
            <a:off x="5279234" y="3444250"/>
            <a:ext cx="1702122" cy="1933800"/>
          </a:xfrm>
          <a:prstGeom prst="rect">
            <a:avLst/>
          </a:prstGeom>
        </p:spPr>
      </p:pic>
      <p:sp>
        <p:nvSpPr>
          <p:cNvPr id="9" name="TextBox 8">
            <a:extLst>
              <a:ext uri="{FF2B5EF4-FFF2-40B4-BE49-F238E27FC236}">
                <a16:creationId xmlns:a16="http://schemas.microsoft.com/office/drawing/2014/main" id="{E862D4F0-1DCC-4D22-9323-3123315D0EF3}"/>
              </a:ext>
            </a:extLst>
          </p:cNvPr>
          <p:cNvSpPr txBox="1"/>
          <p:nvPr/>
        </p:nvSpPr>
        <p:spPr>
          <a:xfrm>
            <a:off x="850816" y="2165850"/>
            <a:ext cx="2041766" cy="830997"/>
          </a:xfrm>
          <a:prstGeom prst="rect">
            <a:avLst/>
          </a:prstGeom>
          <a:noFill/>
        </p:spPr>
        <p:txBody>
          <a:bodyPr wrap="square" rtlCol="0">
            <a:spAutoFit/>
          </a:bodyPr>
          <a:lstStyle/>
          <a:p>
            <a:r>
              <a:rPr lang="en-US" sz="2400" b="1" dirty="0">
                <a:solidFill>
                  <a:srgbClr val="0070C0"/>
                </a:solidFill>
              </a:rPr>
              <a:t>Pre-covid </a:t>
            </a:r>
          </a:p>
          <a:p>
            <a:r>
              <a:rPr lang="en-US" sz="2400" b="1" dirty="0">
                <a:solidFill>
                  <a:srgbClr val="0070C0"/>
                </a:solidFill>
              </a:rPr>
              <a:t>2018/19</a:t>
            </a:r>
            <a:endParaRPr lang="en-GB" sz="2400" b="1" dirty="0">
              <a:solidFill>
                <a:srgbClr val="0070C0"/>
              </a:solidFill>
            </a:endParaRPr>
          </a:p>
        </p:txBody>
      </p:sp>
      <p:sp>
        <p:nvSpPr>
          <p:cNvPr id="13" name="TextBox 12">
            <a:extLst>
              <a:ext uri="{FF2B5EF4-FFF2-40B4-BE49-F238E27FC236}">
                <a16:creationId xmlns:a16="http://schemas.microsoft.com/office/drawing/2014/main" id="{D5CD8B07-551B-4737-A971-BDA07CCC35F5}"/>
              </a:ext>
            </a:extLst>
          </p:cNvPr>
          <p:cNvSpPr txBox="1"/>
          <p:nvPr/>
        </p:nvSpPr>
        <p:spPr>
          <a:xfrm>
            <a:off x="2944011" y="2133560"/>
            <a:ext cx="1906919" cy="1200329"/>
          </a:xfrm>
          <a:prstGeom prst="rect">
            <a:avLst/>
          </a:prstGeom>
          <a:noFill/>
        </p:spPr>
        <p:txBody>
          <a:bodyPr wrap="square" rtlCol="0">
            <a:spAutoFit/>
          </a:bodyPr>
          <a:lstStyle/>
          <a:p>
            <a:pPr algn="ctr"/>
            <a:r>
              <a:rPr lang="en-US" sz="2400" b="1" dirty="0">
                <a:solidFill>
                  <a:srgbClr val="0070C0"/>
                </a:solidFill>
              </a:rPr>
              <a:t>During covid </a:t>
            </a:r>
          </a:p>
          <a:p>
            <a:pPr algn="ctr"/>
            <a:r>
              <a:rPr lang="en-US" sz="2400" b="1" dirty="0">
                <a:solidFill>
                  <a:srgbClr val="0070C0"/>
                </a:solidFill>
              </a:rPr>
              <a:t>Phase 1 2019/20</a:t>
            </a:r>
            <a:endParaRPr lang="en-GB" sz="2400" b="1" dirty="0">
              <a:solidFill>
                <a:srgbClr val="0070C0"/>
              </a:solidFill>
            </a:endParaRPr>
          </a:p>
        </p:txBody>
      </p:sp>
      <p:sp>
        <p:nvSpPr>
          <p:cNvPr id="14" name="TextBox 13">
            <a:extLst>
              <a:ext uri="{FF2B5EF4-FFF2-40B4-BE49-F238E27FC236}">
                <a16:creationId xmlns:a16="http://schemas.microsoft.com/office/drawing/2014/main" id="{7C41A6B2-7AA5-4F4A-B46F-EBDF44B045A0}"/>
              </a:ext>
            </a:extLst>
          </p:cNvPr>
          <p:cNvSpPr txBox="1"/>
          <p:nvPr/>
        </p:nvSpPr>
        <p:spPr>
          <a:xfrm>
            <a:off x="5087196" y="2165850"/>
            <a:ext cx="2138219" cy="1200329"/>
          </a:xfrm>
          <a:prstGeom prst="rect">
            <a:avLst/>
          </a:prstGeom>
          <a:noFill/>
        </p:spPr>
        <p:txBody>
          <a:bodyPr wrap="square" rtlCol="0">
            <a:spAutoFit/>
          </a:bodyPr>
          <a:lstStyle/>
          <a:p>
            <a:pPr algn="ctr"/>
            <a:r>
              <a:rPr lang="en-US" sz="2400" b="1" dirty="0">
                <a:solidFill>
                  <a:srgbClr val="0070C0"/>
                </a:solidFill>
              </a:rPr>
              <a:t>During Covid </a:t>
            </a:r>
          </a:p>
          <a:p>
            <a:pPr algn="ctr"/>
            <a:r>
              <a:rPr lang="en-US" sz="2400" b="1" dirty="0">
                <a:solidFill>
                  <a:srgbClr val="0070C0"/>
                </a:solidFill>
              </a:rPr>
              <a:t>Phase 2 2020/21</a:t>
            </a:r>
            <a:endParaRPr lang="en-GB" sz="2400" b="1" dirty="0">
              <a:solidFill>
                <a:srgbClr val="0070C0"/>
              </a:solidFill>
            </a:endParaRPr>
          </a:p>
        </p:txBody>
      </p:sp>
      <p:sp>
        <p:nvSpPr>
          <p:cNvPr id="12" name="TextBox 11">
            <a:extLst>
              <a:ext uri="{FF2B5EF4-FFF2-40B4-BE49-F238E27FC236}">
                <a16:creationId xmlns:a16="http://schemas.microsoft.com/office/drawing/2014/main" id="{E921C3AA-AA82-4064-8572-A63B2B1FBF85}"/>
              </a:ext>
            </a:extLst>
          </p:cNvPr>
          <p:cNvSpPr txBox="1"/>
          <p:nvPr/>
        </p:nvSpPr>
        <p:spPr>
          <a:xfrm>
            <a:off x="1702775" y="916417"/>
            <a:ext cx="8855039" cy="523220"/>
          </a:xfrm>
          <a:prstGeom prst="rect">
            <a:avLst/>
          </a:prstGeom>
          <a:noFill/>
        </p:spPr>
        <p:txBody>
          <a:bodyPr wrap="square" rtlCol="0">
            <a:spAutoFit/>
          </a:bodyPr>
          <a:lstStyle/>
          <a:p>
            <a:pPr algn="ctr"/>
            <a:r>
              <a:rPr lang="en-US" sz="2800" b="1" dirty="0"/>
              <a:t>5 broad learning experiences for new students in 2022/23</a:t>
            </a:r>
            <a:endParaRPr lang="en-GB" sz="2800" b="1" dirty="0"/>
          </a:p>
        </p:txBody>
      </p:sp>
      <p:pic>
        <p:nvPicPr>
          <p:cNvPr id="15" name="Picture 14">
            <a:extLst>
              <a:ext uri="{FF2B5EF4-FFF2-40B4-BE49-F238E27FC236}">
                <a16:creationId xmlns:a16="http://schemas.microsoft.com/office/drawing/2014/main" id="{F004854F-D431-4B1B-A16B-B930BBFFF7C7}"/>
              </a:ext>
            </a:extLst>
          </p:cNvPr>
          <p:cNvPicPr>
            <a:picLocks noChangeAspect="1"/>
          </p:cNvPicPr>
          <p:nvPr/>
        </p:nvPicPr>
        <p:blipFill>
          <a:blip r:embed="rId4"/>
          <a:stretch>
            <a:fillRect/>
          </a:stretch>
        </p:blipFill>
        <p:spPr>
          <a:xfrm>
            <a:off x="7427248" y="3444250"/>
            <a:ext cx="1702122" cy="1933800"/>
          </a:xfrm>
          <a:prstGeom prst="rect">
            <a:avLst/>
          </a:prstGeom>
        </p:spPr>
      </p:pic>
      <p:sp>
        <p:nvSpPr>
          <p:cNvPr id="16" name="TextBox 15">
            <a:extLst>
              <a:ext uri="{FF2B5EF4-FFF2-40B4-BE49-F238E27FC236}">
                <a16:creationId xmlns:a16="http://schemas.microsoft.com/office/drawing/2014/main" id="{E4714167-819C-4951-BC5F-47DB31E035E8}"/>
              </a:ext>
            </a:extLst>
          </p:cNvPr>
          <p:cNvSpPr txBox="1"/>
          <p:nvPr/>
        </p:nvSpPr>
        <p:spPr>
          <a:xfrm>
            <a:off x="7318844" y="2133559"/>
            <a:ext cx="1906919" cy="1200329"/>
          </a:xfrm>
          <a:prstGeom prst="rect">
            <a:avLst/>
          </a:prstGeom>
          <a:noFill/>
        </p:spPr>
        <p:txBody>
          <a:bodyPr wrap="square" rtlCol="0">
            <a:spAutoFit/>
          </a:bodyPr>
          <a:lstStyle/>
          <a:p>
            <a:pPr algn="ctr"/>
            <a:r>
              <a:rPr lang="en-US" sz="2400" b="1" dirty="0">
                <a:solidFill>
                  <a:srgbClr val="0070C0"/>
                </a:solidFill>
              </a:rPr>
              <a:t>‘New normal’</a:t>
            </a:r>
          </a:p>
          <a:p>
            <a:pPr algn="ctr"/>
            <a:r>
              <a:rPr lang="en-US" sz="2400" b="1" dirty="0">
                <a:solidFill>
                  <a:srgbClr val="0070C0"/>
                </a:solidFill>
              </a:rPr>
              <a:t>Phase 3 2021/22</a:t>
            </a:r>
            <a:endParaRPr lang="en-GB" sz="2400" b="1" dirty="0">
              <a:solidFill>
                <a:srgbClr val="0070C0"/>
              </a:solidFill>
            </a:endParaRPr>
          </a:p>
        </p:txBody>
      </p:sp>
      <p:pic>
        <p:nvPicPr>
          <p:cNvPr id="17" name="Picture 16">
            <a:extLst>
              <a:ext uri="{FF2B5EF4-FFF2-40B4-BE49-F238E27FC236}">
                <a16:creationId xmlns:a16="http://schemas.microsoft.com/office/drawing/2014/main" id="{7B870A1B-98AE-DFC5-9893-607A81802DF9}"/>
              </a:ext>
            </a:extLst>
          </p:cNvPr>
          <p:cNvPicPr>
            <a:picLocks noChangeAspect="1"/>
          </p:cNvPicPr>
          <p:nvPr/>
        </p:nvPicPr>
        <p:blipFill>
          <a:blip r:embed="rId4"/>
          <a:stretch>
            <a:fillRect/>
          </a:stretch>
        </p:blipFill>
        <p:spPr>
          <a:xfrm>
            <a:off x="9599900" y="3444250"/>
            <a:ext cx="1702122" cy="1933800"/>
          </a:xfrm>
          <a:prstGeom prst="rect">
            <a:avLst/>
          </a:prstGeom>
        </p:spPr>
      </p:pic>
      <p:sp>
        <p:nvSpPr>
          <p:cNvPr id="18" name="TextBox 17">
            <a:extLst>
              <a:ext uri="{FF2B5EF4-FFF2-40B4-BE49-F238E27FC236}">
                <a16:creationId xmlns:a16="http://schemas.microsoft.com/office/drawing/2014/main" id="{C6FC7DCD-4934-7A20-4B80-943754756AF3}"/>
              </a:ext>
            </a:extLst>
          </p:cNvPr>
          <p:cNvSpPr txBox="1"/>
          <p:nvPr/>
        </p:nvSpPr>
        <p:spPr>
          <a:xfrm>
            <a:off x="9549479" y="2133559"/>
            <a:ext cx="1906919" cy="1200329"/>
          </a:xfrm>
          <a:prstGeom prst="rect">
            <a:avLst/>
          </a:prstGeom>
          <a:noFill/>
        </p:spPr>
        <p:txBody>
          <a:bodyPr wrap="square" rtlCol="0">
            <a:spAutoFit/>
          </a:bodyPr>
          <a:lstStyle/>
          <a:p>
            <a:pPr algn="ctr"/>
            <a:r>
              <a:rPr lang="en-US" sz="2400" b="1" dirty="0">
                <a:solidFill>
                  <a:srgbClr val="0070C0"/>
                </a:solidFill>
              </a:rPr>
              <a:t>?</a:t>
            </a:r>
          </a:p>
          <a:p>
            <a:pPr algn="ctr"/>
            <a:r>
              <a:rPr lang="en-US" sz="2400" b="1" dirty="0">
                <a:solidFill>
                  <a:srgbClr val="0070C0"/>
                </a:solidFill>
              </a:rPr>
              <a:t>Phase 4 2022/23</a:t>
            </a:r>
            <a:endParaRPr lang="en-GB" sz="2400" b="1" dirty="0">
              <a:solidFill>
                <a:srgbClr val="0070C0"/>
              </a:solidFill>
            </a:endParaRPr>
          </a:p>
        </p:txBody>
      </p:sp>
      <p:cxnSp>
        <p:nvCxnSpPr>
          <p:cNvPr id="23" name="Straight Connector 22">
            <a:extLst>
              <a:ext uri="{FF2B5EF4-FFF2-40B4-BE49-F238E27FC236}">
                <a16:creationId xmlns:a16="http://schemas.microsoft.com/office/drawing/2014/main" id="{6D97C368-6456-1CC2-D176-024C6F3C4E18}"/>
              </a:ext>
            </a:extLst>
          </p:cNvPr>
          <p:cNvCxnSpPr/>
          <p:nvPr/>
        </p:nvCxnSpPr>
        <p:spPr>
          <a:xfrm>
            <a:off x="10421008" y="5880538"/>
            <a:ext cx="0" cy="56755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4419501-1038-7008-7AB1-0542D85C7151}"/>
              </a:ext>
            </a:extLst>
          </p:cNvPr>
          <p:cNvCxnSpPr/>
          <p:nvPr/>
        </p:nvCxnSpPr>
        <p:spPr>
          <a:xfrm flipH="1">
            <a:off x="9628309" y="6432331"/>
            <a:ext cx="82423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823CBA3-F337-04DF-509A-AA48F29F6F07}"/>
              </a:ext>
            </a:extLst>
          </p:cNvPr>
          <p:cNvSpPr txBox="1"/>
          <p:nvPr/>
        </p:nvSpPr>
        <p:spPr>
          <a:xfrm>
            <a:off x="6130295" y="5534561"/>
            <a:ext cx="5971467" cy="1323439"/>
          </a:xfrm>
          <a:prstGeom prst="rect">
            <a:avLst/>
          </a:prstGeom>
          <a:noFill/>
        </p:spPr>
        <p:txBody>
          <a:bodyPr wrap="square" rtlCol="0">
            <a:spAutoFit/>
          </a:bodyPr>
          <a:lstStyle/>
          <a:p>
            <a:r>
              <a:rPr lang="en-US" sz="2000" b="1" dirty="0"/>
              <a:t>New entrants from school/college</a:t>
            </a:r>
          </a:p>
          <a:p>
            <a:r>
              <a:rPr lang="en-US" sz="2000" dirty="0"/>
              <a:t>GCSE – final year 2020</a:t>
            </a:r>
          </a:p>
          <a:p>
            <a:r>
              <a:rPr lang="en-US" sz="2000" dirty="0"/>
              <a:t>A-Level/BTECs – </a:t>
            </a:r>
            <a:r>
              <a:rPr lang="en-US" sz="2000" dirty="0" err="1"/>
              <a:t>Yr</a:t>
            </a:r>
            <a:r>
              <a:rPr lang="en-US" sz="2000" dirty="0"/>
              <a:t> 1 2021</a:t>
            </a:r>
          </a:p>
          <a:p>
            <a:r>
              <a:rPr lang="en-US" sz="2000" dirty="0"/>
              <a:t>	              </a:t>
            </a:r>
            <a:r>
              <a:rPr lang="en-US" sz="2000" dirty="0" err="1"/>
              <a:t>Yr</a:t>
            </a:r>
            <a:r>
              <a:rPr lang="en-US" sz="2000" dirty="0"/>
              <a:t> 2 2022</a:t>
            </a:r>
            <a:endParaRPr lang="en-GB" dirty="0"/>
          </a:p>
        </p:txBody>
      </p:sp>
    </p:spTree>
    <p:extLst>
      <p:ext uri="{BB962C8B-B14F-4D97-AF65-F5344CB8AC3E}">
        <p14:creationId xmlns:p14="http://schemas.microsoft.com/office/powerpoint/2010/main" val="3662595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54b6d94-e8c4-49da-a979-9242fd65d88a">
      <Terms xmlns="http://schemas.microsoft.com/office/infopath/2007/PartnerControls"/>
    </lcf76f155ced4ddcb4097134ff3c332f>
    <TaxCatchAll xmlns="b2b3b332-7c05-4c9e-ac88-8c84810ea63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F212BEED14A7E4F9DACB66556D25188" ma:contentTypeVersion="16" ma:contentTypeDescription="Create a new document." ma:contentTypeScope="" ma:versionID="8e1b69677ed7067c482b27fd55c1793c">
  <xsd:schema xmlns:xsd="http://www.w3.org/2001/XMLSchema" xmlns:xs="http://www.w3.org/2001/XMLSchema" xmlns:p="http://schemas.microsoft.com/office/2006/metadata/properties" xmlns:ns2="054b6d94-e8c4-49da-a979-9242fd65d88a" xmlns:ns3="b2b3b332-7c05-4c9e-ac88-8c84810ea636" xmlns:ns4="90385aca-c051-4920-a543-a58a9099ea41" targetNamespace="http://schemas.microsoft.com/office/2006/metadata/properties" ma:root="true" ma:fieldsID="17659020d50aa8f5e76f89c35cc3e569" ns2:_="" ns3:_="" ns4:_="">
    <xsd:import namespace="054b6d94-e8c4-49da-a979-9242fd65d88a"/>
    <xsd:import namespace="b2b3b332-7c05-4c9e-ac88-8c84810ea636"/>
    <xsd:import namespace="90385aca-c051-4920-a543-a58a9099ea4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4:SharedWithUsers" minOccurs="0"/>
                <xsd:element ref="ns4: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4b6d94-e8c4-49da-a979-9242fd65d8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3620fc26-8289-4c02-81ef-e580eda00c72"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2b3b332-7c05-4c9e-ac88-8c84810ea636"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5da542d6-b093-448f-bee7-e5e5f054a4b1}" ma:internalName="TaxCatchAll" ma:showField="CatchAllData" ma:web="90385aca-c051-4920-a543-a58a9099ea4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0385aca-c051-4920-a543-a58a9099ea41"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4A0C26-3CC0-4CEB-9741-20FD7987B9CB}">
  <ds:schemaRefs>
    <ds:schemaRef ds:uri="http://schemas.microsoft.com/office/2006/metadata/properties"/>
    <ds:schemaRef ds:uri="http://schemas.microsoft.com/office/infopath/2007/PartnerControls"/>
    <ds:schemaRef ds:uri="054b6d94-e8c4-49da-a979-9242fd65d88a"/>
    <ds:schemaRef ds:uri="b2b3b332-7c05-4c9e-ac88-8c84810ea636"/>
  </ds:schemaRefs>
</ds:datastoreItem>
</file>

<file path=customXml/itemProps2.xml><?xml version="1.0" encoding="utf-8"?>
<ds:datastoreItem xmlns:ds="http://schemas.openxmlformats.org/officeDocument/2006/customXml" ds:itemID="{CAD93EF9-6BC7-4220-A783-61F53765E6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4b6d94-e8c4-49da-a979-9242fd65d88a"/>
    <ds:schemaRef ds:uri="b2b3b332-7c05-4c9e-ac88-8c84810ea636"/>
    <ds:schemaRef ds:uri="90385aca-c051-4920-a543-a58a9099ea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67A6ECF-4ED7-467B-A603-E85DECDB08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8678</Words>
  <Application>Microsoft Office PowerPoint</Application>
  <PresentationFormat>Widescreen</PresentationFormat>
  <Paragraphs>909</Paragraphs>
  <Slides>46</Slides>
  <Notes>45</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 Understanding prior learning experiences and concerns on entry to ‘re-image’ the student experience for success</vt:lpstr>
      <vt:lpstr>PowerPoint Presentation</vt:lpstr>
      <vt:lpstr>UK driven by metrics</vt:lpstr>
      <vt:lpstr> Aims and objectives</vt:lpstr>
      <vt:lpstr>PowerPoint Presentation</vt:lpstr>
      <vt:lpstr>PowerPoint Presentation</vt:lpstr>
      <vt:lpstr>Covid19 and the future ‘known unknowns’</vt:lpstr>
      <vt:lpstr>PowerPoint Presentation</vt:lpstr>
      <vt:lpstr>Where we are and what we know</vt:lpstr>
      <vt:lpstr>        UG student concerns about starting university                               </vt:lpstr>
      <vt:lpstr>        UG student concerns about starting university                               </vt:lpstr>
      <vt:lpstr>PowerPoint Presentation</vt:lpstr>
      <vt:lpstr>PGT student concerns about start university</vt:lpstr>
      <vt:lpstr>What we need to think about  Impact of changes due to Covid19</vt:lpstr>
      <vt:lpstr>The experience of students</vt:lpstr>
      <vt:lpstr>What we need to think about  Impact of changes due to Covid19</vt:lpstr>
      <vt:lpstr>Assumptions of what students ‘should’ know!’</vt:lpstr>
      <vt:lpstr>Example of assumptions made</vt:lpstr>
      <vt:lpstr>PowerPoint Presentation</vt:lpstr>
      <vt:lpstr>Support for different levels of study</vt:lpstr>
      <vt:lpstr>What we need to consider</vt:lpstr>
      <vt:lpstr>Returning to campus in Sept 2022</vt:lpstr>
      <vt:lpstr>Cost of living crisis Impact on student hardship</vt:lpstr>
      <vt:lpstr>What we need to consider</vt:lpstr>
      <vt:lpstr>What we need to consider</vt:lpstr>
      <vt:lpstr>Issues relating to change in learning landscape</vt:lpstr>
      <vt:lpstr>PowerPoint Presentation</vt:lpstr>
      <vt:lpstr>What we need to consider</vt:lpstr>
      <vt:lpstr>PowerPoint Presentation</vt:lpstr>
      <vt:lpstr>Expected use of services by undergraduates </vt:lpstr>
      <vt:lpstr>PowerPoint Presentation</vt:lpstr>
      <vt:lpstr>Expected use by level of study</vt:lpstr>
      <vt:lpstr>PowerPoint Presentation</vt:lpstr>
      <vt:lpstr>PowerPoint Presentation</vt:lpstr>
      <vt:lpstr>PowerPoint Presentation</vt:lpstr>
      <vt:lpstr>Supporting staff wellbeing</vt:lpstr>
      <vt:lpstr>What we need to consider</vt:lpstr>
      <vt:lpstr>PowerPoint Presentation</vt:lpstr>
      <vt:lpstr>What we need to consider</vt:lpstr>
      <vt:lpstr>PowerPoint Presentation</vt:lpstr>
      <vt:lpstr>PowerPoint Presentation</vt:lpstr>
      <vt:lpstr>Manage student and staff expectations</vt:lpstr>
      <vt:lpstr>Key areas</vt:lpstr>
      <vt:lpstr>Last thoughts…………..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Morgan</dc:creator>
  <cp:lastModifiedBy>Michelle Morgan</cp:lastModifiedBy>
  <cp:revision>633</cp:revision>
  <cp:lastPrinted>2022-06-10T13:33:55Z</cp:lastPrinted>
  <dcterms:created xsi:type="dcterms:W3CDTF">2020-07-08T09:35:29Z</dcterms:created>
  <dcterms:modified xsi:type="dcterms:W3CDTF">2025-11-18T11:50:34Z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0x0101004F212BEED14A7E4F9DACB66556D25188</vt:lpwstr>
  </property>
</Properties>
</file>