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1.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0.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0"/>
  </p:notesMasterIdLst>
  <p:handoutMasterIdLst>
    <p:handoutMasterId r:id="rId21"/>
  </p:handoutMasterIdLst>
  <p:sldIdLst>
    <p:sldId id="282" r:id="rId5"/>
    <p:sldId id="313" r:id="rId6"/>
    <p:sldId id="328" r:id="rId7"/>
    <p:sldId id="308" r:id="rId8"/>
    <p:sldId id="285" r:id="rId9"/>
    <p:sldId id="286" r:id="rId10"/>
    <p:sldId id="332" r:id="rId11"/>
    <p:sldId id="335" r:id="rId12"/>
    <p:sldId id="333" r:id="rId13"/>
    <p:sldId id="383" r:id="rId14"/>
    <p:sldId id="292" r:id="rId15"/>
    <p:sldId id="293" r:id="rId16"/>
    <p:sldId id="297" r:id="rId17"/>
    <p:sldId id="296" r:id="rId18"/>
    <p:sldId id="336"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Folley" initials="SF" lastIdx="2" clrIdx="0">
    <p:extLst>
      <p:ext uri="{19B8F6BF-5375-455C-9EA6-DF929625EA0E}">
        <p15:presenceInfo xmlns:p15="http://schemas.microsoft.com/office/powerpoint/2012/main" userId="S-1-5-21-1219361320-872739099-178173116-296500" providerId="AD"/>
      </p:ext>
    </p:extLst>
  </p:cmAuthor>
  <p:cmAuthor id="2" name="Staff" initials="S" lastIdx="3" clrIdx="1">
    <p:extLst>
      <p:ext uri="{19B8F6BF-5375-455C-9EA6-DF929625EA0E}">
        <p15:presenceInfo xmlns:p15="http://schemas.microsoft.com/office/powerpoint/2012/main" userId="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C55A11"/>
    <a:srgbClr val="41719C"/>
    <a:srgbClr val="296D80"/>
    <a:srgbClr val="2D788D"/>
    <a:srgbClr val="10191C"/>
    <a:srgbClr val="2B7184"/>
    <a:srgbClr val="2E798E"/>
    <a:srgbClr val="2E7B90"/>
    <a:srgbClr val="245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C434B-7ED6-4047-A3C6-75698C03D73E}" v="63" dt="2022-09-08T08:36:33.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02" autoAdjust="0"/>
    <p:restoredTop sz="62465" autoAdjust="0"/>
  </p:normalViewPr>
  <p:slideViewPr>
    <p:cSldViewPr snapToGrid="0">
      <p:cViewPr varScale="1">
        <p:scale>
          <a:sx n="70" d="100"/>
          <a:sy n="70" d="100"/>
        </p:scale>
        <p:origin x="1356" y="54"/>
      </p:cViewPr>
      <p:guideLst>
        <p:guide orient="horz" pos="2160"/>
        <p:guide pos="3840"/>
      </p:guideLst>
    </p:cSldViewPr>
  </p:slideViewPr>
  <p:outlineViewPr>
    <p:cViewPr>
      <p:scale>
        <a:sx n="33" d="100"/>
        <a:sy n="33" d="100"/>
      </p:scale>
      <p:origin x="0" y="-1088"/>
    </p:cViewPr>
  </p:outlin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Distribution</a:t>
            </a:r>
            <a:r>
              <a:rPr lang="en-GB" b="1" baseline="0"/>
              <a:t> of Grades</a:t>
            </a:r>
          </a:p>
        </c:rich>
      </c:tx>
      <c:layout>
        <c:manualLayout>
          <c:xMode val="edge"/>
          <c:yMode val="edge"/>
          <c:x val="0.31500000000000006"/>
          <c:y val="3.240740740740740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415259579147829E-2"/>
          <c:y val="0.1229242976395465"/>
          <c:w val="0.92058474042085214"/>
          <c:h val="0.80354172570668692"/>
        </c:manualLayout>
      </c:layout>
      <c:barChart>
        <c:barDir val="col"/>
        <c:grouping val="clustered"/>
        <c:varyColors val="0"/>
        <c:ser>
          <c:idx val="0"/>
          <c:order val="0"/>
          <c:spPr>
            <a:solidFill>
              <a:schemeClr val="accent1"/>
            </a:solidFill>
            <a:ln>
              <a:noFill/>
            </a:ln>
            <a:effectLst/>
          </c:spPr>
          <c:invertIfNegative val="0"/>
          <c:dPt>
            <c:idx val="8"/>
            <c:invertIfNegative val="0"/>
            <c:bubble3D val="0"/>
            <c:spPr>
              <a:solidFill>
                <a:schemeClr val="accent2"/>
              </a:solidFill>
              <a:ln>
                <a:noFill/>
              </a:ln>
              <a:effectLst/>
            </c:spPr>
            <c:extLst>
              <c:ext xmlns:c16="http://schemas.microsoft.com/office/drawing/2014/chart" uri="{C3380CC4-5D6E-409C-BE32-E72D297353CC}">
                <c16:uniqueId val="{00000001-4760-47F8-996D-F885D67FD85A}"/>
              </c:ext>
            </c:extLst>
          </c:dPt>
          <c:val>
            <c:numRef>
              <c:f>'Ordered Marks'!$I$3:$I$19</c:f>
              <c:numCache>
                <c:formatCode>General</c:formatCode>
                <c:ptCount val="17"/>
                <c:pt idx="0">
                  <c:v>58</c:v>
                </c:pt>
                <c:pt idx="1">
                  <c:v>60</c:v>
                </c:pt>
                <c:pt idx="2">
                  <c:v>60</c:v>
                </c:pt>
                <c:pt idx="3">
                  <c:v>60</c:v>
                </c:pt>
                <c:pt idx="4">
                  <c:v>60</c:v>
                </c:pt>
                <c:pt idx="5">
                  <c:v>63</c:v>
                </c:pt>
                <c:pt idx="6">
                  <c:v>63</c:v>
                </c:pt>
                <c:pt idx="7">
                  <c:v>63</c:v>
                </c:pt>
                <c:pt idx="8">
                  <c:v>63</c:v>
                </c:pt>
                <c:pt idx="9">
                  <c:v>64</c:v>
                </c:pt>
                <c:pt idx="10">
                  <c:v>66</c:v>
                </c:pt>
                <c:pt idx="11">
                  <c:v>67</c:v>
                </c:pt>
                <c:pt idx="12">
                  <c:v>68</c:v>
                </c:pt>
                <c:pt idx="13">
                  <c:v>68</c:v>
                </c:pt>
                <c:pt idx="14">
                  <c:v>68</c:v>
                </c:pt>
                <c:pt idx="15">
                  <c:v>73</c:v>
                </c:pt>
                <c:pt idx="16">
                  <c:v>73</c:v>
                </c:pt>
              </c:numCache>
            </c:numRef>
          </c:val>
          <c:extLst>
            <c:ext xmlns:c16="http://schemas.microsoft.com/office/drawing/2014/chart" uri="{C3380CC4-5D6E-409C-BE32-E72D297353CC}">
              <c16:uniqueId val="{00000002-4760-47F8-996D-F885D67FD85A}"/>
            </c:ext>
          </c:extLst>
        </c:ser>
        <c:dLbls>
          <c:showLegendKey val="0"/>
          <c:showVal val="0"/>
          <c:showCatName val="0"/>
          <c:showSerName val="0"/>
          <c:showPercent val="0"/>
          <c:showBubbleSize val="0"/>
        </c:dLbls>
        <c:gapWidth val="219"/>
        <c:overlap val="-27"/>
        <c:axId val="225902976"/>
        <c:axId val="225904896"/>
      </c:barChart>
      <c:catAx>
        <c:axId val="225902976"/>
        <c:scaling>
          <c:orientation val="minMax"/>
        </c:scaling>
        <c:delete val="1"/>
        <c:axPos val="b"/>
        <c:majorTickMark val="none"/>
        <c:minorTickMark val="none"/>
        <c:tickLblPos val="nextTo"/>
        <c:crossAx val="225904896"/>
        <c:crosses val="autoZero"/>
        <c:auto val="1"/>
        <c:lblAlgn val="ctr"/>
        <c:lblOffset val="100"/>
        <c:noMultiLvlLbl val="0"/>
      </c:catAx>
      <c:valAx>
        <c:axId val="22590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902976"/>
        <c:crosses val="autoZero"/>
        <c:crossBetween val="between"/>
      </c:valAx>
      <c:spPr>
        <a:noFill/>
        <a:ln>
          <a:noFill/>
        </a:ln>
        <a:effectLst/>
      </c:spPr>
    </c:plotArea>
    <c:plotVisOnly val="1"/>
    <c:dispBlanksAs val="gap"/>
    <c:showDLblsOverMax val="0"/>
  </c:chart>
  <c:spPr>
    <a:noFill/>
    <a:ln w="3175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93F09-77C8-436C-969B-5C98420B6DE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11A4A9-1632-4ADB-B5C1-9318152F4F59}">
      <dgm:prSet custT="1"/>
      <dgm:spPr/>
      <dgm:t>
        <a:bodyPr/>
        <a:lstStyle/>
        <a:p>
          <a:pPr>
            <a:lnSpc>
              <a:spcPct val="100000"/>
            </a:lnSpc>
          </a:pPr>
          <a:r>
            <a:rPr lang="en-GB" sz="2400" dirty="0"/>
            <a:t>Customisable</a:t>
          </a:r>
          <a:endParaRPr lang="en-US" sz="2400" dirty="0"/>
        </a:p>
      </dgm:t>
    </dgm:pt>
    <dgm:pt modelId="{5D4444D8-1541-4AE7-9894-C78D3947E443}" type="parTrans" cxnId="{E8A63F38-827B-43D0-811A-9DE8B644FDD1}">
      <dgm:prSet/>
      <dgm:spPr/>
      <dgm:t>
        <a:bodyPr/>
        <a:lstStyle/>
        <a:p>
          <a:endParaRPr lang="en-US"/>
        </a:p>
      </dgm:t>
    </dgm:pt>
    <dgm:pt modelId="{52107F3C-D8C6-4118-950B-DA344E56E85B}" type="sibTrans" cxnId="{E8A63F38-827B-43D0-811A-9DE8B644FDD1}">
      <dgm:prSet/>
      <dgm:spPr/>
      <dgm:t>
        <a:bodyPr/>
        <a:lstStyle/>
        <a:p>
          <a:pPr>
            <a:lnSpc>
              <a:spcPct val="100000"/>
            </a:lnSpc>
          </a:pPr>
          <a:endParaRPr lang="en-US"/>
        </a:p>
      </dgm:t>
    </dgm:pt>
    <dgm:pt modelId="{EDBB8DDB-0B28-4322-B12C-2B49E37BC428}">
      <dgm:prSet custT="1"/>
      <dgm:spPr/>
      <dgm:t>
        <a:bodyPr/>
        <a:lstStyle/>
        <a:p>
          <a:pPr>
            <a:lnSpc>
              <a:spcPct val="100000"/>
            </a:lnSpc>
          </a:pPr>
          <a:r>
            <a:rPr lang="en-GB" sz="2400" dirty="0"/>
            <a:t>Sensemaking</a:t>
          </a:r>
          <a:endParaRPr lang="en-US" sz="2400" dirty="0"/>
        </a:p>
      </dgm:t>
    </dgm:pt>
    <dgm:pt modelId="{72B082A9-F544-4CE0-9A9B-80726B4764ED}" type="parTrans" cxnId="{40F4E827-A698-4424-BBAF-CA4D808A4463}">
      <dgm:prSet/>
      <dgm:spPr/>
      <dgm:t>
        <a:bodyPr/>
        <a:lstStyle/>
        <a:p>
          <a:endParaRPr lang="en-US"/>
        </a:p>
      </dgm:t>
    </dgm:pt>
    <dgm:pt modelId="{9E57A03D-F3BD-43D5-BEB3-362C3828A653}" type="sibTrans" cxnId="{40F4E827-A698-4424-BBAF-CA4D808A4463}">
      <dgm:prSet/>
      <dgm:spPr/>
      <dgm:t>
        <a:bodyPr/>
        <a:lstStyle/>
        <a:p>
          <a:pPr>
            <a:lnSpc>
              <a:spcPct val="100000"/>
            </a:lnSpc>
          </a:pPr>
          <a:endParaRPr lang="en-US"/>
        </a:p>
      </dgm:t>
    </dgm:pt>
    <dgm:pt modelId="{19CE1002-8F6A-49C5-B2EF-C49FEBCA2DF7}">
      <dgm:prSet custT="1"/>
      <dgm:spPr/>
      <dgm:t>
        <a:bodyPr/>
        <a:lstStyle/>
        <a:p>
          <a:pPr>
            <a:lnSpc>
              <a:spcPct val="100000"/>
            </a:lnSpc>
          </a:pPr>
          <a:r>
            <a:rPr lang="en-GB" sz="2400" dirty="0"/>
            <a:t>Actionable</a:t>
          </a:r>
          <a:endParaRPr lang="en-US" sz="2400" dirty="0"/>
        </a:p>
      </dgm:t>
    </dgm:pt>
    <dgm:pt modelId="{27D6B831-9721-4258-BE87-6E8E3C0518EA}" type="parTrans" cxnId="{B4580036-80BF-46DD-B454-E82B3403CD5E}">
      <dgm:prSet/>
      <dgm:spPr/>
      <dgm:t>
        <a:bodyPr/>
        <a:lstStyle/>
        <a:p>
          <a:endParaRPr lang="en-US"/>
        </a:p>
      </dgm:t>
    </dgm:pt>
    <dgm:pt modelId="{0C916112-2CEE-42B7-9561-AF76D3E49FA7}" type="sibTrans" cxnId="{B4580036-80BF-46DD-B454-E82B3403CD5E}">
      <dgm:prSet/>
      <dgm:spPr/>
      <dgm:t>
        <a:bodyPr/>
        <a:lstStyle/>
        <a:p>
          <a:pPr>
            <a:lnSpc>
              <a:spcPct val="100000"/>
            </a:lnSpc>
          </a:pPr>
          <a:endParaRPr lang="en-US"/>
        </a:p>
      </dgm:t>
    </dgm:pt>
    <dgm:pt modelId="{974A16E0-140C-4AC3-8DBC-56C3FB2EC307}">
      <dgm:prSet custT="1"/>
      <dgm:spPr/>
      <dgm:t>
        <a:bodyPr/>
        <a:lstStyle/>
        <a:p>
          <a:pPr>
            <a:lnSpc>
              <a:spcPct val="100000"/>
            </a:lnSpc>
          </a:pPr>
          <a:r>
            <a:rPr lang="en-US" sz="2400" dirty="0"/>
            <a:t>Embedded</a:t>
          </a:r>
        </a:p>
      </dgm:t>
    </dgm:pt>
    <dgm:pt modelId="{4B1AF75B-D6FD-430C-A5AA-A1B7930830CD}" type="parTrans" cxnId="{EEDE5ED8-B04F-41AE-9D2A-52493C995247}">
      <dgm:prSet/>
      <dgm:spPr/>
      <dgm:t>
        <a:bodyPr/>
        <a:lstStyle/>
        <a:p>
          <a:endParaRPr lang="en-GB"/>
        </a:p>
      </dgm:t>
    </dgm:pt>
    <dgm:pt modelId="{451F964E-DCBA-4498-AE2F-3C8A542B080A}" type="sibTrans" cxnId="{EEDE5ED8-B04F-41AE-9D2A-52493C995247}">
      <dgm:prSet/>
      <dgm:spPr/>
      <dgm:t>
        <a:bodyPr/>
        <a:lstStyle/>
        <a:p>
          <a:endParaRPr lang="en-GB"/>
        </a:p>
      </dgm:t>
    </dgm:pt>
    <dgm:pt modelId="{4763D902-0C6C-4BF3-B576-3763F3314A8E}" type="pres">
      <dgm:prSet presAssocID="{18F93F09-77C8-436C-969B-5C98420B6DE5}" presName="root" presStyleCnt="0">
        <dgm:presLayoutVars>
          <dgm:dir/>
          <dgm:resizeHandles val="exact"/>
        </dgm:presLayoutVars>
      </dgm:prSet>
      <dgm:spPr/>
    </dgm:pt>
    <dgm:pt modelId="{F05A18F7-1089-467A-843E-10CCE85B44B1}" type="pres">
      <dgm:prSet presAssocID="{18F93F09-77C8-436C-969B-5C98420B6DE5}" presName="container" presStyleCnt="0">
        <dgm:presLayoutVars>
          <dgm:dir/>
          <dgm:resizeHandles val="exact"/>
        </dgm:presLayoutVars>
      </dgm:prSet>
      <dgm:spPr/>
    </dgm:pt>
    <dgm:pt modelId="{C1EF92E8-BAB2-462B-AC7A-819171A30176}" type="pres">
      <dgm:prSet presAssocID="{4311A4A9-1632-4ADB-B5C1-9318152F4F59}" presName="compNode" presStyleCnt="0"/>
      <dgm:spPr/>
    </dgm:pt>
    <dgm:pt modelId="{8F6257F3-31E7-4092-A7EE-ECA7761ED43A}" type="pres">
      <dgm:prSet presAssocID="{4311A4A9-1632-4ADB-B5C1-9318152F4F59}" presName="iconBgRect" presStyleLbl="bgShp" presStyleIdx="0" presStyleCnt="4"/>
      <dgm:spPr/>
    </dgm:pt>
    <dgm:pt modelId="{6B09C413-2B6A-4297-A1A7-68F8AB0B0A20}" type="pres">
      <dgm:prSet presAssocID="{4311A4A9-1632-4ADB-B5C1-9318152F4F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91262C8A-4760-4539-82C9-4E15A01CF326}" type="pres">
      <dgm:prSet presAssocID="{4311A4A9-1632-4ADB-B5C1-9318152F4F59}" presName="spaceRect" presStyleCnt="0"/>
      <dgm:spPr/>
    </dgm:pt>
    <dgm:pt modelId="{979AEE74-9DAD-4D3F-9E6E-6917C9199CC2}" type="pres">
      <dgm:prSet presAssocID="{4311A4A9-1632-4ADB-B5C1-9318152F4F59}" presName="textRect" presStyleLbl="revTx" presStyleIdx="0" presStyleCnt="4">
        <dgm:presLayoutVars>
          <dgm:chMax val="1"/>
          <dgm:chPref val="1"/>
        </dgm:presLayoutVars>
      </dgm:prSet>
      <dgm:spPr/>
    </dgm:pt>
    <dgm:pt modelId="{2DAA103F-8804-4EA7-BC7E-C17CDD2E9886}" type="pres">
      <dgm:prSet presAssocID="{52107F3C-D8C6-4118-950B-DA344E56E85B}" presName="sibTrans" presStyleLbl="sibTrans2D1" presStyleIdx="0" presStyleCnt="0"/>
      <dgm:spPr/>
    </dgm:pt>
    <dgm:pt modelId="{9DC5AE9B-BAC4-42E1-940F-C684F76ABE4E}" type="pres">
      <dgm:prSet presAssocID="{EDBB8DDB-0B28-4322-B12C-2B49E37BC428}" presName="compNode" presStyleCnt="0"/>
      <dgm:spPr/>
    </dgm:pt>
    <dgm:pt modelId="{754FF4A4-3E16-4C85-8A4F-EAD93B349F83}" type="pres">
      <dgm:prSet presAssocID="{EDBB8DDB-0B28-4322-B12C-2B49E37BC428}" presName="iconBgRect" presStyleLbl="bgShp" presStyleIdx="1" presStyleCnt="4"/>
      <dgm:spPr/>
    </dgm:pt>
    <dgm:pt modelId="{C48FB475-3509-43EC-971B-21BC0B71F5B0}" type="pres">
      <dgm:prSet presAssocID="{EDBB8DDB-0B28-4322-B12C-2B49E37BC4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ghts On with solid fill"/>
        </a:ext>
      </dgm:extLst>
    </dgm:pt>
    <dgm:pt modelId="{62167918-D05E-4E2A-9AC3-1BA02AB5D55F}" type="pres">
      <dgm:prSet presAssocID="{EDBB8DDB-0B28-4322-B12C-2B49E37BC428}" presName="spaceRect" presStyleCnt="0"/>
      <dgm:spPr/>
    </dgm:pt>
    <dgm:pt modelId="{7C85774F-1DC6-4934-A76B-16EC5B7E3A35}" type="pres">
      <dgm:prSet presAssocID="{EDBB8DDB-0B28-4322-B12C-2B49E37BC428}" presName="textRect" presStyleLbl="revTx" presStyleIdx="1" presStyleCnt="4">
        <dgm:presLayoutVars>
          <dgm:chMax val="1"/>
          <dgm:chPref val="1"/>
        </dgm:presLayoutVars>
      </dgm:prSet>
      <dgm:spPr/>
    </dgm:pt>
    <dgm:pt modelId="{809757AE-ADAE-4A11-A581-93605B95B82D}" type="pres">
      <dgm:prSet presAssocID="{9E57A03D-F3BD-43D5-BEB3-362C3828A653}" presName="sibTrans" presStyleLbl="sibTrans2D1" presStyleIdx="0" presStyleCnt="0"/>
      <dgm:spPr/>
    </dgm:pt>
    <dgm:pt modelId="{FA240173-274D-47A2-8983-A287040D3EED}" type="pres">
      <dgm:prSet presAssocID="{19CE1002-8F6A-49C5-B2EF-C49FEBCA2DF7}" presName="compNode" presStyleCnt="0"/>
      <dgm:spPr/>
    </dgm:pt>
    <dgm:pt modelId="{55435D79-D7E5-44C8-A166-79291B8CD054}" type="pres">
      <dgm:prSet presAssocID="{19CE1002-8F6A-49C5-B2EF-C49FEBCA2DF7}" presName="iconBgRect" presStyleLbl="bgShp" presStyleIdx="2" presStyleCnt="4"/>
      <dgm:spPr/>
    </dgm:pt>
    <dgm:pt modelId="{FF27AE5C-C6D0-4FEE-80DF-B3B431481273}" type="pres">
      <dgm:prSet presAssocID="{19CE1002-8F6A-49C5-B2EF-C49FEBCA2DF7}"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d with Gears"/>
        </a:ext>
      </dgm:extLst>
    </dgm:pt>
    <dgm:pt modelId="{F38BC1D4-8DE6-414E-A1CA-1578F0119175}" type="pres">
      <dgm:prSet presAssocID="{19CE1002-8F6A-49C5-B2EF-C49FEBCA2DF7}" presName="spaceRect" presStyleCnt="0"/>
      <dgm:spPr/>
    </dgm:pt>
    <dgm:pt modelId="{CA8D2650-6EB9-40D9-AF08-77E479544AEB}" type="pres">
      <dgm:prSet presAssocID="{19CE1002-8F6A-49C5-B2EF-C49FEBCA2DF7}" presName="textRect" presStyleLbl="revTx" presStyleIdx="2" presStyleCnt="4">
        <dgm:presLayoutVars>
          <dgm:chMax val="1"/>
          <dgm:chPref val="1"/>
        </dgm:presLayoutVars>
      </dgm:prSet>
      <dgm:spPr/>
    </dgm:pt>
    <dgm:pt modelId="{0227A8F2-0F18-42CD-83C5-0D730CB54939}" type="pres">
      <dgm:prSet presAssocID="{0C916112-2CEE-42B7-9561-AF76D3E49FA7}" presName="sibTrans" presStyleLbl="sibTrans2D1" presStyleIdx="0" presStyleCnt="0"/>
      <dgm:spPr/>
    </dgm:pt>
    <dgm:pt modelId="{7C2EBC4B-567E-4DBE-AC41-AB91E4A32516}" type="pres">
      <dgm:prSet presAssocID="{974A16E0-140C-4AC3-8DBC-56C3FB2EC307}" presName="compNode" presStyleCnt="0"/>
      <dgm:spPr/>
    </dgm:pt>
    <dgm:pt modelId="{38FE67CA-1CF0-4011-8F90-9746191091A8}" type="pres">
      <dgm:prSet presAssocID="{974A16E0-140C-4AC3-8DBC-56C3FB2EC307}" presName="iconBgRect" presStyleLbl="bgShp" presStyleIdx="3" presStyleCnt="4"/>
      <dgm:spPr/>
    </dgm:pt>
    <dgm:pt modelId="{C162A608-423D-4BEB-9D2A-B72DBC5B0FDB}" type="pres">
      <dgm:prSet presAssocID="{974A16E0-140C-4AC3-8DBC-56C3FB2EC30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s outline"/>
        </a:ext>
      </dgm:extLst>
    </dgm:pt>
    <dgm:pt modelId="{EA8EA145-E3BB-43EA-8C2A-1BE59D39B983}" type="pres">
      <dgm:prSet presAssocID="{974A16E0-140C-4AC3-8DBC-56C3FB2EC307}" presName="spaceRect" presStyleCnt="0"/>
      <dgm:spPr/>
    </dgm:pt>
    <dgm:pt modelId="{F9A46350-D288-4C11-A106-3A1FBBB9AC73}" type="pres">
      <dgm:prSet presAssocID="{974A16E0-140C-4AC3-8DBC-56C3FB2EC307}" presName="textRect" presStyleLbl="revTx" presStyleIdx="3" presStyleCnt="4">
        <dgm:presLayoutVars>
          <dgm:chMax val="1"/>
          <dgm:chPref val="1"/>
        </dgm:presLayoutVars>
      </dgm:prSet>
      <dgm:spPr/>
    </dgm:pt>
  </dgm:ptLst>
  <dgm:cxnLst>
    <dgm:cxn modelId="{CAF30101-4F0C-4B37-86E7-B02E07A3524F}" type="presOf" srcId="{974A16E0-140C-4AC3-8DBC-56C3FB2EC307}" destId="{F9A46350-D288-4C11-A106-3A1FBBB9AC73}" srcOrd="0" destOrd="0" presId="urn:microsoft.com/office/officeart/2018/2/layout/IconCircleList"/>
    <dgm:cxn modelId="{734F8E23-89A8-4CB1-A5F5-6258ECF42F4E}" type="presOf" srcId="{52107F3C-D8C6-4118-950B-DA344E56E85B}" destId="{2DAA103F-8804-4EA7-BC7E-C17CDD2E9886}" srcOrd="0" destOrd="0" presId="urn:microsoft.com/office/officeart/2018/2/layout/IconCircleList"/>
    <dgm:cxn modelId="{40F4E827-A698-4424-BBAF-CA4D808A4463}" srcId="{18F93F09-77C8-436C-969B-5C98420B6DE5}" destId="{EDBB8DDB-0B28-4322-B12C-2B49E37BC428}" srcOrd="1" destOrd="0" parTransId="{72B082A9-F544-4CE0-9A9B-80726B4764ED}" sibTransId="{9E57A03D-F3BD-43D5-BEB3-362C3828A653}"/>
    <dgm:cxn modelId="{B4580036-80BF-46DD-B454-E82B3403CD5E}" srcId="{18F93F09-77C8-436C-969B-5C98420B6DE5}" destId="{19CE1002-8F6A-49C5-B2EF-C49FEBCA2DF7}" srcOrd="2" destOrd="0" parTransId="{27D6B831-9721-4258-BE87-6E8E3C0518EA}" sibTransId="{0C916112-2CEE-42B7-9561-AF76D3E49FA7}"/>
    <dgm:cxn modelId="{E8A63F38-827B-43D0-811A-9DE8B644FDD1}" srcId="{18F93F09-77C8-436C-969B-5C98420B6DE5}" destId="{4311A4A9-1632-4ADB-B5C1-9318152F4F59}" srcOrd="0" destOrd="0" parTransId="{5D4444D8-1541-4AE7-9894-C78D3947E443}" sibTransId="{52107F3C-D8C6-4118-950B-DA344E56E85B}"/>
    <dgm:cxn modelId="{B6E6DB3A-FF84-49A4-B3BE-0E6279E26BF1}" type="presOf" srcId="{EDBB8DDB-0B28-4322-B12C-2B49E37BC428}" destId="{7C85774F-1DC6-4934-A76B-16EC5B7E3A35}" srcOrd="0" destOrd="0" presId="urn:microsoft.com/office/officeart/2018/2/layout/IconCircleList"/>
    <dgm:cxn modelId="{4F948A5D-A029-4203-96FC-CBF90F2DD50B}" type="presOf" srcId="{19CE1002-8F6A-49C5-B2EF-C49FEBCA2DF7}" destId="{CA8D2650-6EB9-40D9-AF08-77E479544AEB}" srcOrd="0" destOrd="0" presId="urn:microsoft.com/office/officeart/2018/2/layout/IconCircleList"/>
    <dgm:cxn modelId="{0E16EA46-5559-4266-9E4A-037D75594727}" type="presOf" srcId="{18F93F09-77C8-436C-969B-5C98420B6DE5}" destId="{4763D902-0C6C-4BF3-B576-3763F3314A8E}" srcOrd="0" destOrd="0" presId="urn:microsoft.com/office/officeart/2018/2/layout/IconCircleList"/>
    <dgm:cxn modelId="{ACE7F87A-8E2B-4B35-8727-881CE626885A}" type="presOf" srcId="{9E57A03D-F3BD-43D5-BEB3-362C3828A653}" destId="{809757AE-ADAE-4A11-A581-93605B95B82D}" srcOrd="0" destOrd="0" presId="urn:microsoft.com/office/officeart/2018/2/layout/IconCircleList"/>
    <dgm:cxn modelId="{8AFA4B80-8124-4B88-B8BD-0F5C60A49C23}" type="presOf" srcId="{0C916112-2CEE-42B7-9561-AF76D3E49FA7}" destId="{0227A8F2-0F18-42CD-83C5-0D730CB54939}" srcOrd="0" destOrd="0" presId="urn:microsoft.com/office/officeart/2018/2/layout/IconCircleList"/>
    <dgm:cxn modelId="{80ADC284-0FA8-4C29-9CEA-A47D6CD8C784}" type="presOf" srcId="{4311A4A9-1632-4ADB-B5C1-9318152F4F59}" destId="{979AEE74-9DAD-4D3F-9E6E-6917C9199CC2}" srcOrd="0" destOrd="0" presId="urn:microsoft.com/office/officeart/2018/2/layout/IconCircleList"/>
    <dgm:cxn modelId="{EEDE5ED8-B04F-41AE-9D2A-52493C995247}" srcId="{18F93F09-77C8-436C-969B-5C98420B6DE5}" destId="{974A16E0-140C-4AC3-8DBC-56C3FB2EC307}" srcOrd="3" destOrd="0" parTransId="{4B1AF75B-D6FD-430C-A5AA-A1B7930830CD}" sibTransId="{451F964E-DCBA-4498-AE2F-3C8A542B080A}"/>
    <dgm:cxn modelId="{A210C016-CB2E-42C5-94DC-A3F0C47B1BE7}" type="presParOf" srcId="{4763D902-0C6C-4BF3-B576-3763F3314A8E}" destId="{F05A18F7-1089-467A-843E-10CCE85B44B1}" srcOrd="0" destOrd="0" presId="urn:microsoft.com/office/officeart/2018/2/layout/IconCircleList"/>
    <dgm:cxn modelId="{497E719E-FF0C-498A-80E3-27782D90CAAA}" type="presParOf" srcId="{F05A18F7-1089-467A-843E-10CCE85B44B1}" destId="{C1EF92E8-BAB2-462B-AC7A-819171A30176}" srcOrd="0" destOrd="0" presId="urn:microsoft.com/office/officeart/2018/2/layout/IconCircleList"/>
    <dgm:cxn modelId="{7AAA1430-A14F-4EC0-A781-284965853872}" type="presParOf" srcId="{C1EF92E8-BAB2-462B-AC7A-819171A30176}" destId="{8F6257F3-31E7-4092-A7EE-ECA7761ED43A}" srcOrd="0" destOrd="0" presId="urn:microsoft.com/office/officeart/2018/2/layout/IconCircleList"/>
    <dgm:cxn modelId="{AAA394B0-B0CF-4A94-AB46-53827B1EE4B1}" type="presParOf" srcId="{C1EF92E8-BAB2-462B-AC7A-819171A30176}" destId="{6B09C413-2B6A-4297-A1A7-68F8AB0B0A20}" srcOrd="1" destOrd="0" presId="urn:microsoft.com/office/officeart/2018/2/layout/IconCircleList"/>
    <dgm:cxn modelId="{1DCE9762-D4DE-476E-85BD-1CCE25697027}" type="presParOf" srcId="{C1EF92E8-BAB2-462B-AC7A-819171A30176}" destId="{91262C8A-4760-4539-82C9-4E15A01CF326}" srcOrd="2" destOrd="0" presId="urn:microsoft.com/office/officeart/2018/2/layout/IconCircleList"/>
    <dgm:cxn modelId="{1B267F62-5ABE-4AEF-80C6-CFC2693FA561}" type="presParOf" srcId="{C1EF92E8-BAB2-462B-AC7A-819171A30176}" destId="{979AEE74-9DAD-4D3F-9E6E-6917C9199CC2}" srcOrd="3" destOrd="0" presId="urn:microsoft.com/office/officeart/2018/2/layout/IconCircleList"/>
    <dgm:cxn modelId="{6CD83F08-691C-4FBC-8051-92C2BDB44448}" type="presParOf" srcId="{F05A18F7-1089-467A-843E-10CCE85B44B1}" destId="{2DAA103F-8804-4EA7-BC7E-C17CDD2E9886}" srcOrd="1" destOrd="0" presId="urn:microsoft.com/office/officeart/2018/2/layout/IconCircleList"/>
    <dgm:cxn modelId="{468E3664-8710-41AB-B452-4B3E5859426C}" type="presParOf" srcId="{F05A18F7-1089-467A-843E-10CCE85B44B1}" destId="{9DC5AE9B-BAC4-42E1-940F-C684F76ABE4E}" srcOrd="2" destOrd="0" presId="urn:microsoft.com/office/officeart/2018/2/layout/IconCircleList"/>
    <dgm:cxn modelId="{157B3DA1-DB4C-4069-A73B-0B79186A9B0F}" type="presParOf" srcId="{9DC5AE9B-BAC4-42E1-940F-C684F76ABE4E}" destId="{754FF4A4-3E16-4C85-8A4F-EAD93B349F83}" srcOrd="0" destOrd="0" presId="urn:microsoft.com/office/officeart/2018/2/layout/IconCircleList"/>
    <dgm:cxn modelId="{EC303F1F-77CC-4C80-8A2A-BBE1BDEC464A}" type="presParOf" srcId="{9DC5AE9B-BAC4-42E1-940F-C684F76ABE4E}" destId="{C48FB475-3509-43EC-971B-21BC0B71F5B0}" srcOrd="1" destOrd="0" presId="urn:microsoft.com/office/officeart/2018/2/layout/IconCircleList"/>
    <dgm:cxn modelId="{9875B8AD-B39F-4AEB-904C-DFB63F7BD259}" type="presParOf" srcId="{9DC5AE9B-BAC4-42E1-940F-C684F76ABE4E}" destId="{62167918-D05E-4E2A-9AC3-1BA02AB5D55F}" srcOrd="2" destOrd="0" presId="urn:microsoft.com/office/officeart/2018/2/layout/IconCircleList"/>
    <dgm:cxn modelId="{77772427-18A3-43A2-9850-D6C3F16568CB}" type="presParOf" srcId="{9DC5AE9B-BAC4-42E1-940F-C684F76ABE4E}" destId="{7C85774F-1DC6-4934-A76B-16EC5B7E3A35}" srcOrd="3" destOrd="0" presId="urn:microsoft.com/office/officeart/2018/2/layout/IconCircleList"/>
    <dgm:cxn modelId="{3642E834-FDED-4582-A784-712C7172C5C9}" type="presParOf" srcId="{F05A18F7-1089-467A-843E-10CCE85B44B1}" destId="{809757AE-ADAE-4A11-A581-93605B95B82D}" srcOrd="3" destOrd="0" presId="urn:microsoft.com/office/officeart/2018/2/layout/IconCircleList"/>
    <dgm:cxn modelId="{51E4DE40-01AD-4441-BCBF-4ACC08AB86AF}" type="presParOf" srcId="{F05A18F7-1089-467A-843E-10CCE85B44B1}" destId="{FA240173-274D-47A2-8983-A287040D3EED}" srcOrd="4" destOrd="0" presId="urn:microsoft.com/office/officeart/2018/2/layout/IconCircleList"/>
    <dgm:cxn modelId="{32185527-4653-49CF-968C-CB85911D8609}" type="presParOf" srcId="{FA240173-274D-47A2-8983-A287040D3EED}" destId="{55435D79-D7E5-44C8-A166-79291B8CD054}" srcOrd="0" destOrd="0" presId="urn:microsoft.com/office/officeart/2018/2/layout/IconCircleList"/>
    <dgm:cxn modelId="{6C8889B7-09FE-4E0D-8826-A9BCC4D790E7}" type="presParOf" srcId="{FA240173-274D-47A2-8983-A287040D3EED}" destId="{FF27AE5C-C6D0-4FEE-80DF-B3B431481273}" srcOrd="1" destOrd="0" presId="urn:microsoft.com/office/officeart/2018/2/layout/IconCircleList"/>
    <dgm:cxn modelId="{E3251867-E41F-4F15-A033-F7E1AC7F1BFB}" type="presParOf" srcId="{FA240173-274D-47A2-8983-A287040D3EED}" destId="{F38BC1D4-8DE6-414E-A1CA-1578F0119175}" srcOrd="2" destOrd="0" presId="urn:microsoft.com/office/officeart/2018/2/layout/IconCircleList"/>
    <dgm:cxn modelId="{97574627-98CC-442A-A1E5-C0212A8230B6}" type="presParOf" srcId="{FA240173-274D-47A2-8983-A287040D3EED}" destId="{CA8D2650-6EB9-40D9-AF08-77E479544AEB}" srcOrd="3" destOrd="0" presId="urn:microsoft.com/office/officeart/2018/2/layout/IconCircleList"/>
    <dgm:cxn modelId="{B9DE052F-D37A-4AC0-ADCF-23E232F5D38E}" type="presParOf" srcId="{F05A18F7-1089-467A-843E-10CCE85B44B1}" destId="{0227A8F2-0F18-42CD-83C5-0D730CB54939}" srcOrd="5" destOrd="0" presId="urn:microsoft.com/office/officeart/2018/2/layout/IconCircleList"/>
    <dgm:cxn modelId="{485CBE77-4352-4DC8-80AC-608DBC98633A}" type="presParOf" srcId="{F05A18F7-1089-467A-843E-10CCE85B44B1}" destId="{7C2EBC4B-567E-4DBE-AC41-AB91E4A32516}" srcOrd="6" destOrd="0" presId="urn:microsoft.com/office/officeart/2018/2/layout/IconCircleList"/>
    <dgm:cxn modelId="{2D0D0918-6162-4974-A5C7-B6E7A62985FC}" type="presParOf" srcId="{7C2EBC4B-567E-4DBE-AC41-AB91E4A32516}" destId="{38FE67CA-1CF0-4011-8F90-9746191091A8}" srcOrd="0" destOrd="0" presId="urn:microsoft.com/office/officeart/2018/2/layout/IconCircleList"/>
    <dgm:cxn modelId="{761C0CD7-E041-4330-A86A-728D1B7CF19C}" type="presParOf" srcId="{7C2EBC4B-567E-4DBE-AC41-AB91E4A32516}" destId="{C162A608-423D-4BEB-9D2A-B72DBC5B0FDB}" srcOrd="1" destOrd="0" presId="urn:microsoft.com/office/officeart/2018/2/layout/IconCircleList"/>
    <dgm:cxn modelId="{626F42F0-B8CD-4469-AA81-3AC90ED37B28}" type="presParOf" srcId="{7C2EBC4B-567E-4DBE-AC41-AB91E4A32516}" destId="{EA8EA145-E3BB-43EA-8C2A-1BE59D39B983}" srcOrd="2" destOrd="0" presId="urn:microsoft.com/office/officeart/2018/2/layout/IconCircleList"/>
    <dgm:cxn modelId="{E04F73BA-C92A-460D-97DB-75A0A50008AF}" type="presParOf" srcId="{7C2EBC4B-567E-4DBE-AC41-AB91E4A32516}" destId="{F9A46350-D288-4C11-A106-3A1FBBB9AC7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257F3-31E7-4092-A7EE-ECA7761ED43A}">
      <dsp:nvSpPr>
        <dsp:cNvPr id="0" name=""/>
        <dsp:cNvSpPr/>
      </dsp:nvSpPr>
      <dsp:spPr>
        <a:xfrm>
          <a:off x="282221" y="179467"/>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09C413-2B6A-4297-A1A7-68F8AB0B0A20}">
      <dsp:nvSpPr>
        <dsp:cNvPr id="0" name=""/>
        <dsp:cNvSpPr/>
      </dsp:nvSpPr>
      <dsp:spPr>
        <a:xfrm>
          <a:off x="570337" y="46758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9AEE74-9DAD-4D3F-9E6E-6917C9199CC2}">
      <dsp:nvSpPr>
        <dsp:cNvPr id="0" name=""/>
        <dsp:cNvSpPr/>
      </dsp:nvSpPr>
      <dsp:spPr>
        <a:xfrm>
          <a:off x="1948202" y="179467"/>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Customisable</a:t>
          </a:r>
          <a:endParaRPr lang="en-US" sz="2400" kern="1200" dirty="0"/>
        </a:p>
      </dsp:txBody>
      <dsp:txXfrm>
        <a:off x="1948202" y="179467"/>
        <a:ext cx="3233964" cy="1371985"/>
      </dsp:txXfrm>
    </dsp:sp>
    <dsp:sp modelId="{754FF4A4-3E16-4C85-8A4F-EAD93B349F83}">
      <dsp:nvSpPr>
        <dsp:cNvPr id="0" name=""/>
        <dsp:cNvSpPr/>
      </dsp:nvSpPr>
      <dsp:spPr>
        <a:xfrm>
          <a:off x="5745661" y="179467"/>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8FB475-3509-43EC-971B-21BC0B71F5B0}">
      <dsp:nvSpPr>
        <dsp:cNvPr id="0" name=""/>
        <dsp:cNvSpPr/>
      </dsp:nvSpPr>
      <dsp:spPr>
        <a:xfrm>
          <a:off x="6033778" y="46758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85774F-1DC6-4934-A76B-16EC5B7E3A35}">
      <dsp:nvSpPr>
        <dsp:cNvPr id="0" name=""/>
        <dsp:cNvSpPr/>
      </dsp:nvSpPr>
      <dsp:spPr>
        <a:xfrm>
          <a:off x="7411643" y="179467"/>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Sensemaking</a:t>
          </a:r>
          <a:endParaRPr lang="en-US" sz="2400" kern="1200" dirty="0"/>
        </a:p>
      </dsp:txBody>
      <dsp:txXfrm>
        <a:off x="7411643" y="179467"/>
        <a:ext cx="3233964" cy="1371985"/>
      </dsp:txXfrm>
    </dsp:sp>
    <dsp:sp modelId="{55435D79-D7E5-44C8-A166-79291B8CD054}">
      <dsp:nvSpPr>
        <dsp:cNvPr id="0" name=""/>
        <dsp:cNvSpPr/>
      </dsp:nvSpPr>
      <dsp:spPr>
        <a:xfrm>
          <a:off x="282221" y="2186986"/>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7AE5C-C6D0-4FEE-80DF-B3B431481273}">
      <dsp:nvSpPr>
        <dsp:cNvPr id="0" name=""/>
        <dsp:cNvSpPr/>
      </dsp:nvSpPr>
      <dsp:spPr>
        <a:xfrm>
          <a:off x="570337" y="2475103"/>
          <a:ext cx="795751" cy="795751"/>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8D2650-6EB9-40D9-AF08-77E479544AEB}">
      <dsp:nvSpPr>
        <dsp:cNvPr id="0" name=""/>
        <dsp:cNvSpPr/>
      </dsp:nvSpPr>
      <dsp:spPr>
        <a:xfrm>
          <a:off x="1948202" y="2186986"/>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Actionable</a:t>
          </a:r>
          <a:endParaRPr lang="en-US" sz="2400" kern="1200" dirty="0"/>
        </a:p>
      </dsp:txBody>
      <dsp:txXfrm>
        <a:off x="1948202" y="2186986"/>
        <a:ext cx="3233964" cy="1371985"/>
      </dsp:txXfrm>
    </dsp:sp>
    <dsp:sp modelId="{38FE67CA-1CF0-4011-8F90-9746191091A8}">
      <dsp:nvSpPr>
        <dsp:cNvPr id="0" name=""/>
        <dsp:cNvSpPr/>
      </dsp:nvSpPr>
      <dsp:spPr>
        <a:xfrm>
          <a:off x="5745661" y="2186986"/>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2A608-423D-4BEB-9D2A-B72DBC5B0FDB}">
      <dsp:nvSpPr>
        <dsp:cNvPr id="0" name=""/>
        <dsp:cNvSpPr/>
      </dsp:nvSpPr>
      <dsp:spPr>
        <a:xfrm>
          <a:off x="6033778" y="2475103"/>
          <a:ext cx="795751" cy="79575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A46350-D288-4C11-A106-3A1FBBB9AC73}">
      <dsp:nvSpPr>
        <dsp:cNvPr id="0" name=""/>
        <dsp:cNvSpPr/>
      </dsp:nvSpPr>
      <dsp:spPr>
        <a:xfrm>
          <a:off x="7411643" y="2186986"/>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Embedded</a:t>
          </a:r>
        </a:p>
      </dsp:txBody>
      <dsp:txXfrm>
        <a:off x="7411643" y="2186986"/>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CC4E374D-2AF2-4B84-86F3-E0BD7A4E44B7}" type="datetimeFigureOut">
              <a:rPr lang="en-GB" smtClean="0"/>
              <a:t>18/11/2025</a:t>
            </a:fld>
            <a:endParaRPr lang="en-GB"/>
          </a:p>
        </p:txBody>
      </p:sp>
      <p:sp>
        <p:nvSpPr>
          <p:cNvPr id="4" name="Footer Placeholder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DC1A5EED-C1BD-4DAD-8B18-65D8E2837393}" type="slidenum">
              <a:rPr lang="en-GB" smtClean="0"/>
              <a:t>‹#›</a:t>
            </a:fld>
            <a:endParaRPr lang="en-GB"/>
          </a:p>
        </p:txBody>
      </p:sp>
    </p:spTree>
    <p:extLst>
      <p:ext uri="{BB962C8B-B14F-4D97-AF65-F5344CB8AC3E}">
        <p14:creationId xmlns:p14="http://schemas.microsoft.com/office/powerpoint/2010/main" val="8680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88CF4F29-0A38-4EFD-953D-1BC37C2A4BA6}" type="datetimeFigureOut">
              <a:rPr lang="en-GB" smtClean="0"/>
              <a:t>18/11/2025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929EF05F-C689-4CF6-AE59-705D6BB859B0}" type="slidenum">
              <a:rPr lang="en-GB" smtClean="0"/>
              <a:t>‹#›</a:t>
            </a:fld>
            <a:endParaRPr lang="en-GB"/>
          </a:p>
        </p:txBody>
      </p:sp>
    </p:spTree>
    <p:extLst>
      <p:ext uri="{BB962C8B-B14F-4D97-AF65-F5344CB8AC3E}">
        <p14:creationId xmlns:p14="http://schemas.microsoft.com/office/powerpoint/2010/main" val="148294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29EF05F-C689-4CF6-AE59-705D6BB859B0}" type="slidenum">
              <a:rPr lang="en-GB" smtClean="0"/>
              <a:t>1</a:t>
            </a:fld>
            <a:endParaRPr lang="en-GB"/>
          </a:p>
        </p:txBody>
      </p:sp>
    </p:spTree>
    <p:extLst>
      <p:ext uri="{BB962C8B-B14F-4D97-AF65-F5344CB8AC3E}">
        <p14:creationId xmlns:p14="http://schemas.microsoft.com/office/powerpoint/2010/main" val="6508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Customisable by student</a:t>
            </a:r>
          </a:p>
          <a:p>
            <a:r>
              <a:rPr lang="en-GB" dirty="0"/>
              <a:t>Foreground students’ sense making </a:t>
            </a:r>
            <a:r>
              <a:rPr lang="en-GB" dirty="0" err="1"/>
              <a:t>eg</a:t>
            </a:r>
            <a:r>
              <a:rPr lang="en-GB" dirty="0"/>
              <a:t> visualisations that help them, some liked graphics, some preferred narrative</a:t>
            </a:r>
          </a:p>
          <a:p>
            <a:r>
              <a:rPr lang="en-GB" dirty="0"/>
              <a:t>Helps students to identify actionable insights </a:t>
            </a:r>
            <a:r>
              <a:rPr lang="en-GB" dirty="0" err="1"/>
              <a:t>eg</a:t>
            </a:r>
            <a:r>
              <a:rPr lang="en-GB" dirty="0"/>
              <a:t> drilling down into the data</a:t>
            </a:r>
          </a:p>
          <a:p>
            <a:r>
              <a:rPr lang="en-GB" dirty="0"/>
              <a:t>Embedded </a:t>
            </a:r>
            <a:r>
              <a:rPr lang="en-GB" dirty="0" err="1"/>
              <a:t>ie</a:t>
            </a:r>
            <a:r>
              <a:rPr lang="en-GB" dirty="0"/>
              <a:t> need to be part of other dialogic processes</a:t>
            </a:r>
          </a:p>
          <a:p>
            <a:endParaRPr lang="en-GB" dirty="0"/>
          </a:p>
        </p:txBody>
      </p:sp>
      <p:sp>
        <p:nvSpPr>
          <p:cNvPr id="4" name="Slide Number Placeholder 3"/>
          <p:cNvSpPr>
            <a:spLocks noGrp="1"/>
          </p:cNvSpPr>
          <p:nvPr>
            <p:ph type="sldNum" sz="quarter" idx="5"/>
          </p:nvPr>
        </p:nvSpPr>
        <p:spPr/>
        <p:txBody>
          <a:bodyPr/>
          <a:lstStyle/>
          <a:p>
            <a:fld id="{9B20E2C9-0905-470D-AA3A-423B16D35310}" type="slidenum">
              <a:rPr lang="en-GB" smtClean="0"/>
              <a:t>10</a:t>
            </a:fld>
            <a:endParaRPr lang="en-GB"/>
          </a:p>
        </p:txBody>
      </p:sp>
    </p:spTree>
    <p:extLst>
      <p:ext uri="{BB962C8B-B14F-4D97-AF65-F5344CB8AC3E}">
        <p14:creationId xmlns:p14="http://schemas.microsoft.com/office/powerpoint/2010/main" val="349791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Justine too</a:t>
            </a:r>
          </a:p>
        </p:txBody>
      </p:sp>
      <p:sp>
        <p:nvSpPr>
          <p:cNvPr id="4" name="Slide Number Placeholder 3"/>
          <p:cNvSpPr>
            <a:spLocks noGrp="1"/>
          </p:cNvSpPr>
          <p:nvPr>
            <p:ph type="sldNum" sz="quarter" idx="10"/>
          </p:nvPr>
        </p:nvSpPr>
        <p:spPr/>
        <p:txBody>
          <a:bodyPr/>
          <a:lstStyle/>
          <a:p>
            <a:fld id="{929EF05F-C689-4CF6-AE59-705D6BB859B0}" type="slidenum">
              <a:rPr lang="en-GB" smtClean="0"/>
              <a:t>11</a:t>
            </a:fld>
            <a:endParaRPr lang="en-GB"/>
          </a:p>
        </p:txBody>
      </p:sp>
    </p:spTree>
    <p:extLst>
      <p:ext uri="{BB962C8B-B14F-4D97-AF65-F5344CB8AC3E}">
        <p14:creationId xmlns:p14="http://schemas.microsoft.com/office/powerpoint/2010/main" val="2999400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dirty="0"/>
              <a:t>Involves its clarity and purpose.</a:t>
            </a:r>
          </a:p>
          <a:p>
            <a:pPr marL="0" indent="0">
              <a:buNone/>
            </a:pPr>
            <a:r>
              <a:rPr lang="en-GB" dirty="0"/>
              <a:t> Also involves the students understanding what the purpose of the data is and that it is telling them something that they think is relevant. This involves relating the dashboard element to the student’s understanding for instance is the data correct, how should I interpret its meaning, Students have a wealth of knowledge about lives as students to bring into the interpretation process. </a:t>
            </a:r>
          </a:p>
        </p:txBody>
      </p:sp>
      <p:sp>
        <p:nvSpPr>
          <p:cNvPr id="4" name="Slide Number Placeholder 3"/>
          <p:cNvSpPr>
            <a:spLocks noGrp="1"/>
          </p:cNvSpPr>
          <p:nvPr>
            <p:ph type="sldNum" sz="quarter" idx="10"/>
          </p:nvPr>
        </p:nvSpPr>
        <p:spPr/>
        <p:txBody>
          <a:bodyPr/>
          <a:lstStyle/>
          <a:p>
            <a:fld id="{929EF05F-C689-4CF6-AE59-705D6BB859B0}" type="slidenum">
              <a:rPr lang="en-GB" smtClean="0"/>
              <a:t>12</a:t>
            </a:fld>
            <a:endParaRPr lang="en-GB"/>
          </a:p>
        </p:txBody>
      </p:sp>
    </p:spTree>
    <p:extLst>
      <p:ext uri="{BB962C8B-B14F-4D97-AF65-F5344CB8AC3E}">
        <p14:creationId xmlns:p14="http://schemas.microsoft.com/office/powerpoint/2010/main" val="80150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Tells them something but not what to do</a:t>
            </a:r>
          </a:p>
        </p:txBody>
      </p:sp>
      <p:sp>
        <p:nvSpPr>
          <p:cNvPr id="4" name="Slide Number Placeholder 3"/>
          <p:cNvSpPr>
            <a:spLocks noGrp="1"/>
          </p:cNvSpPr>
          <p:nvPr>
            <p:ph type="sldNum" sz="quarter" idx="10"/>
          </p:nvPr>
        </p:nvSpPr>
        <p:spPr/>
        <p:txBody>
          <a:bodyPr/>
          <a:lstStyle/>
          <a:p>
            <a:fld id="{929EF05F-C689-4CF6-AE59-705D6BB859B0}" type="slidenum">
              <a:rPr lang="en-GB" smtClean="0"/>
              <a:t>13</a:t>
            </a:fld>
            <a:endParaRPr lang="en-GB"/>
          </a:p>
        </p:txBody>
      </p:sp>
    </p:spTree>
    <p:extLst>
      <p:ext uri="{BB962C8B-B14F-4D97-AF65-F5344CB8AC3E}">
        <p14:creationId xmlns:p14="http://schemas.microsoft.com/office/powerpoint/2010/main" val="368278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Educational alliance from psychotherapy</a:t>
            </a:r>
          </a:p>
          <a:p>
            <a:endParaRPr lang="en-GB" dirty="0"/>
          </a:p>
          <a:p>
            <a:r>
              <a:rPr lang="en-GB" dirty="0"/>
              <a:t>Of course this isn’t really clear from a display as it is about the relationships that underpin the LD. However making it a criteria for the LD emphasises the socio cultural dimension of LD design.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 Strong sense of relationship and working together with tutor evident (small cohort)</a:t>
            </a:r>
          </a:p>
          <a:p>
            <a:endParaRPr lang="en-GB" dirty="0"/>
          </a:p>
        </p:txBody>
      </p:sp>
      <p:sp>
        <p:nvSpPr>
          <p:cNvPr id="4" name="Slide Number Placeholder 3"/>
          <p:cNvSpPr>
            <a:spLocks noGrp="1"/>
          </p:cNvSpPr>
          <p:nvPr>
            <p:ph type="sldNum" sz="quarter" idx="10"/>
          </p:nvPr>
        </p:nvSpPr>
        <p:spPr/>
        <p:txBody>
          <a:bodyPr/>
          <a:lstStyle/>
          <a:p>
            <a:fld id="{929EF05F-C689-4CF6-AE59-705D6BB859B0}" type="slidenum">
              <a:rPr lang="en-GB" smtClean="0"/>
              <a:t>14</a:t>
            </a:fld>
            <a:endParaRPr lang="en-GB"/>
          </a:p>
        </p:txBody>
      </p:sp>
    </p:spTree>
    <p:extLst>
      <p:ext uri="{BB962C8B-B14F-4D97-AF65-F5344CB8AC3E}">
        <p14:creationId xmlns:p14="http://schemas.microsoft.com/office/powerpoint/2010/main" val="1671227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9EF05F-C689-4CF6-AE59-705D6BB859B0}" type="slidenum">
              <a:rPr lang="en-GB" smtClean="0"/>
              <a:t>15</a:t>
            </a:fld>
            <a:endParaRPr lang="en-GB"/>
          </a:p>
        </p:txBody>
      </p:sp>
    </p:spTree>
    <p:extLst>
      <p:ext uri="{BB962C8B-B14F-4D97-AF65-F5344CB8AC3E}">
        <p14:creationId xmlns:p14="http://schemas.microsoft.com/office/powerpoint/2010/main" val="35441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Learner analytics is the collection and manipulate of data about students’ learning behaviours (attendance, visits to the library, which books they take out, their attainment etc, fine grained data from VLE).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Figure 1 is pie chart where behaviour about attendance is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Figure 2 is graph where behaviour in relation to the cohort is displayed </a:t>
            </a:r>
          </a:p>
          <a:p>
            <a:endParaRPr lang="en-GB" dirty="0"/>
          </a:p>
        </p:txBody>
      </p:sp>
      <p:sp>
        <p:nvSpPr>
          <p:cNvPr id="4" name="Slide Number Placeholder 3"/>
          <p:cNvSpPr>
            <a:spLocks noGrp="1"/>
          </p:cNvSpPr>
          <p:nvPr>
            <p:ph type="sldNum" sz="quarter" idx="10"/>
          </p:nvPr>
        </p:nvSpPr>
        <p:spPr/>
        <p:txBody>
          <a:bodyPr/>
          <a:lstStyle/>
          <a:p>
            <a:fld id="{929EF05F-C689-4CF6-AE59-705D6BB859B0}" type="slidenum">
              <a:rPr lang="en-GB" smtClean="0"/>
              <a:t>2</a:t>
            </a:fld>
            <a:endParaRPr lang="en-GB"/>
          </a:p>
        </p:txBody>
      </p:sp>
    </p:spTree>
    <p:extLst>
      <p:ext uri="{BB962C8B-B14F-4D97-AF65-F5344CB8AC3E}">
        <p14:creationId xmlns:p14="http://schemas.microsoft.com/office/powerpoint/2010/main" val="345609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project examined students’ perspectives in terms of their feelings, experience and response to learner dashboards and thus took a small scale qualitative approach which fills a gap in the literature which has tended to focus on quantitative approaches to understanding dashboards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 community</a:t>
            </a:r>
            <a:r>
              <a:rPr lang="en-GB" sz="1200" kern="1200" baseline="0" dirty="0">
                <a:solidFill>
                  <a:schemeClr val="tx1"/>
                </a:solidFill>
                <a:effectLst/>
                <a:latin typeface="+mn-lt"/>
                <a:ea typeface="+mn-ea"/>
                <a:cs typeface="+mn-cs"/>
              </a:rPr>
              <a:t> tends to take quantitative approach looking at algorithms </a:t>
            </a:r>
          </a:p>
          <a:p>
            <a:r>
              <a:rPr lang="en-GB" sz="1200" kern="1200" baseline="0" dirty="0">
                <a:solidFill>
                  <a:schemeClr val="tx1"/>
                </a:solidFill>
                <a:effectLst/>
                <a:latin typeface="+mn-lt"/>
                <a:ea typeface="+mn-ea"/>
                <a:cs typeface="+mn-cs"/>
              </a:rPr>
              <a:t>qualitative data was needed to answer the questions raised by the quantitative studies </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29EF05F-C689-4CF6-AE59-705D6BB859B0}" type="slidenum">
              <a:rPr lang="en-GB" smtClean="0"/>
              <a:t>3</a:t>
            </a:fld>
            <a:endParaRPr lang="en-GB"/>
          </a:p>
        </p:txBody>
      </p:sp>
    </p:spTree>
    <p:extLst>
      <p:ext uri="{BB962C8B-B14F-4D97-AF65-F5344CB8AC3E}">
        <p14:creationId xmlns:p14="http://schemas.microsoft.com/office/powerpoint/2010/main" val="3743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Aim to understand, to scope the terrain of LA dashboards form student perspective, to</a:t>
            </a:r>
            <a:r>
              <a:rPr lang="en-GB" sz="1200" kern="1200" baseline="0" dirty="0">
                <a:solidFill>
                  <a:schemeClr val="tx1"/>
                </a:solidFill>
                <a:effectLst/>
                <a:latin typeface="+mn-lt"/>
                <a:ea typeface="+mn-ea"/>
                <a:cs typeface="+mn-cs"/>
              </a:rPr>
              <a:t> take a critical perspective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help to ensure the representativeness of the findings, data was gathered from nearly a whole cohort which prevents the distortion that arises from self-selecting samples. ( focus</a:t>
            </a:r>
            <a:r>
              <a:rPr lang="en-GB" sz="1200" kern="1200" baseline="0" dirty="0">
                <a:solidFill>
                  <a:schemeClr val="tx1"/>
                </a:solidFill>
                <a:effectLst/>
                <a:latin typeface="+mn-lt"/>
                <a:ea typeface="+mn-ea"/>
                <a:cs typeface="+mn-cs"/>
              </a:rPr>
              <a:t> group followed by 2 rounds of data gathering)</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dirty="0"/>
          </a:p>
        </p:txBody>
      </p:sp>
      <p:sp>
        <p:nvSpPr>
          <p:cNvPr id="4" name="Slide Number Placeholder 3"/>
          <p:cNvSpPr>
            <a:spLocks noGrp="1"/>
          </p:cNvSpPr>
          <p:nvPr>
            <p:ph type="sldNum" sz="quarter" idx="10"/>
          </p:nvPr>
        </p:nvSpPr>
        <p:spPr/>
        <p:txBody>
          <a:bodyPr/>
          <a:lstStyle/>
          <a:p>
            <a:fld id="{929EF05F-C689-4CF6-AE59-705D6BB859B0}" type="slidenum">
              <a:rPr lang="en-GB" smtClean="0"/>
              <a:t>4</a:t>
            </a:fld>
            <a:endParaRPr lang="en-GB"/>
          </a:p>
        </p:txBody>
      </p:sp>
    </p:spTree>
    <p:extLst>
      <p:ext uri="{BB962C8B-B14F-4D97-AF65-F5344CB8AC3E}">
        <p14:creationId xmlns:p14="http://schemas.microsoft.com/office/powerpoint/2010/main" val="316167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(Justine 15</a:t>
            </a:r>
            <a:r>
              <a:rPr lang="en-GB" sz="1200" i="1" kern="1200" baseline="30000" dirty="0">
                <a:solidFill>
                  <a:schemeClr val="tx1"/>
                </a:solidFill>
                <a:effectLst/>
                <a:latin typeface="+mn-lt"/>
                <a:ea typeface="+mn-ea"/>
                <a:cs typeface="+mn-cs"/>
              </a:rPr>
              <a:t>th</a:t>
            </a:r>
            <a:r>
              <a:rPr lang="en-GB" sz="1200" i="1" kern="1200" dirty="0">
                <a:solidFill>
                  <a:schemeClr val="tx1"/>
                </a:solidFill>
                <a:effectLst/>
                <a:latin typeface="+mn-lt"/>
                <a:ea typeface="+mn-ea"/>
                <a:cs typeface="+mn-cs"/>
              </a:rPr>
              <a:t> out of 178)</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case study illustrates the personal interpretations</a:t>
            </a:r>
            <a:r>
              <a:rPr lang="en-GB" sz="1200" i="1" kern="1200" baseline="0" dirty="0">
                <a:solidFill>
                  <a:schemeClr val="tx1"/>
                </a:solidFill>
                <a:effectLst/>
                <a:latin typeface="+mn-lt"/>
                <a:ea typeface="+mn-ea"/>
                <a:cs typeface="+mn-cs"/>
              </a:rPr>
              <a:t> that people place on data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effectLst/>
                <a:latin typeface="+mn-lt"/>
                <a:ea typeface="+mn-ea"/>
                <a:cs typeface="+mn-cs"/>
              </a:rPr>
              <a:t>Thus shows the being… emotional work</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29EF05F-C689-4CF6-AE59-705D6BB859B0}" type="slidenum">
              <a:rPr lang="en-GB" smtClean="0"/>
              <a:t>5</a:t>
            </a:fld>
            <a:endParaRPr lang="en-GB"/>
          </a:p>
        </p:txBody>
      </p:sp>
    </p:spTree>
    <p:extLst>
      <p:ext uri="{BB962C8B-B14F-4D97-AF65-F5344CB8AC3E}">
        <p14:creationId xmlns:p14="http://schemas.microsoft.com/office/powerpoint/2010/main" val="378167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can see that dashboards are</a:t>
            </a:r>
            <a:r>
              <a:rPr lang="en-GB" baseline="0" dirty="0"/>
              <a:t> individually interpreted</a:t>
            </a:r>
          </a:p>
          <a:p>
            <a:r>
              <a:rPr lang="en-GB" baseline="0" dirty="0"/>
              <a:t>Studies have shown that individual’s responses confound algorithm predictions </a:t>
            </a:r>
          </a:p>
          <a:p>
            <a:endParaRPr lang="en-GB" dirty="0"/>
          </a:p>
        </p:txBody>
      </p:sp>
      <p:sp>
        <p:nvSpPr>
          <p:cNvPr id="4" name="Slide Number Placeholder 3"/>
          <p:cNvSpPr>
            <a:spLocks noGrp="1"/>
          </p:cNvSpPr>
          <p:nvPr>
            <p:ph type="sldNum" sz="quarter" idx="10"/>
          </p:nvPr>
        </p:nvSpPr>
        <p:spPr/>
        <p:txBody>
          <a:bodyPr/>
          <a:lstStyle/>
          <a:p>
            <a:fld id="{929EF05F-C689-4CF6-AE59-705D6BB859B0}" type="slidenum">
              <a:rPr lang="en-GB" smtClean="0"/>
              <a:t>6</a:t>
            </a:fld>
            <a:endParaRPr lang="en-GB"/>
          </a:p>
        </p:txBody>
      </p:sp>
    </p:spTree>
    <p:extLst>
      <p:ext uri="{BB962C8B-B14F-4D97-AF65-F5344CB8AC3E}">
        <p14:creationId xmlns:p14="http://schemas.microsoft.com/office/powerpoint/2010/main" val="78172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Old paradigm sees feedback as something that is given to students metaphor of post tray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Connectivity across modules</a:t>
            </a:r>
          </a:p>
          <a:p>
            <a:endParaRPr lang="en-GB" dirty="0"/>
          </a:p>
        </p:txBody>
      </p:sp>
      <p:sp>
        <p:nvSpPr>
          <p:cNvPr id="4" name="Slide Number Placeholder 3"/>
          <p:cNvSpPr>
            <a:spLocks noGrp="1"/>
          </p:cNvSpPr>
          <p:nvPr>
            <p:ph type="sldNum" sz="quarter" idx="5"/>
          </p:nvPr>
        </p:nvSpPr>
        <p:spPr/>
        <p:txBody>
          <a:bodyPr/>
          <a:lstStyle/>
          <a:p>
            <a:fld id="{929EF05F-C689-4CF6-AE59-705D6BB859B0}" type="slidenum">
              <a:rPr lang="en-GB" smtClean="0"/>
              <a:t>7</a:t>
            </a:fld>
            <a:endParaRPr lang="en-GB"/>
          </a:p>
        </p:txBody>
      </p:sp>
    </p:spTree>
    <p:extLst>
      <p:ext uri="{BB962C8B-B14F-4D97-AF65-F5344CB8AC3E}">
        <p14:creationId xmlns:p14="http://schemas.microsoft.com/office/powerpoint/2010/main" val="348991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Old paradigm sees feedback as something that is given to students metaphor of post tray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Connectivity across modules</a:t>
            </a:r>
          </a:p>
          <a:p>
            <a:endParaRPr lang="en-GB" dirty="0"/>
          </a:p>
        </p:txBody>
      </p:sp>
      <p:sp>
        <p:nvSpPr>
          <p:cNvPr id="4" name="Slide Number Placeholder 3"/>
          <p:cNvSpPr>
            <a:spLocks noGrp="1"/>
          </p:cNvSpPr>
          <p:nvPr>
            <p:ph type="sldNum" sz="quarter" idx="5"/>
          </p:nvPr>
        </p:nvSpPr>
        <p:spPr/>
        <p:txBody>
          <a:bodyPr/>
          <a:lstStyle/>
          <a:p>
            <a:fld id="{929EF05F-C689-4CF6-AE59-705D6BB859B0}" type="slidenum">
              <a:rPr lang="en-GB" smtClean="0"/>
              <a:t>8</a:t>
            </a:fld>
            <a:endParaRPr lang="en-GB"/>
          </a:p>
        </p:txBody>
      </p:sp>
    </p:spTree>
    <p:extLst>
      <p:ext uri="{BB962C8B-B14F-4D97-AF65-F5344CB8AC3E}">
        <p14:creationId xmlns:p14="http://schemas.microsoft.com/office/powerpoint/2010/main" val="155375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Connectivity across modules</a:t>
            </a:r>
          </a:p>
          <a:p>
            <a:endParaRPr lang="en-GB" dirty="0"/>
          </a:p>
        </p:txBody>
      </p:sp>
      <p:sp>
        <p:nvSpPr>
          <p:cNvPr id="4" name="Slide Number Placeholder 3"/>
          <p:cNvSpPr>
            <a:spLocks noGrp="1"/>
          </p:cNvSpPr>
          <p:nvPr>
            <p:ph type="sldNum" sz="quarter" idx="5"/>
          </p:nvPr>
        </p:nvSpPr>
        <p:spPr/>
        <p:txBody>
          <a:bodyPr/>
          <a:lstStyle/>
          <a:p>
            <a:fld id="{929EF05F-C689-4CF6-AE59-705D6BB859B0}" type="slidenum">
              <a:rPr lang="en-GB" smtClean="0"/>
              <a:t>9</a:t>
            </a:fld>
            <a:endParaRPr lang="en-GB"/>
          </a:p>
        </p:txBody>
      </p:sp>
    </p:spTree>
    <p:extLst>
      <p:ext uri="{BB962C8B-B14F-4D97-AF65-F5344CB8AC3E}">
        <p14:creationId xmlns:p14="http://schemas.microsoft.com/office/powerpoint/2010/main" val="95635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a:t>01/06/2017</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0"/>
            <a:ext cx="604205" cy="6858000"/>
          </a:xfrm>
          <a:prstGeom prst="rect">
            <a:avLst/>
          </a:prstGeom>
          <a:gradFill flip="none" rotWithShape="1">
            <a:gsLst>
              <a:gs pos="0">
                <a:schemeClr val="accent5">
                  <a:lumMod val="75000"/>
                </a:schemeClr>
              </a:gs>
              <a:gs pos="100000">
                <a:schemeClr val="tx1">
                  <a:lumMod val="95000"/>
                  <a:lumOff val="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9105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711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135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Jisc Title Slide - The student digital experi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66506E-06C3-564F-ABB6-4444B823AF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340" y="189798"/>
            <a:ext cx="4044649" cy="1625097"/>
          </a:xfrm>
          <a:prstGeom prst="rect">
            <a:avLst/>
          </a:prstGeom>
        </p:spPr>
      </p:pic>
      <p:pic>
        <p:nvPicPr>
          <p:cNvPr id="9" name="Picture 8">
            <a:extLst>
              <a:ext uri="{FF2B5EF4-FFF2-40B4-BE49-F238E27FC236}">
                <a16:creationId xmlns:a16="http://schemas.microsoft.com/office/drawing/2014/main" id="{F0BDBBA6-06FF-C24F-9A83-ED557B8776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0500" y="5423115"/>
            <a:ext cx="1193268" cy="1193613"/>
          </a:xfrm>
          <a:prstGeom prst="rect">
            <a:avLst/>
          </a:prstGeom>
        </p:spPr>
      </p:pic>
      <p:sp>
        <p:nvSpPr>
          <p:cNvPr id="10" name="Title 1">
            <a:extLst>
              <a:ext uri="{FF2B5EF4-FFF2-40B4-BE49-F238E27FC236}">
                <a16:creationId xmlns:a16="http://schemas.microsoft.com/office/drawing/2014/main" id="{3A12A23E-8AD9-8A45-B5FA-8BBC9E871307}"/>
              </a:ext>
            </a:extLst>
          </p:cNvPr>
          <p:cNvSpPr>
            <a:spLocks noGrp="1"/>
          </p:cNvSpPr>
          <p:nvPr>
            <p:ph type="title" hasCustomPrompt="1"/>
          </p:nvPr>
        </p:nvSpPr>
        <p:spPr>
          <a:xfrm>
            <a:off x="716805" y="2872261"/>
            <a:ext cx="9803354" cy="476603"/>
          </a:xfrm>
          <a:prstGeom prst="rect">
            <a:avLst/>
          </a:prstGeom>
        </p:spPr>
        <p:txBody>
          <a:bodyPr lIns="0" tIns="0" rIns="0" bIns="0">
            <a:normAutofit/>
          </a:bodyPr>
          <a:lstStyle>
            <a:lvl1pPr>
              <a:defRPr sz="4781">
                <a:solidFill>
                  <a:schemeClr val="bg1"/>
                </a:solidFill>
                <a:latin typeface="Arial" panose="020B0604020202020204" pitchFamily="34" charset="0"/>
                <a:cs typeface="Arial" panose="020B0604020202020204" pitchFamily="34" charset="0"/>
              </a:defRPr>
            </a:lvl1pPr>
          </a:lstStyle>
          <a:p>
            <a:r>
              <a:rPr lang="en-GB" noProof="0" dirty="0"/>
              <a:t>Click to edit presentation title</a:t>
            </a:r>
          </a:p>
        </p:txBody>
      </p:sp>
      <p:sp>
        <p:nvSpPr>
          <p:cNvPr id="11" name="Text Placeholder 6">
            <a:extLst>
              <a:ext uri="{FF2B5EF4-FFF2-40B4-BE49-F238E27FC236}">
                <a16:creationId xmlns:a16="http://schemas.microsoft.com/office/drawing/2014/main" id="{B0028CF5-FC67-1D48-AEB2-8038ED3A1EB3}"/>
              </a:ext>
            </a:extLst>
          </p:cNvPr>
          <p:cNvSpPr>
            <a:spLocks noGrp="1"/>
          </p:cNvSpPr>
          <p:nvPr>
            <p:ph type="body" sz="quarter" idx="13" hasCustomPrompt="1"/>
          </p:nvPr>
        </p:nvSpPr>
        <p:spPr>
          <a:xfrm>
            <a:off x="716805" y="4542476"/>
            <a:ext cx="9803354" cy="258533"/>
          </a:xfrm>
          <a:prstGeom prst="rect">
            <a:avLst/>
          </a:prstGeom>
        </p:spPr>
        <p:txBody>
          <a:bodyPr lIns="0" tIns="0" rIns="0" bIns="0">
            <a:normAutofit/>
          </a:bodyPr>
          <a:lstStyle>
            <a:lvl1pPr marL="0" indent="0">
              <a:buNone/>
              <a:defRPr sz="3187">
                <a:solidFill>
                  <a:schemeClr val="bg1"/>
                </a:solidFill>
                <a:latin typeface="Arial" panose="020B0604020202020204" pitchFamily="34" charset="0"/>
                <a:cs typeface="Arial" panose="020B0604020202020204" pitchFamily="34" charset="0"/>
              </a:defRPr>
            </a:lvl1pPr>
            <a:lvl2pPr marL="286848" indent="0">
              <a:buNone/>
              <a:defRPr sz="1394"/>
            </a:lvl2pPr>
            <a:lvl3pPr marL="573696" indent="0">
              <a:buNone/>
              <a:defRPr sz="1394"/>
            </a:lvl3pPr>
            <a:lvl4pPr marL="860544" indent="0">
              <a:buNone/>
              <a:defRPr sz="1394"/>
            </a:lvl4pPr>
            <a:lvl5pPr marL="1147392" indent="0">
              <a:buNone/>
              <a:defRPr sz="1394"/>
            </a:lvl5pPr>
          </a:lstStyle>
          <a:p>
            <a:pPr lvl="0"/>
            <a:r>
              <a:rPr lang="en-GB" noProof="0" dirty="0"/>
              <a:t>Click to add presentation subtitle</a:t>
            </a:r>
          </a:p>
        </p:txBody>
      </p:sp>
      <p:sp>
        <p:nvSpPr>
          <p:cNvPr id="12" name="Text Placeholder 6">
            <a:extLst>
              <a:ext uri="{FF2B5EF4-FFF2-40B4-BE49-F238E27FC236}">
                <a16:creationId xmlns:a16="http://schemas.microsoft.com/office/drawing/2014/main" id="{D9559829-B17A-6B43-99D5-BACAB846DA75}"/>
              </a:ext>
            </a:extLst>
          </p:cNvPr>
          <p:cNvSpPr>
            <a:spLocks noGrp="1"/>
          </p:cNvSpPr>
          <p:nvPr>
            <p:ph type="body" sz="quarter" idx="14" hasCustomPrompt="1"/>
          </p:nvPr>
        </p:nvSpPr>
        <p:spPr>
          <a:xfrm>
            <a:off x="716805" y="6457319"/>
            <a:ext cx="9803354" cy="236192"/>
          </a:xfrm>
          <a:prstGeom prst="rect">
            <a:avLst/>
          </a:prstGeom>
        </p:spPr>
        <p:txBody>
          <a:bodyPr lIns="0" tIns="0" rIns="0" bIns="0">
            <a:noAutofit/>
          </a:bodyPr>
          <a:lstStyle>
            <a:lvl1pPr marL="0" indent="0">
              <a:buNone/>
              <a:defRPr sz="1859">
                <a:solidFill>
                  <a:schemeClr val="bg2"/>
                </a:solidFill>
                <a:latin typeface="Arial" panose="020B0604020202020204" pitchFamily="34" charset="0"/>
                <a:cs typeface="Arial" panose="020B0604020202020204" pitchFamily="34" charset="0"/>
              </a:defRPr>
            </a:lvl1pPr>
            <a:lvl2pPr marL="286848" indent="0">
              <a:buNone/>
              <a:defRPr sz="1394"/>
            </a:lvl2pPr>
            <a:lvl3pPr marL="573696" indent="0">
              <a:buNone/>
              <a:defRPr sz="1394"/>
            </a:lvl3pPr>
            <a:lvl4pPr marL="860544" indent="0">
              <a:buNone/>
              <a:defRPr sz="1394"/>
            </a:lvl4pPr>
            <a:lvl5pPr marL="1147392" indent="0">
              <a:buNone/>
              <a:defRPr sz="1394"/>
            </a:lvl5pPr>
          </a:lstStyle>
          <a:p>
            <a:pPr lvl="0"/>
            <a:fld id="{88FF4BE0-0F46-AA44-B00C-4CE97138AD25}" type="datetime3">
              <a:rPr lang="en-GB" noProof="0" smtClean="0"/>
              <a:t>31 January, 2018</a:t>
            </a:fld>
            <a:r>
              <a:rPr lang="en-GB" noProof="0" dirty="0"/>
              <a:t> | Venue name</a:t>
            </a:r>
          </a:p>
        </p:txBody>
      </p:sp>
      <p:sp>
        <p:nvSpPr>
          <p:cNvPr id="13" name="TextBox 12">
            <a:extLst>
              <a:ext uri="{FF2B5EF4-FFF2-40B4-BE49-F238E27FC236}">
                <a16:creationId xmlns:a16="http://schemas.microsoft.com/office/drawing/2014/main" id="{B95E9AF6-6A25-914A-8ECA-8E403D340998}"/>
              </a:ext>
            </a:extLst>
          </p:cNvPr>
          <p:cNvSpPr txBox="1"/>
          <p:nvPr userDrawn="1"/>
        </p:nvSpPr>
        <p:spPr>
          <a:xfrm>
            <a:off x="8846210" y="0"/>
            <a:ext cx="3107558" cy="957421"/>
          </a:xfrm>
          <a:prstGeom prst="rect">
            <a:avLst/>
          </a:prstGeom>
          <a:solidFill>
            <a:schemeClr val="bg2"/>
          </a:solidFill>
        </p:spPr>
        <p:txBody>
          <a:bodyPr wrap="square" lIns="95618" tIns="0" rIns="95618" bIns="0" rtlCol="0" anchor="ctr" anchorCtr="0">
            <a:noAutofit/>
          </a:bodyPr>
          <a:lstStyle/>
          <a:p>
            <a:pPr>
              <a:lnSpc>
                <a:spcPct val="80000"/>
              </a:lnSpc>
            </a:pPr>
            <a:r>
              <a:rPr lang="en-US" sz="1859" b="1" dirty="0">
                <a:solidFill>
                  <a:schemeClr val="tx1"/>
                </a:solidFill>
              </a:rPr>
              <a:t>The student </a:t>
            </a:r>
            <a:br>
              <a:rPr lang="en-US" sz="1859" b="1" dirty="0">
                <a:solidFill>
                  <a:schemeClr val="tx1"/>
                </a:solidFill>
              </a:rPr>
            </a:br>
            <a:r>
              <a:rPr lang="en-US" sz="1859" b="1" dirty="0">
                <a:solidFill>
                  <a:schemeClr val="tx1"/>
                </a:solidFill>
              </a:rPr>
              <a:t>digital experience</a:t>
            </a:r>
          </a:p>
        </p:txBody>
      </p:sp>
      <p:cxnSp>
        <p:nvCxnSpPr>
          <p:cNvPr id="14" name="Straight Connector 13">
            <a:extLst>
              <a:ext uri="{FF2B5EF4-FFF2-40B4-BE49-F238E27FC236}">
                <a16:creationId xmlns:a16="http://schemas.microsoft.com/office/drawing/2014/main" id="{9E503BCB-0297-104D-94EC-44211763EC1B}"/>
              </a:ext>
            </a:extLst>
          </p:cNvPr>
          <p:cNvCxnSpPr/>
          <p:nvPr userDrawn="1"/>
        </p:nvCxnSpPr>
        <p:spPr>
          <a:xfrm>
            <a:off x="8846210" y="932546"/>
            <a:ext cx="310755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23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0"/>
            <a:ext cx="604205" cy="6858000"/>
          </a:xfrm>
          <a:prstGeom prst="rect">
            <a:avLst/>
          </a:prstGeom>
          <a:gradFill flip="none" rotWithShape="1">
            <a:gsLst>
              <a:gs pos="0">
                <a:schemeClr val="accent5">
                  <a:lumMod val="75000"/>
                </a:schemeClr>
              </a:gs>
              <a:gs pos="100000">
                <a:schemeClr val="tx1">
                  <a:lumMod val="95000"/>
                  <a:lumOff val="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8453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147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669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115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296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90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669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GB"/>
              <a:t>01/06/2017</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903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01/06/2017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598272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0.jpeg"/><Relationship Id="rId7" Type="http://schemas.openxmlformats.org/officeDocument/2006/relationships/hyperlink" Target="https://www.taesch.com/cognitive/changemanagement/dialogue-ou-discuss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envelope-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r>
              <a:rPr lang="en-GB" dirty="0"/>
              <a:t>Learner Dashboards can they support student agency and empowerment?</a:t>
            </a:r>
          </a:p>
        </p:txBody>
      </p:sp>
      <p:sp>
        <p:nvSpPr>
          <p:cNvPr id="9" name="Subtitle 8"/>
          <p:cNvSpPr>
            <a:spLocks noGrp="1"/>
          </p:cNvSpPr>
          <p:nvPr>
            <p:ph type="subTitle" idx="1"/>
          </p:nvPr>
        </p:nvSpPr>
        <p:spPr>
          <a:xfrm>
            <a:off x="1846508" y="3951760"/>
            <a:ext cx="9144000" cy="1655762"/>
          </a:xfrm>
        </p:spPr>
        <p:txBody>
          <a:bodyPr>
            <a:normAutofit/>
          </a:bodyPr>
          <a:lstStyle/>
          <a:p>
            <a:r>
              <a:rPr lang="en-GB" dirty="0"/>
              <a:t>Dr Liz Bennett, Principle Investigator</a:t>
            </a:r>
          </a:p>
          <a:p>
            <a:r>
              <a:rPr lang="en-GB" dirty="0"/>
              <a:t>University Teaching Fellow</a:t>
            </a:r>
          </a:p>
          <a:p>
            <a:r>
              <a:rPr lang="en-GB" dirty="0"/>
              <a:t>School of Education and Professional Development </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a:t>
            </a:fld>
            <a:endParaRPr lang="en-US" dirty="0"/>
          </a:p>
        </p:txBody>
      </p:sp>
      <p:pic>
        <p:nvPicPr>
          <p:cNvPr id="7" name="Picture 6" descr="L:\School office\Marketing\Image library\5. Logos\University Logo\Black\hudd_uni_main_marque_with_strap_CMYK.jpg"/>
          <p:cNvPicPr/>
          <p:nvPr/>
        </p:nvPicPr>
        <p:blipFill>
          <a:blip r:embed="rId3">
            <a:extLst>
              <a:ext uri="{28A0092B-C50C-407E-A947-70E740481C1C}">
                <a14:useLocalDpi xmlns:a14="http://schemas.microsoft.com/office/drawing/2010/main" val="0"/>
              </a:ext>
            </a:extLst>
          </a:blip>
          <a:srcRect/>
          <a:stretch>
            <a:fillRect/>
          </a:stretch>
        </p:blipFill>
        <p:spPr bwMode="auto">
          <a:xfrm>
            <a:off x="9947521" y="5914553"/>
            <a:ext cx="2085975" cy="708025"/>
          </a:xfrm>
          <a:prstGeom prst="rect">
            <a:avLst/>
          </a:prstGeom>
          <a:noFill/>
          <a:ln>
            <a:noFill/>
          </a:ln>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986498" y="5955535"/>
            <a:ext cx="5375975" cy="688255"/>
          </a:xfrm>
          <a:prstGeom prst="rect">
            <a:avLst/>
          </a:prstGeom>
        </p:spPr>
      </p:pic>
    </p:spTree>
    <p:extLst>
      <p:ext uri="{BB962C8B-B14F-4D97-AF65-F5344CB8AC3E}">
        <p14:creationId xmlns:p14="http://schemas.microsoft.com/office/powerpoint/2010/main" val="1577505973"/>
      </p:ext>
    </p:extLst>
  </p:cSld>
  <p:clrMapOvr>
    <a:masterClrMapping/>
  </p:clrMapOvr>
  <mc:AlternateContent xmlns:mc="http://schemas.openxmlformats.org/markup-compatibility/2006" xmlns:p14="http://schemas.microsoft.com/office/powerpoint/2010/main">
    <mc:Choice Requires="p14">
      <p:transition spd="slow" p14:dur="2000" advTm="18253"/>
    </mc:Choice>
    <mc:Fallback xmlns="">
      <p:transition spd="slow" advTm="182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EC36B-1FA8-497C-2D81-0BD85D056C8D}"/>
              </a:ext>
            </a:extLst>
          </p:cNvPr>
          <p:cNvSpPr>
            <a:spLocks noGrp="1"/>
          </p:cNvSpPr>
          <p:nvPr>
            <p:ph type="title"/>
          </p:nvPr>
        </p:nvSpPr>
        <p:spPr>
          <a:xfrm>
            <a:off x="1371597" y="348865"/>
            <a:ext cx="10044023" cy="877729"/>
          </a:xfrm>
        </p:spPr>
        <p:txBody>
          <a:bodyPr anchor="ctr">
            <a:normAutofit/>
          </a:bodyPr>
          <a:lstStyle/>
          <a:p>
            <a:r>
              <a:rPr lang="en-GB" sz="4000" dirty="0">
                <a:solidFill>
                  <a:srgbClr val="FFFFFF"/>
                </a:solidFill>
              </a:rPr>
              <a:t>Next steps in SEPD: Principles and Practice</a:t>
            </a:r>
          </a:p>
        </p:txBody>
      </p:sp>
      <p:graphicFrame>
        <p:nvGraphicFramePr>
          <p:cNvPr id="14" name="Content Placeholder 2">
            <a:extLst>
              <a:ext uri="{FF2B5EF4-FFF2-40B4-BE49-F238E27FC236}">
                <a16:creationId xmlns:a16="http://schemas.microsoft.com/office/drawing/2014/main" id="{B9A2111B-BD3E-D2D0-3EA3-30219A3352B0}"/>
              </a:ext>
            </a:extLst>
          </p:cNvPr>
          <p:cNvGraphicFramePr>
            <a:graphicFrameLocks noGrp="1"/>
          </p:cNvGraphicFramePr>
          <p:nvPr>
            <p:ph idx="1"/>
            <p:extLst>
              <p:ext uri="{D42A27DB-BD31-4B8C-83A1-F6EECF244321}">
                <p14:modId xmlns:p14="http://schemas.microsoft.com/office/powerpoint/2010/main" val="254331600"/>
              </p:ext>
            </p:extLst>
          </p:nvPr>
        </p:nvGraphicFramePr>
        <p:xfrm>
          <a:off x="487791" y="1829847"/>
          <a:ext cx="10927829" cy="3738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7EB79C1-1CA3-872E-0310-F65153C4A38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Four principles that enhance student agency and empowerment using dashboards</a:t>
            </a:r>
            <a:endParaRPr lang="en-GB" dirty="0"/>
          </a:p>
        </p:txBody>
      </p:sp>
    </p:spTree>
    <p:extLst>
      <p:ext uri="{BB962C8B-B14F-4D97-AF65-F5344CB8AC3E}">
        <p14:creationId xmlns:p14="http://schemas.microsoft.com/office/powerpoint/2010/main" val="348588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normAutofit/>
          </a:bodyPr>
          <a:lstStyle/>
          <a:p>
            <a:r>
              <a:rPr lang="en-GB" sz="2800" b="1" dirty="0"/>
              <a:t>                  Customisable</a:t>
            </a:r>
          </a:p>
        </p:txBody>
      </p:sp>
      <p:sp>
        <p:nvSpPr>
          <p:cNvPr id="3" name="Content Placeholder 2"/>
          <p:cNvSpPr>
            <a:spLocks noGrp="1"/>
          </p:cNvSpPr>
          <p:nvPr>
            <p:ph idx="1"/>
          </p:nvPr>
        </p:nvSpPr>
        <p:spPr/>
        <p:txBody>
          <a:bodyPr/>
          <a:lstStyle/>
          <a:p>
            <a:pPr marL="0" indent="0">
              <a:buNone/>
            </a:pPr>
            <a:r>
              <a:rPr lang="en-GB" dirty="0"/>
              <a:t>Provides students with a sense of agency through enabling them to choose how they see their data displayed.</a:t>
            </a:r>
          </a:p>
          <a:p>
            <a:pPr marL="0" indent="0">
              <a:buNone/>
            </a:pPr>
            <a:endParaRPr lang="en-GB" dirty="0"/>
          </a:p>
          <a:p>
            <a:pPr marL="0" indent="0">
              <a:buNone/>
            </a:pPr>
            <a:r>
              <a:rPr lang="en-GB" dirty="0"/>
              <a:t>“The average of everyone else, doesn’t really mean anything to me personally. As long as </a:t>
            </a:r>
            <a:r>
              <a:rPr lang="en-GB" b="1" dirty="0"/>
              <a:t>I’m doing</a:t>
            </a:r>
            <a:r>
              <a:rPr lang="en-GB" dirty="0"/>
              <a:t> what I need to do.”  (Malcolm)</a:t>
            </a:r>
          </a:p>
          <a:p>
            <a:pPr marL="0" indent="0">
              <a:buNone/>
            </a:pPr>
            <a:endParaRPr lang="en-GB" dirty="0"/>
          </a:p>
        </p:txBody>
      </p:sp>
      <p:sp>
        <p:nvSpPr>
          <p:cNvPr id="10" name="Rectangle 9"/>
          <p:cNvSpPr/>
          <p:nvPr/>
        </p:nvSpPr>
        <p:spPr>
          <a:xfrm>
            <a:off x="0" y="0"/>
            <a:ext cx="604205" cy="6858000"/>
          </a:xfrm>
          <a:prstGeom prst="rect">
            <a:avLst/>
          </a:prstGeom>
          <a:gradFill flip="none" rotWithShape="1">
            <a:gsLst>
              <a:gs pos="0">
                <a:schemeClr val="accent5">
                  <a:lumMod val="75000"/>
                </a:schemeClr>
              </a:gs>
              <a:gs pos="100000">
                <a:schemeClr val="tx1">
                  <a:lumMod val="95000"/>
                  <a:lumOff val="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descr="L:\School office\Marketing\Image library\5. Logos\University Logo\Black\hudd_uni_main_marque_with_strap_CMYK.jpg"/>
          <p:cNvPicPr/>
          <p:nvPr/>
        </p:nvPicPr>
        <p:blipFill>
          <a:blip r:embed="rId3">
            <a:extLst>
              <a:ext uri="{28A0092B-C50C-407E-A947-70E740481C1C}">
                <a14:useLocalDpi xmlns:a14="http://schemas.microsoft.com/office/drawing/2010/main" val="0"/>
              </a:ext>
            </a:extLst>
          </a:blip>
          <a:srcRect/>
          <a:stretch>
            <a:fillRect/>
          </a:stretch>
        </p:blipFill>
        <p:spPr bwMode="auto">
          <a:xfrm>
            <a:off x="9947521" y="5914553"/>
            <a:ext cx="2085975" cy="708025"/>
          </a:xfrm>
          <a:prstGeom prst="rect">
            <a:avLst/>
          </a:prstGeom>
          <a:noFill/>
          <a:ln>
            <a:noFill/>
          </a:ln>
        </p:spPr>
      </p:pic>
      <p:sp>
        <p:nvSpPr>
          <p:cNvPr id="4" name="Oval 3">
            <a:extLst>
              <a:ext uri="{FF2B5EF4-FFF2-40B4-BE49-F238E27FC236}">
                <a16:creationId xmlns:a16="http://schemas.microsoft.com/office/drawing/2014/main" id="{451696B5-7C08-F4A8-E530-8E13EEBC4503}"/>
              </a:ext>
            </a:extLst>
          </p:cNvPr>
          <p:cNvSpPr/>
          <p:nvPr/>
        </p:nvSpPr>
        <p:spPr>
          <a:xfrm>
            <a:off x="604205" y="277139"/>
            <a:ext cx="1371985" cy="137198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5" name="Rectangle 4" descr="Gears">
            <a:extLst>
              <a:ext uri="{FF2B5EF4-FFF2-40B4-BE49-F238E27FC236}">
                <a16:creationId xmlns:a16="http://schemas.microsoft.com/office/drawing/2014/main" id="{3CB54C2D-4E83-7A3F-5B0B-9FD1B38F9CCC}"/>
              </a:ext>
            </a:extLst>
          </p:cNvPr>
          <p:cNvSpPr/>
          <p:nvPr/>
        </p:nvSpPr>
        <p:spPr>
          <a:xfrm>
            <a:off x="892321" y="543748"/>
            <a:ext cx="795751" cy="79575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45097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normAutofit/>
          </a:bodyPr>
          <a:lstStyle/>
          <a:p>
            <a:r>
              <a:rPr lang="en-GB" sz="2800" b="1" dirty="0"/>
              <a:t>                         Sense making</a:t>
            </a:r>
          </a:p>
        </p:txBody>
      </p:sp>
      <p:sp>
        <p:nvSpPr>
          <p:cNvPr id="3" name="Content Placeholder 2"/>
          <p:cNvSpPr>
            <a:spLocks noGrp="1"/>
          </p:cNvSpPr>
          <p:nvPr>
            <p:ph idx="1"/>
          </p:nvPr>
        </p:nvSpPr>
        <p:spPr>
          <a:xfrm>
            <a:off x="838200" y="1649124"/>
            <a:ext cx="10691119" cy="4973454"/>
          </a:xfrm>
        </p:spPr>
        <p:txBody>
          <a:bodyPr>
            <a:normAutofit/>
          </a:bodyPr>
          <a:lstStyle/>
          <a:p>
            <a:pPr marL="0" indent="0">
              <a:buNone/>
            </a:pPr>
            <a:r>
              <a:rPr lang="en-GB" dirty="0"/>
              <a:t>Making sense of the dashboard element. </a:t>
            </a:r>
          </a:p>
          <a:p>
            <a:pPr marL="0" indent="0">
              <a:buNone/>
            </a:pPr>
            <a:endParaRPr lang="en-GB" dirty="0"/>
          </a:p>
          <a:p>
            <a:pPr marL="0" indent="0">
              <a:buNone/>
            </a:pPr>
            <a:r>
              <a:rPr lang="en-GB" dirty="0"/>
              <a:t>“That was a thrown in essay. I knew it was going to be [lower than my average]”  (Malcom)</a:t>
            </a:r>
          </a:p>
          <a:p>
            <a:pPr marL="0" indent="0">
              <a:buNone/>
            </a:pPr>
            <a:endParaRPr lang="en-GB" dirty="0"/>
          </a:p>
          <a:p>
            <a:pPr marL="0" indent="0">
              <a:buNone/>
            </a:pPr>
            <a:r>
              <a:rPr lang="en-GB" dirty="0"/>
              <a:t>“Students don’t want is ‘that tools are not personalized, “bloated ( = zillions of features we do not need), badly designed (features we need are not streamlined, easy to use, intuitive), and cumbersome [system]” (</a:t>
            </a:r>
            <a:r>
              <a:rPr lang="en-GB" dirty="0" err="1"/>
              <a:t>Dahlstrom</a:t>
            </a:r>
            <a:r>
              <a:rPr lang="en-GB" dirty="0"/>
              <a:t> et al., 2014, p. 10)</a:t>
            </a:r>
          </a:p>
        </p:txBody>
      </p:sp>
      <p:sp>
        <p:nvSpPr>
          <p:cNvPr id="10" name="Rectangle 9"/>
          <p:cNvSpPr/>
          <p:nvPr/>
        </p:nvSpPr>
        <p:spPr>
          <a:xfrm>
            <a:off x="0" y="0"/>
            <a:ext cx="604205" cy="6858000"/>
          </a:xfrm>
          <a:prstGeom prst="rect">
            <a:avLst/>
          </a:prstGeom>
          <a:gradFill flip="none" rotWithShape="1">
            <a:gsLst>
              <a:gs pos="0">
                <a:schemeClr val="accent5">
                  <a:lumMod val="75000"/>
                </a:schemeClr>
              </a:gs>
              <a:gs pos="100000">
                <a:schemeClr val="tx1">
                  <a:lumMod val="95000"/>
                  <a:lumOff val="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descr="L:\School office\Marketing\Image library\5. Logos\University Logo\Black\hudd_uni_main_marque_with_strap_CMYK.jpg"/>
          <p:cNvPicPr/>
          <p:nvPr/>
        </p:nvPicPr>
        <p:blipFill>
          <a:blip r:embed="rId3">
            <a:extLst>
              <a:ext uri="{28A0092B-C50C-407E-A947-70E740481C1C}">
                <a14:useLocalDpi xmlns:a14="http://schemas.microsoft.com/office/drawing/2010/main" val="0"/>
              </a:ext>
            </a:extLst>
          </a:blip>
          <a:srcRect/>
          <a:stretch>
            <a:fillRect/>
          </a:stretch>
        </p:blipFill>
        <p:spPr bwMode="auto">
          <a:xfrm>
            <a:off x="9947521" y="5914553"/>
            <a:ext cx="2085975" cy="708025"/>
          </a:xfrm>
          <a:prstGeom prst="rect">
            <a:avLst/>
          </a:prstGeom>
          <a:noFill/>
          <a:ln>
            <a:noFill/>
          </a:ln>
        </p:spPr>
      </p:pic>
      <p:sp>
        <p:nvSpPr>
          <p:cNvPr id="4" name="Oval 3">
            <a:extLst>
              <a:ext uri="{FF2B5EF4-FFF2-40B4-BE49-F238E27FC236}">
                <a16:creationId xmlns:a16="http://schemas.microsoft.com/office/drawing/2014/main" id="{F3AE6FC4-DBD4-E289-3495-7710D5BD0C1F}"/>
              </a:ext>
            </a:extLst>
          </p:cNvPr>
          <p:cNvSpPr/>
          <p:nvPr/>
        </p:nvSpPr>
        <p:spPr>
          <a:xfrm>
            <a:off x="838200" y="235422"/>
            <a:ext cx="1371985" cy="1371792"/>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5" name="Rectangle 4" descr="Lights On with solid fill">
            <a:extLst>
              <a:ext uri="{FF2B5EF4-FFF2-40B4-BE49-F238E27FC236}">
                <a16:creationId xmlns:a16="http://schemas.microsoft.com/office/drawing/2014/main" id="{42B04407-1188-26BB-7305-4B3277492E02}"/>
              </a:ext>
            </a:extLst>
          </p:cNvPr>
          <p:cNvSpPr/>
          <p:nvPr/>
        </p:nvSpPr>
        <p:spPr>
          <a:xfrm>
            <a:off x="1126317" y="523458"/>
            <a:ext cx="795751" cy="79563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63108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normAutofit/>
          </a:bodyPr>
          <a:lstStyle/>
          <a:p>
            <a:r>
              <a:rPr lang="en-GB" sz="2800" b="1" dirty="0"/>
              <a:t>                     Actionable insights </a:t>
            </a:r>
            <a:endParaRPr lang="en-GB" sz="2800" dirty="0"/>
          </a:p>
        </p:txBody>
      </p:sp>
      <p:sp>
        <p:nvSpPr>
          <p:cNvPr id="3" name="Content Placeholder 2"/>
          <p:cNvSpPr>
            <a:spLocks noGrp="1"/>
          </p:cNvSpPr>
          <p:nvPr>
            <p:ph idx="1"/>
          </p:nvPr>
        </p:nvSpPr>
        <p:spPr/>
        <p:txBody>
          <a:bodyPr>
            <a:normAutofit/>
          </a:bodyPr>
          <a:lstStyle/>
          <a:p>
            <a:pPr marL="0" indent="0">
              <a:buNone/>
            </a:pPr>
            <a:r>
              <a:rPr lang="en-GB" dirty="0"/>
              <a:t>Helps students to make informed decisions about their learning behaviour ie to identify things that they might do.</a:t>
            </a:r>
          </a:p>
          <a:p>
            <a:pPr marL="0" indent="0">
              <a:buNone/>
            </a:pPr>
            <a:endParaRPr lang="en-GB" dirty="0"/>
          </a:p>
          <a:p>
            <a:pPr marL="0" indent="0">
              <a:buNone/>
            </a:pPr>
            <a:endParaRPr lang="en-GB" dirty="0"/>
          </a:p>
          <a:p>
            <a:pPr marL="0" indent="0">
              <a:buNone/>
            </a:pPr>
            <a:r>
              <a:rPr lang="en-GB" dirty="0"/>
              <a:t>“On my average. I’d want to get that up a bit, because I don’t really like being where I am. “ (Lydia)</a:t>
            </a:r>
          </a:p>
        </p:txBody>
      </p:sp>
      <p:sp>
        <p:nvSpPr>
          <p:cNvPr id="10" name="Rectangle 9"/>
          <p:cNvSpPr/>
          <p:nvPr/>
        </p:nvSpPr>
        <p:spPr>
          <a:xfrm>
            <a:off x="0" y="0"/>
            <a:ext cx="604205" cy="6858000"/>
          </a:xfrm>
          <a:prstGeom prst="rect">
            <a:avLst/>
          </a:prstGeom>
          <a:gradFill flip="none" rotWithShape="1">
            <a:gsLst>
              <a:gs pos="0">
                <a:schemeClr val="accent5">
                  <a:lumMod val="75000"/>
                </a:schemeClr>
              </a:gs>
              <a:gs pos="100000">
                <a:schemeClr val="tx1">
                  <a:lumMod val="95000"/>
                  <a:lumOff val="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descr="L:\School office\Marketing\Image library\5. Logos\University Logo\Black\hudd_uni_main_marque_with_strap_CMYK.jpg"/>
          <p:cNvPicPr/>
          <p:nvPr/>
        </p:nvPicPr>
        <p:blipFill>
          <a:blip r:embed="rId3">
            <a:extLst>
              <a:ext uri="{28A0092B-C50C-407E-A947-70E740481C1C}">
                <a14:useLocalDpi xmlns:a14="http://schemas.microsoft.com/office/drawing/2010/main" val="0"/>
              </a:ext>
            </a:extLst>
          </a:blip>
          <a:srcRect/>
          <a:stretch>
            <a:fillRect/>
          </a:stretch>
        </p:blipFill>
        <p:spPr bwMode="auto">
          <a:xfrm>
            <a:off x="9947521" y="5914553"/>
            <a:ext cx="2085975" cy="708025"/>
          </a:xfrm>
          <a:prstGeom prst="rect">
            <a:avLst/>
          </a:prstGeom>
          <a:noFill/>
          <a:ln>
            <a:noFill/>
          </a:ln>
        </p:spPr>
      </p:pic>
      <p:sp>
        <p:nvSpPr>
          <p:cNvPr id="4" name="Oval 3">
            <a:extLst>
              <a:ext uri="{FF2B5EF4-FFF2-40B4-BE49-F238E27FC236}">
                <a16:creationId xmlns:a16="http://schemas.microsoft.com/office/drawing/2014/main" id="{F723B785-281D-8093-8EE1-646408C99990}"/>
              </a:ext>
            </a:extLst>
          </p:cNvPr>
          <p:cNvSpPr/>
          <p:nvPr/>
        </p:nvSpPr>
        <p:spPr>
          <a:xfrm>
            <a:off x="604205" y="277139"/>
            <a:ext cx="1371985" cy="1371985"/>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5" name="Rectangle 4" descr="Head with Gears">
            <a:extLst>
              <a:ext uri="{FF2B5EF4-FFF2-40B4-BE49-F238E27FC236}">
                <a16:creationId xmlns:a16="http://schemas.microsoft.com/office/drawing/2014/main" id="{631C3229-0F50-DD2E-1EB7-5C9DD85EFF16}"/>
              </a:ext>
            </a:extLst>
          </p:cNvPr>
          <p:cNvSpPr/>
          <p:nvPr/>
        </p:nvSpPr>
        <p:spPr>
          <a:xfrm>
            <a:off x="892321" y="565256"/>
            <a:ext cx="795751" cy="795751"/>
          </a:xfrm>
          <a:prstGeom prst="rect">
            <a:avLst/>
          </a:prstGeom>
          <a: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148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normAutofit/>
          </a:bodyPr>
          <a:lstStyle/>
          <a:p>
            <a:r>
              <a:rPr lang="en-GB" sz="2800" b="1" dirty="0"/>
              <a:t>                      Embedded</a:t>
            </a:r>
            <a:endParaRPr lang="en-GB" sz="2800" dirty="0"/>
          </a:p>
        </p:txBody>
      </p:sp>
      <p:sp>
        <p:nvSpPr>
          <p:cNvPr id="3" name="Content Placeholder 2"/>
          <p:cNvSpPr>
            <a:spLocks noGrp="1"/>
          </p:cNvSpPr>
          <p:nvPr>
            <p:ph idx="1"/>
          </p:nvPr>
        </p:nvSpPr>
        <p:spPr/>
        <p:txBody>
          <a:bodyPr>
            <a:normAutofit/>
          </a:bodyPr>
          <a:lstStyle/>
          <a:p>
            <a:pPr marL="0" indent="0">
              <a:buNone/>
            </a:pPr>
            <a:r>
              <a:rPr lang="en-GB" dirty="0"/>
              <a:t>the extent to which the element supports a quality relationship between students and tutors (</a:t>
            </a:r>
            <a:r>
              <a:rPr lang="en-GB" dirty="0" err="1"/>
              <a:t>Ajjawi</a:t>
            </a:r>
            <a:r>
              <a:rPr lang="en-GB" dirty="0"/>
              <a:t> &amp; </a:t>
            </a:r>
            <a:r>
              <a:rPr lang="en-GB" dirty="0" err="1"/>
              <a:t>Boud</a:t>
            </a:r>
            <a:r>
              <a:rPr lang="en-GB" dirty="0"/>
              <a:t> 2017, p.254)</a:t>
            </a:r>
          </a:p>
          <a:p>
            <a:pPr marL="0" indent="0">
              <a:buNone/>
            </a:pPr>
            <a:endParaRPr lang="en-GB" dirty="0"/>
          </a:p>
          <a:p>
            <a:pPr marL="0" indent="0">
              <a:buNone/>
            </a:pPr>
            <a:r>
              <a:rPr lang="en-GB" dirty="0"/>
              <a:t>“we usually do tutorials when we have assignments due, to talk about drafts and things like that. …you’ve got that time to prepare yourself for whatever questions you know they’re going to ask you. And then the feedback is good as well.”</a:t>
            </a:r>
          </a:p>
          <a:p>
            <a:pPr marL="0" indent="0">
              <a:buNone/>
            </a:pPr>
            <a:endParaRPr lang="en-GB" dirty="0"/>
          </a:p>
          <a:p>
            <a:pPr marL="0" indent="0">
              <a:buNone/>
            </a:pPr>
            <a:endParaRPr lang="en-GB" dirty="0"/>
          </a:p>
        </p:txBody>
      </p:sp>
      <p:sp>
        <p:nvSpPr>
          <p:cNvPr id="10" name="Rectangle 9"/>
          <p:cNvSpPr/>
          <p:nvPr/>
        </p:nvSpPr>
        <p:spPr>
          <a:xfrm>
            <a:off x="0" y="0"/>
            <a:ext cx="604205" cy="6858000"/>
          </a:xfrm>
          <a:prstGeom prst="rect">
            <a:avLst/>
          </a:prstGeom>
          <a:gradFill flip="none" rotWithShape="1">
            <a:gsLst>
              <a:gs pos="0">
                <a:schemeClr val="accent5">
                  <a:lumMod val="75000"/>
                </a:schemeClr>
              </a:gs>
              <a:gs pos="100000">
                <a:schemeClr val="tx1">
                  <a:lumMod val="95000"/>
                  <a:lumOff val="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descr="L:\School office\Marketing\Image library\5. Logos\University Logo\Black\hudd_uni_main_marque_with_strap_CMYK.jpg"/>
          <p:cNvPicPr/>
          <p:nvPr/>
        </p:nvPicPr>
        <p:blipFill>
          <a:blip r:embed="rId3">
            <a:extLst>
              <a:ext uri="{28A0092B-C50C-407E-A947-70E740481C1C}">
                <a14:useLocalDpi xmlns:a14="http://schemas.microsoft.com/office/drawing/2010/main" val="0"/>
              </a:ext>
            </a:extLst>
          </a:blip>
          <a:srcRect/>
          <a:stretch>
            <a:fillRect/>
          </a:stretch>
        </p:blipFill>
        <p:spPr bwMode="auto">
          <a:xfrm>
            <a:off x="9947521" y="5914553"/>
            <a:ext cx="2085975" cy="708025"/>
          </a:xfrm>
          <a:prstGeom prst="rect">
            <a:avLst/>
          </a:prstGeom>
          <a:noFill/>
          <a:ln>
            <a:noFill/>
          </a:ln>
        </p:spPr>
      </p:pic>
      <p:sp>
        <p:nvSpPr>
          <p:cNvPr id="4" name="Oval 3">
            <a:extLst>
              <a:ext uri="{FF2B5EF4-FFF2-40B4-BE49-F238E27FC236}">
                <a16:creationId xmlns:a16="http://schemas.microsoft.com/office/drawing/2014/main" id="{13E1C272-0325-2969-7E0C-EA63678C6CA3}"/>
              </a:ext>
            </a:extLst>
          </p:cNvPr>
          <p:cNvSpPr/>
          <p:nvPr/>
        </p:nvSpPr>
        <p:spPr>
          <a:xfrm>
            <a:off x="604205" y="277139"/>
            <a:ext cx="1371985" cy="1371985"/>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5" name="Rectangle 4" descr="Users outline">
            <a:extLst>
              <a:ext uri="{FF2B5EF4-FFF2-40B4-BE49-F238E27FC236}">
                <a16:creationId xmlns:a16="http://schemas.microsoft.com/office/drawing/2014/main" id="{87FB3B26-C07F-371D-625D-369B29030840}"/>
              </a:ext>
            </a:extLst>
          </p:cNvPr>
          <p:cNvSpPr/>
          <p:nvPr/>
        </p:nvSpPr>
        <p:spPr>
          <a:xfrm>
            <a:off x="892322" y="565256"/>
            <a:ext cx="795751" cy="795751"/>
          </a:xfrm>
          <a:prstGeom prst="rect">
            <a:avLst/>
          </a:prstGeom>
          <a:blipFill>
            <a:blip r:embed="rId4">
              <a:extLst>
                <a:ext uri="{96DAC541-7B7A-43D3-8B79-37D633B846F1}">
                  <asvg:svgBlip xmlns:asvg="http://schemas.microsoft.com/office/drawing/2016/SVG/main" r:embed="rId5"/>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73135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04312-90EA-492C-958C-39994FF0C022}"/>
              </a:ext>
            </a:extLst>
          </p:cNvPr>
          <p:cNvSpPr>
            <a:spLocks noGrp="1"/>
          </p:cNvSpPr>
          <p:nvPr>
            <p:ph type="title"/>
          </p:nvPr>
        </p:nvSpPr>
        <p:spPr>
          <a:xfrm>
            <a:off x="640080" y="325369"/>
            <a:ext cx="4368602" cy="1956841"/>
          </a:xfrm>
        </p:spPr>
        <p:txBody>
          <a:bodyPr anchor="b">
            <a:normAutofit/>
          </a:bodyPr>
          <a:lstStyle/>
          <a:p>
            <a:r>
              <a:rPr lang="en-GB" sz="5400"/>
              <a:t>Summary</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3A2F85-A194-BEE0-522C-8C22296BF620}"/>
              </a:ext>
            </a:extLst>
          </p:cNvPr>
          <p:cNvSpPr>
            <a:spLocks noGrp="1"/>
          </p:cNvSpPr>
          <p:nvPr>
            <p:ph idx="1"/>
          </p:nvPr>
        </p:nvSpPr>
        <p:spPr>
          <a:xfrm>
            <a:off x="640080" y="2872899"/>
            <a:ext cx="4243589" cy="3320668"/>
          </a:xfrm>
        </p:spPr>
        <p:txBody>
          <a:bodyPr>
            <a:normAutofit/>
          </a:bodyPr>
          <a:lstStyle/>
          <a:p>
            <a:pPr marL="0" indent="0">
              <a:buNone/>
            </a:pPr>
            <a:r>
              <a:rPr lang="en-GB" sz="2200" dirty="0"/>
              <a:t>Dashboards were</a:t>
            </a:r>
          </a:p>
          <a:p>
            <a:r>
              <a:rPr lang="en-GB" sz="2200" dirty="0"/>
              <a:t>Welcomed by students</a:t>
            </a:r>
          </a:p>
          <a:p>
            <a:r>
              <a:rPr lang="en-GB" sz="2200" dirty="0"/>
              <a:t>Showed potential to be motivating</a:t>
            </a:r>
          </a:p>
          <a:p>
            <a:r>
              <a:rPr lang="en-GB" sz="2200" dirty="0"/>
              <a:t>Not predictable </a:t>
            </a:r>
          </a:p>
          <a:p>
            <a:pPr marL="0" indent="0">
              <a:buNone/>
            </a:pPr>
            <a:r>
              <a:rPr lang="en-GB" sz="2200" dirty="0"/>
              <a:t>So foreground the human aspects </a:t>
            </a:r>
            <a:r>
              <a:rPr lang="en-GB" sz="2200" dirty="0" err="1"/>
              <a:t>eg</a:t>
            </a:r>
            <a:r>
              <a:rPr lang="en-GB" sz="2200" dirty="0"/>
              <a:t> agency, empowerment, dialogue</a:t>
            </a:r>
          </a:p>
          <a:p>
            <a:endParaRPr lang="en-GB" sz="2200" dirty="0"/>
          </a:p>
        </p:txBody>
      </p:sp>
      <p:pic>
        <p:nvPicPr>
          <p:cNvPr id="11" name="Picture 10" descr="Two blank speech balloons">
            <a:extLst>
              <a:ext uri="{FF2B5EF4-FFF2-40B4-BE49-F238E27FC236}">
                <a16:creationId xmlns:a16="http://schemas.microsoft.com/office/drawing/2014/main" id="{F19C0C05-7EFF-2672-9B28-C14EECF008A7}"/>
              </a:ext>
            </a:extLst>
          </p:cNvPr>
          <p:cNvPicPr>
            <a:picLocks noChangeAspect="1"/>
          </p:cNvPicPr>
          <p:nvPr/>
        </p:nvPicPr>
        <p:blipFill rotWithShape="1">
          <a:blip r:embed="rId3">
            <a:extLst>
              <a:ext uri="{28A0092B-C50C-407E-A947-70E740481C1C}">
                <a14:useLocalDpi xmlns:a14="http://schemas.microsoft.com/office/drawing/2010/main" val="0"/>
              </a:ext>
            </a:extLst>
          </a:blip>
          <a:srcRect l="17761" r="195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38B123FA-BB72-0069-7C85-971D3663633B}"/>
              </a:ext>
            </a:extLst>
          </p:cNvPr>
          <p:cNvSpPr>
            <a:spLocks noGrp="1"/>
          </p:cNvSpPr>
          <p:nvPr>
            <p:ph type="ftr" sz="quarter" idx="11"/>
          </p:nvPr>
        </p:nvSpPr>
        <p:spPr>
          <a:xfrm>
            <a:off x="6248400" y="6356350"/>
            <a:ext cx="4114800" cy="365125"/>
          </a:xfrm>
        </p:spPr>
        <p:txBody>
          <a:bodyPr>
            <a:normAutofit/>
          </a:bodyPr>
          <a:lstStyle/>
          <a:p>
            <a:pPr algn="l"/>
            <a:endParaRPr lang="en-GB">
              <a:solidFill>
                <a:srgbClr val="FFFFFF"/>
              </a:solidFill>
            </a:endParaRPr>
          </a:p>
        </p:txBody>
      </p:sp>
      <p:sp>
        <p:nvSpPr>
          <p:cNvPr id="5" name="Slide Number Placeholder 4">
            <a:extLst>
              <a:ext uri="{FF2B5EF4-FFF2-40B4-BE49-F238E27FC236}">
                <a16:creationId xmlns:a16="http://schemas.microsoft.com/office/drawing/2014/main" id="{4A26D04D-D098-41B7-EBD0-27B45EDBCE8A}"/>
              </a:ext>
            </a:extLst>
          </p:cNvPr>
          <p:cNvSpPr>
            <a:spLocks noGrp="1"/>
          </p:cNvSpPr>
          <p:nvPr>
            <p:ph type="sldNum" sz="quarter" idx="12"/>
          </p:nvPr>
        </p:nvSpPr>
        <p:spPr>
          <a:xfrm>
            <a:off x="10439400" y="6356350"/>
            <a:ext cx="914400" cy="365125"/>
          </a:xfrm>
        </p:spPr>
        <p:txBody>
          <a:bodyPr>
            <a:normAutofit/>
          </a:bodyPr>
          <a:lstStyle/>
          <a:p>
            <a:pPr>
              <a:spcAft>
                <a:spcPts val="600"/>
              </a:spcAft>
            </a:pPr>
            <a:fld id="{48F63A3B-78C7-47BE-AE5E-E10140E04643}"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115617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729"/>
            <a:ext cx="10515600" cy="1325563"/>
          </a:xfrm>
        </p:spPr>
        <p:txBody>
          <a:bodyPr>
            <a:normAutofit/>
          </a:bodyPr>
          <a:lstStyle/>
          <a:p>
            <a:r>
              <a:rPr lang="en-GB" sz="3600" dirty="0"/>
              <a:t>Learning analytics and dashboards</a:t>
            </a:r>
          </a:p>
        </p:txBody>
      </p:sp>
      <p:pic>
        <p:nvPicPr>
          <p:cNvPr id="9" name="Picture 8"/>
          <p:cNvPicPr/>
          <p:nvPr/>
        </p:nvPicPr>
        <p:blipFill rotWithShape="1">
          <a:blip r:embed="rId3">
            <a:extLst>
              <a:ext uri="{28A0092B-C50C-407E-A947-70E740481C1C}">
                <a14:useLocalDpi xmlns:a14="http://schemas.microsoft.com/office/drawing/2010/main" val="0"/>
              </a:ext>
            </a:extLst>
          </a:blip>
          <a:srcRect l="2050" t="4324" r="49847" b="50067"/>
          <a:stretch/>
        </p:blipFill>
        <p:spPr>
          <a:xfrm>
            <a:off x="1011987" y="1115128"/>
            <a:ext cx="3746544" cy="2645996"/>
          </a:xfrm>
          <a:prstGeom prst="rect">
            <a:avLst/>
          </a:prstGeom>
        </p:spPr>
      </p:pic>
      <p:pic>
        <p:nvPicPr>
          <p:cNvPr id="5" name="Picture 4"/>
          <p:cNvPicPr>
            <a:picLocks noChangeAspect="1"/>
          </p:cNvPicPr>
          <p:nvPr/>
        </p:nvPicPr>
        <p:blipFill rotWithShape="1">
          <a:blip r:embed="rId4"/>
          <a:srcRect l="1483" r="3655"/>
          <a:stretch/>
        </p:blipFill>
        <p:spPr>
          <a:xfrm>
            <a:off x="6788885" y="1022624"/>
            <a:ext cx="4391128" cy="2738500"/>
          </a:xfrm>
          <a:prstGeom prst="rect">
            <a:avLst/>
          </a:prstGeom>
          <a:ln>
            <a:solidFill>
              <a:schemeClr val="tx1"/>
            </a:solidFill>
          </a:ln>
        </p:spPr>
      </p:pic>
      <p:sp>
        <p:nvSpPr>
          <p:cNvPr id="8" name="Rectangle 7"/>
          <p:cNvSpPr/>
          <p:nvPr/>
        </p:nvSpPr>
        <p:spPr>
          <a:xfrm>
            <a:off x="0" y="0"/>
            <a:ext cx="604205" cy="6858000"/>
          </a:xfrm>
          <a:prstGeom prst="rect">
            <a:avLst/>
          </a:prstGeom>
          <a:gradFill flip="none" rotWithShape="1">
            <a:gsLst>
              <a:gs pos="0">
                <a:schemeClr val="accent5">
                  <a:lumMod val="75000"/>
                </a:schemeClr>
              </a:gs>
              <a:gs pos="100000">
                <a:schemeClr val="tx1">
                  <a:lumMod val="95000"/>
                  <a:lumOff val="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2" name="Group 11">
            <a:extLst>
              <a:ext uri="{FF2B5EF4-FFF2-40B4-BE49-F238E27FC236}">
                <a16:creationId xmlns:a16="http://schemas.microsoft.com/office/drawing/2014/main" id="{E984F929-8D8D-7AA6-1BF2-09BADFD1020E}"/>
              </a:ext>
            </a:extLst>
          </p:cNvPr>
          <p:cNvGrpSpPr/>
          <p:nvPr/>
        </p:nvGrpSpPr>
        <p:grpSpPr>
          <a:xfrm>
            <a:off x="842235" y="4010751"/>
            <a:ext cx="3916296" cy="2847249"/>
            <a:chOff x="5450889" y="3773010"/>
            <a:chExt cx="3916296" cy="2847249"/>
          </a:xfrm>
        </p:grpSpPr>
        <p:graphicFrame>
          <p:nvGraphicFramePr>
            <p:cNvPr id="13" name="Chart 12">
              <a:extLst>
                <a:ext uri="{FF2B5EF4-FFF2-40B4-BE49-F238E27FC236}">
                  <a16:creationId xmlns:a16="http://schemas.microsoft.com/office/drawing/2014/main" id="{3A8972B1-1370-1107-F1A4-BED0F3104235}"/>
                </a:ext>
              </a:extLst>
            </p:cNvPr>
            <p:cNvGraphicFramePr>
              <a:graphicFrameLocks/>
            </p:cNvGraphicFramePr>
            <p:nvPr>
              <p:extLst>
                <p:ext uri="{D42A27DB-BD31-4B8C-83A1-F6EECF244321}">
                  <p14:modId xmlns:p14="http://schemas.microsoft.com/office/powerpoint/2010/main" val="2108449266"/>
                </p:ext>
              </p:extLst>
            </p:nvPr>
          </p:nvGraphicFramePr>
          <p:xfrm>
            <a:off x="5450889" y="3773010"/>
            <a:ext cx="3916296" cy="2847249"/>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668E635-6514-A2C7-C5BD-020CF0E8414F}"/>
                </a:ext>
              </a:extLst>
            </p:cNvPr>
            <p:cNvSpPr/>
            <p:nvPr/>
          </p:nvSpPr>
          <p:spPr>
            <a:xfrm>
              <a:off x="7228667" y="4358874"/>
              <a:ext cx="45719" cy="202483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C450A94-A9DA-FA54-0033-03E9FB1B8B8F}"/>
                </a:ext>
              </a:extLst>
            </p:cNvPr>
            <p:cNvSpPr txBox="1"/>
            <p:nvPr/>
          </p:nvSpPr>
          <p:spPr>
            <a:xfrm>
              <a:off x="7549116" y="4358874"/>
              <a:ext cx="589883" cy="246221"/>
            </a:xfrm>
            <a:prstGeom prst="rect">
              <a:avLst/>
            </a:prstGeom>
            <a:noFill/>
          </p:spPr>
          <p:txBody>
            <a:bodyPr wrap="square" rtlCol="0">
              <a:spAutoFit/>
            </a:bodyPr>
            <a:lstStyle/>
            <a:p>
              <a:r>
                <a:rPr lang="en-GB" sz="1000" b="1" dirty="0">
                  <a:solidFill>
                    <a:schemeClr val="accent2">
                      <a:lumMod val="75000"/>
                    </a:schemeClr>
                  </a:solidFill>
                </a:rPr>
                <a:t>You</a:t>
              </a:r>
            </a:p>
          </p:txBody>
        </p:sp>
        <p:sp>
          <p:nvSpPr>
            <p:cNvPr id="16" name="TextBox 15">
              <a:extLst>
                <a:ext uri="{FF2B5EF4-FFF2-40B4-BE49-F238E27FC236}">
                  <a16:creationId xmlns:a16="http://schemas.microsoft.com/office/drawing/2014/main" id="{4CE486A1-A2FB-2AF2-3DD7-61174CA5BCCD}"/>
                </a:ext>
              </a:extLst>
            </p:cNvPr>
            <p:cNvSpPr txBox="1"/>
            <p:nvPr/>
          </p:nvSpPr>
          <p:spPr>
            <a:xfrm>
              <a:off x="6475228" y="4092547"/>
              <a:ext cx="619466" cy="246221"/>
            </a:xfrm>
            <a:prstGeom prst="rect">
              <a:avLst/>
            </a:prstGeom>
            <a:noFill/>
          </p:spPr>
          <p:txBody>
            <a:bodyPr wrap="square" rtlCol="0">
              <a:spAutoFit/>
            </a:bodyPr>
            <a:lstStyle/>
            <a:p>
              <a:r>
                <a:rPr lang="en-GB" sz="1000" b="1" dirty="0">
                  <a:solidFill>
                    <a:schemeClr val="bg2">
                      <a:lumMod val="25000"/>
                    </a:schemeClr>
                  </a:solidFill>
                </a:rPr>
                <a:t>Average</a:t>
              </a:r>
            </a:p>
          </p:txBody>
        </p:sp>
        <p:cxnSp>
          <p:nvCxnSpPr>
            <p:cNvPr id="17" name="Straight Arrow Connector 16">
              <a:extLst>
                <a:ext uri="{FF2B5EF4-FFF2-40B4-BE49-F238E27FC236}">
                  <a16:creationId xmlns:a16="http://schemas.microsoft.com/office/drawing/2014/main" id="{14C1C05F-0F74-BC78-F008-92A0E650A8FD}"/>
                </a:ext>
              </a:extLst>
            </p:cNvPr>
            <p:cNvCxnSpPr/>
            <p:nvPr/>
          </p:nvCxnSpPr>
          <p:spPr>
            <a:xfrm>
              <a:off x="7251526" y="4092547"/>
              <a:ext cx="8092" cy="234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81150CB-45FB-C9D0-30C4-5C59F193D156}"/>
              </a:ext>
            </a:extLst>
          </p:cNvPr>
          <p:cNvGrpSpPr/>
          <p:nvPr/>
        </p:nvGrpSpPr>
        <p:grpSpPr>
          <a:xfrm>
            <a:off x="6738658" y="4010751"/>
            <a:ext cx="4491582" cy="2762081"/>
            <a:chOff x="2767456" y="3814720"/>
            <a:chExt cx="4523448" cy="2896949"/>
          </a:xfrm>
        </p:grpSpPr>
        <p:sp>
          <p:nvSpPr>
            <p:cNvPr id="19" name="Rectangle 18">
              <a:extLst>
                <a:ext uri="{FF2B5EF4-FFF2-40B4-BE49-F238E27FC236}">
                  <a16:creationId xmlns:a16="http://schemas.microsoft.com/office/drawing/2014/main" id="{FFE252E2-0BC9-60EC-15B9-DCF5CF5BF7EA}"/>
                </a:ext>
              </a:extLst>
            </p:cNvPr>
            <p:cNvSpPr/>
            <p:nvPr/>
          </p:nvSpPr>
          <p:spPr>
            <a:xfrm>
              <a:off x="2767456" y="3814720"/>
              <a:ext cx="4523448" cy="2896949"/>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00A08C0-CC35-44CE-61A1-35DDA7A6E911}"/>
                </a:ext>
              </a:extLst>
            </p:cNvPr>
            <p:cNvSpPr txBox="1"/>
            <p:nvPr/>
          </p:nvSpPr>
          <p:spPr>
            <a:xfrm>
              <a:off x="3100315" y="4696819"/>
              <a:ext cx="2816797" cy="369332"/>
            </a:xfrm>
            <a:prstGeom prst="rect">
              <a:avLst/>
            </a:prstGeom>
            <a:noFill/>
          </p:spPr>
          <p:txBody>
            <a:bodyPr wrap="none" rtlCol="0">
              <a:spAutoFit/>
            </a:bodyPr>
            <a:lstStyle/>
            <a:p>
              <a:r>
                <a:rPr lang="en-GB" dirty="0">
                  <a:latin typeface="Aharoni" panose="02010803020104030203" pitchFamily="2" charset="-79"/>
                  <a:cs typeface="Aharoni" panose="02010803020104030203" pitchFamily="2" charset="-79"/>
                </a:rPr>
                <a:t>You are currently on </a:t>
              </a:r>
              <a:r>
                <a:rPr lang="en-GB">
                  <a:latin typeface="Aharoni" panose="02010803020104030203" pitchFamily="2" charset="-79"/>
                  <a:cs typeface="Aharoni" panose="02010803020104030203" pitchFamily="2" charset="-79"/>
                </a:rPr>
                <a:t>track for:</a:t>
              </a:r>
              <a:endParaRPr lang="en-GB" i="1" dirty="0">
                <a:solidFill>
                  <a:schemeClr val="accent5">
                    <a:lumMod val="75000"/>
                  </a:schemeClr>
                </a:solidFill>
                <a:latin typeface="Aharoni" panose="02010803020104030203" pitchFamily="2" charset="-79"/>
                <a:cs typeface="Aharoni" panose="02010803020104030203" pitchFamily="2" charset="-79"/>
              </a:endParaRPr>
            </a:p>
          </p:txBody>
        </p:sp>
        <p:sp>
          <p:nvSpPr>
            <p:cNvPr id="21" name="TextBox 20">
              <a:extLst>
                <a:ext uri="{FF2B5EF4-FFF2-40B4-BE49-F238E27FC236}">
                  <a16:creationId xmlns:a16="http://schemas.microsoft.com/office/drawing/2014/main" id="{E18FCA0D-C020-C82A-24F6-1A0C366781F3}"/>
                </a:ext>
              </a:extLst>
            </p:cNvPr>
            <p:cNvSpPr txBox="1"/>
            <p:nvPr/>
          </p:nvSpPr>
          <p:spPr>
            <a:xfrm>
              <a:off x="3070042" y="5347851"/>
              <a:ext cx="4220862" cy="215444"/>
            </a:xfrm>
            <a:prstGeom prst="rect">
              <a:avLst/>
            </a:prstGeom>
            <a:noFill/>
          </p:spPr>
          <p:txBody>
            <a:bodyPr wrap="square" rtlCol="0">
              <a:spAutoFit/>
            </a:bodyPr>
            <a:lstStyle/>
            <a:p>
              <a:r>
                <a:rPr lang="en-GB" sz="800" dirty="0"/>
                <a:t>Fail	Third	2:2	2:1	First</a:t>
              </a:r>
            </a:p>
          </p:txBody>
        </p:sp>
        <p:sp>
          <p:nvSpPr>
            <p:cNvPr id="22" name="Up Arrow 21">
              <a:extLst>
                <a:ext uri="{FF2B5EF4-FFF2-40B4-BE49-F238E27FC236}">
                  <a16:creationId xmlns:a16="http://schemas.microsoft.com/office/drawing/2014/main" id="{4F7FD382-A995-A631-803C-A4A4D934BD47}"/>
                </a:ext>
              </a:extLst>
            </p:cNvPr>
            <p:cNvSpPr/>
            <p:nvPr/>
          </p:nvSpPr>
          <p:spPr>
            <a:xfrm>
              <a:off x="6262363" y="5616917"/>
              <a:ext cx="280961" cy="228078"/>
            </a:xfrm>
            <a:prstGeom prst="up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963479E3-74E7-7FB0-B433-597E05873190}"/>
                </a:ext>
              </a:extLst>
            </p:cNvPr>
            <p:cNvCxnSpPr/>
            <p:nvPr/>
          </p:nvCxnSpPr>
          <p:spPr>
            <a:xfrm>
              <a:off x="3070042" y="5563295"/>
              <a:ext cx="4093265"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5342586"/>
      </p:ext>
    </p:extLst>
  </p:cSld>
  <p:clrMapOvr>
    <a:masterClrMapping/>
  </p:clrMapOvr>
  <mc:AlternateContent xmlns:mc="http://schemas.openxmlformats.org/markup-compatibility/2006" xmlns:p14="http://schemas.microsoft.com/office/powerpoint/2010/main">
    <mc:Choice Requires="p14">
      <p:transition spd="slow" p14:dur="2000" advTm="31663"/>
    </mc:Choice>
    <mc:Fallback xmlns="">
      <p:transition spd="slow" advTm="31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Nascent: under theorised</a:t>
            </a:r>
          </a:p>
        </p:txBody>
      </p:sp>
      <p:sp>
        <p:nvSpPr>
          <p:cNvPr id="3" name="Content Placeholder 2"/>
          <p:cNvSpPr>
            <a:spLocks noGrp="1"/>
          </p:cNvSpPr>
          <p:nvPr>
            <p:ph idx="1"/>
          </p:nvPr>
        </p:nvSpPr>
        <p:spPr>
          <a:xfrm>
            <a:off x="838199" y="1825625"/>
            <a:ext cx="9481457" cy="4351338"/>
          </a:xfrm>
        </p:spPr>
        <p:txBody>
          <a:bodyPr>
            <a:normAutofit/>
          </a:bodyPr>
          <a:lstStyle/>
          <a:p>
            <a:r>
              <a:rPr lang="en-GB" dirty="0"/>
              <a:t>Research has tended to see dashboards as technical artefacts, to pay insufficient attention students’ views (Bodily &amp; </a:t>
            </a:r>
            <a:r>
              <a:rPr lang="en-GB" dirty="0" err="1"/>
              <a:t>Verbert</a:t>
            </a:r>
            <a:r>
              <a:rPr lang="en-GB" dirty="0"/>
              <a:t> 2017) and instead to focus on institutional perspectives and priorities such as student retention (</a:t>
            </a:r>
            <a:r>
              <a:rPr lang="en-GB" dirty="0" err="1"/>
              <a:t>Kitto</a:t>
            </a:r>
            <a:r>
              <a:rPr lang="en-GB" dirty="0"/>
              <a:t> et al 2017). </a:t>
            </a:r>
          </a:p>
          <a:p>
            <a:r>
              <a:rPr lang="en-GB" dirty="0"/>
              <a:t>Gap in relation to understanding of student behaviours qualitatively</a:t>
            </a:r>
          </a:p>
          <a:p>
            <a:endParaRPr lang="en-GB" dirty="0"/>
          </a:p>
        </p:txBody>
      </p:sp>
      <p:sp>
        <p:nvSpPr>
          <p:cNvPr id="4" name="Date Placeholder 3"/>
          <p:cNvSpPr>
            <a:spLocks noGrp="1"/>
          </p:cNvSpPr>
          <p:nvPr>
            <p:ph type="dt" sz="half" idx="4294967295"/>
          </p:nvPr>
        </p:nvSpPr>
        <p:spPr>
          <a:xfrm>
            <a:off x="838200" y="6356350"/>
            <a:ext cx="2743200" cy="365125"/>
          </a:xfrm>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pic>
        <p:nvPicPr>
          <p:cNvPr id="7" name="Picture 6" descr="L:\School office\Marketing\Image library\5. Logos\University Logo\Black\hudd_uni_main_marque_with_strap_CMYK.jpg"/>
          <p:cNvPicPr/>
          <p:nvPr/>
        </p:nvPicPr>
        <p:blipFill>
          <a:blip r:embed="rId3">
            <a:extLst>
              <a:ext uri="{28A0092B-C50C-407E-A947-70E740481C1C}">
                <a14:useLocalDpi xmlns:a14="http://schemas.microsoft.com/office/drawing/2010/main" val="0"/>
              </a:ext>
            </a:extLst>
          </a:blip>
          <a:srcRect/>
          <a:stretch>
            <a:fillRect/>
          </a:stretch>
        </p:blipFill>
        <p:spPr bwMode="auto">
          <a:xfrm>
            <a:off x="9947521" y="5914553"/>
            <a:ext cx="2085975" cy="708025"/>
          </a:xfrm>
          <a:prstGeom prst="rect">
            <a:avLst/>
          </a:prstGeom>
          <a:noFill/>
          <a:ln>
            <a:noFill/>
          </a:ln>
        </p:spPr>
      </p:pic>
    </p:spTree>
    <p:extLst>
      <p:ext uri="{BB962C8B-B14F-4D97-AF65-F5344CB8AC3E}">
        <p14:creationId xmlns:p14="http://schemas.microsoft.com/office/powerpoint/2010/main" val="1546882228"/>
      </p:ext>
    </p:extLst>
  </p:cSld>
  <p:clrMapOvr>
    <a:masterClrMapping/>
  </p:clrMapOvr>
  <mc:AlternateContent xmlns:mc="http://schemas.openxmlformats.org/markup-compatibility/2006" xmlns:p14="http://schemas.microsoft.com/office/powerpoint/2010/main">
    <mc:Choice Requires="p14">
      <p:transition spd="slow" p14:dur="2000" advTm="44631"/>
    </mc:Choice>
    <mc:Fallback xmlns="">
      <p:transition spd="slow" advTm="446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SRHE Scoping Study Methodologically</a:t>
            </a:r>
          </a:p>
        </p:txBody>
      </p:sp>
      <p:sp>
        <p:nvSpPr>
          <p:cNvPr id="3" name="Content Placeholder 2"/>
          <p:cNvSpPr>
            <a:spLocks noGrp="1"/>
          </p:cNvSpPr>
          <p:nvPr>
            <p:ph idx="1"/>
          </p:nvPr>
        </p:nvSpPr>
        <p:spPr>
          <a:xfrm>
            <a:off x="838200" y="1825625"/>
            <a:ext cx="7772400" cy="3316001"/>
          </a:xfrm>
        </p:spPr>
        <p:txBody>
          <a:bodyPr>
            <a:normAutofit/>
          </a:bodyPr>
          <a:lstStyle/>
          <a:p>
            <a:r>
              <a:rPr lang="en-GB" dirty="0"/>
              <a:t>Aimed to develop a theoretically informed and critical understanding of undergraduate students’ response to receiving feedback on progress via a dashboard</a:t>
            </a:r>
          </a:p>
          <a:p>
            <a:pPr lvl="0"/>
            <a:r>
              <a:rPr lang="en-GB" dirty="0"/>
              <a:t>With 24 undergraduates from across the cohort (1</a:t>
            </a:r>
            <a:r>
              <a:rPr lang="en-GB" baseline="30000" dirty="0"/>
              <a:t>st</a:t>
            </a:r>
            <a:r>
              <a:rPr lang="en-GB" dirty="0"/>
              <a:t> to last)</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977825" y="6049596"/>
            <a:ext cx="5375975" cy="688255"/>
          </a:xfrm>
          <a:prstGeom prst="rect">
            <a:avLst/>
          </a:prstGeom>
        </p:spPr>
      </p:pic>
      <p:sp>
        <p:nvSpPr>
          <p:cNvPr id="8" name="Rounded Rectangle 7"/>
          <p:cNvSpPr/>
          <p:nvPr/>
        </p:nvSpPr>
        <p:spPr>
          <a:xfrm>
            <a:off x="8665812" y="1260939"/>
            <a:ext cx="3236814" cy="3916545"/>
          </a:xfrm>
          <a:prstGeom prst="roundRect">
            <a:avLst/>
          </a:prstGeom>
          <a:noFill/>
          <a:ln w="63500">
            <a:solidFill>
              <a:srgbClr val="27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434" y="1769349"/>
            <a:ext cx="2530602" cy="2530602"/>
          </a:xfrm>
          <a:prstGeom prst="rect">
            <a:avLst/>
          </a:prstGeom>
        </p:spPr>
      </p:pic>
      <p:sp>
        <p:nvSpPr>
          <p:cNvPr id="10" name="TextBox 9"/>
          <p:cNvSpPr txBox="1"/>
          <p:nvPr/>
        </p:nvSpPr>
        <p:spPr>
          <a:xfrm>
            <a:off x="9705022" y="4772294"/>
            <a:ext cx="1158394" cy="369332"/>
          </a:xfrm>
          <a:prstGeom prst="rect">
            <a:avLst/>
          </a:prstGeom>
          <a:noFill/>
        </p:spPr>
        <p:txBody>
          <a:bodyPr wrap="none" rtlCol="0">
            <a:spAutoFit/>
          </a:bodyPr>
          <a:lstStyle/>
          <a:p>
            <a:r>
              <a:rPr lang="en-GB" dirty="0"/>
              <a:t>Interviews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57" y="5546256"/>
            <a:ext cx="1311744" cy="1311744"/>
          </a:xfrm>
          <a:prstGeom prst="rect">
            <a:avLst/>
          </a:prstGeom>
        </p:spPr>
      </p:pic>
    </p:spTree>
    <p:extLst>
      <p:ext uri="{BB962C8B-B14F-4D97-AF65-F5344CB8AC3E}">
        <p14:creationId xmlns:p14="http://schemas.microsoft.com/office/powerpoint/2010/main" val="2975500708"/>
      </p:ext>
    </p:extLst>
  </p:cSld>
  <p:clrMapOvr>
    <a:masterClrMapping/>
  </p:clrMapOvr>
  <mc:AlternateContent xmlns:mc="http://schemas.openxmlformats.org/markup-compatibility/2006" xmlns:p14="http://schemas.microsoft.com/office/powerpoint/2010/main">
    <mc:Choice Requires="p14">
      <p:transition spd="slow" p14:dur="2000" advTm="36710"/>
    </mc:Choice>
    <mc:Fallback xmlns="">
      <p:transition spd="slow" advTm="3671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Justine</a:t>
            </a:r>
          </a:p>
        </p:txBody>
      </p:sp>
      <p:sp>
        <p:nvSpPr>
          <p:cNvPr id="3" name="Content Placeholder 2"/>
          <p:cNvSpPr>
            <a:spLocks noGrp="1"/>
          </p:cNvSpPr>
          <p:nvPr>
            <p:ph idx="1"/>
          </p:nvPr>
        </p:nvSpPr>
        <p:spPr>
          <a:xfrm>
            <a:off x="838200" y="1565564"/>
            <a:ext cx="10515600" cy="4611399"/>
          </a:xfrm>
        </p:spPr>
        <p:txBody>
          <a:bodyPr/>
          <a:lstStyle/>
          <a:p>
            <a:r>
              <a:rPr lang="en-GB" sz="2000" dirty="0"/>
              <a:t>High attaining student: got 75% in the most recent assignment</a:t>
            </a:r>
          </a:p>
          <a:p>
            <a:r>
              <a:rPr lang="en-GB" sz="2000" dirty="0"/>
              <a:t>On-track score: 71% (first)</a:t>
            </a:r>
          </a:p>
          <a:p>
            <a:r>
              <a:rPr lang="en-GB" sz="2000" dirty="0"/>
              <a:t>This assignment was pulling her ‘on-track’ score up</a:t>
            </a:r>
          </a:p>
          <a:p>
            <a:r>
              <a:rPr lang="en-GB" sz="2000" dirty="0"/>
              <a:t>Came 15th out of 180 students in the assignment</a:t>
            </a:r>
          </a:p>
          <a:p>
            <a:r>
              <a:rPr lang="en-GB" sz="2000" dirty="0"/>
              <a:t>How do you think she responded?</a:t>
            </a:r>
          </a:p>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
        <p:nvSpPr>
          <p:cNvPr id="8" name="TextBox 7"/>
          <p:cNvSpPr txBox="1"/>
          <p:nvPr/>
        </p:nvSpPr>
        <p:spPr>
          <a:xfrm>
            <a:off x="1787241" y="4765094"/>
            <a:ext cx="8271164" cy="1938992"/>
          </a:xfrm>
          <a:prstGeom prst="rect">
            <a:avLst/>
          </a:prstGeom>
          <a:solidFill>
            <a:schemeClr val="accent1">
              <a:lumMod val="20000"/>
              <a:lumOff val="80000"/>
            </a:schemeClr>
          </a:solidFill>
        </p:spPr>
        <p:txBody>
          <a:bodyPr wrap="square" rtlCol="0">
            <a:spAutoFit/>
          </a:bodyPr>
          <a:lstStyle/>
          <a:p>
            <a:r>
              <a:rPr lang="en-GB" sz="2400" i="1" dirty="0"/>
              <a:t>I’m happy with that [mark of 75%] but I don’t think I need to know what position I’m in. Because I know that I’ve done better than the majority, so that’s fine… I was happy with the grade and I’ve done better than the majority I still think that [positional data] makes me feel I could’ve done better. </a:t>
            </a:r>
          </a:p>
        </p:txBody>
      </p:sp>
      <p:sp>
        <p:nvSpPr>
          <p:cNvPr id="9" name="TextBox 8"/>
          <p:cNvSpPr txBox="1"/>
          <p:nvPr/>
        </p:nvSpPr>
        <p:spPr>
          <a:xfrm>
            <a:off x="1749135" y="3485472"/>
            <a:ext cx="8309269" cy="1200329"/>
          </a:xfrm>
          <a:prstGeom prst="rect">
            <a:avLst/>
          </a:prstGeom>
          <a:solidFill>
            <a:schemeClr val="accent1">
              <a:lumMod val="20000"/>
              <a:lumOff val="80000"/>
            </a:schemeClr>
          </a:solidFill>
        </p:spPr>
        <p:txBody>
          <a:bodyPr wrap="square" rtlCol="0">
            <a:spAutoFit/>
          </a:bodyPr>
          <a:lstStyle/>
          <a:p>
            <a:r>
              <a:rPr lang="en-GB" sz="2400" i="1" dirty="0"/>
              <a:t>14 other people have still done better than me...I had thought I'd really, really topped it, I’ve maxed out here. And it’s taken away a bit from that feeling of elation…</a:t>
            </a:r>
          </a:p>
        </p:txBody>
      </p:sp>
    </p:spTree>
    <p:custDataLst>
      <p:tags r:id="rId1"/>
    </p:custDataLst>
    <p:extLst>
      <p:ext uri="{BB962C8B-B14F-4D97-AF65-F5344CB8AC3E}">
        <p14:creationId xmlns:p14="http://schemas.microsoft.com/office/powerpoint/2010/main" val="2786561694"/>
      </p:ext>
    </p:extLst>
  </p:cSld>
  <p:clrMapOvr>
    <a:masterClrMapping/>
  </p:clrMapOvr>
  <mc:AlternateContent xmlns:mc="http://schemas.openxmlformats.org/markup-compatibility/2006" xmlns:p14="http://schemas.microsoft.com/office/powerpoint/2010/main">
    <mc:Choice Requires="p14">
      <p:transition spd="slow" p14:dur="2000" advTm="99236"/>
    </mc:Choice>
    <mc:Fallback xmlns="">
      <p:transition spd="slow" advTm="99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India</a:t>
            </a:r>
          </a:p>
        </p:txBody>
      </p:sp>
      <p:sp>
        <p:nvSpPr>
          <p:cNvPr id="3" name="Content Placeholder 2"/>
          <p:cNvSpPr>
            <a:spLocks noGrp="1"/>
          </p:cNvSpPr>
          <p:nvPr>
            <p:ph idx="1"/>
          </p:nvPr>
        </p:nvSpPr>
        <p:spPr>
          <a:xfrm>
            <a:off x="838200" y="1407886"/>
            <a:ext cx="10515600" cy="4769077"/>
          </a:xfrm>
        </p:spPr>
        <p:txBody>
          <a:bodyPr/>
          <a:lstStyle/>
          <a:p>
            <a:r>
              <a:rPr lang="en-GB" sz="2400" dirty="0"/>
              <a:t>58% in the assignment</a:t>
            </a:r>
          </a:p>
          <a:p>
            <a:r>
              <a:rPr lang="en-GB" sz="2400" dirty="0"/>
              <a:t>On-track score: 61% (low 2:1)</a:t>
            </a:r>
          </a:p>
          <a:p>
            <a:r>
              <a:rPr lang="en-GB" sz="2400" dirty="0"/>
              <a:t>This assignment was pulling down her on-track score</a:t>
            </a:r>
          </a:p>
          <a:p>
            <a:r>
              <a:rPr lang="en-GB" sz="2400" dirty="0"/>
              <a:t>Came 16th out of 16 students in the assignment</a:t>
            </a:r>
          </a:p>
          <a:p>
            <a:r>
              <a:rPr lang="en-GB" sz="2400" dirty="0"/>
              <a:t>How do you think she responded</a:t>
            </a:r>
            <a:r>
              <a:rPr lang="en-GB" dirty="0"/>
              <a:t>?</a:t>
            </a:r>
          </a:p>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
        <p:nvSpPr>
          <p:cNvPr id="7" name="TextBox 6"/>
          <p:cNvSpPr txBox="1"/>
          <p:nvPr/>
        </p:nvSpPr>
        <p:spPr>
          <a:xfrm>
            <a:off x="1545440" y="3819832"/>
            <a:ext cx="8467240" cy="1015663"/>
          </a:xfrm>
          <a:prstGeom prst="rect">
            <a:avLst/>
          </a:prstGeom>
          <a:solidFill>
            <a:schemeClr val="accent1">
              <a:lumMod val="20000"/>
              <a:lumOff val="80000"/>
            </a:schemeClr>
          </a:solidFill>
        </p:spPr>
        <p:txBody>
          <a:bodyPr wrap="square" rtlCol="0">
            <a:spAutoFit/>
          </a:bodyPr>
          <a:lstStyle/>
          <a:p>
            <a:r>
              <a:rPr lang="en-GB" sz="2400" i="1" dirty="0"/>
              <a:t>I think it gives me motivation to try harder</a:t>
            </a:r>
          </a:p>
          <a:p>
            <a:endParaRPr lang="en-GB" dirty="0"/>
          </a:p>
          <a:p>
            <a:endParaRPr lang="en-GB" i="1" dirty="0"/>
          </a:p>
        </p:txBody>
      </p:sp>
      <p:sp>
        <p:nvSpPr>
          <p:cNvPr id="8" name="TextBox 7"/>
          <p:cNvSpPr txBox="1"/>
          <p:nvPr/>
        </p:nvSpPr>
        <p:spPr>
          <a:xfrm>
            <a:off x="1545440" y="4642009"/>
            <a:ext cx="8467240" cy="1477328"/>
          </a:xfrm>
          <a:prstGeom prst="rect">
            <a:avLst/>
          </a:prstGeom>
          <a:solidFill>
            <a:schemeClr val="accent1">
              <a:lumMod val="20000"/>
              <a:lumOff val="80000"/>
            </a:schemeClr>
          </a:solidFill>
        </p:spPr>
        <p:txBody>
          <a:bodyPr wrap="square" rtlCol="0">
            <a:spAutoFit/>
          </a:bodyPr>
          <a:lstStyle/>
          <a:p>
            <a:r>
              <a:rPr lang="en-GB" sz="2400" dirty="0"/>
              <a:t>Me 	You pointed out straight away to the on-track slider</a:t>
            </a:r>
          </a:p>
          <a:p>
            <a:r>
              <a:rPr lang="en-GB" sz="2400" dirty="0"/>
              <a:t>India	Straight away, yeah. This is what I’m more focused on…I want to see the overall, where I am working at the moment</a:t>
            </a:r>
            <a:r>
              <a:rPr lang="en-GB" dirty="0"/>
              <a:t>.</a:t>
            </a:r>
          </a:p>
          <a:p>
            <a:endParaRPr lang="en-GB" dirty="0"/>
          </a:p>
        </p:txBody>
      </p:sp>
    </p:spTree>
    <p:custDataLst>
      <p:tags r:id="rId1"/>
    </p:custDataLst>
    <p:extLst>
      <p:ext uri="{BB962C8B-B14F-4D97-AF65-F5344CB8AC3E}">
        <p14:creationId xmlns:p14="http://schemas.microsoft.com/office/powerpoint/2010/main" val="2432594585"/>
      </p:ext>
    </p:extLst>
  </p:cSld>
  <p:clrMapOvr>
    <a:masterClrMapping/>
  </p:clrMapOvr>
  <mc:AlternateContent xmlns:mc="http://schemas.openxmlformats.org/markup-compatibility/2006" xmlns:p14="http://schemas.microsoft.com/office/powerpoint/2010/main">
    <mc:Choice Requires="p14">
      <p:transition spd="slow" p14:dur="2000" advTm="35179"/>
    </mc:Choice>
    <mc:Fallback xmlns="">
      <p:transition spd="slow" advTm="351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E09F-C0AB-1A6A-6205-1D43197E0C5A}"/>
              </a:ext>
            </a:extLst>
          </p:cNvPr>
          <p:cNvSpPr>
            <a:spLocks noGrp="1"/>
          </p:cNvSpPr>
          <p:nvPr>
            <p:ph type="title"/>
          </p:nvPr>
        </p:nvSpPr>
        <p:spPr/>
        <p:txBody>
          <a:bodyPr/>
          <a:lstStyle/>
          <a:p>
            <a:r>
              <a:rPr lang="en-GB" dirty="0"/>
              <a:t>Models of feedback  </a:t>
            </a:r>
            <a:r>
              <a:rPr lang="en-GB" sz="2000" dirty="0"/>
              <a:t>(Winstone &amp; Carless 2019)</a:t>
            </a:r>
          </a:p>
        </p:txBody>
      </p:sp>
      <p:sp>
        <p:nvSpPr>
          <p:cNvPr id="3" name="Content Placeholder 2">
            <a:extLst>
              <a:ext uri="{FF2B5EF4-FFF2-40B4-BE49-F238E27FC236}">
                <a16:creationId xmlns:a16="http://schemas.microsoft.com/office/drawing/2014/main" id="{CC00B4C1-682D-7DC8-9C96-64813AFFEDF4}"/>
              </a:ext>
            </a:extLst>
          </p:cNvPr>
          <p:cNvSpPr>
            <a:spLocks noGrp="1"/>
          </p:cNvSpPr>
          <p:nvPr>
            <p:ph idx="1"/>
          </p:nvPr>
        </p:nvSpPr>
        <p:spPr>
          <a:xfrm>
            <a:off x="1244604" y="1370975"/>
            <a:ext cx="10109196" cy="4822296"/>
          </a:xfrm>
        </p:spPr>
        <p:txBody>
          <a:bodyPr/>
          <a:lstStyle/>
          <a:p>
            <a:pPr marL="0" indent="0">
              <a:buNone/>
            </a:pPr>
            <a:r>
              <a:rPr lang="en-GB" dirty="0"/>
              <a:t>      Old Paradigm                                                        New Paradigm</a:t>
            </a:r>
          </a:p>
        </p:txBody>
      </p:sp>
      <p:sp>
        <p:nvSpPr>
          <p:cNvPr id="4" name="Footer Placeholder 3">
            <a:extLst>
              <a:ext uri="{FF2B5EF4-FFF2-40B4-BE49-F238E27FC236}">
                <a16:creationId xmlns:a16="http://schemas.microsoft.com/office/drawing/2014/main" id="{4E848DEC-3EC1-1B8D-A749-406BD64ED2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A2F2C5-D373-948E-6DC9-C7E49D092868}"/>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9" name="TextBox 8">
            <a:extLst>
              <a:ext uri="{FF2B5EF4-FFF2-40B4-BE49-F238E27FC236}">
                <a16:creationId xmlns:a16="http://schemas.microsoft.com/office/drawing/2014/main" id="{B7A4CAC5-DEAB-7676-CA5F-3C292C4CE41C}"/>
              </a:ext>
            </a:extLst>
          </p:cNvPr>
          <p:cNvSpPr txBox="1"/>
          <p:nvPr/>
        </p:nvSpPr>
        <p:spPr>
          <a:xfrm>
            <a:off x="2137832" y="2241732"/>
            <a:ext cx="2302935" cy="461665"/>
          </a:xfrm>
          <a:prstGeom prst="rect">
            <a:avLst/>
          </a:prstGeom>
          <a:noFill/>
        </p:spPr>
        <p:txBody>
          <a:bodyPr wrap="square" rtlCol="0">
            <a:spAutoFit/>
          </a:bodyPr>
          <a:lstStyle/>
          <a:p>
            <a:pPr algn="ctr"/>
            <a:r>
              <a:rPr lang="en-GB" sz="2400" dirty="0">
                <a:solidFill>
                  <a:schemeClr val="bg1"/>
                </a:solidFill>
              </a:rPr>
              <a:t>Turnaround time</a:t>
            </a:r>
          </a:p>
        </p:txBody>
      </p:sp>
      <p:sp>
        <p:nvSpPr>
          <p:cNvPr id="10" name="TextBox 9">
            <a:extLst>
              <a:ext uri="{FF2B5EF4-FFF2-40B4-BE49-F238E27FC236}">
                <a16:creationId xmlns:a16="http://schemas.microsoft.com/office/drawing/2014/main" id="{780F7A10-DB6F-5941-EC8B-E3141B47112A}"/>
              </a:ext>
            </a:extLst>
          </p:cNvPr>
          <p:cNvSpPr txBox="1"/>
          <p:nvPr/>
        </p:nvSpPr>
        <p:spPr>
          <a:xfrm>
            <a:off x="2010830" y="2900078"/>
            <a:ext cx="2633136" cy="461665"/>
          </a:xfrm>
          <a:prstGeom prst="rect">
            <a:avLst/>
          </a:prstGeom>
          <a:noFill/>
        </p:spPr>
        <p:txBody>
          <a:bodyPr wrap="square" rtlCol="0">
            <a:spAutoFit/>
          </a:bodyPr>
          <a:lstStyle/>
          <a:p>
            <a:pPr algn="ctr"/>
            <a:r>
              <a:rPr lang="en-GB" sz="2400" dirty="0">
                <a:solidFill>
                  <a:schemeClr val="bg1"/>
                </a:solidFill>
              </a:rPr>
              <a:t>Detailed comments</a:t>
            </a:r>
          </a:p>
        </p:txBody>
      </p:sp>
      <p:sp>
        <p:nvSpPr>
          <p:cNvPr id="11" name="TextBox 10">
            <a:extLst>
              <a:ext uri="{FF2B5EF4-FFF2-40B4-BE49-F238E27FC236}">
                <a16:creationId xmlns:a16="http://schemas.microsoft.com/office/drawing/2014/main" id="{D0ABAA8C-F583-B3E6-1904-FB1DD175A95C}"/>
              </a:ext>
            </a:extLst>
          </p:cNvPr>
          <p:cNvSpPr txBox="1"/>
          <p:nvPr/>
        </p:nvSpPr>
        <p:spPr>
          <a:xfrm>
            <a:off x="1852080" y="3502566"/>
            <a:ext cx="2950637" cy="461665"/>
          </a:xfrm>
          <a:prstGeom prst="rect">
            <a:avLst/>
          </a:prstGeom>
          <a:noFill/>
        </p:spPr>
        <p:txBody>
          <a:bodyPr wrap="square" rtlCol="0">
            <a:spAutoFit/>
          </a:bodyPr>
          <a:lstStyle/>
          <a:p>
            <a:pPr algn="ctr"/>
            <a:r>
              <a:rPr lang="en-GB" sz="2400" dirty="0">
                <a:solidFill>
                  <a:schemeClr val="bg1"/>
                </a:solidFill>
              </a:rPr>
              <a:t>Delivery of feedback</a:t>
            </a:r>
          </a:p>
        </p:txBody>
      </p:sp>
      <p:sp>
        <p:nvSpPr>
          <p:cNvPr id="12" name="TextBox 11">
            <a:extLst>
              <a:ext uri="{FF2B5EF4-FFF2-40B4-BE49-F238E27FC236}">
                <a16:creationId xmlns:a16="http://schemas.microsoft.com/office/drawing/2014/main" id="{AB153419-6BD4-2F85-3F6F-14BE5B392074}"/>
              </a:ext>
            </a:extLst>
          </p:cNvPr>
          <p:cNvSpPr txBox="1"/>
          <p:nvPr/>
        </p:nvSpPr>
        <p:spPr>
          <a:xfrm>
            <a:off x="1852080" y="3999550"/>
            <a:ext cx="2950637" cy="830997"/>
          </a:xfrm>
          <a:prstGeom prst="rect">
            <a:avLst/>
          </a:prstGeom>
          <a:noFill/>
        </p:spPr>
        <p:txBody>
          <a:bodyPr wrap="square" rtlCol="0">
            <a:spAutoFit/>
          </a:bodyPr>
          <a:lstStyle/>
          <a:p>
            <a:pPr algn="ctr"/>
            <a:r>
              <a:rPr lang="en-GB" sz="2400" dirty="0">
                <a:solidFill>
                  <a:schemeClr val="bg1"/>
                </a:solidFill>
              </a:rPr>
              <a:t>Consistency between modules</a:t>
            </a:r>
          </a:p>
        </p:txBody>
      </p:sp>
      <p:sp>
        <p:nvSpPr>
          <p:cNvPr id="13" name="TextBox 12">
            <a:extLst>
              <a:ext uri="{FF2B5EF4-FFF2-40B4-BE49-F238E27FC236}">
                <a16:creationId xmlns:a16="http://schemas.microsoft.com/office/drawing/2014/main" id="{CF54CA9C-FC0A-5B1B-83BE-56AB1D74A72D}"/>
              </a:ext>
            </a:extLst>
          </p:cNvPr>
          <p:cNvSpPr txBox="1"/>
          <p:nvPr/>
        </p:nvSpPr>
        <p:spPr>
          <a:xfrm>
            <a:off x="1852080" y="4781389"/>
            <a:ext cx="2950637" cy="830997"/>
          </a:xfrm>
          <a:prstGeom prst="rect">
            <a:avLst/>
          </a:prstGeom>
          <a:noFill/>
        </p:spPr>
        <p:txBody>
          <a:bodyPr wrap="square" rtlCol="0">
            <a:spAutoFit/>
          </a:bodyPr>
          <a:lstStyle/>
          <a:p>
            <a:pPr algn="ctr"/>
            <a:r>
              <a:rPr lang="en-GB" sz="2400" dirty="0">
                <a:solidFill>
                  <a:schemeClr val="bg1"/>
                </a:solidFill>
              </a:rPr>
              <a:t>Impact on student satisfaction</a:t>
            </a:r>
          </a:p>
        </p:txBody>
      </p:sp>
      <p:sp>
        <p:nvSpPr>
          <p:cNvPr id="15" name="TextBox 14">
            <a:extLst>
              <a:ext uri="{FF2B5EF4-FFF2-40B4-BE49-F238E27FC236}">
                <a16:creationId xmlns:a16="http://schemas.microsoft.com/office/drawing/2014/main" id="{7AD35FB7-AD29-071A-B12D-8EBFDEB972BD}"/>
              </a:ext>
            </a:extLst>
          </p:cNvPr>
          <p:cNvSpPr txBox="1"/>
          <p:nvPr/>
        </p:nvSpPr>
        <p:spPr>
          <a:xfrm>
            <a:off x="7492990" y="2902401"/>
            <a:ext cx="3657608" cy="830997"/>
          </a:xfrm>
          <a:prstGeom prst="rect">
            <a:avLst/>
          </a:prstGeom>
          <a:noFill/>
        </p:spPr>
        <p:txBody>
          <a:bodyPr wrap="square" rtlCol="0">
            <a:spAutoFit/>
          </a:bodyPr>
          <a:lstStyle/>
          <a:p>
            <a:pPr algn="ctr"/>
            <a:r>
              <a:rPr lang="en-GB" sz="2400" dirty="0">
                <a:solidFill>
                  <a:schemeClr val="bg1"/>
                </a:solidFill>
              </a:rPr>
              <a:t>Timed to enable application to subsequent tasks</a:t>
            </a:r>
          </a:p>
        </p:txBody>
      </p:sp>
      <p:sp>
        <p:nvSpPr>
          <p:cNvPr id="16" name="TextBox 15">
            <a:extLst>
              <a:ext uri="{FF2B5EF4-FFF2-40B4-BE49-F238E27FC236}">
                <a16:creationId xmlns:a16="http://schemas.microsoft.com/office/drawing/2014/main" id="{F752D1DE-A956-10B2-7671-5B39E635AACF}"/>
              </a:ext>
            </a:extLst>
          </p:cNvPr>
          <p:cNvSpPr txBox="1"/>
          <p:nvPr/>
        </p:nvSpPr>
        <p:spPr>
          <a:xfrm>
            <a:off x="7590360" y="2273743"/>
            <a:ext cx="3285069" cy="461665"/>
          </a:xfrm>
          <a:prstGeom prst="rect">
            <a:avLst/>
          </a:prstGeom>
          <a:noFill/>
        </p:spPr>
        <p:txBody>
          <a:bodyPr wrap="square" rtlCol="0">
            <a:spAutoFit/>
          </a:bodyPr>
          <a:lstStyle/>
          <a:p>
            <a:pPr algn="ctr"/>
            <a:r>
              <a:rPr lang="en-GB" sz="2400" dirty="0">
                <a:solidFill>
                  <a:schemeClr val="bg1"/>
                </a:solidFill>
              </a:rPr>
              <a:t>Actionable comments</a:t>
            </a:r>
          </a:p>
        </p:txBody>
      </p:sp>
      <p:sp>
        <p:nvSpPr>
          <p:cNvPr id="17" name="TextBox 16">
            <a:extLst>
              <a:ext uri="{FF2B5EF4-FFF2-40B4-BE49-F238E27FC236}">
                <a16:creationId xmlns:a16="http://schemas.microsoft.com/office/drawing/2014/main" id="{B16B0CF6-2249-EC67-4437-0D6E9AB9A4DC}"/>
              </a:ext>
            </a:extLst>
          </p:cNvPr>
          <p:cNvSpPr txBox="1"/>
          <p:nvPr/>
        </p:nvSpPr>
        <p:spPr>
          <a:xfrm>
            <a:off x="7027335" y="3947121"/>
            <a:ext cx="4235453" cy="646331"/>
          </a:xfrm>
          <a:prstGeom prst="rect">
            <a:avLst/>
          </a:prstGeom>
          <a:noFill/>
        </p:spPr>
        <p:txBody>
          <a:bodyPr wrap="square" rtlCol="0">
            <a:spAutoFit/>
          </a:bodyPr>
          <a:lstStyle/>
          <a:p>
            <a:pPr algn="ctr"/>
            <a:r>
              <a:rPr lang="en-GB" dirty="0">
                <a:solidFill>
                  <a:schemeClr val="bg1"/>
                </a:solidFill>
              </a:rPr>
              <a:t>Opportunity for students to seek and generate feedback</a:t>
            </a:r>
          </a:p>
        </p:txBody>
      </p:sp>
      <p:sp>
        <p:nvSpPr>
          <p:cNvPr id="19" name="TextBox 18">
            <a:extLst>
              <a:ext uri="{FF2B5EF4-FFF2-40B4-BE49-F238E27FC236}">
                <a16:creationId xmlns:a16="http://schemas.microsoft.com/office/drawing/2014/main" id="{B44999DE-4099-08A4-43EB-EE747DAD5B6F}"/>
              </a:ext>
            </a:extLst>
          </p:cNvPr>
          <p:cNvSpPr txBox="1"/>
          <p:nvPr/>
        </p:nvSpPr>
        <p:spPr>
          <a:xfrm>
            <a:off x="7696191" y="4882435"/>
            <a:ext cx="2950637" cy="830997"/>
          </a:xfrm>
          <a:prstGeom prst="rect">
            <a:avLst/>
          </a:prstGeom>
          <a:noFill/>
        </p:spPr>
        <p:txBody>
          <a:bodyPr wrap="square" rtlCol="0">
            <a:spAutoFit/>
          </a:bodyPr>
          <a:lstStyle/>
          <a:p>
            <a:pPr algn="ctr"/>
            <a:r>
              <a:rPr lang="en-GB" sz="2400" dirty="0">
                <a:solidFill>
                  <a:schemeClr val="bg1"/>
                </a:solidFill>
              </a:rPr>
              <a:t>Impact on students’ learning</a:t>
            </a:r>
          </a:p>
        </p:txBody>
      </p:sp>
      <p:pic>
        <p:nvPicPr>
          <p:cNvPr id="26" name="Picture 25">
            <a:extLst>
              <a:ext uri="{FF2B5EF4-FFF2-40B4-BE49-F238E27FC236}">
                <a16:creationId xmlns:a16="http://schemas.microsoft.com/office/drawing/2014/main" id="{33EEC3EC-F437-99B7-971D-10533D6BD0B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1402" y="2229392"/>
            <a:ext cx="4521200" cy="3008011"/>
          </a:xfrm>
          <a:prstGeom prst="rect">
            <a:avLst/>
          </a:prstGeom>
        </p:spPr>
      </p:pic>
      <p:sp>
        <p:nvSpPr>
          <p:cNvPr id="27" name="TextBox 26">
            <a:extLst>
              <a:ext uri="{FF2B5EF4-FFF2-40B4-BE49-F238E27FC236}">
                <a16:creationId xmlns:a16="http://schemas.microsoft.com/office/drawing/2014/main" id="{1588A38F-01B6-AC3F-6023-E7CEC8D35007}"/>
              </a:ext>
            </a:extLst>
          </p:cNvPr>
          <p:cNvSpPr txBox="1"/>
          <p:nvPr/>
        </p:nvSpPr>
        <p:spPr>
          <a:xfrm>
            <a:off x="1041402" y="5409190"/>
            <a:ext cx="4521200" cy="230832"/>
          </a:xfrm>
          <a:prstGeom prst="rect">
            <a:avLst/>
          </a:prstGeom>
          <a:noFill/>
        </p:spPr>
        <p:txBody>
          <a:bodyPr wrap="square" rtlCol="0">
            <a:spAutoFit/>
          </a:bodyPr>
          <a:lstStyle/>
          <a:p>
            <a:r>
              <a:rPr lang="en-GB" sz="900" dirty="0">
                <a:hlinkClick r:id="rId4" tooltip="https://www.freeimageslive.co.uk/free_stock_image/envelope-jpg"/>
              </a:rPr>
              <a:t>This Photo</a:t>
            </a:r>
            <a:r>
              <a:rPr lang="en-GB" sz="900" dirty="0"/>
              <a:t> by Unknown Author is licensed under </a:t>
            </a:r>
            <a:r>
              <a:rPr lang="en-GB" sz="900" dirty="0">
                <a:hlinkClick r:id="rId5" tooltip="https://creativecommons.org/licenses/by/3.0/"/>
              </a:rPr>
              <a:t>CC BY</a:t>
            </a:r>
            <a:endParaRPr lang="en-GB" sz="900" dirty="0"/>
          </a:p>
        </p:txBody>
      </p:sp>
      <p:pic>
        <p:nvPicPr>
          <p:cNvPr id="29" name="Picture 28">
            <a:extLst>
              <a:ext uri="{FF2B5EF4-FFF2-40B4-BE49-F238E27FC236}">
                <a16:creationId xmlns:a16="http://schemas.microsoft.com/office/drawing/2014/main" id="{8572937D-02A4-A963-94D3-33DAC4CDEEF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33725" y="2415100"/>
            <a:ext cx="4813304" cy="2562513"/>
          </a:xfrm>
          <a:prstGeom prst="rect">
            <a:avLst/>
          </a:prstGeom>
        </p:spPr>
      </p:pic>
      <p:sp>
        <p:nvSpPr>
          <p:cNvPr id="30" name="TextBox 29">
            <a:extLst>
              <a:ext uri="{FF2B5EF4-FFF2-40B4-BE49-F238E27FC236}">
                <a16:creationId xmlns:a16="http://schemas.microsoft.com/office/drawing/2014/main" id="{BEDC2403-6056-B8F4-B126-6BEABAFBB906}"/>
              </a:ext>
            </a:extLst>
          </p:cNvPr>
          <p:cNvSpPr txBox="1"/>
          <p:nvPr/>
        </p:nvSpPr>
        <p:spPr>
          <a:xfrm>
            <a:off x="7992533" y="5409190"/>
            <a:ext cx="4366669" cy="230832"/>
          </a:xfrm>
          <a:prstGeom prst="rect">
            <a:avLst/>
          </a:prstGeom>
          <a:noFill/>
        </p:spPr>
        <p:txBody>
          <a:bodyPr wrap="square" rtlCol="0">
            <a:spAutoFit/>
          </a:bodyPr>
          <a:lstStyle/>
          <a:p>
            <a:r>
              <a:rPr lang="en-GB" sz="900" dirty="0">
                <a:hlinkClick r:id="rId7" tooltip="https://www.taesch.com/cognitive/changemanagement/dialogue-ou-discussion"/>
              </a:rPr>
              <a:t>This Photo</a:t>
            </a:r>
            <a:r>
              <a:rPr lang="en-GB" sz="900" dirty="0"/>
              <a:t> by Unknown Author is licensed under </a:t>
            </a:r>
            <a:r>
              <a:rPr lang="en-GB" sz="900" dirty="0">
                <a:hlinkClick r:id="rId8" tooltip="https://creativecommons.org/licenses/by-sa/3.0/"/>
              </a:rPr>
              <a:t>CC BY-SA</a:t>
            </a:r>
            <a:endParaRPr lang="en-GB" sz="900" dirty="0"/>
          </a:p>
        </p:txBody>
      </p:sp>
    </p:spTree>
    <p:extLst>
      <p:ext uri="{BB962C8B-B14F-4D97-AF65-F5344CB8AC3E}">
        <p14:creationId xmlns:p14="http://schemas.microsoft.com/office/powerpoint/2010/main" val="42494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E09F-C0AB-1A6A-6205-1D43197E0C5A}"/>
              </a:ext>
            </a:extLst>
          </p:cNvPr>
          <p:cNvSpPr>
            <a:spLocks noGrp="1"/>
          </p:cNvSpPr>
          <p:nvPr>
            <p:ph type="title"/>
          </p:nvPr>
        </p:nvSpPr>
        <p:spPr/>
        <p:txBody>
          <a:bodyPr/>
          <a:lstStyle/>
          <a:p>
            <a:r>
              <a:rPr lang="en-GB" dirty="0"/>
              <a:t>Models of feedback  </a:t>
            </a:r>
            <a:r>
              <a:rPr lang="en-GB" sz="2000" dirty="0"/>
              <a:t>(Winstone &amp; Carless 2019)</a:t>
            </a:r>
          </a:p>
        </p:txBody>
      </p:sp>
      <p:sp>
        <p:nvSpPr>
          <p:cNvPr id="3" name="Content Placeholder 2">
            <a:extLst>
              <a:ext uri="{FF2B5EF4-FFF2-40B4-BE49-F238E27FC236}">
                <a16:creationId xmlns:a16="http://schemas.microsoft.com/office/drawing/2014/main" id="{CC00B4C1-682D-7DC8-9C96-64813AFFEDF4}"/>
              </a:ext>
            </a:extLst>
          </p:cNvPr>
          <p:cNvSpPr>
            <a:spLocks noGrp="1"/>
          </p:cNvSpPr>
          <p:nvPr>
            <p:ph idx="1"/>
          </p:nvPr>
        </p:nvSpPr>
        <p:spPr>
          <a:xfrm>
            <a:off x="1244604" y="1370975"/>
            <a:ext cx="10109196" cy="4822296"/>
          </a:xfrm>
        </p:spPr>
        <p:txBody>
          <a:bodyPr/>
          <a:lstStyle/>
          <a:p>
            <a:pPr marL="0" indent="0">
              <a:buNone/>
            </a:pPr>
            <a:r>
              <a:rPr lang="en-GB" dirty="0"/>
              <a:t>      Old Paradigm                                                        New Paradigm</a:t>
            </a:r>
          </a:p>
        </p:txBody>
      </p:sp>
      <p:sp>
        <p:nvSpPr>
          <p:cNvPr id="4" name="Footer Placeholder 3">
            <a:extLst>
              <a:ext uri="{FF2B5EF4-FFF2-40B4-BE49-F238E27FC236}">
                <a16:creationId xmlns:a16="http://schemas.microsoft.com/office/drawing/2014/main" id="{4E848DEC-3EC1-1B8D-A749-406BD64ED2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A2F2C5-D373-948E-6DC9-C7E49D092868}"/>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7" name="Oval 6">
            <a:extLst>
              <a:ext uri="{FF2B5EF4-FFF2-40B4-BE49-F238E27FC236}">
                <a16:creationId xmlns:a16="http://schemas.microsoft.com/office/drawing/2014/main" id="{0F1B0E3E-3720-6131-D020-A2DF29CCB47F}"/>
              </a:ext>
            </a:extLst>
          </p:cNvPr>
          <p:cNvSpPr/>
          <p:nvPr/>
        </p:nvSpPr>
        <p:spPr>
          <a:xfrm>
            <a:off x="1490133" y="1870076"/>
            <a:ext cx="3674534" cy="3853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7A4CAC5-DEAB-7676-CA5F-3C292C4CE41C}"/>
              </a:ext>
            </a:extLst>
          </p:cNvPr>
          <p:cNvSpPr txBox="1"/>
          <p:nvPr/>
        </p:nvSpPr>
        <p:spPr>
          <a:xfrm>
            <a:off x="2137832" y="2241732"/>
            <a:ext cx="2302935" cy="461665"/>
          </a:xfrm>
          <a:prstGeom prst="rect">
            <a:avLst/>
          </a:prstGeom>
          <a:noFill/>
        </p:spPr>
        <p:txBody>
          <a:bodyPr wrap="square" rtlCol="0">
            <a:spAutoFit/>
          </a:bodyPr>
          <a:lstStyle/>
          <a:p>
            <a:pPr algn="ctr"/>
            <a:r>
              <a:rPr lang="en-GB" sz="2400" dirty="0">
                <a:solidFill>
                  <a:schemeClr val="bg1"/>
                </a:solidFill>
              </a:rPr>
              <a:t>Turnaround time</a:t>
            </a:r>
          </a:p>
        </p:txBody>
      </p:sp>
      <p:sp>
        <p:nvSpPr>
          <p:cNvPr id="10" name="TextBox 9">
            <a:extLst>
              <a:ext uri="{FF2B5EF4-FFF2-40B4-BE49-F238E27FC236}">
                <a16:creationId xmlns:a16="http://schemas.microsoft.com/office/drawing/2014/main" id="{780F7A10-DB6F-5941-EC8B-E3141B47112A}"/>
              </a:ext>
            </a:extLst>
          </p:cNvPr>
          <p:cNvSpPr txBox="1"/>
          <p:nvPr/>
        </p:nvSpPr>
        <p:spPr>
          <a:xfrm>
            <a:off x="2010830" y="2900078"/>
            <a:ext cx="2633136" cy="461665"/>
          </a:xfrm>
          <a:prstGeom prst="rect">
            <a:avLst/>
          </a:prstGeom>
          <a:noFill/>
        </p:spPr>
        <p:txBody>
          <a:bodyPr wrap="square" rtlCol="0">
            <a:spAutoFit/>
          </a:bodyPr>
          <a:lstStyle/>
          <a:p>
            <a:pPr algn="ctr"/>
            <a:r>
              <a:rPr lang="en-GB" sz="2400" dirty="0">
                <a:solidFill>
                  <a:schemeClr val="bg1"/>
                </a:solidFill>
              </a:rPr>
              <a:t>Detailed comments</a:t>
            </a:r>
          </a:p>
        </p:txBody>
      </p:sp>
      <p:sp>
        <p:nvSpPr>
          <p:cNvPr id="11" name="TextBox 10">
            <a:extLst>
              <a:ext uri="{FF2B5EF4-FFF2-40B4-BE49-F238E27FC236}">
                <a16:creationId xmlns:a16="http://schemas.microsoft.com/office/drawing/2014/main" id="{D0ABAA8C-F583-B3E6-1904-FB1DD175A95C}"/>
              </a:ext>
            </a:extLst>
          </p:cNvPr>
          <p:cNvSpPr txBox="1"/>
          <p:nvPr/>
        </p:nvSpPr>
        <p:spPr>
          <a:xfrm>
            <a:off x="1852080" y="3502566"/>
            <a:ext cx="2950637" cy="461665"/>
          </a:xfrm>
          <a:prstGeom prst="rect">
            <a:avLst/>
          </a:prstGeom>
          <a:noFill/>
        </p:spPr>
        <p:txBody>
          <a:bodyPr wrap="square" rtlCol="0">
            <a:spAutoFit/>
          </a:bodyPr>
          <a:lstStyle/>
          <a:p>
            <a:pPr algn="ctr"/>
            <a:r>
              <a:rPr lang="en-GB" sz="2400" dirty="0">
                <a:solidFill>
                  <a:schemeClr val="bg1"/>
                </a:solidFill>
              </a:rPr>
              <a:t>Delivery of feedback</a:t>
            </a:r>
          </a:p>
        </p:txBody>
      </p:sp>
      <p:sp>
        <p:nvSpPr>
          <p:cNvPr id="12" name="TextBox 11">
            <a:extLst>
              <a:ext uri="{FF2B5EF4-FFF2-40B4-BE49-F238E27FC236}">
                <a16:creationId xmlns:a16="http://schemas.microsoft.com/office/drawing/2014/main" id="{AB153419-6BD4-2F85-3F6F-14BE5B392074}"/>
              </a:ext>
            </a:extLst>
          </p:cNvPr>
          <p:cNvSpPr txBox="1"/>
          <p:nvPr/>
        </p:nvSpPr>
        <p:spPr>
          <a:xfrm>
            <a:off x="1852080" y="3999550"/>
            <a:ext cx="2950637" cy="830997"/>
          </a:xfrm>
          <a:prstGeom prst="rect">
            <a:avLst/>
          </a:prstGeom>
          <a:noFill/>
        </p:spPr>
        <p:txBody>
          <a:bodyPr wrap="square" rtlCol="0">
            <a:spAutoFit/>
          </a:bodyPr>
          <a:lstStyle/>
          <a:p>
            <a:pPr algn="ctr"/>
            <a:r>
              <a:rPr lang="en-GB" sz="2400" dirty="0">
                <a:solidFill>
                  <a:schemeClr val="bg1"/>
                </a:solidFill>
              </a:rPr>
              <a:t>Consistency between modules</a:t>
            </a:r>
          </a:p>
        </p:txBody>
      </p:sp>
      <p:sp>
        <p:nvSpPr>
          <p:cNvPr id="13" name="TextBox 12">
            <a:extLst>
              <a:ext uri="{FF2B5EF4-FFF2-40B4-BE49-F238E27FC236}">
                <a16:creationId xmlns:a16="http://schemas.microsoft.com/office/drawing/2014/main" id="{CF54CA9C-FC0A-5B1B-83BE-56AB1D74A72D}"/>
              </a:ext>
            </a:extLst>
          </p:cNvPr>
          <p:cNvSpPr txBox="1"/>
          <p:nvPr/>
        </p:nvSpPr>
        <p:spPr>
          <a:xfrm>
            <a:off x="1852080" y="4781389"/>
            <a:ext cx="2950637" cy="830997"/>
          </a:xfrm>
          <a:prstGeom prst="rect">
            <a:avLst/>
          </a:prstGeom>
          <a:noFill/>
        </p:spPr>
        <p:txBody>
          <a:bodyPr wrap="square" rtlCol="0">
            <a:spAutoFit/>
          </a:bodyPr>
          <a:lstStyle/>
          <a:p>
            <a:pPr algn="ctr"/>
            <a:r>
              <a:rPr lang="en-GB" sz="2400" dirty="0">
                <a:solidFill>
                  <a:schemeClr val="bg1"/>
                </a:solidFill>
              </a:rPr>
              <a:t>Impact on student satisfaction</a:t>
            </a:r>
          </a:p>
        </p:txBody>
      </p:sp>
      <p:sp>
        <p:nvSpPr>
          <p:cNvPr id="14" name="Oval 13">
            <a:extLst>
              <a:ext uri="{FF2B5EF4-FFF2-40B4-BE49-F238E27FC236}">
                <a16:creationId xmlns:a16="http://schemas.microsoft.com/office/drawing/2014/main" id="{EA6B7E33-9F8D-8469-1928-81B65523D71F}"/>
              </a:ext>
            </a:extLst>
          </p:cNvPr>
          <p:cNvSpPr/>
          <p:nvPr/>
        </p:nvSpPr>
        <p:spPr>
          <a:xfrm>
            <a:off x="7251267" y="1950754"/>
            <a:ext cx="3674534" cy="3853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AD35FB7-AD29-071A-B12D-8EBFDEB972BD}"/>
              </a:ext>
            </a:extLst>
          </p:cNvPr>
          <p:cNvSpPr txBox="1"/>
          <p:nvPr/>
        </p:nvSpPr>
        <p:spPr>
          <a:xfrm>
            <a:off x="7492990" y="2902401"/>
            <a:ext cx="3657608" cy="830997"/>
          </a:xfrm>
          <a:prstGeom prst="rect">
            <a:avLst/>
          </a:prstGeom>
          <a:noFill/>
        </p:spPr>
        <p:txBody>
          <a:bodyPr wrap="square" rtlCol="0">
            <a:spAutoFit/>
          </a:bodyPr>
          <a:lstStyle/>
          <a:p>
            <a:pPr algn="ctr"/>
            <a:r>
              <a:rPr lang="en-GB" sz="2400" dirty="0">
                <a:solidFill>
                  <a:schemeClr val="bg1"/>
                </a:solidFill>
              </a:rPr>
              <a:t>Timed to enable application to subsequent tasks</a:t>
            </a:r>
          </a:p>
        </p:txBody>
      </p:sp>
      <p:sp>
        <p:nvSpPr>
          <p:cNvPr id="16" name="TextBox 15">
            <a:extLst>
              <a:ext uri="{FF2B5EF4-FFF2-40B4-BE49-F238E27FC236}">
                <a16:creationId xmlns:a16="http://schemas.microsoft.com/office/drawing/2014/main" id="{F752D1DE-A956-10B2-7671-5B39E635AACF}"/>
              </a:ext>
            </a:extLst>
          </p:cNvPr>
          <p:cNvSpPr txBox="1"/>
          <p:nvPr/>
        </p:nvSpPr>
        <p:spPr>
          <a:xfrm>
            <a:off x="7590360" y="2273743"/>
            <a:ext cx="3285069" cy="461665"/>
          </a:xfrm>
          <a:prstGeom prst="rect">
            <a:avLst/>
          </a:prstGeom>
          <a:noFill/>
        </p:spPr>
        <p:txBody>
          <a:bodyPr wrap="square" rtlCol="0">
            <a:spAutoFit/>
          </a:bodyPr>
          <a:lstStyle/>
          <a:p>
            <a:pPr algn="ctr"/>
            <a:r>
              <a:rPr lang="en-GB" sz="2400" dirty="0">
                <a:solidFill>
                  <a:schemeClr val="bg1"/>
                </a:solidFill>
              </a:rPr>
              <a:t>Actionable comments</a:t>
            </a:r>
          </a:p>
        </p:txBody>
      </p:sp>
      <p:sp>
        <p:nvSpPr>
          <p:cNvPr id="17" name="TextBox 16">
            <a:extLst>
              <a:ext uri="{FF2B5EF4-FFF2-40B4-BE49-F238E27FC236}">
                <a16:creationId xmlns:a16="http://schemas.microsoft.com/office/drawing/2014/main" id="{B16B0CF6-2249-EC67-4437-0D6E9AB9A4DC}"/>
              </a:ext>
            </a:extLst>
          </p:cNvPr>
          <p:cNvSpPr txBox="1"/>
          <p:nvPr/>
        </p:nvSpPr>
        <p:spPr>
          <a:xfrm>
            <a:off x="7027335" y="3947121"/>
            <a:ext cx="4235453" cy="646331"/>
          </a:xfrm>
          <a:prstGeom prst="rect">
            <a:avLst/>
          </a:prstGeom>
          <a:noFill/>
        </p:spPr>
        <p:txBody>
          <a:bodyPr wrap="square" rtlCol="0">
            <a:spAutoFit/>
          </a:bodyPr>
          <a:lstStyle/>
          <a:p>
            <a:pPr algn="ctr"/>
            <a:r>
              <a:rPr lang="en-GB" dirty="0">
                <a:solidFill>
                  <a:schemeClr val="bg1"/>
                </a:solidFill>
              </a:rPr>
              <a:t>Opportunity for students to seek and generate feedback</a:t>
            </a:r>
          </a:p>
        </p:txBody>
      </p:sp>
      <p:sp>
        <p:nvSpPr>
          <p:cNvPr id="19" name="TextBox 18">
            <a:extLst>
              <a:ext uri="{FF2B5EF4-FFF2-40B4-BE49-F238E27FC236}">
                <a16:creationId xmlns:a16="http://schemas.microsoft.com/office/drawing/2014/main" id="{B44999DE-4099-08A4-43EB-EE747DAD5B6F}"/>
              </a:ext>
            </a:extLst>
          </p:cNvPr>
          <p:cNvSpPr txBox="1"/>
          <p:nvPr/>
        </p:nvSpPr>
        <p:spPr>
          <a:xfrm>
            <a:off x="7696191" y="4882435"/>
            <a:ext cx="2950637" cy="830997"/>
          </a:xfrm>
          <a:prstGeom prst="rect">
            <a:avLst/>
          </a:prstGeom>
          <a:noFill/>
        </p:spPr>
        <p:txBody>
          <a:bodyPr wrap="square" rtlCol="0">
            <a:spAutoFit/>
          </a:bodyPr>
          <a:lstStyle/>
          <a:p>
            <a:pPr algn="ctr"/>
            <a:r>
              <a:rPr lang="en-GB" sz="2400" dirty="0">
                <a:solidFill>
                  <a:schemeClr val="bg1"/>
                </a:solidFill>
              </a:rPr>
              <a:t>Impact on students’ learning</a:t>
            </a:r>
          </a:p>
        </p:txBody>
      </p:sp>
      <p:sp>
        <p:nvSpPr>
          <p:cNvPr id="22" name="Arrow: Right 21">
            <a:extLst>
              <a:ext uri="{FF2B5EF4-FFF2-40B4-BE49-F238E27FC236}">
                <a16:creationId xmlns:a16="http://schemas.microsoft.com/office/drawing/2014/main" id="{15E547C5-B26C-8A0C-9262-53608A7E22A0}"/>
              </a:ext>
            </a:extLst>
          </p:cNvPr>
          <p:cNvSpPr/>
          <p:nvPr/>
        </p:nvSpPr>
        <p:spPr>
          <a:xfrm>
            <a:off x="5816600" y="3429000"/>
            <a:ext cx="1049858" cy="304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BC2C4594-393B-C7A9-DAE6-0CFA807F1956}"/>
              </a:ext>
            </a:extLst>
          </p:cNvPr>
          <p:cNvSpPr/>
          <p:nvPr/>
        </p:nvSpPr>
        <p:spPr>
          <a:xfrm flipV="1">
            <a:off x="5816600" y="3885798"/>
            <a:ext cx="1049858" cy="304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F305A7D2-5429-2799-20C4-1BCA44957960}"/>
              </a:ext>
            </a:extLst>
          </p:cNvPr>
          <p:cNvSpPr/>
          <p:nvPr/>
        </p:nvSpPr>
        <p:spPr>
          <a:xfrm flipV="1">
            <a:off x="5810254" y="4441253"/>
            <a:ext cx="1049858" cy="304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360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E09F-C0AB-1A6A-6205-1D43197E0C5A}"/>
              </a:ext>
            </a:extLst>
          </p:cNvPr>
          <p:cNvSpPr>
            <a:spLocks noGrp="1"/>
          </p:cNvSpPr>
          <p:nvPr>
            <p:ph type="title"/>
          </p:nvPr>
        </p:nvSpPr>
        <p:spPr/>
        <p:txBody>
          <a:bodyPr/>
          <a:lstStyle/>
          <a:p>
            <a:r>
              <a:rPr lang="en-GB" dirty="0"/>
              <a:t>Models of feedback  </a:t>
            </a:r>
            <a:r>
              <a:rPr lang="en-GB" sz="2000" dirty="0"/>
              <a:t>(after Winstone &amp; Carless 2019)</a:t>
            </a:r>
          </a:p>
        </p:txBody>
      </p:sp>
      <p:sp>
        <p:nvSpPr>
          <p:cNvPr id="3" name="Content Placeholder 2">
            <a:extLst>
              <a:ext uri="{FF2B5EF4-FFF2-40B4-BE49-F238E27FC236}">
                <a16:creationId xmlns:a16="http://schemas.microsoft.com/office/drawing/2014/main" id="{CC00B4C1-682D-7DC8-9C96-64813AFFEDF4}"/>
              </a:ext>
            </a:extLst>
          </p:cNvPr>
          <p:cNvSpPr>
            <a:spLocks noGrp="1"/>
          </p:cNvSpPr>
          <p:nvPr>
            <p:ph idx="1"/>
          </p:nvPr>
        </p:nvSpPr>
        <p:spPr>
          <a:xfrm>
            <a:off x="1244604" y="1370975"/>
            <a:ext cx="10109196" cy="4822296"/>
          </a:xfrm>
        </p:spPr>
        <p:txBody>
          <a:bodyPr/>
          <a:lstStyle/>
          <a:p>
            <a:pPr marL="0" indent="0">
              <a:buNone/>
            </a:pPr>
            <a:r>
              <a:rPr lang="en-GB" dirty="0"/>
              <a:t>Old Paradigm                                                                 New Paradigm</a:t>
            </a:r>
          </a:p>
        </p:txBody>
      </p:sp>
      <p:sp>
        <p:nvSpPr>
          <p:cNvPr id="4" name="Footer Placeholder 3">
            <a:extLst>
              <a:ext uri="{FF2B5EF4-FFF2-40B4-BE49-F238E27FC236}">
                <a16:creationId xmlns:a16="http://schemas.microsoft.com/office/drawing/2014/main" id="{4E848DEC-3EC1-1B8D-A749-406BD64ED2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A2F2C5-D373-948E-6DC9-C7E49D092868}"/>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7" name="Oval 6">
            <a:extLst>
              <a:ext uri="{FF2B5EF4-FFF2-40B4-BE49-F238E27FC236}">
                <a16:creationId xmlns:a16="http://schemas.microsoft.com/office/drawing/2014/main" id="{0F1B0E3E-3720-6131-D020-A2DF29CCB47F}"/>
              </a:ext>
            </a:extLst>
          </p:cNvPr>
          <p:cNvSpPr/>
          <p:nvPr/>
        </p:nvSpPr>
        <p:spPr>
          <a:xfrm>
            <a:off x="1490133" y="1870076"/>
            <a:ext cx="3674534" cy="3853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7A4CAC5-DEAB-7676-CA5F-3C292C4CE41C}"/>
              </a:ext>
            </a:extLst>
          </p:cNvPr>
          <p:cNvSpPr txBox="1"/>
          <p:nvPr/>
        </p:nvSpPr>
        <p:spPr>
          <a:xfrm>
            <a:off x="1955798" y="2533068"/>
            <a:ext cx="2582335" cy="1569660"/>
          </a:xfrm>
          <a:prstGeom prst="rect">
            <a:avLst/>
          </a:prstGeom>
          <a:noFill/>
        </p:spPr>
        <p:txBody>
          <a:bodyPr wrap="square" rtlCol="0">
            <a:spAutoFit/>
          </a:bodyPr>
          <a:lstStyle/>
          <a:p>
            <a:pPr algn="ctr"/>
            <a:r>
              <a:rPr lang="en-GB" sz="2400" b="1" dirty="0">
                <a:solidFill>
                  <a:schemeClr val="bg1"/>
                </a:solidFill>
              </a:rPr>
              <a:t>Values:</a:t>
            </a:r>
          </a:p>
          <a:p>
            <a:pPr algn="ctr"/>
            <a:r>
              <a:rPr lang="en-GB" sz="2400" dirty="0">
                <a:solidFill>
                  <a:schemeClr val="bg1"/>
                </a:solidFill>
              </a:rPr>
              <a:t>Efficiency</a:t>
            </a:r>
          </a:p>
          <a:p>
            <a:pPr algn="ctr"/>
            <a:r>
              <a:rPr lang="en-GB" sz="2400" dirty="0">
                <a:solidFill>
                  <a:schemeClr val="bg1"/>
                </a:solidFill>
              </a:rPr>
              <a:t>Timeliness</a:t>
            </a:r>
          </a:p>
          <a:p>
            <a:pPr algn="ctr"/>
            <a:r>
              <a:rPr lang="en-GB" sz="2400" dirty="0">
                <a:solidFill>
                  <a:schemeClr val="bg1"/>
                </a:solidFill>
              </a:rPr>
              <a:t>consistency </a:t>
            </a:r>
          </a:p>
        </p:txBody>
      </p:sp>
      <p:sp>
        <p:nvSpPr>
          <p:cNvPr id="14" name="Oval 13">
            <a:extLst>
              <a:ext uri="{FF2B5EF4-FFF2-40B4-BE49-F238E27FC236}">
                <a16:creationId xmlns:a16="http://schemas.microsoft.com/office/drawing/2014/main" id="{EA6B7E33-9F8D-8469-1928-81B65523D71F}"/>
              </a:ext>
            </a:extLst>
          </p:cNvPr>
          <p:cNvSpPr/>
          <p:nvPr/>
        </p:nvSpPr>
        <p:spPr>
          <a:xfrm>
            <a:off x="7672906" y="1959102"/>
            <a:ext cx="3674534" cy="3853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15E547C5-B26C-8A0C-9262-53608A7E22A0}"/>
              </a:ext>
            </a:extLst>
          </p:cNvPr>
          <p:cNvSpPr/>
          <p:nvPr/>
        </p:nvSpPr>
        <p:spPr>
          <a:xfrm>
            <a:off x="5816600" y="3429000"/>
            <a:ext cx="1049858" cy="304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BC2C4594-393B-C7A9-DAE6-0CFA807F1956}"/>
              </a:ext>
            </a:extLst>
          </p:cNvPr>
          <p:cNvSpPr/>
          <p:nvPr/>
        </p:nvSpPr>
        <p:spPr>
          <a:xfrm flipV="1">
            <a:off x="5816600" y="3885798"/>
            <a:ext cx="1049858" cy="304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F305A7D2-5429-2799-20C4-1BCA44957960}"/>
              </a:ext>
            </a:extLst>
          </p:cNvPr>
          <p:cNvSpPr/>
          <p:nvPr/>
        </p:nvSpPr>
        <p:spPr>
          <a:xfrm flipV="1">
            <a:off x="5810254" y="4441253"/>
            <a:ext cx="1049858" cy="304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BB71A34-EAFE-A177-085E-8F8BA27C9137}"/>
              </a:ext>
            </a:extLst>
          </p:cNvPr>
          <p:cNvSpPr txBox="1"/>
          <p:nvPr/>
        </p:nvSpPr>
        <p:spPr>
          <a:xfrm>
            <a:off x="7905738" y="2427037"/>
            <a:ext cx="3208870" cy="2308324"/>
          </a:xfrm>
          <a:prstGeom prst="rect">
            <a:avLst/>
          </a:prstGeom>
          <a:noFill/>
        </p:spPr>
        <p:txBody>
          <a:bodyPr wrap="square" rtlCol="0">
            <a:spAutoFit/>
          </a:bodyPr>
          <a:lstStyle/>
          <a:p>
            <a:pPr algn="ctr"/>
            <a:r>
              <a:rPr lang="en-GB" sz="2400" b="1" dirty="0">
                <a:solidFill>
                  <a:schemeClr val="bg1"/>
                </a:solidFill>
              </a:rPr>
              <a:t>Values:</a:t>
            </a:r>
          </a:p>
          <a:p>
            <a:pPr algn="ctr"/>
            <a:r>
              <a:rPr lang="en-GB" sz="2400" dirty="0">
                <a:solidFill>
                  <a:schemeClr val="bg1"/>
                </a:solidFill>
              </a:rPr>
              <a:t>Impact on students’ learning</a:t>
            </a:r>
          </a:p>
          <a:p>
            <a:pPr algn="ctr"/>
            <a:r>
              <a:rPr lang="en-GB" sz="2400" dirty="0">
                <a:solidFill>
                  <a:schemeClr val="bg1"/>
                </a:solidFill>
              </a:rPr>
              <a:t>Student agency </a:t>
            </a:r>
          </a:p>
          <a:p>
            <a:pPr algn="ctr"/>
            <a:r>
              <a:rPr lang="en-GB" sz="2400" dirty="0">
                <a:solidFill>
                  <a:schemeClr val="bg1"/>
                </a:solidFill>
              </a:rPr>
              <a:t>Student empowerment</a:t>
            </a:r>
          </a:p>
          <a:p>
            <a:pPr algn="ctr"/>
            <a:endParaRPr lang="en-GB" sz="2400" dirty="0">
              <a:solidFill>
                <a:schemeClr val="bg1"/>
              </a:solidFill>
            </a:endParaRPr>
          </a:p>
        </p:txBody>
      </p:sp>
    </p:spTree>
    <p:extLst>
      <p:ext uri="{BB962C8B-B14F-4D97-AF65-F5344CB8AC3E}">
        <p14:creationId xmlns:p14="http://schemas.microsoft.com/office/powerpoint/2010/main" val="388650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4.1|9.2"/>
</p:tagLst>
</file>

<file path=ppt/tags/tag2.xml><?xml version="1.0" encoding="utf-8"?>
<p:tagLst xmlns:a="http://schemas.openxmlformats.org/drawingml/2006/main" xmlns:r="http://schemas.openxmlformats.org/officeDocument/2006/relationships" xmlns:p="http://schemas.openxmlformats.org/presentationml/2006/main">
  <p:tag name="TIMING" val="|19.2|1.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4b6d94-e8c4-49da-a979-9242fd65d88a">
      <Terms xmlns="http://schemas.microsoft.com/office/infopath/2007/PartnerControls"/>
    </lcf76f155ced4ddcb4097134ff3c332f>
    <TaxCatchAll xmlns="b2b3b332-7c05-4c9e-ac88-8c84810ea6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212BEED14A7E4F9DACB66556D25188" ma:contentTypeVersion="16" ma:contentTypeDescription="Create a new document." ma:contentTypeScope="" ma:versionID="8e1b69677ed7067c482b27fd55c1793c">
  <xsd:schema xmlns:xsd="http://www.w3.org/2001/XMLSchema" xmlns:xs="http://www.w3.org/2001/XMLSchema" xmlns:p="http://schemas.microsoft.com/office/2006/metadata/properties" xmlns:ns2="054b6d94-e8c4-49da-a979-9242fd65d88a" xmlns:ns3="b2b3b332-7c05-4c9e-ac88-8c84810ea636" xmlns:ns4="90385aca-c051-4920-a543-a58a9099ea41" targetNamespace="http://schemas.microsoft.com/office/2006/metadata/properties" ma:root="true" ma:fieldsID="17659020d50aa8f5e76f89c35cc3e569" ns2:_="" ns3:_="" ns4:_="">
    <xsd:import namespace="054b6d94-e8c4-49da-a979-9242fd65d88a"/>
    <xsd:import namespace="b2b3b332-7c05-4c9e-ac88-8c84810ea636"/>
    <xsd:import namespace="90385aca-c051-4920-a543-a58a9099ea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b6d94-e8c4-49da-a979-9242fd65d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620fc26-8289-4c02-81ef-e580eda00c7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b3b332-7c05-4c9e-ac88-8c84810ea63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a542d6-b093-448f-bee7-e5e5f054a4b1}" ma:internalName="TaxCatchAll" ma:showField="CatchAllData" ma:web="90385aca-c051-4920-a543-a58a9099ea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385aca-c051-4920-a543-a58a9099ea4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B338ED-EBC4-4C01-A33E-30044CFDFA61}">
  <ds:schemaRefs>
    <ds:schemaRef ds:uri="http://schemas.microsoft.com/office/2006/metadata/properties"/>
    <ds:schemaRef ds:uri="http://schemas.microsoft.com/office/infopath/2007/PartnerControls"/>
    <ds:schemaRef ds:uri="054b6d94-e8c4-49da-a979-9242fd65d88a"/>
    <ds:schemaRef ds:uri="b2b3b332-7c05-4c9e-ac88-8c84810ea636"/>
  </ds:schemaRefs>
</ds:datastoreItem>
</file>

<file path=customXml/itemProps2.xml><?xml version="1.0" encoding="utf-8"?>
<ds:datastoreItem xmlns:ds="http://schemas.openxmlformats.org/officeDocument/2006/customXml" ds:itemID="{A82D3F3B-BE58-483F-AC30-B6C306DE5683}">
  <ds:schemaRefs>
    <ds:schemaRef ds:uri="http://schemas.microsoft.com/sharepoint/v3/contenttype/forms"/>
  </ds:schemaRefs>
</ds:datastoreItem>
</file>

<file path=customXml/itemProps3.xml><?xml version="1.0" encoding="utf-8"?>
<ds:datastoreItem xmlns:ds="http://schemas.openxmlformats.org/officeDocument/2006/customXml" ds:itemID="{820AE5F1-02E8-4E50-B22B-459BA4A51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b6d94-e8c4-49da-a979-9242fd65d88a"/>
    <ds:schemaRef ds:uri="b2b3b332-7c05-4c9e-ac88-8c84810ea636"/>
    <ds:schemaRef ds:uri="90385aca-c051-4920-a543-a58a9099e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3302</TotalTime>
  <Words>1326</Words>
  <Application>Microsoft Office PowerPoint</Application>
  <PresentationFormat>Widescreen</PresentationFormat>
  <Paragraphs>157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Learner Dashboards can they support student agency and empowerment?</vt:lpstr>
      <vt:lpstr>Learning analytics and dashboards</vt:lpstr>
      <vt:lpstr>Nascent: under theorised</vt:lpstr>
      <vt:lpstr>SRHE Scoping Study Methodologically</vt:lpstr>
      <vt:lpstr>Case study: Justine</vt:lpstr>
      <vt:lpstr>Case study: India</vt:lpstr>
      <vt:lpstr>Models of feedback  (Winstone &amp; Carless 2019)</vt:lpstr>
      <vt:lpstr>Models of feedback  (Winstone &amp; Carless 2019)</vt:lpstr>
      <vt:lpstr>Models of feedback  (after Winstone &amp; Carless 2019)</vt:lpstr>
      <vt:lpstr>Next steps in SEPD: Principles and Practice</vt:lpstr>
      <vt:lpstr>                  Customisable</vt:lpstr>
      <vt:lpstr>                         Sense making</vt:lpstr>
      <vt:lpstr>                     Actionable insights </vt:lpstr>
      <vt:lpstr>                      Embedded</vt:lpstr>
      <vt:lpstr>Summary</vt:lpstr>
    </vt:vector>
  </TitlesOfParts>
  <Company>University of Huddersfield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Folley</dc:creator>
  <cp:lastModifiedBy>Liz Bennett</cp:lastModifiedBy>
  <cp:revision>235</cp:revision>
  <cp:lastPrinted>2022-09-08T07:58:22Z</cp:lastPrinted>
  <dcterms:created xsi:type="dcterms:W3CDTF">2017-06-01T14:43:25Z</dcterms:created>
  <dcterms:modified xsi:type="dcterms:W3CDTF">2025-11-18T12:07:04Z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0x0101004F212BEED14A7E4F9DACB66556D25188</vt:lpwstr>
  </property>
</Properties>
</file>