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1310" r:id="rId2"/>
    <p:sldId id="1363" r:id="rId3"/>
    <p:sldId id="1370" r:id="rId4"/>
    <p:sldId id="1361" r:id="rId5"/>
    <p:sldId id="1255" r:id="rId6"/>
    <p:sldId id="1374" r:id="rId7"/>
    <p:sldId id="1375" r:id="rId8"/>
    <p:sldId id="1355" r:id="rId9"/>
    <p:sldId id="1326" r:id="rId10"/>
    <p:sldId id="1352" r:id="rId11"/>
    <p:sldId id="1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BE8"/>
          </a:solidFill>
        </a:fill>
      </a:tcStyle>
    </a:wholeTbl>
    <a:band1H>
      <a:tcStyle>
        <a:tcBdr/>
        <a:fill>
          <a:solidFill>
            <a:srgbClr val="CCD4CC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4CC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96B2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96B2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96B2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96B24"/>
          </a:solidFill>
        </a:fill>
      </a:tcStyle>
    </a:firstRow>
  </a:tblStyle>
  <a:tblStyle styleId="{E8B1032C-EA38-4F05-BA0D-38AFFFC7BED3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EA72E"/>
          </a:solidFill>
        </a:fill>
      </a:tcStyle>
    </a:band1H>
    <a:band1V>
      <a:tcStyle>
        <a:tcBdr/>
        <a:fill>
          <a:solidFill>
            <a:srgbClr val="4EA72E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22838BEF-8BB2-4498-84A7-C5851F593DF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E8EE"/>
          </a:solidFill>
        </a:fill>
      </a:tcStyle>
    </a:wholeTbl>
    <a:band1H>
      <a:tcStyle>
        <a:tcBdr/>
        <a:fill>
          <a:solidFill>
            <a:srgbClr val="DFCDDC"/>
          </a:solidFill>
        </a:fill>
      </a:tcStyle>
    </a:band1H>
    <a:band1V>
      <a:tcStyle>
        <a:tcBdr/>
        <a:fill>
          <a:solidFill>
            <a:srgbClr val="DFCDDC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E8EE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F0E8EE"/>
          </a:solidFill>
        </a:fill>
      </a:tcStyle>
    </a:firstRow>
  </a:tblStyle>
  <a:tblStyle styleId="{2A488322-F2BA-4B5B-9748-0D474271808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EA72E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EA72E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EA72E"/>
          </a:solidFill>
        </a:fill>
      </a:tcStyle>
    </a:firstRow>
  </a:tblStyle>
  <a:tblStyle styleId="{775DCB02-9BB8-47FD-8907-85C794F793B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F9ED5"/>
          </a:solidFill>
        </a:fill>
      </a:tcStyle>
    </a:wholeTbl>
    <a:band1H>
      <a:tcStyle>
        <a:tcBdr/>
        <a:fill>
          <a:solidFill>
            <a:srgbClr val="0F9ED5"/>
          </a:solidFill>
        </a:fill>
      </a:tcStyle>
    </a:band1H>
    <a:band2H>
      <a:tcStyle>
        <a:tcBdr/>
        <a:fill>
          <a:solidFill>
            <a:srgbClr val="0F9ED5"/>
          </a:solidFill>
        </a:fill>
      </a:tcStyle>
    </a:band2H>
    <a:band1V>
      <a:tcStyle>
        <a:tcBdr>
          <a:top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F9ED5"/>
          </a:solidFill>
        </a:fill>
      </a:tcStyle>
    </a:band1V>
    <a:band2V>
      <a:tcStyle>
        <a:tcBdr/>
        <a:fill>
          <a:solidFill>
            <a:srgbClr val="0F9ED5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F9ED5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F9ED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F9E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F9E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1"/>
    <p:restoredTop sz="94946"/>
  </p:normalViewPr>
  <p:slideViewPr>
    <p:cSldViewPr snapToGrid="0">
      <p:cViewPr varScale="1">
        <p:scale>
          <a:sx n="108" d="100"/>
          <a:sy n="108" d="100"/>
        </p:scale>
        <p:origin x="7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gel\Downloads\Reflection%20Project%20Project%20with%20Edinburgh\Edinburgh%20Likert%20Scores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gel\Downloads\Reflection%20Project%20Project%20with%20Edinburgh\Edinburgh%20Likert%20Scores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gel\Downloads\Reflection%20Project%20Project%20with%20Edinburgh\Kingston%20Reflective%20Portfolio%20Post-Questionnai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66847112860899E-2"/>
          <c:y val="3.914757618483565E-2"/>
          <c:w val="0.95540715223097117"/>
          <c:h val="0.80541156530663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Sheet1!$B$355</c:f>
              <c:strCache>
                <c:ptCount val="1"/>
                <c:pt idx="0">
                  <c:v>KU Likert Score (Pre-Skills)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Sheet1!$A$356:$A$366</c:f>
              <c:strCache>
                <c:ptCount val="11"/>
                <c:pt idx="0">
                  <c:v>Teamwork Skills</c:v>
                </c:pt>
                <c:pt idx="1">
                  <c:v>Communication Skills</c:v>
                </c:pt>
                <c:pt idx="2">
                  <c:v>Problem Solving</c:v>
                </c:pt>
                <c:pt idx="3">
                  <c:v>Tolerance for Stress</c:v>
                </c:pt>
                <c:pt idx="4">
                  <c:v>Creativity</c:v>
                </c:pt>
                <c:pt idx="5">
                  <c:v>Time Management</c:v>
                </c:pt>
                <c:pt idx="6">
                  <c:v>Organisation</c:v>
                </c:pt>
                <c:pt idx="7">
                  <c:v>Work/life balance</c:v>
                </c:pt>
                <c:pt idx="8">
                  <c:v>Presentation and analysis of data</c:v>
                </c:pt>
                <c:pt idx="9">
                  <c:v>Technical competence / Interfacing with technology</c:v>
                </c:pt>
                <c:pt idx="10">
                  <c:v>All Skills (Overall)</c:v>
                </c:pt>
              </c:strCache>
            </c:strRef>
          </c:cat>
          <c:val>
            <c:numRef>
              <c:f>Sheet1!$B$356:$B$366</c:f>
              <c:numCache>
                <c:formatCode>0.00</c:formatCode>
                <c:ptCount val="11"/>
                <c:pt idx="0">
                  <c:v>2.59</c:v>
                </c:pt>
                <c:pt idx="1">
                  <c:v>2.6</c:v>
                </c:pt>
                <c:pt idx="2">
                  <c:v>2.65</c:v>
                </c:pt>
                <c:pt idx="3">
                  <c:v>2.42</c:v>
                </c:pt>
                <c:pt idx="4">
                  <c:v>2.6</c:v>
                </c:pt>
                <c:pt idx="5">
                  <c:v>2.61</c:v>
                </c:pt>
                <c:pt idx="6">
                  <c:v>2.75</c:v>
                </c:pt>
                <c:pt idx="7">
                  <c:v>2.5099999999999998</c:v>
                </c:pt>
                <c:pt idx="8">
                  <c:v>2.48</c:v>
                </c:pt>
                <c:pt idx="9">
                  <c:v>2.64</c:v>
                </c:pt>
                <c:pt idx="10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8-C84C-A164-81DCAF48EE10}"/>
            </c:ext>
          </c:extLst>
        </c:ser>
        <c:ser>
          <c:idx val="1"/>
          <c:order val="1"/>
          <c:tx>
            <c:strRef>
              <c:f>Sheet1!$C$355</c:f>
              <c:strCache>
                <c:ptCount val="1"/>
                <c:pt idx="0">
                  <c:v>KU Likert Score (Post-Skills)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Sheet1!$A$356:$A$366</c:f>
              <c:strCache>
                <c:ptCount val="11"/>
                <c:pt idx="0">
                  <c:v>Teamwork Skills</c:v>
                </c:pt>
                <c:pt idx="1">
                  <c:v>Communication Skills</c:v>
                </c:pt>
                <c:pt idx="2">
                  <c:v>Problem Solving</c:v>
                </c:pt>
                <c:pt idx="3">
                  <c:v>Tolerance for Stress</c:v>
                </c:pt>
                <c:pt idx="4">
                  <c:v>Creativity</c:v>
                </c:pt>
                <c:pt idx="5">
                  <c:v>Time Management</c:v>
                </c:pt>
                <c:pt idx="6">
                  <c:v>Organisation</c:v>
                </c:pt>
                <c:pt idx="7">
                  <c:v>Work/life balance</c:v>
                </c:pt>
                <c:pt idx="8">
                  <c:v>Presentation and analysis of data</c:v>
                </c:pt>
                <c:pt idx="9">
                  <c:v>Technical competence / Interfacing with technology</c:v>
                </c:pt>
                <c:pt idx="10">
                  <c:v>All Skills (Overall)</c:v>
                </c:pt>
              </c:strCache>
            </c:strRef>
          </c:cat>
          <c:val>
            <c:numRef>
              <c:f>Sheet1!$C$356:$C$366</c:f>
              <c:numCache>
                <c:formatCode>0.00</c:formatCode>
                <c:ptCount val="11"/>
                <c:pt idx="0">
                  <c:v>2.67</c:v>
                </c:pt>
                <c:pt idx="1">
                  <c:v>2.73</c:v>
                </c:pt>
                <c:pt idx="2">
                  <c:v>2.93</c:v>
                </c:pt>
                <c:pt idx="3">
                  <c:v>2.4700000000000002</c:v>
                </c:pt>
                <c:pt idx="4">
                  <c:v>2.67</c:v>
                </c:pt>
                <c:pt idx="5">
                  <c:v>2.8</c:v>
                </c:pt>
                <c:pt idx="6">
                  <c:v>2.73</c:v>
                </c:pt>
                <c:pt idx="7">
                  <c:v>2.5299999999999998</c:v>
                </c:pt>
                <c:pt idx="8">
                  <c:v>2.4</c:v>
                </c:pt>
                <c:pt idx="9">
                  <c:v>2.73</c:v>
                </c:pt>
                <c:pt idx="10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D8-C84C-A164-81DCAF48EE10}"/>
            </c:ext>
          </c:extLst>
        </c:ser>
        <c:ser>
          <c:idx val="2"/>
          <c:order val="2"/>
          <c:tx>
            <c:strRef>
              <c:f>Sheet1!$D$355</c:f>
              <c:strCache>
                <c:ptCount val="1"/>
                <c:pt idx="0">
                  <c:v>ED Likert Score (Pre-Skills)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Sheet1!$A$356:$A$366</c:f>
              <c:strCache>
                <c:ptCount val="11"/>
                <c:pt idx="0">
                  <c:v>Teamwork Skills</c:v>
                </c:pt>
                <c:pt idx="1">
                  <c:v>Communication Skills</c:v>
                </c:pt>
                <c:pt idx="2">
                  <c:v>Problem Solving</c:v>
                </c:pt>
                <c:pt idx="3">
                  <c:v>Tolerance for Stress</c:v>
                </c:pt>
                <c:pt idx="4">
                  <c:v>Creativity</c:v>
                </c:pt>
                <c:pt idx="5">
                  <c:v>Time Management</c:v>
                </c:pt>
                <c:pt idx="6">
                  <c:v>Organisation</c:v>
                </c:pt>
                <c:pt idx="7">
                  <c:v>Work/life balance</c:v>
                </c:pt>
                <c:pt idx="8">
                  <c:v>Presentation and analysis of data</c:v>
                </c:pt>
                <c:pt idx="9">
                  <c:v>Technical competence / Interfacing with technology</c:v>
                </c:pt>
                <c:pt idx="10">
                  <c:v>All Skills (Overall)</c:v>
                </c:pt>
              </c:strCache>
            </c:strRef>
          </c:cat>
          <c:val>
            <c:numRef>
              <c:f>Sheet1!$D$356:$D$366</c:f>
              <c:numCache>
                <c:formatCode>General</c:formatCode>
                <c:ptCount val="11"/>
                <c:pt idx="0">
                  <c:v>2.63</c:v>
                </c:pt>
                <c:pt idx="1">
                  <c:v>2.58</c:v>
                </c:pt>
                <c:pt idx="2">
                  <c:v>2.67</c:v>
                </c:pt>
                <c:pt idx="3">
                  <c:v>2.4300000000000002</c:v>
                </c:pt>
                <c:pt idx="4">
                  <c:v>2.5299999999999998</c:v>
                </c:pt>
                <c:pt idx="5">
                  <c:v>2.4500000000000002</c:v>
                </c:pt>
                <c:pt idx="6">
                  <c:v>2.58</c:v>
                </c:pt>
                <c:pt idx="7">
                  <c:v>2.2999999999999998</c:v>
                </c:pt>
                <c:pt idx="8">
                  <c:v>2.4</c:v>
                </c:pt>
                <c:pt idx="9">
                  <c:v>2.37</c:v>
                </c:pt>
                <c:pt idx="10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D8-C84C-A164-81DCAF48EE10}"/>
            </c:ext>
          </c:extLst>
        </c:ser>
        <c:ser>
          <c:idx val="3"/>
          <c:order val="3"/>
          <c:tx>
            <c:strRef>
              <c:f>Sheet1!$E$355</c:f>
              <c:strCache>
                <c:ptCount val="1"/>
                <c:pt idx="0">
                  <c:v>ED Likert Score (Post-Skills)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Sheet1!$A$356:$A$366</c:f>
              <c:strCache>
                <c:ptCount val="11"/>
                <c:pt idx="0">
                  <c:v>Teamwork Skills</c:v>
                </c:pt>
                <c:pt idx="1">
                  <c:v>Communication Skills</c:v>
                </c:pt>
                <c:pt idx="2">
                  <c:v>Problem Solving</c:v>
                </c:pt>
                <c:pt idx="3">
                  <c:v>Tolerance for Stress</c:v>
                </c:pt>
                <c:pt idx="4">
                  <c:v>Creativity</c:v>
                </c:pt>
                <c:pt idx="5">
                  <c:v>Time Management</c:v>
                </c:pt>
                <c:pt idx="6">
                  <c:v>Organisation</c:v>
                </c:pt>
                <c:pt idx="7">
                  <c:v>Work/life balance</c:v>
                </c:pt>
                <c:pt idx="8">
                  <c:v>Presentation and analysis of data</c:v>
                </c:pt>
                <c:pt idx="9">
                  <c:v>Technical competence / Interfacing with technology</c:v>
                </c:pt>
                <c:pt idx="10">
                  <c:v>All Skills (Overall)</c:v>
                </c:pt>
              </c:strCache>
            </c:strRef>
          </c:cat>
          <c:val>
            <c:numRef>
              <c:f>Sheet1!$E$356:$E$366</c:f>
              <c:numCache>
                <c:formatCode>General</c:formatCode>
                <c:ptCount val="11"/>
                <c:pt idx="0">
                  <c:v>2.86</c:v>
                </c:pt>
                <c:pt idx="1">
                  <c:v>2.68</c:v>
                </c:pt>
                <c:pt idx="2">
                  <c:v>2.84</c:v>
                </c:pt>
                <c:pt idx="3">
                  <c:v>2.73</c:v>
                </c:pt>
                <c:pt idx="4">
                  <c:v>2.65</c:v>
                </c:pt>
                <c:pt idx="5">
                  <c:v>2.71</c:v>
                </c:pt>
                <c:pt idx="6">
                  <c:v>2.85</c:v>
                </c:pt>
                <c:pt idx="7">
                  <c:v>2.71</c:v>
                </c:pt>
                <c:pt idx="8">
                  <c:v>2.54</c:v>
                </c:pt>
                <c:pt idx="9">
                  <c:v>2.41</c:v>
                </c:pt>
                <c:pt idx="1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8-C84C-A164-81DCAF48EE10}"/>
            </c:ext>
          </c:extLst>
        </c:ser>
        <c:ser>
          <c:idx val="4"/>
          <c:order val="4"/>
          <c:tx>
            <c:strRef>
              <c:f>Sheet1!$F$355</c:f>
              <c:strCache>
                <c:ptCount val="1"/>
                <c:pt idx="0">
                  <c:v>LR Likert Score (Pre-Skills)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Sheet1!$A$356:$A$366</c:f>
              <c:strCache>
                <c:ptCount val="11"/>
                <c:pt idx="0">
                  <c:v>Teamwork Skills</c:v>
                </c:pt>
                <c:pt idx="1">
                  <c:v>Communication Skills</c:v>
                </c:pt>
                <c:pt idx="2">
                  <c:v>Problem Solving</c:v>
                </c:pt>
                <c:pt idx="3">
                  <c:v>Tolerance for Stress</c:v>
                </c:pt>
                <c:pt idx="4">
                  <c:v>Creativity</c:v>
                </c:pt>
                <c:pt idx="5">
                  <c:v>Time Management</c:v>
                </c:pt>
                <c:pt idx="6">
                  <c:v>Organisation</c:v>
                </c:pt>
                <c:pt idx="7">
                  <c:v>Work/life balance</c:v>
                </c:pt>
                <c:pt idx="8">
                  <c:v>Presentation and analysis of data</c:v>
                </c:pt>
                <c:pt idx="9">
                  <c:v>Technical competence / Interfacing with technology</c:v>
                </c:pt>
                <c:pt idx="10">
                  <c:v>All Skills (Overall)</c:v>
                </c:pt>
              </c:strCache>
            </c:strRef>
          </c:cat>
          <c:val>
            <c:numRef>
              <c:f>Sheet1!$F$356:$F$366</c:f>
              <c:numCache>
                <c:formatCode>General</c:formatCode>
                <c:ptCount val="11"/>
                <c:pt idx="0">
                  <c:v>2.4700000000000002</c:v>
                </c:pt>
                <c:pt idx="1">
                  <c:v>2.4700000000000002</c:v>
                </c:pt>
                <c:pt idx="2">
                  <c:v>2.67</c:v>
                </c:pt>
                <c:pt idx="3">
                  <c:v>2.5299999999999998</c:v>
                </c:pt>
                <c:pt idx="4">
                  <c:v>2.67</c:v>
                </c:pt>
                <c:pt idx="5">
                  <c:v>1.93</c:v>
                </c:pt>
                <c:pt idx="6">
                  <c:v>2.4</c:v>
                </c:pt>
                <c:pt idx="7">
                  <c:v>2.4700000000000002</c:v>
                </c:pt>
                <c:pt idx="8">
                  <c:v>2.4</c:v>
                </c:pt>
                <c:pt idx="9">
                  <c:v>2.73</c:v>
                </c:pt>
                <c:pt idx="10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D8-C84C-A164-81DCAF48EE10}"/>
            </c:ext>
          </c:extLst>
        </c:ser>
        <c:ser>
          <c:idx val="5"/>
          <c:order val="5"/>
          <c:tx>
            <c:strRef>
              <c:f>Sheet1!$G$355</c:f>
              <c:strCache>
                <c:ptCount val="1"/>
                <c:pt idx="0">
                  <c:v>LR Likert Score (Post-Skills)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Sheet1!$A$356:$A$366</c:f>
              <c:strCache>
                <c:ptCount val="11"/>
                <c:pt idx="0">
                  <c:v>Teamwork Skills</c:v>
                </c:pt>
                <c:pt idx="1">
                  <c:v>Communication Skills</c:v>
                </c:pt>
                <c:pt idx="2">
                  <c:v>Problem Solving</c:v>
                </c:pt>
                <c:pt idx="3">
                  <c:v>Tolerance for Stress</c:v>
                </c:pt>
                <c:pt idx="4">
                  <c:v>Creativity</c:v>
                </c:pt>
                <c:pt idx="5">
                  <c:v>Time Management</c:v>
                </c:pt>
                <c:pt idx="6">
                  <c:v>Organisation</c:v>
                </c:pt>
                <c:pt idx="7">
                  <c:v>Work/life balance</c:v>
                </c:pt>
                <c:pt idx="8">
                  <c:v>Presentation and analysis of data</c:v>
                </c:pt>
                <c:pt idx="9">
                  <c:v>Technical competence / Interfacing with technology</c:v>
                </c:pt>
                <c:pt idx="10">
                  <c:v>All Skills (Overall)</c:v>
                </c:pt>
              </c:strCache>
            </c:strRef>
          </c:cat>
          <c:val>
            <c:numRef>
              <c:f>Sheet1!$G$356:$G$366</c:f>
              <c:numCache>
                <c:formatCode>General</c:formatCode>
                <c:ptCount val="11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1.8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3</c:v>
                </c:pt>
                <c:pt idx="7">
                  <c:v>2.4</c:v>
                </c:pt>
                <c:pt idx="8">
                  <c:v>2.4</c:v>
                </c:pt>
                <c:pt idx="9">
                  <c:v>2.8</c:v>
                </c:pt>
                <c:pt idx="10">
                  <c:v>2.46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D8-C84C-A164-81DCAF48E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372224"/>
        <c:axId val="945057216"/>
      </c:barChart>
      <c:catAx>
        <c:axId val="94537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057216"/>
        <c:crosses val="autoZero"/>
        <c:auto val="1"/>
        <c:lblAlgn val="ctr"/>
        <c:lblOffset val="100"/>
        <c:noMultiLvlLbl val="0"/>
      </c:catAx>
      <c:valAx>
        <c:axId val="945057216"/>
        <c:scaling>
          <c:orientation val="minMax"/>
          <c:max val="3.1"/>
          <c:min val="1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37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8185695538059E-2"/>
          <c:y val="0.91455481002529793"/>
          <c:w val="0.48875295275590552"/>
          <c:h val="8.5445122496518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Sheet1!$B$547</c:f>
              <c:strCache>
                <c:ptCount val="1"/>
                <c:pt idx="0">
                  <c:v>KU Pre-Questionnaire Likert Score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Sheet1!$A$548:$A$556</c:f>
              <c:strCache>
                <c:ptCount val="9"/>
                <c:pt idx="0">
                  <c:v>I have reflective capabilities</c:v>
                </c:pt>
                <c:pt idx="1">
                  <c:v>I reflect on my learning</c:v>
                </c:pt>
                <c:pt idx="2">
                  <c:v>I benefit from reflecting on my learning</c:v>
                </c:pt>
                <c:pt idx="3">
                  <c:v>Regular reflection on my learning helps me improve</c:v>
                </c:pt>
                <c:pt idx="4">
                  <c:v>Reflection helps me develop my problem-solving skills</c:v>
                </c:pt>
                <c:pt idx="5">
                  <c:v>Reflection makes me aware of my own strengths  and limitations</c:v>
                </c:pt>
                <c:pt idx="6">
                  <c:v>Reflection helps me develop new perspectives on curriculum topics</c:v>
                </c:pt>
                <c:pt idx="7">
                  <c:v>Reflection helps me consider the personal thoughts and feelings of others I work with.</c:v>
                </c:pt>
                <c:pt idx="8">
                  <c:v>Reflection helps me critically evaluate the strategies and techniques I use in my work</c:v>
                </c:pt>
              </c:strCache>
            </c:strRef>
          </c:cat>
          <c:val>
            <c:numRef>
              <c:f>Sheet1!$B$548:$B$556</c:f>
              <c:numCache>
                <c:formatCode>General</c:formatCode>
                <c:ptCount val="9"/>
                <c:pt idx="0">
                  <c:v>3.14</c:v>
                </c:pt>
                <c:pt idx="1">
                  <c:v>3.12</c:v>
                </c:pt>
                <c:pt idx="2">
                  <c:v>3.36</c:v>
                </c:pt>
                <c:pt idx="3">
                  <c:v>3.3</c:v>
                </c:pt>
                <c:pt idx="4">
                  <c:v>3.21</c:v>
                </c:pt>
                <c:pt idx="5">
                  <c:v>3.27</c:v>
                </c:pt>
                <c:pt idx="6">
                  <c:v>3.02</c:v>
                </c:pt>
                <c:pt idx="7">
                  <c:v>3.06</c:v>
                </c:pt>
                <c:pt idx="8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E-3A4D-A24C-8501F5B31486}"/>
            </c:ext>
          </c:extLst>
        </c:ser>
        <c:ser>
          <c:idx val="1"/>
          <c:order val="1"/>
          <c:tx>
            <c:strRef>
              <c:f>Sheet1!$C$547</c:f>
              <c:strCache>
                <c:ptCount val="1"/>
                <c:pt idx="0">
                  <c:v>KU Post-Questionnaire Likert Score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Sheet1!$A$548:$A$556</c:f>
              <c:strCache>
                <c:ptCount val="9"/>
                <c:pt idx="0">
                  <c:v>I have reflective capabilities</c:v>
                </c:pt>
                <c:pt idx="1">
                  <c:v>I reflect on my learning</c:v>
                </c:pt>
                <c:pt idx="2">
                  <c:v>I benefit from reflecting on my learning</c:v>
                </c:pt>
                <c:pt idx="3">
                  <c:v>Regular reflection on my learning helps me improve</c:v>
                </c:pt>
                <c:pt idx="4">
                  <c:v>Reflection helps me develop my problem-solving skills</c:v>
                </c:pt>
                <c:pt idx="5">
                  <c:v>Reflection makes me aware of my own strengths  and limitations</c:v>
                </c:pt>
                <c:pt idx="6">
                  <c:v>Reflection helps me develop new perspectives on curriculum topics</c:v>
                </c:pt>
                <c:pt idx="7">
                  <c:v>Reflection helps me consider the personal thoughts and feelings of others I work with.</c:v>
                </c:pt>
                <c:pt idx="8">
                  <c:v>Reflection helps me critically evaluate the strategies and techniques I use in my work</c:v>
                </c:pt>
              </c:strCache>
            </c:strRef>
          </c:cat>
          <c:val>
            <c:numRef>
              <c:f>Sheet1!$C$548:$C$556</c:f>
              <c:numCache>
                <c:formatCode>General</c:formatCode>
                <c:ptCount val="9"/>
                <c:pt idx="0">
                  <c:v>3</c:v>
                </c:pt>
                <c:pt idx="1">
                  <c:v>3.07</c:v>
                </c:pt>
                <c:pt idx="2">
                  <c:v>3.07</c:v>
                </c:pt>
                <c:pt idx="3">
                  <c:v>3.13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2.87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E-3A4D-A24C-8501F5B31486}"/>
            </c:ext>
          </c:extLst>
        </c:ser>
        <c:ser>
          <c:idx val="2"/>
          <c:order val="2"/>
          <c:tx>
            <c:strRef>
              <c:f>Sheet1!$D$547</c:f>
              <c:strCache>
                <c:ptCount val="1"/>
                <c:pt idx="0">
                  <c:v>ED Pre-Questionnaire Likert Score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Sheet1!$A$548:$A$556</c:f>
              <c:strCache>
                <c:ptCount val="9"/>
                <c:pt idx="0">
                  <c:v>I have reflective capabilities</c:v>
                </c:pt>
                <c:pt idx="1">
                  <c:v>I reflect on my learning</c:v>
                </c:pt>
                <c:pt idx="2">
                  <c:v>I benefit from reflecting on my learning</c:v>
                </c:pt>
                <c:pt idx="3">
                  <c:v>Regular reflection on my learning helps me improve</c:v>
                </c:pt>
                <c:pt idx="4">
                  <c:v>Reflection helps me develop my problem-solving skills</c:v>
                </c:pt>
                <c:pt idx="5">
                  <c:v>Reflection makes me aware of my own strengths  and limitations</c:v>
                </c:pt>
                <c:pt idx="6">
                  <c:v>Reflection helps me develop new perspectives on curriculum topics</c:v>
                </c:pt>
                <c:pt idx="7">
                  <c:v>Reflection helps me consider the personal thoughts and feelings of others I work with.</c:v>
                </c:pt>
                <c:pt idx="8">
                  <c:v>Reflection helps me critically evaluate the strategies and techniques I use in my work</c:v>
                </c:pt>
              </c:strCache>
            </c:strRef>
          </c:cat>
          <c:val>
            <c:numRef>
              <c:f>Sheet1!$D$548:$D$556</c:f>
              <c:numCache>
                <c:formatCode>General</c:formatCode>
                <c:ptCount val="9"/>
                <c:pt idx="0">
                  <c:v>3.03</c:v>
                </c:pt>
                <c:pt idx="1">
                  <c:v>2.88</c:v>
                </c:pt>
                <c:pt idx="2">
                  <c:v>3</c:v>
                </c:pt>
                <c:pt idx="3">
                  <c:v>2.85</c:v>
                </c:pt>
                <c:pt idx="4">
                  <c:v>2.74</c:v>
                </c:pt>
                <c:pt idx="5">
                  <c:v>3.09</c:v>
                </c:pt>
                <c:pt idx="6">
                  <c:v>2.73</c:v>
                </c:pt>
                <c:pt idx="7">
                  <c:v>2.83</c:v>
                </c:pt>
                <c:pt idx="8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FE-3A4D-A24C-8501F5B31486}"/>
            </c:ext>
          </c:extLst>
        </c:ser>
        <c:ser>
          <c:idx val="3"/>
          <c:order val="3"/>
          <c:tx>
            <c:strRef>
              <c:f>Sheet1!$E$547</c:f>
              <c:strCache>
                <c:ptCount val="1"/>
                <c:pt idx="0">
                  <c:v>ED Post-Questionnaire Likert Score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Sheet1!$A$548:$A$556</c:f>
              <c:strCache>
                <c:ptCount val="9"/>
                <c:pt idx="0">
                  <c:v>I have reflective capabilities</c:v>
                </c:pt>
                <c:pt idx="1">
                  <c:v>I reflect on my learning</c:v>
                </c:pt>
                <c:pt idx="2">
                  <c:v>I benefit from reflecting on my learning</c:v>
                </c:pt>
                <c:pt idx="3">
                  <c:v>Regular reflection on my learning helps me improve</c:v>
                </c:pt>
                <c:pt idx="4">
                  <c:v>Reflection helps me develop my problem-solving skills</c:v>
                </c:pt>
                <c:pt idx="5">
                  <c:v>Reflection makes me aware of my own strengths  and limitations</c:v>
                </c:pt>
                <c:pt idx="6">
                  <c:v>Reflection helps me develop new perspectives on curriculum topics</c:v>
                </c:pt>
                <c:pt idx="7">
                  <c:v>Reflection helps me consider the personal thoughts and feelings of others I work with.</c:v>
                </c:pt>
                <c:pt idx="8">
                  <c:v>Reflection helps me critically evaluate the strategies and techniques I use in my work</c:v>
                </c:pt>
              </c:strCache>
            </c:strRef>
          </c:cat>
          <c:val>
            <c:numRef>
              <c:f>Sheet1!$E$548:$E$556</c:f>
              <c:numCache>
                <c:formatCode>General</c:formatCode>
                <c:ptCount val="9"/>
                <c:pt idx="0">
                  <c:v>3.27</c:v>
                </c:pt>
                <c:pt idx="1">
                  <c:v>3.09</c:v>
                </c:pt>
                <c:pt idx="2">
                  <c:v>2.95</c:v>
                </c:pt>
                <c:pt idx="3">
                  <c:v>2.77</c:v>
                </c:pt>
                <c:pt idx="4">
                  <c:v>2.8</c:v>
                </c:pt>
                <c:pt idx="5">
                  <c:v>2.89</c:v>
                </c:pt>
                <c:pt idx="6">
                  <c:v>2.62</c:v>
                </c:pt>
                <c:pt idx="7">
                  <c:v>2.73</c:v>
                </c:pt>
                <c:pt idx="8">
                  <c:v>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FE-3A4D-A24C-8501F5B31486}"/>
            </c:ext>
          </c:extLst>
        </c:ser>
        <c:ser>
          <c:idx val="4"/>
          <c:order val="4"/>
          <c:tx>
            <c:strRef>
              <c:f>Sheet1!$F$547</c:f>
              <c:strCache>
                <c:ptCount val="1"/>
                <c:pt idx="0">
                  <c:v>LR Pre-Questionnaire Likert Score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Sheet1!$A$548:$A$556</c:f>
              <c:strCache>
                <c:ptCount val="9"/>
                <c:pt idx="0">
                  <c:v>I have reflective capabilities</c:v>
                </c:pt>
                <c:pt idx="1">
                  <c:v>I reflect on my learning</c:v>
                </c:pt>
                <c:pt idx="2">
                  <c:v>I benefit from reflecting on my learning</c:v>
                </c:pt>
                <c:pt idx="3">
                  <c:v>Regular reflection on my learning helps me improve</c:v>
                </c:pt>
                <c:pt idx="4">
                  <c:v>Reflection helps me develop my problem-solving skills</c:v>
                </c:pt>
                <c:pt idx="5">
                  <c:v>Reflection makes me aware of my own strengths  and limitations</c:v>
                </c:pt>
                <c:pt idx="6">
                  <c:v>Reflection helps me develop new perspectives on curriculum topics</c:v>
                </c:pt>
                <c:pt idx="7">
                  <c:v>Reflection helps me consider the personal thoughts and feelings of others I work with.</c:v>
                </c:pt>
                <c:pt idx="8">
                  <c:v>Reflection helps me critically evaluate the strategies and techniques I use in my work</c:v>
                </c:pt>
              </c:strCache>
            </c:strRef>
          </c:cat>
          <c:val>
            <c:numRef>
              <c:f>Sheet1!$F$548:$F$556</c:f>
              <c:numCache>
                <c:formatCode>General</c:formatCode>
                <c:ptCount val="9"/>
                <c:pt idx="0">
                  <c:v>2.93</c:v>
                </c:pt>
                <c:pt idx="1">
                  <c:v>3</c:v>
                </c:pt>
                <c:pt idx="2">
                  <c:v>3.47</c:v>
                </c:pt>
                <c:pt idx="3">
                  <c:v>3.13</c:v>
                </c:pt>
                <c:pt idx="4">
                  <c:v>3.07</c:v>
                </c:pt>
                <c:pt idx="5">
                  <c:v>3.33</c:v>
                </c:pt>
                <c:pt idx="6">
                  <c:v>3.33</c:v>
                </c:pt>
                <c:pt idx="7">
                  <c:v>3.2</c:v>
                </c:pt>
                <c:pt idx="8">
                  <c:v>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FE-3A4D-A24C-8501F5B31486}"/>
            </c:ext>
          </c:extLst>
        </c:ser>
        <c:ser>
          <c:idx val="5"/>
          <c:order val="5"/>
          <c:tx>
            <c:strRef>
              <c:f>Sheet1!$G$547</c:f>
              <c:strCache>
                <c:ptCount val="1"/>
                <c:pt idx="0">
                  <c:v>LR Post-Questionnaire Likert Score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Sheet1!$A$548:$A$556</c:f>
              <c:strCache>
                <c:ptCount val="9"/>
                <c:pt idx="0">
                  <c:v>I have reflective capabilities</c:v>
                </c:pt>
                <c:pt idx="1">
                  <c:v>I reflect on my learning</c:v>
                </c:pt>
                <c:pt idx="2">
                  <c:v>I benefit from reflecting on my learning</c:v>
                </c:pt>
                <c:pt idx="3">
                  <c:v>Regular reflection on my learning helps me improve</c:v>
                </c:pt>
                <c:pt idx="4">
                  <c:v>Reflection helps me develop my problem-solving skills</c:v>
                </c:pt>
                <c:pt idx="5">
                  <c:v>Reflection makes me aware of my own strengths  and limitations</c:v>
                </c:pt>
                <c:pt idx="6">
                  <c:v>Reflection helps me develop new perspectives on curriculum topics</c:v>
                </c:pt>
                <c:pt idx="7">
                  <c:v>Reflection helps me consider the personal thoughts and feelings of others I work with.</c:v>
                </c:pt>
                <c:pt idx="8">
                  <c:v>Reflection helps me critically evaluate the strategies and techniques I use in my work</c:v>
                </c:pt>
              </c:strCache>
            </c:strRef>
          </c:cat>
          <c:val>
            <c:numRef>
              <c:f>Sheet1!$G$548:$G$556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3.2</c:v>
                </c:pt>
                <c:pt idx="3">
                  <c:v>3</c:v>
                </c:pt>
                <c:pt idx="4">
                  <c:v>3</c:v>
                </c:pt>
                <c:pt idx="5">
                  <c:v>3.4</c:v>
                </c:pt>
                <c:pt idx="6">
                  <c:v>3</c:v>
                </c:pt>
                <c:pt idx="7">
                  <c:v>2.6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FE-3A4D-A24C-8501F5B31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0313760"/>
        <c:axId val="1251492208"/>
      </c:barChart>
      <c:catAx>
        <c:axId val="8403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1492208"/>
        <c:crosses val="autoZero"/>
        <c:auto val="1"/>
        <c:lblAlgn val="ctr"/>
        <c:lblOffset val="100"/>
        <c:noMultiLvlLbl val="0"/>
      </c:catAx>
      <c:valAx>
        <c:axId val="1251492208"/>
        <c:scaling>
          <c:orientation val="minMax"/>
          <c:max val="3.5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31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39443897637796"/>
          <c:y val="0.85830100656090902"/>
          <c:w val="0.71321112204724413"/>
          <c:h val="0.11586223477790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Form1!$AK$38</c:f>
              <c:strCache>
                <c:ptCount val="1"/>
                <c:pt idx="0">
                  <c:v>Likert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Form1!$AJ$39:$AJ$44</c:f>
              <c:strCache>
                <c:ptCount val="6"/>
                <c:pt idx="0">
                  <c:v>Support from your tutor</c:v>
                </c:pt>
                <c:pt idx="1">
                  <c:v>Support from your peers</c:v>
                </c:pt>
                <c:pt idx="2">
                  <c:v>Resources (Canvas)</c:v>
                </c:pt>
                <c:pt idx="3">
                  <c:v>Support Sessions</c:v>
                </c:pt>
                <c:pt idx="4">
                  <c:v>Navigate workshops</c:v>
                </c:pt>
                <c:pt idx="5">
                  <c:v>Assessments</c:v>
                </c:pt>
              </c:strCache>
            </c:strRef>
          </c:cat>
          <c:val>
            <c:numRef>
              <c:f>Form1!$AK$39:$AK$44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4.07</c:v>
                </c:pt>
                <c:pt idx="2">
                  <c:v>3.47</c:v>
                </c:pt>
                <c:pt idx="3">
                  <c:v>3.2</c:v>
                </c:pt>
                <c:pt idx="4">
                  <c:v>3.13</c:v>
                </c:pt>
                <c:pt idx="5">
                  <c:v>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9-4B4F-B27A-7AAC30BC2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4509312"/>
        <c:axId val="984505664"/>
      </c:barChart>
      <c:catAx>
        <c:axId val="98450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505664"/>
        <c:crosses val="autoZero"/>
        <c:auto val="1"/>
        <c:lblAlgn val="ctr"/>
        <c:lblOffset val="100"/>
        <c:noMultiLvlLbl val="0"/>
      </c:catAx>
      <c:valAx>
        <c:axId val="98450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50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DE9B71-FF12-1161-6D72-25E5F4920A1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B9C2E-95FE-4F07-36F0-94E95C9146B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C645F2CF-D7D3-ED4C-8D25-40C9FCE7BE82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280FB5-0642-ADBB-25C2-AF560CDF8E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E3F174-AADD-7722-7389-8C4B9545EE5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6637D-BA16-8022-EDAB-8D74DEAB81D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B93CB-7D98-77FE-BCD4-4262EA5ABD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173607AA-CAF6-3E47-A4EF-3AA9340EF2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7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49AE9-3B66-366D-1EC3-DC8AD2B9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8A06E-78AA-EB38-2A48-64869294C6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9D5C-0EC4-E60D-66F7-DD287B7E864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E54806-AECD-F542-B327-93C60DA9F2F7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50EE7-79A5-FA8A-4AEB-7D3EC0C53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882367-D8C7-DC1C-7A33-0D41D3C804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FEE75-6D87-A861-42B8-FA9EF3F1F68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C0BDD7-AD04-F146-88F0-0F55218AA032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73607AA-CAF6-3E47-A4EF-3AA9340EF2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8197A-C8D5-1934-71AA-BACAAD76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629C6-D58E-5B38-D70F-57CCB3C44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0A44C-5B13-6105-19C4-B56DB84B4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F5D66-C96B-8C34-4EBC-81B7D09CD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73607AA-CAF6-3E47-A4EF-3AA9340EF2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3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984C6B-0BCE-71FC-4F05-5B5532B05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E7DB3-5AD0-E615-84AC-3826249726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18118-B743-12D0-EE3F-C8E5C464B9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D6A99E-1583-F348-B7BF-89A25004B39E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1DA4-65DF-A3D2-A5B7-E5BA72B07DC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72B46-3873-8687-6390-1C40766F3C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29B36-99DC-2CCA-A022-0BFEE71181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B8A03A-4B93-944D-82E3-2579BC9C01E1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E3BB7-6DB9-F56E-AAD1-245B9B625F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2BEE8-B0DC-8894-316A-F39E132AFD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8C5F26-982A-7A48-BEE6-ECE1E829EF7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22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BEBD-0AD0-9A35-836A-BCED440EA3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B467B-49E3-382B-1B29-86BC9B1C0CE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6B307-EF73-FA06-CEF8-AD1E0A5769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09CC0B-73C1-D945-9915-CDE79C6F62FA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7FB4A-89CE-F853-983C-5E87936279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5429D-DB2F-7244-3C78-2970847DA1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D67E2-262E-DE4B-98B5-437F0B7E3B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7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002B3-9DD2-789E-9120-87745F33C49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BD972-D5D8-F835-238F-0E839FA98E5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4C21-F358-1523-FF7C-377DA5F3E4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F504C1-E502-444F-BFA3-AA503E28137E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F63E-730C-67EB-9F80-6406F2E16D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AF981-9434-3B54-2B3D-7E31378CBB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44CFE-9312-F14F-9CE5-BD2CC7FB59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6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F62F0B86-A9E6-5D1A-6C60-F3F4B7C11DF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36142" y="1481328"/>
            <a:ext cx="2224515" cy="1880436"/>
          </a:xfrm>
          <a:blipFill>
            <a:blip r:embed="rId2"/>
            <a:tile/>
          </a:blipFill>
        </p:spPr>
        <p:txBody>
          <a:bodyPr anchor="ctr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3F3A19AF-748A-7347-735D-0EA9870413C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659943" y="1481328"/>
            <a:ext cx="2224515" cy="1880436"/>
          </a:xfrm>
          <a:blipFill>
            <a:blip r:embed="rId2"/>
            <a:tile/>
          </a:blipFill>
        </p:spPr>
        <p:txBody>
          <a:bodyPr anchor="ctr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4578ACAD-13F1-5ECA-3C8F-8C3C07CB263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983736" y="1481328"/>
            <a:ext cx="2224515" cy="1880436"/>
          </a:xfrm>
          <a:blipFill>
            <a:blip r:embed="rId2"/>
            <a:tile/>
          </a:blipFill>
        </p:spPr>
        <p:txBody>
          <a:bodyPr anchor="ctr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371172F1-8B37-0A8F-F9BC-7FB28E2C80F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07537" y="1481328"/>
            <a:ext cx="2224515" cy="1880436"/>
          </a:xfrm>
          <a:blipFill>
            <a:blip r:embed="rId2"/>
            <a:tile/>
          </a:blipFill>
        </p:spPr>
        <p:txBody>
          <a:bodyPr anchor="ctr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FAB0D267-EAF4-57B1-953E-AF1A51AEECB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31329" y="1481328"/>
            <a:ext cx="2224515" cy="1880436"/>
          </a:xfrm>
          <a:blipFill>
            <a:blip r:embed="rId2"/>
            <a:tile/>
          </a:blipFill>
        </p:spPr>
        <p:txBody>
          <a:bodyPr anchor="ctr"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F7EBA471-E029-CB21-DF39-AAD0CB0C46C1}"/>
              </a:ext>
            </a:extLst>
          </p:cNvPr>
          <p:cNvSpPr/>
          <p:nvPr/>
        </p:nvSpPr>
        <p:spPr>
          <a:xfrm>
            <a:off x="0" y="0"/>
            <a:ext cx="12191996" cy="650403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grpSp>
        <p:nvGrpSpPr>
          <p:cNvPr id="3" name="Google Shape;25;p4">
            <a:extLst>
              <a:ext uri="{FF2B5EF4-FFF2-40B4-BE49-F238E27FC236}">
                <a16:creationId xmlns:a16="http://schemas.microsoft.com/office/drawing/2014/main" id="{501FAF81-1728-EF13-8B35-94B1F0D1A759}"/>
              </a:ext>
            </a:extLst>
          </p:cNvPr>
          <p:cNvGrpSpPr/>
          <p:nvPr/>
        </p:nvGrpSpPr>
        <p:grpSpPr>
          <a:xfrm>
            <a:off x="1107192" y="1588340"/>
            <a:ext cx="994355" cy="61101"/>
            <a:chOff x="1107192" y="1588340"/>
            <a:chExt cx="994355" cy="61101"/>
          </a:xfrm>
        </p:grpSpPr>
        <p:sp>
          <p:nvSpPr>
            <p:cNvPr id="4" name="Google Shape;26;p4">
              <a:extLst>
                <a:ext uri="{FF2B5EF4-FFF2-40B4-BE49-F238E27FC236}">
                  <a16:creationId xmlns:a16="http://schemas.microsoft.com/office/drawing/2014/main" id="{07245090-E491-9424-C575-EDA0CD3B8D86}"/>
                </a:ext>
              </a:extLst>
            </p:cNvPr>
            <p:cNvSpPr/>
            <p:nvPr/>
          </p:nvSpPr>
          <p:spPr>
            <a:xfrm rot="16200004">
              <a:off x="1822422" y="1370315"/>
              <a:ext cx="61100" cy="497150"/>
            </a:xfrm>
            <a:prstGeom prst="rect">
              <a:avLst/>
            </a:prstGeom>
            <a:solidFill>
              <a:srgbClr val="196B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5" name="Google Shape;27;p4">
              <a:extLst>
                <a:ext uri="{FF2B5EF4-FFF2-40B4-BE49-F238E27FC236}">
                  <a16:creationId xmlns:a16="http://schemas.microsoft.com/office/drawing/2014/main" id="{81487A3F-2CD0-EBD2-67A6-011D97CD4CDF}"/>
                </a:ext>
              </a:extLst>
            </p:cNvPr>
            <p:cNvSpPr/>
            <p:nvPr/>
          </p:nvSpPr>
          <p:spPr>
            <a:xfrm rot="16200004">
              <a:off x="1327316" y="1368217"/>
              <a:ext cx="61100" cy="501347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sp>
        <p:nvSpPr>
          <p:cNvPr id="6" name="Google Shape;28;p4">
            <a:extLst>
              <a:ext uri="{FF2B5EF4-FFF2-40B4-BE49-F238E27FC236}">
                <a16:creationId xmlns:a16="http://schemas.microsoft.com/office/drawing/2014/main" id="{DE391FCE-42A6-77A4-6DB2-1F35041A79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2601" y="1758199"/>
            <a:ext cx="10251603" cy="713597"/>
          </a:xfrm>
        </p:spPr>
        <p:txBody>
          <a:bodyPr lIns="91421" tIns="91421" rIns="91421" bIns="91421" anchor="t"/>
          <a:lstStyle>
            <a:lvl1pPr>
              <a:defRPr sz="3467"/>
            </a:lvl1pPr>
          </a:lstStyle>
          <a:p>
            <a:pPr lvl="0"/>
            <a:endParaRPr lang="en-US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7D36904E-8B9F-0183-40A5-76FC924E89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2601" y="2771829"/>
            <a:ext cx="10251603" cy="3014804"/>
          </a:xfrm>
        </p:spPr>
        <p:txBody>
          <a:bodyPr lIns="91421" tIns="91421" rIns="91421" bIns="91421"/>
          <a:lstStyle>
            <a:lvl1pPr marL="609584" indent="-414854">
              <a:spcBef>
                <a:spcPts val="0"/>
              </a:spcBef>
              <a:buSzPts val="1300"/>
              <a:buChar char="●"/>
              <a:defRPr/>
            </a:lvl1pPr>
          </a:lstStyle>
          <a:p>
            <a:pPr lvl="0"/>
            <a:endParaRPr lang="en-US"/>
          </a:p>
        </p:txBody>
      </p:sp>
      <p:sp>
        <p:nvSpPr>
          <p:cNvPr id="8" name="Google Shape;30;p4">
            <a:extLst>
              <a:ext uri="{FF2B5EF4-FFF2-40B4-BE49-F238E27FC236}">
                <a16:creationId xmlns:a16="http://schemas.microsoft.com/office/drawing/2014/main" id="{3CAA9FA4-266F-B531-8245-7E98B2003C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381737" y="6333134"/>
            <a:ext cx="731602" cy="524801"/>
          </a:xfrm>
        </p:spPr>
        <p:txBody>
          <a:bodyPr lIns="91421" tIns="91421" rIns="91421" bIns="91421">
            <a:normAutofit/>
          </a:bodyPr>
          <a:lstStyle>
            <a:lvl1pPr>
              <a:defRPr lang="en-US"/>
            </a:lvl1pPr>
          </a:lstStyle>
          <a:p>
            <a:pPr lvl="0"/>
            <a:fld id="{96FC1266-5DBE-CD46-9817-A013A7A922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07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309C-9025-A04E-BB85-802B3F1EBF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911C-444E-D379-10B1-ED416919238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D8CEF-B283-55D0-64A3-6824FB4C22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5F35E-42F8-C844-ABE8-0E8F36EEF96C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526DA-1DAC-A85C-DBE9-718754CBFC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9FF2D-89C5-EDFD-1C11-5C975F2B8A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AFA201-0D54-0043-8FE0-8A5D35DD35A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053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A68A-65C3-A6E3-A0EA-C4A2E5C8A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56834-23FE-6F5E-0ADA-D5F488AA6B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E2DFA-6A53-ED13-3C46-4047C050C6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88A954-8C59-4C41-AE50-EAE8641EBA45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89878-3FF7-21B6-C278-B8E6A9E11C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54B35-61EE-3223-39F8-3A234942E6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121058-2971-4F45-A370-B6C5836DB0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1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63A3-B2E0-A8DD-5426-69E40C0F8C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D4963-BA61-7822-0127-90864A002E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47C46-586F-3540-E2C0-72F3E78D14F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D70CA-7C85-9BF2-EAE5-1FC2780B0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41BCC4-7673-2442-BA7E-E80343483C3F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9A4D9-D22F-1D8F-C40F-5D2AA2397D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6E7D1-F701-D732-FE22-9F18A4859B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180798-BEA8-2643-9442-09B025DAFA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2A7E-CF6B-8ED0-542D-8943E3C8B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828D7-43BF-BD44-0CB4-866517FB6C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CA250-6A72-079E-490D-1F779DA9C3C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3D34A-20D8-7772-F6AA-F73D4846D64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B1A45-EAE5-52A0-848C-76E47B29556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3173B-8FE8-1CC7-2B2E-0A73FC727D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CC10AD-181E-6F4A-87B0-345B3F2D9870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1731-71C0-EB38-A776-01F98B653E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40E03-591C-8B72-F458-E922EEBB5F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481C60-DB74-8343-B406-FD385DD7D6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9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4F53-66C3-FEAA-1103-33EB1AF4E6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FE9B6-7E92-7FC1-639A-7C1B4BAD47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B32AD7-D1B7-5440-B807-8A308749A2C5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9BF3E-0621-B5AE-6D1D-EB060262E9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AEA25-C568-0AEC-63E9-EA4D19BA5A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3E531-7227-2340-A3C9-3D4F6F42F24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0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3C169-558B-1158-16B3-9F2AAD0E8E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80FBDD-E760-2845-9C75-0FA1CBF815EA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B8725-8F92-50A7-E147-631446BBA1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EAB85-1A20-56FF-1F3F-A2A134491C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E69240-BB45-CE4C-8A28-02B33D67B85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5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DB90-8622-BC7C-8A32-ED953C03F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0C35F-EB6A-9042-F80D-4980B49B1B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20F15-305E-C047-2433-57AA56701F8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008FF-BCA6-4853-A193-3B9B958A94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EF2FE0-D805-A54C-9AC5-CEB0D2C3210B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496DE-5099-B3C0-ECC0-D29D9FD19B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1F142-CCE7-A2D9-AABC-4AE8D5BA68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A33C2-8FB6-D741-88B6-EC16F87E196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9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13DB-BE07-9794-FB15-7436FFC6FE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CC67F-A7FE-0F75-5EC8-8765BB3DF7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F5C42-BE99-7FD5-8ED1-EB0EDB5F5C6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162E7-4CEF-3545-DBEB-070A6618E0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B939E-2A08-F74B-BA53-333716F26ED7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EDCE3-47E4-32E2-CDF4-08C1C1E033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1AD12-0FE8-1E14-C850-276C1F4E65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052902-610B-3C44-AFC6-914851B8FD0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8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06830-699F-651E-A7D6-4ACEA38D0A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183DF-2767-BC6A-4C7E-5A2403B67E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DD16D-26FF-EBF4-3B45-6813DEC2CB5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2412B20D-BD39-7D42-80A4-8605E5B80830}" type="datetime1">
              <a:rPr lang="en-GB"/>
              <a:pPr lvl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98A6-A33D-4EAE-0AB0-884758111C9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CFF16-F6C4-CCA5-CBD4-66BF09EE066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E5D6F6B8-3E5E-764B-A6BA-7488AAD2F37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021A8A12-F650-6F6A-90B5-C8C31128BF3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sto MT"/>
            </a:endParaRP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5CE04BB2-E9A6-7001-38F0-B83DDC37BEFA}"/>
              </a:ext>
            </a:extLst>
          </p:cNvPr>
          <p:cNvCxnSpPr>
            <a:cxnSpLocks noMove="1" noResize="1"/>
          </p:cNvCxnSpPr>
          <p:nvPr/>
        </p:nvCxnSpPr>
        <p:spPr>
          <a:xfrm>
            <a:off x="800100" y="723903"/>
            <a:ext cx="1638303" cy="0"/>
          </a:xfrm>
          <a:prstGeom prst="straightConnector1">
            <a:avLst/>
          </a:prstGeom>
          <a:noFill/>
          <a:ln w="44448" cap="flat">
            <a:solidFill>
              <a:srgbClr val="FFFFFF"/>
            </a:solidFill>
            <a:prstDash val="solid"/>
            <a:miter/>
          </a:ln>
        </p:spPr>
      </p:cxn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09E0B6D4-C619-1AC5-B886-090D1C90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5" b="15512"/>
          <a:stretch>
            <a:fillRect/>
          </a:stretch>
        </p:blipFill>
        <p:spPr>
          <a:xfrm>
            <a:off x="-27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36">
            <a:extLst>
              <a:ext uri="{FF2B5EF4-FFF2-40B4-BE49-F238E27FC236}">
                <a16:creationId xmlns:a16="http://schemas.microsoft.com/office/drawing/2014/main" id="{C7CA4AAB-1308-B6AC-F3FE-D087A1606B5D}"/>
              </a:ext>
            </a:extLst>
          </p:cNvPr>
          <p:cNvSpPr>
            <a:spLocks noMove="1" noResize="1"/>
          </p:cNvSpPr>
          <p:nvPr/>
        </p:nvSpPr>
        <p:spPr>
          <a:xfrm rot="16199987" flipH="1">
            <a:off x="5507185" y="173178"/>
            <a:ext cx="6858000" cy="65116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2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Neue Haas Grotesk Text Pro"/>
            </a:endParaRPr>
          </a:p>
        </p:txBody>
      </p:sp>
      <p:pic>
        <p:nvPicPr>
          <p:cNvPr id="9" name="Google Shape;89;p13">
            <a:extLst>
              <a:ext uri="{FF2B5EF4-FFF2-40B4-BE49-F238E27FC236}">
                <a16:creationId xmlns:a16="http://schemas.microsoft.com/office/drawing/2014/main" id="{04353F99-8E6B-C99C-ACB5-D69AD787CC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218036">
            <a:off x="8038311" y="5009287"/>
            <a:ext cx="2368333" cy="7722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oogle Shape;90;p13">
            <a:extLst>
              <a:ext uri="{FF2B5EF4-FFF2-40B4-BE49-F238E27FC236}">
                <a16:creationId xmlns:a16="http://schemas.microsoft.com/office/drawing/2014/main" id="{354D952B-C600-B388-C2CD-443D1C2502A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107925">
            <a:off x="8715249" y="6041127"/>
            <a:ext cx="949389" cy="829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F30FDB7-FDBB-05DF-6082-D403FC3AE3DA}"/>
              </a:ext>
            </a:extLst>
          </p:cNvPr>
          <p:cNvSpPr txBox="1"/>
          <p:nvPr/>
        </p:nvSpPr>
        <p:spPr>
          <a:xfrm>
            <a:off x="255077" y="6292295"/>
            <a:ext cx="5184189" cy="397288"/>
          </a:xfrm>
          <a:prstGeom prst="rect">
            <a:avLst/>
          </a:prstGeom>
          <a:solidFill>
            <a:srgbClr val="FFFFFF">
              <a:alpha val="74000"/>
            </a:srgbClr>
          </a:solidFill>
          <a:ln w="19046" cap="flat">
            <a:solidFill>
              <a:srgbClr val="0F9ED5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solidFill>
                  <a:srgbClr val="104862"/>
                </a:solidFill>
                <a:uFillTx/>
                <a:latin typeface="Aptos"/>
              </a:rPr>
              <a:t>HEIR Network Conference 2025 | Norwich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07BDF0EE-F08F-B796-4701-BA8A7FD68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0117">
            <a:off x="9309939" y="5275500"/>
            <a:ext cx="1499295" cy="8418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EFF4A8-2466-5F7C-7301-1D82C5102BAC}"/>
              </a:ext>
            </a:extLst>
          </p:cNvPr>
          <p:cNvSpPr txBox="1"/>
          <p:nvPr/>
        </p:nvSpPr>
        <p:spPr>
          <a:xfrm>
            <a:off x="190293" y="2057547"/>
            <a:ext cx="871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0" u="none" strike="noStrike" dirty="0">
                <a:solidFill>
                  <a:schemeClr val="bg1"/>
                </a:solidFill>
                <a:effectLst/>
              </a:rPr>
              <a:t>Data-Driven Insights and Cross-Comparisons into Student Perceptions of Reflective Practice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8DAE6-4DAF-5881-AEB5-EDB083FE2516}"/>
              </a:ext>
            </a:extLst>
          </p:cNvPr>
          <p:cNvSpPr txBox="1"/>
          <p:nvPr/>
        </p:nvSpPr>
        <p:spPr>
          <a:xfrm>
            <a:off x="190294" y="4079992"/>
            <a:ext cx="742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Alison Cullinane, Sarah Gretton, Ruth Deighton, Niccolo </a:t>
            </a:r>
            <a:r>
              <a:rPr lang="en-GB" sz="2400" b="0" i="0" u="none" strike="noStrike" dirty="0" err="1">
                <a:solidFill>
                  <a:schemeClr val="bg1"/>
                </a:solidFill>
                <a:effectLst/>
              </a:rPr>
              <a:t>Tiango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 and </a:t>
            </a:r>
            <a:r>
              <a:rPr lang="en-GB" sz="2400" b="1" i="0" u="sng" strike="noStrike" dirty="0">
                <a:solidFill>
                  <a:schemeClr val="bg1"/>
                </a:solidFill>
                <a:effectLst/>
              </a:rPr>
              <a:t>Nigel Page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887E-DDBB-CA3F-A794-CBB3C4CD7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59"/>
          </a:xfrm>
        </p:spPr>
        <p:txBody>
          <a:bodyPr>
            <a:normAutofit/>
          </a:bodyPr>
          <a:lstStyle/>
          <a:p>
            <a:pPr lvl="0"/>
            <a:r>
              <a:rPr lang="en-GB" sz="4800" b="1" dirty="0"/>
              <a:t>Working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E144-A94A-3224-C662-19438355CE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22856"/>
            <a:ext cx="10515600" cy="533339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sz="2600" b="1" i="0" u="none" strike="noStrike" dirty="0">
                <a:solidFill>
                  <a:srgbClr val="424242"/>
                </a:solidFill>
                <a:effectLst/>
                <a:latin typeface="+mn-lt"/>
              </a:rPr>
              <a:t>Key Findings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1" i="0" u="none" strike="noStrike" dirty="0">
                <a:solidFill>
                  <a:srgbClr val="424242"/>
                </a:solidFill>
                <a:effectLst/>
                <a:latin typeface="+mn-lt"/>
              </a:rPr>
              <a:t>Skill improvements</a:t>
            </a:r>
            <a:r>
              <a:rPr lang="en-GB" sz="2200" b="0" i="0" u="none" strike="noStrike" dirty="0">
                <a:solidFill>
                  <a:srgbClr val="424242"/>
                </a:solidFill>
                <a:effectLst/>
                <a:latin typeface="+mn-lt"/>
              </a:rPr>
              <a:t> were observed at each institution, with ED showing the most  consistent rise.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1" i="0" u="none" strike="noStrike" dirty="0">
                <a:solidFill>
                  <a:srgbClr val="424242"/>
                </a:solidFill>
                <a:effectLst/>
                <a:latin typeface="+mn-lt"/>
              </a:rPr>
              <a:t>Reflective attitudes</a:t>
            </a:r>
            <a:r>
              <a:rPr lang="en-GB" sz="2200" b="0" i="0" u="none" strike="noStrike" dirty="0">
                <a:solidFill>
                  <a:srgbClr val="424242"/>
                </a:solidFill>
                <a:effectLst/>
                <a:latin typeface="+mn-lt"/>
              </a:rPr>
              <a:t> declined post-questionnaire at KU and LR, while ED responses remained more stable.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rgbClr val="424242"/>
                </a:solidFill>
                <a:effectLst/>
                <a:latin typeface="+mn-lt"/>
              </a:rPr>
              <a:t>Each institution showed </a:t>
            </a:r>
            <a:r>
              <a:rPr lang="en-GB" sz="2200" b="1" i="0" u="none" strike="noStrike" dirty="0">
                <a:solidFill>
                  <a:srgbClr val="424242"/>
                </a:solidFill>
                <a:effectLst/>
                <a:latin typeface="+mn-lt"/>
              </a:rPr>
              <a:t>reduced engagement</a:t>
            </a:r>
            <a:r>
              <a:rPr lang="en-GB" sz="2200" b="0" i="0" u="none" strike="noStrike" dirty="0">
                <a:solidFill>
                  <a:srgbClr val="424242"/>
                </a:solidFill>
                <a:effectLst/>
                <a:latin typeface="+mn-lt"/>
              </a:rPr>
              <a:t> with deeper reflection (e.g., self-awareness, empathy and strategy evaluation).</a:t>
            </a:r>
          </a:p>
          <a:p>
            <a:pPr marL="0" indent="0" algn="l">
              <a:buNone/>
            </a:pPr>
            <a:endParaRPr lang="en-GB" sz="2000" b="1" i="0" u="none" strike="noStrike" dirty="0">
              <a:solidFill>
                <a:srgbClr val="424242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GB" sz="2600" b="1" i="0" u="none" strike="noStrike" dirty="0">
                <a:solidFill>
                  <a:srgbClr val="424242"/>
                </a:solidFill>
                <a:effectLst/>
                <a:latin typeface="+mn-lt"/>
              </a:rPr>
              <a:t>Challenges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1" i="0" u="none" strike="noStrike" dirty="0">
                <a:solidFill>
                  <a:srgbClr val="424242"/>
                </a:solidFill>
                <a:effectLst/>
                <a:latin typeface="+mn-lt"/>
              </a:rPr>
              <a:t>Inconsistent engagement</a:t>
            </a:r>
            <a:r>
              <a:rPr lang="en-GB" sz="2200" b="0" i="0" u="none" strike="noStrike" dirty="0">
                <a:solidFill>
                  <a:srgbClr val="424242"/>
                </a:solidFill>
                <a:effectLst/>
                <a:latin typeface="+mn-lt"/>
              </a:rPr>
              <a:t> and response rates across pre- and post-questionnaires.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1" i="0" u="none" strike="noStrike" dirty="0">
                <a:solidFill>
                  <a:srgbClr val="424242"/>
                </a:solidFill>
                <a:effectLst/>
                <a:latin typeface="+mn-lt"/>
              </a:rPr>
              <a:t>Institutional differences</a:t>
            </a:r>
            <a:r>
              <a:rPr lang="en-GB" sz="2200" b="0" i="0" u="none" strike="noStrike" dirty="0">
                <a:solidFill>
                  <a:srgbClr val="424242"/>
                </a:solidFill>
                <a:effectLst/>
                <a:latin typeface="+mn-lt"/>
              </a:rPr>
              <a:t> may have influenced response patterns and data reliability (</a:t>
            </a:r>
            <a:r>
              <a:rPr lang="en-GB" sz="2200" dirty="0">
                <a:solidFill>
                  <a:srgbClr val="424242"/>
                </a:solidFill>
                <a:latin typeface="+mn-lt"/>
              </a:rPr>
              <a:t>e.g. the weighting of reflective portfolios across courses)</a:t>
            </a:r>
            <a:r>
              <a:rPr lang="en-GB" sz="2200" b="0" i="0" u="none" strike="noStrike" dirty="0">
                <a:solidFill>
                  <a:srgbClr val="424242"/>
                </a:solidFill>
                <a:effectLst/>
                <a:latin typeface="+mn-lt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424242"/>
                </a:solidFill>
                <a:latin typeface="+mn-lt"/>
              </a:rPr>
              <a:t>Varied mindsets </a:t>
            </a:r>
            <a:r>
              <a:rPr lang="en-GB" sz="2200" dirty="0">
                <a:solidFill>
                  <a:srgbClr val="424242"/>
                </a:solidFill>
                <a:latin typeface="+mn-lt"/>
              </a:rPr>
              <a:t>toward reflection, shaped by cultural backgrounds and differing understanding of its purpose.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rgbClr val="424242"/>
                </a:solidFill>
                <a:effectLst/>
                <a:latin typeface="+mn-lt"/>
              </a:rPr>
              <a:t>How best we can learn from each other.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7392-8D55-F421-3572-3A9A733D8B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2250" y="2387915"/>
            <a:ext cx="4392280" cy="114741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/>
              <a:t>This research was funded with a PTAS award from the IAD at University of Edinburgh</a:t>
            </a:r>
            <a:endParaRPr lang="en-GB" sz="2400" dirty="0">
              <a:solidFill>
                <a:srgbClr val="242424"/>
              </a:solidFill>
              <a:highlight>
                <a:srgbClr val="FFFFFF"/>
              </a:highlight>
              <a:latin typeface="Calibri" pitchFamily="34"/>
            </a:endParaRPr>
          </a:p>
        </p:txBody>
      </p:sp>
      <p:pic>
        <p:nvPicPr>
          <p:cNvPr id="4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C7DD56B8-A7BE-A3FC-3683-4FB4B67A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14" y="4240273"/>
            <a:ext cx="2662741" cy="9518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F841378D-490A-CE00-474B-C5E632BE63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75830"/>
          <a:stretch>
            <a:fillRect/>
          </a:stretch>
        </p:blipFill>
        <p:spPr>
          <a:xfrm>
            <a:off x="331978" y="4054724"/>
            <a:ext cx="1507114" cy="13255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Google Shape;290;p18">
            <a:extLst>
              <a:ext uri="{FF2B5EF4-FFF2-40B4-BE49-F238E27FC236}">
                <a16:creationId xmlns:a16="http://schemas.microsoft.com/office/drawing/2014/main" id="{2BA674BA-0595-0FB6-2513-4CF0C6608733}"/>
              </a:ext>
            </a:extLst>
          </p:cNvPr>
          <p:cNvSpPr txBox="1">
            <a:spLocks/>
          </p:cNvSpPr>
          <p:nvPr/>
        </p:nvSpPr>
        <p:spPr>
          <a:xfrm>
            <a:off x="222250" y="388946"/>
            <a:ext cx="11747500" cy="89860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 algn="ctr">
              <a:lnSpc>
                <a:spcPct val="100000"/>
              </a:lnSpc>
              <a:buSzPts val="4200"/>
            </a:pPr>
            <a:r>
              <a:rPr lang="en-GB" sz="4800" dirty="0"/>
              <a:t>Thank You and Questions</a:t>
            </a:r>
          </a:p>
        </p:txBody>
      </p:sp>
      <p:pic>
        <p:nvPicPr>
          <p:cNvPr id="11" name="Google Shape;294;p18">
            <a:extLst>
              <a:ext uri="{FF2B5EF4-FFF2-40B4-BE49-F238E27FC236}">
                <a16:creationId xmlns:a16="http://schemas.microsoft.com/office/drawing/2014/main" id="{09D6F7CE-727C-12E5-45F2-F4AA257FF8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594" y="4039272"/>
            <a:ext cx="1353875" cy="13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C8F341-30D4-DFD9-14B0-9F4AB830F594}"/>
              </a:ext>
            </a:extLst>
          </p:cNvPr>
          <p:cNvSpPr txBox="1"/>
          <p:nvPr/>
        </p:nvSpPr>
        <p:spPr>
          <a:xfrm>
            <a:off x="222250" y="1576125"/>
            <a:ext cx="11068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800" dirty="0"/>
              <a:t>Nigel Page | Kingston London University| </a:t>
            </a:r>
            <a:r>
              <a:rPr lang="en-GB" sz="2800" u="sng" dirty="0" err="1"/>
              <a:t>n.page@kingston.ac.uk</a:t>
            </a:r>
            <a:endParaRPr lang="en-GB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84923A-011C-86B9-D79F-1E60BB946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72248"/>
            <a:ext cx="6070600" cy="3031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08C3-4A19-1527-4839-7F1D910E4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D4AA-672B-103B-AFF3-F91EAA96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56" y="-94207"/>
            <a:ext cx="10665647" cy="1325559"/>
          </a:xfrm>
        </p:spPr>
        <p:txBody>
          <a:bodyPr>
            <a:normAutofit/>
          </a:bodyPr>
          <a:lstStyle/>
          <a:p>
            <a:r>
              <a:rPr lang="en-US" sz="4800" b="1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368CD-B66F-32FA-142E-3677B79D7A4F}"/>
              </a:ext>
            </a:extLst>
          </p:cNvPr>
          <p:cNvSpPr txBox="1"/>
          <p:nvPr/>
        </p:nvSpPr>
        <p:spPr>
          <a:xfrm>
            <a:off x="688156" y="1114389"/>
            <a:ext cx="111142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0" u="none" strike="noStrike" dirty="0">
                <a:solidFill>
                  <a:srgbClr val="424242"/>
                </a:solidFill>
                <a:effectLst/>
                <a:latin typeface="Segoe Sans"/>
              </a:rPr>
              <a:t>🎓</a:t>
            </a:r>
            <a:r>
              <a:rPr lang="en-GB" sz="3600" b="1" i="0" u="none" strike="noStrike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en-GB" sz="3200" i="0" u="none" strike="noStrike" dirty="0">
                <a:solidFill>
                  <a:srgbClr val="000000"/>
                </a:solidFill>
                <a:effectLst/>
                <a:latin typeface="Segoe Sans"/>
              </a:rPr>
              <a:t>We f</a:t>
            </a:r>
            <a:r>
              <a:rPr lang="en-GB" sz="3200" dirty="0">
                <a:solidFill>
                  <a:srgbClr val="000000"/>
                </a:solidFill>
              </a:rPr>
              <a:t>ocus on 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</a:rPr>
              <a:t>credit-bearing reflective portfolios in four </a:t>
            </a:r>
            <a:r>
              <a:rPr lang="en-GB" sz="3200" dirty="0">
                <a:solidFill>
                  <a:srgbClr val="000000"/>
                </a:solidFill>
              </a:rPr>
              <a:t>science programmes across 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</a:rPr>
              <a:t>three UK universities</a:t>
            </a:r>
          </a:p>
          <a:p>
            <a:endParaRPr lang="en-GB" sz="1400" dirty="0">
              <a:solidFill>
                <a:srgbClr val="424242"/>
              </a:solidFill>
            </a:endParaRPr>
          </a:p>
          <a:p>
            <a:endParaRPr lang="en-GB" dirty="0">
              <a:solidFill>
                <a:srgbClr val="424242"/>
              </a:solidFill>
            </a:endParaRPr>
          </a:p>
          <a:p>
            <a:r>
              <a:rPr lang="en-GB" sz="4400" b="1" i="0" u="none" strike="noStrike" dirty="0">
                <a:solidFill>
                  <a:srgbClr val="424242"/>
                </a:solidFill>
                <a:effectLst/>
                <a:latin typeface="Segoe Sans"/>
              </a:rPr>
              <a:t>🔍</a:t>
            </a:r>
            <a:r>
              <a:rPr lang="en-GB" sz="3600" b="1" i="0" u="none" strike="noStrike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en-GB" sz="3200" b="0" i="0" u="none" strike="noStrike" dirty="0">
                <a:solidFill>
                  <a:srgbClr val="424242"/>
                </a:solidFill>
                <a:effectLst/>
              </a:rPr>
              <a:t>Our case study 1) evaluates the effectiveness of different portfolio formats in bioscience programmes for skills </a:t>
            </a:r>
            <a:r>
              <a:rPr lang="en-GB" sz="3200" dirty="0">
                <a:solidFill>
                  <a:srgbClr val="424242"/>
                </a:solidFill>
              </a:rPr>
              <a:t>development and 2) explores student perceptions of reflective practice</a:t>
            </a:r>
            <a:endParaRPr lang="en-GB" sz="3200" b="0" i="0" u="none" strike="noStrike" dirty="0">
              <a:solidFill>
                <a:srgbClr val="424242"/>
              </a:solidFill>
              <a:effectLst/>
            </a:endParaRPr>
          </a:p>
          <a:p>
            <a:pPr algn="l"/>
            <a:endParaRPr lang="en-GB" sz="1400" dirty="0">
              <a:solidFill>
                <a:srgbClr val="424242"/>
              </a:solidFill>
            </a:endParaRPr>
          </a:p>
          <a:p>
            <a:pPr algn="l"/>
            <a:endParaRPr lang="en-GB" dirty="0">
              <a:solidFill>
                <a:srgbClr val="424242"/>
              </a:solidFill>
            </a:endParaRPr>
          </a:p>
          <a:p>
            <a:pPr algn="l"/>
            <a:r>
              <a:rPr lang="en-GB" sz="4400" b="1" i="0" u="none" strike="noStrike" dirty="0">
                <a:solidFill>
                  <a:srgbClr val="424242"/>
                </a:solidFill>
                <a:effectLst/>
                <a:latin typeface="Segoe Sans"/>
              </a:rPr>
              <a:t>📊</a:t>
            </a:r>
            <a:r>
              <a:rPr lang="en-GB" sz="3600" b="1" i="0" u="none" strike="noStrike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en-GB" sz="3200" b="0" i="0" u="none" strike="noStrike" dirty="0">
                <a:solidFill>
                  <a:srgbClr val="424242"/>
                </a:solidFill>
                <a:effectLst/>
              </a:rPr>
              <a:t>We provide insights, challenges and recommendations for future practice</a:t>
            </a:r>
          </a:p>
        </p:txBody>
      </p:sp>
    </p:spTree>
    <p:extLst>
      <p:ext uri="{BB962C8B-B14F-4D97-AF65-F5344CB8AC3E}">
        <p14:creationId xmlns:p14="http://schemas.microsoft.com/office/powerpoint/2010/main" val="30222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5">
            <a:extLst>
              <a:ext uri="{FF2B5EF4-FFF2-40B4-BE49-F238E27FC236}">
                <a16:creationId xmlns:a16="http://schemas.microsoft.com/office/drawing/2014/main" id="{6A776EB2-D303-E442-648D-97DB11CFDAC0}"/>
              </a:ext>
            </a:extLst>
          </p:cNvPr>
          <p:cNvSpPr txBox="1">
            <a:spLocks/>
          </p:cNvSpPr>
          <p:nvPr/>
        </p:nvSpPr>
        <p:spPr>
          <a:xfrm>
            <a:off x="729450" y="280737"/>
            <a:ext cx="11462550" cy="71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pPr>
              <a:lnSpc>
                <a:spcPct val="100000"/>
              </a:lnSpc>
              <a:buSzPct val="127488"/>
            </a:pPr>
            <a:r>
              <a:rPr lang="en-GB" sz="3300" b="1" dirty="0"/>
              <a:t>Importance of Reflective Portfolios in Student Development</a:t>
            </a:r>
          </a:p>
          <a:p>
            <a:pPr>
              <a:lnSpc>
                <a:spcPct val="100000"/>
              </a:lnSpc>
              <a:buSzPct val="111111"/>
            </a:pPr>
            <a:endParaRPr lang="en-GB" dirty="0"/>
          </a:p>
        </p:txBody>
      </p:sp>
      <p:sp>
        <p:nvSpPr>
          <p:cNvPr id="3" name="Google Shape;152;p5">
            <a:extLst>
              <a:ext uri="{FF2B5EF4-FFF2-40B4-BE49-F238E27FC236}">
                <a16:creationId xmlns:a16="http://schemas.microsoft.com/office/drawing/2014/main" id="{1F2587FB-ED02-BF24-094E-0F0355353E18}"/>
              </a:ext>
            </a:extLst>
          </p:cNvPr>
          <p:cNvSpPr txBox="1">
            <a:spLocks/>
          </p:cNvSpPr>
          <p:nvPr/>
        </p:nvSpPr>
        <p:spPr>
          <a:xfrm>
            <a:off x="601113" y="970860"/>
            <a:ext cx="11590887" cy="490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  <a:t>🔍 </a:t>
            </a:r>
            <a:r>
              <a:rPr lang="en-GB" b="1" i="0" u="none" strike="noStrike" dirty="0">
                <a:solidFill>
                  <a:srgbClr val="424242"/>
                </a:solidFill>
                <a:effectLst/>
                <a:latin typeface="+mn-lt"/>
              </a:rPr>
              <a:t>Limited Skills Awareness</a:t>
            </a:r>
            <a:b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</a:br>
            <a: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  <a:t>Many students are unaware of the skills they develop in higher education and how these relate to their future careers.</a:t>
            </a:r>
          </a:p>
          <a:p>
            <a:pPr algn="l"/>
            <a: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  <a:t>🧠 </a:t>
            </a:r>
            <a:r>
              <a:rPr lang="en-GB" b="1" i="0" u="none" strike="noStrike" dirty="0">
                <a:solidFill>
                  <a:srgbClr val="424242"/>
                </a:solidFill>
                <a:effectLst/>
                <a:latin typeface="+mn-lt"/>
              </a:rPr>
              <a:t>Reflection Enhances Learning</a:t>
            </a:r>
            <a:b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</a:br>
            <a: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  <a:t>Reflecting on experiences helps students learn more effectively.</a:t>
            </a:r>
          </a:p>
          <a:p>
            <a:pPr algn="l"/>
            <a: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  <a:t>🎯 </a:t>
            </a:r>
            <a:r>
              <a:rPr lang="en-GB" b="1" i="0" u="none" strike="noStrike" dirty="0">
                <a:solidFill>
                  <a:srgbClr val="424242"/>
                </a:solidFill>
                <a:effectLst/>
                <a:latin typeface="+mn-lt"/>
              </a:rPr>
              <a:t>Confidence Through Reflection</a:t>
            </a:r>
            <a:b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</a:br>
            <a: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  <a:t>Reflection supports well-being and goal-setting and turns professional development into action.</a:t>
            </a:r>
          </a:p>
          <a:p>
            <a:pPr algn="l"/>
            <a: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  <a:t>📊 </a:t>
            </a:r>
            <a:r>
              <a:rPr lang="en-GB" b="1" i="0" u="none" strike="noStrike" dirty="0">
                <a:solidFill>
                  <a:srgbClr val="424242"/>
                </a:solidFill>
                <a:effectLst/>
                <a:latin typeface="+mn-lt"/>
              </a:rPr>
              <a:t>Progress Tracking Tool</a:t>
            </a:r>
            <a:b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</a:br>
            <a:r>
              <a:rPr lang="en-GB" b="0" i="0" u="none" strike="noStrike" dirty="0">
                <a:solidFill>
                  <a:srgbClr val="424242"/>
                </a:solidFill>
                <a:effectLst/>
                <a:latin typeface="+mn-lt"/>
              </a:rPr>
              <a:t>Need for a shared tool to help students and tutors monitor progress especially when working with large numbers of students.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5FF4885-BCA6-AC63-5530-068B07D2D3A4}"/>
              </a:ext>
            </a:extLst>
          </p:cNvPr>
          <p:cNvSpPr/>
          <p:nvPr/>
        </p:nvSpPr>
        <p:spPr>
          <a:xfrm>
            <a:off x="601113" y="5887140"/>
            <a:ext cx="11081083" cy="830174"/>
          </a:xfrm>
          <a:custGeom>
            <a:avLst>
              <a:gd name="f0" fmla="val 1946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0" cap="none" spc="0" baseline="0" dirty="0">
                <a:solidFill>
                  <a:srgbClr val="FFFFFF"/>
                </a:solidFill>
                <a:uFillTx/>
                <a:latin typeface="Aptos"/>
              </a:rPr>
              <a:t>Limited research in the biosciences sector – Portfolio project</a:t>
            </a:r>
            <a:endParaRPr lang="en-GB" sz="2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1820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4E504FA-5983-592E-2284-D33F16AA0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91145"/>
              </p:ext>
            </p:extLst>
          </p:nvPr>
        </p:nvGraphicFramePr>
        <p:xfrm>
          <a:off x="155448" y="770733"/>
          <a:ext cx="11858920" cy="5786045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762812">
                  <a:extLst>
                    <a:ext uri="{9D8B030D-6E8A-4147-A177-3AD203B41FA5}">
                      <a16:colId xmlns:a16="http://schemas.microsoft.com/office/drawing/2014/main" val="3703502323"/>
                    </a:ext>
                  </a:extLst>
                </a:gridCol>
                <a:gridCol w="2516957">
                  <a:extLst>
                    <a:ext uri="{9D8B030D-6E8A-4147-A177-3AD203B41FA5}">
                      <a16:colId xmlns:a16="http://schemas.microsoft.com/office/drawing/2014/main" val="325782899"/>
                    </a:ext>
                  </a:extLst>
                </a:gridCol>
                <a:gridCol w="2535810">
                  <a:extLst>
                    <a:ext uri="{9D8B030D-6E8A-4147-A177-3AD203B41FA5}">
                      <a16:colId xmlns:a16="http://schemas.microsoft.com/office/drawing/2014/main" val="2334992584"/>
                    </a:ext>
                  </a:extLst>
                </a:gridCol>
                <a:gridCol w="2516957">
                  <a:extLst>
                    <a:ext uri="{9D8B030D-6E8A-4147-A177-3AD203B41FA5}">
                      <a16:colId xmlns:a16="http://schemas.microsoft.com/office/drawing/2014/main" val="356854072"/>
                    </a:ext>
                  </a:extLst>
                </a:gridCol>
                <a:gridCol w="2526384">
                  <a:extLst>
                    <a:ext uri="{9D8B030D-6E8A-4147-A177-3AD203B41FA5}">
                      <a16:colId xmlns:a16="http://schemas.microsoft.com/office/drawing/2014/main" val="1014983206"/>
                    </a:ext>
                  </a:extLst>
                </a:gridCol>
              </a:tblGrid>
              <a:tr h="1011180"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/>
                        <a:t> </a:t>
                      </a:r>
                      <a:endParaRPr lang="en-GB" sz="2000">
                        <a:latin typeface="Aptos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/>
                        <a:t>University of Edinburgh</a:t>
                      </a: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/>
                        <a:t>(Biological Sciences)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US" sz="1800" dirty="0"/>
                        <a:t>University of Edinburgh</a:t>
                      </a: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Aptos" pitchFamily="34"/>
                          <a:ea typeface="Times New Roman" pitchFamily="18"/>
                          <a:cs typeface="Times New Roman" pitchFamily="18"/>
                        </a:rPr>
                        <a:t>(Medical Sciences)</a:t>
                      </a:r>
                      <a:endParaRPr lang="en-GB" sz="2000" dirty="0">
                        <a:latin typeface="Aptos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/>
                        <a:t>University of Leicester</a:t>
                      </a: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/>
                        <a:t>(Natural Sciences)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/>
                        <a:t>Kingston University London</a:t>
                      </a: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/>
                        <a:t>(Biosciences)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8075063"/>
                  </a:ext>
                </a:extLst>
              </a:tr>
              <a:tr h="809915">
                <a:tc>
                  <a:txBody>
                    <a:bodyPr/>
                    <a:lstStyle/>
                    <a:p>
                      <a:pPr lvl="0"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Students 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1</a:t>
                      </a:r>
                      <a:r>
                        <a:rPr lang="en-US" sz="1800" baseline="30000" dirty="0">
                          <a:latin typeface="+mn-lt"/>
                        </a:rPr>
                        <a:t>st</a:t>
                      </a:r>
                      <a:r>
                        <a:rPr lang="en-US" sz="1800" dirty="0">
                          <a:latin typeface="+mn-lt"/>
                        </a:rPr>
                        <a:t> year undergraduate</a:t>
                      </a: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 (n=340/300) 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4</a:t>
                      </a:r>
                      <a:r>
                        <a:rPr lang="en-US" sz="1800" baseline="30000" dirty="0">
                          <a:latin typeface="+mn-lt"/>
                        </a:rPr>
                        <a:t>th</a:t>
                      </a:r>
                      <a:r>
                        <a:rPr lang="en-US" sz="1800" dirty="0">
                          <a:latin typeface="+mn-lt"/>
                        </a:rPr>
                        <a:t> year undergraduate </a:t>
                      </a: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(n=45)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1</a:t>
                      </a:r>
                      <a:r>
                        <a:rPr lang="en-US" sz="1800" baseline="30000" dirty="0">
                          <a:latin typeface="+mn-lt"/>
                        </a:rPr>
                        <a:t>st</a:t>
                      </a:r>
                      <a:r>
                        <a:rPr lang="en-US" sz="1800" dirty="0">
                          <a:latin typeface="+mn-lt"/>
                        </a:rPr>
                        <a:t> year undergraduate</a:t>
                      </a:r>
                      <a:endParaRPr lang="en-GB" sz="1800" dirty="0">
                        <a:latin typeface="+mn-lt"/>
                      </a:endParaRP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(n=15)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1</a:t>
                      </a:r>
                      <a:r>
                        <a:rPr lang="en-US" sz="1800" baseline="30000" dirty="0">
                          <a:latin typeface="+mn-lt"/>
                        </a:rPr>
                        <a:t>st</a:t>
                      </a:r>
                      <a:r>
                        <a:rPr lang="en-US" sz="1800" dirty="0">
                          <a:latin typeface="+mn-lt"/>
                        </a:rPr>
                        <a:t> year undergraduate</a:t>
                      </a:r>
                      <a:endParaRPr lang="en-GB" sz="1800" dirty="0">
                        <a:latin typeface="+mn-lt"/>
                      </a:endParaRP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(n=330)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4213564"/>
                  </a:ext>
                </a:extLst>
              </a:tr>
              <a:tr h="457055">
                <a:tc>
                  <a:txBody>
                    <a:bodyPr/>
                    <a:lstStyle/>
                    <a:p>
                      <a:pPr lvl="0"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IMD* Q1 &amp; Q 2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0040" lvl="0" indent="-173992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 3%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0040" lvl="0" indent="-173992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3%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 42%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3992" lvl="0" indent="-173992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latin typeface="+mn-lt"/>
                        </a:rPr>
                        <a:t>58%</a:t>
                      </a:r>
                      <a:endParaRPr lang="en-GB" sz="180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082591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lvl="0"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BAME students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latin typeface="+mn-lt"/>
                        </a:rPr>
                        <a:t>37%</a:t>
                      </a:r>
                      <a:endParaRPr lang="en-GB" sz="180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20%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60%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latin typeface="+mn-lt"/>
                        </a:rPr>
                        <a:t>86.3%</a:t>
                      </a:r>
                      <a:endParaRPr lang="en-GB" sz="180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9588406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lvl="0"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First in family  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>
                          <a:latin typeface="+mn-lt"/>
                          <a:ea typeface="Lato"/>
                          <a:cs typeface="Lato"/>
                        </a:rPr>
                        <a:t>9%</a:t>
                      </a:r>
                      <a:r>
                        <a:rPr lang="en-US" sz="1800">
                          <a:latin typeface="+mn-lt"/>
                        </a:rPr>
                        <a:t> </a:t>
                      </a:r>
                      <a:endParaRPr lang="en-GB" sz="180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Unavailable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Unavailable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Lato"/>
                          <a:cs typeface="Lato"/>
                        </a:rPr>
                        <a:t> 45%</a:t>
                      </a:r>
                      <a:r>
                        <a:rPr lang="en-US" sz="1800" dirty="0">
                          <a:latin typeface="+mn-lt"/>
                        </a:rPr>
                        <a:t> </a:t>
                      </a:r>
                      <a:endParaRPr lang="en-GB" sz="1800" dirty="0"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3024485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lvl="0"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Age &lt;21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99%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40%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93%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93%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3758439"/>
                  </a:ext>
                </a:extLst>
              </a:tr>
              <a:tr h="452486">
                <a:tc>
                  <a:txBody>
                    <a:bodyPr/>
                    <a:lstStyle/>
                    <a:p>
                      <a:pPr lvl="0"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Portfolio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>
                          <a:latin typeface="+mn-lt"/>
                          <a:ea typeface="Times New Roman" pitchFamily="18"/>
                          <a:cs typeface="Times New Roman" pitchFamily="18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latin typeface="+mn-lt"/>
                          <a:ea typeface="Times New Roman" pitchFamily="18"/>
                          <a:cs typeface="Times New Roman" pitchFamily="18"/>
                        </a:rPr>
                        <a:t>16%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>
                          <a:latin typeface="+mn-lt"/>
                          <a:ea typeface="Times New Roman" pitchFamily="18"/>
                          <a:cs typeface="Times New Roman" pitchFamily="18"/>
                        </a:rPr>
                        <a:t>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6967628"/>
                  </a:ext>
                </a:extLst>
              </a:tr>
              <a:tr h="650450">
                <a:tc>
                  <a:txBody>
                    <a:bodyPr/>
                    <a:lstStyle/>
                    <a:p>
                      <a:pPr lvl="0"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Assignment type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>
                          <a:latin typeface="+mn-lt"/>
                          <a:ea typeface="Times New Roman" pitchFamily="18"/>
                          <a:cs typeface="Times New Roman" pitchFamily="18"/>
                        </a:rPr>
                        <a:t>Solo assignment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Solo assignment</a:t>
                      </a:r>
                    </a:p>
                    <a:p>
                      <a:pPr lvl="0"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 with guidance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Solo assignment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Solo &amp; peer assignment supported with tutors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7729639"/>
                  </a:ext>
                </a:extLst>
              </a:tr>
              <a:tr h="572578">
                <a:tc>
                  <a:txBody>
                    <a:bodyPr/>
                    <a:lstStyle/>
                    <a:p>
                      <a:pPr lvl="0" algn="l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Delivery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Scheduled curriculum embedded portfolio workshops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Scheduled informal drop-in sessions (optional)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Scheduled portfolio workshops &amp; individual personal tutor meetings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  <a:ea typeface="Times New Roman" pitchFamily="18"/>
                          <a:cs typeface="Times New Roman" pitchFamily="18"/>
                        </a:rPr>
                        <a:t>Scheduled curriculum embedded workshops with tutor support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37767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A565C96-8D26-BFF9-219B-DD459C5D6337}"/>
              </a:ext>
            </a:extLst>
          </p:cNvPr>
          <p:cNvSpPr txBox="1"/>
          <p:nvPr/>
        </p:nvSpPr>
        <p:spPr>
          <a:xfrm>
            <a:off x="155448" y="124402"/>
            <a:ext cx="1185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Case Study Populations</a:t>
            </a:r>
          </a:p>
        </p:txBody>
      </p:sp>
    </p:spTree>
    <p:extLst>
      <p:ext uri="{BB962C8B-B14F-4D97-AF65-F5344CB8AC3E}">
        <p14:creationId xmlns:p14="http://schemas.microsoft.com/office/powerpoint/2010/main" val="99531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7A5404D-4993-ABAA-8960-9796B36F9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26056"/>
              </p:ext>
            </p:extLst>
          </p:nvPr>
        </p:nvGraphicFramePr>
        <p:xfrm>
          <a:off x="501987" y="2031593"/>
          <a:ext cx="10995520" cy="1589161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2199104">
                  <a:extLst>
                    <a:ext uri="{9D8B030D-6E8A-4147-A177-3AD203B41FA5}">
                      <a16:colId xmlns:a16="http://schemas.microsoft.com/office/drawing/2014/main" val="2275890674"/>
                    </a:ext>
                  </a:extLst>
                </a:gridCol>
                <a:gridCol w="2199104">
                  <a:extLst>
                    <a:ext uri="{9D8B030D-6E8A-4147-A177-3AD203B41FA5}">
                      <a16:colId xmlns:a16="http://schemas.microsoft.com/office/drawing/2014/main" val="3039968254"/>
                    </a:ext>
                  </a:extLst>
                </a:gridCol>
                <a:gridCol w="2199104">
                  <a:extLst>
                    <a:ext uri="{9D8B030D-6E8A-4147-A177-3AD203B41FA5}">
                      <a16:colId xmlns:a16="http://schemas.microsoft.com/office/drawing/2014/main" val="2965882374"/>
                    </a:ext>
                  </a:extLst>
                </a:gridCol>
                <a:gridCol w="2199104">
                  <a:extLst>
                    <a:ext uri="{9D8B030D-6E8A-4147-A177-3AD203B41FA5}">
                      <a16:colId xmlns:a16="http://schemas.microsoft.com/office/drawing/2014/main" val="3180452461"/>
                    </a:ext>
                  </a:extLst>
                </a:gridCol>
                <a:gridCol w="2199104">
                  <a:extLst>
                    <a:ext uri="{9D8B030D-6E8A-4147-A177-3AD203B41FA5}">
                      <a16:colId xmlns:a16="http://schemas.microsoft.com/office/drawing/2014/main" val="3164181596"/>
                    </a:ext>
                  </a:extLst>
                </a:gridCol>
              </a:tblGrid>
              <a:tr h="512877"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Questionnaires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Edinburgh (BS)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Edinburgh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Leicester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Kingston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14317"/>
                  </a:ext>
                </a:extLst>
              </a:tr>
              <a:tr h="563407">
                <a:tc>
                  <a:txBody>
                    <a:bodyPr/>
                    <a:lstStyle/>
                    <a:p>
                      <a:pPr lvl="0" algn="l"/>
                      <a:r>
                        <a:rPr lang="en-GB" sz="1800" dirty="0"/>
                        <a:t>Pre-Questionnaire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172 (51%)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20 (44%)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/>
                        <a:t>15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/>
                        <a:t>80 (24%)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099557"/>
                  </a:ext>
                </a:extLst>
              </a:tr>
              <a:tr h="512877">
                <a:tc>
                  <a:txBody>
                    <a:bodyPr/>
                    <a:lstStyle/>
                    <a:p>
                      <a:pPr lvl="0" algn="l"/>
                      <a:r>
                        <a:rPr lang="en-GB" sz="1800" dirty="0"/>
                        <a:t>Post-Questionnaire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/>
                        <a:t>56 (18%)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11 (24%)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5 (33%)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15  (4%)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916286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6ECB3CD7-DDEA-D01C-9BC1-6573A8C8604F}"/>
              </a:ext>
            </a:extLst>
          </p:cNvPr>
          <p:cNvSpPr txBox="1"/>
          <p:nvPr/>
        </p:nvSpPr>
        <p:spPr>
          <a:xfrm>
            <a:off x="482602" y="1109509"/>
            <a:ext cx="10742864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Questionnaires  and interviews investigated perceptions of reflective practice &amp; skills mastery and how it changed over time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CE1B5EB-D502-076B-C3E3-4B1FCB3D2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35056"/>
              </p:ext>
            </p:extLst>
          </p:nvPr>
        </p:nvGraphicFramePr>
        <p:xfrm>
          <a:off x="501987" y="3935611"/>
          <a:ext cx="10995520" cy="10731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99104">
                  <a:extLst>
                    <a:ext uri="{9D8B030D-6E8A-4147-A177-3AD203B41FA5}">
                      <a16:colId xmlns:a16="http://schemas.microsoft.com/office/drawing/2014/main" val="3600636954"/>
                    </a:ext>
                  </a:extLst>
                </a:gridCol>
                <a:gridCol w="2199104">
                  <a:extLst>
                    <a:ext uri="{9D8B030D-6E8A-4147-A177-3AD203B41FA5}">
                      <a16:colId xmlns:a16="http://schemas.microsoft.com/office/drawing/2014/main" val="3780605442"/>
                    </a:ext>
                  </a:extLst>
                </a:gridCol>
                <a:gridCol w="2199104">
                  <a:extLst>
                    <a:ext uri="{9D8B030D-6E8A-4147-A177-3AD203B41FA5}">
                      <a16:colId xmlns:a16="http://schemas.microsoft.com/office/drawing/2014/main" val="2094521309"/>
                    </a:ext>
                  </a:extLst>
                </a:gridCol>
                <a:gridCol w="2199104">
                  <a:extLst>
                    <a:ext uri="{9D8B030D-6E8A-4147-A177-3AD203B41FA5}">
                      <a16:colId xmlns:a16="http://schemas.microsoft.com/office/drawing/2014/main" val="873033622"/>
                    </a:ext>
                  </a:extLst>
                </a:gridCol>
                <a:gridCol w="2199104">
                  <a:extLst>
                    <a:ext uri="{9D8B030D-6E8A-4147-A177-3AD203B41FA5}">
                      <a16:colId xmlns:a16="http://schemas.microsoft.com/office/drawing/2014/main" val="2987079302"/>
                    </a:ext>
                  </a:extLst>
                </a:gridCol>
              </a:tblGrid>
              <a:tr h="361773"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 dirty="0"/>
                        <a:t>Edinburgh (BS)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Edinburgh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dirty="0"/>
                        <a:t>Leicester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 dirty="0"/>
                        <a:t>Kingston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72846"/>
                  </a:ext>
                </a:extLst>
              </a:tr>
              <a:tr h="707352">
                <a:tc>
                  <a:txBody>
                    <a:bodyPr/>
                    <a:lstStyle/>
                    <a:p>
                      <a:pPr lvl="0"/>
                      <a:r>
                        <a:rPr lang="en-GB" sz="1800" dirty="0"/>
                        <a:t>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1" dirty="0"/>
                        <a:t>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323340"/>
                  </a:ext>
                </a:extLst>
              </a:tr>
            </a:tbl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id="{5F0F6BFA-26CE-0A62-C1A3-1E687AFAB6B5}"/>
              </a:ext>
            </a:extLst>
          </p:cNvPr>
          <p:cNvSpPr txBox="1"/>
          <p:nvPr/>
        </p:nvSpPr>
        <p:spPr>
          <a:xfrm>
            <a:off x="501987" y="5323580"/>
            <a:ext cx="11288953" cy="1163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0" cap="none" spc="0" baseline="0" dirty="0">
                <a:solidFill>
                  <a:srgbClr val="000000"/>
                </a:solidFill>
                <a:uFillTx/>
                <a:ea typeface="Calibri" pitchFamily="34"/>
                <a:cs typeface="Times New Roman" pitchFamily="18"/>
              </a:rPr>
              <a:t>Analysis: </a:t>
            </a:r>
            <a:r>
              <a:rPr lang="en-GB" sz="2000" b="0" i="0" u="none" strike="noStrike" kern="0" cap="none" spc="0" baseline="0" dirty="0">
                <a:solidFill>
                  <a:srgbClr val="000000"/>
                </a:solidFill>
                <a:uFillTx/>
                <a:ea typeface="Calibri" pitchFamily="34"/>
                <a:cs typeface="Times New Roman" pitchFamily="18"/>
              </a:rPr>
              <a:t>Questionnaires used </a:t>
            </a:r>
            <a:r>
              <a:rPr lang="en-GB" sz="2000" kern="0" dirty="0">
                <a:solidFill>
                  <a:srgbClr val="000000"/>
                </a:solidFill>
                <a:ea typeface="Calibri" pitchFamily="34"/>
                <a:cs typeface="Times New Roman" pitchFamily="18"/>
              </a:rPr>
              <a:t>q</a:t>
            </a:r>
            <a:r>
              <a:rPr lang="en-GB" sz="2000" b="0" i="0" u="none" strike="noStrike" kern="0" cap="none" spc="0" baseline="0" dirty="0">
                <a:solidFill>
                  <a:srgbClr val="000000"/>
                </a:solidFill>
                <a:uFillTx/>
                <a:ea typeface="Calibri" pitchFamily="34"/>
                <a:cs typeface="Times New Roman" pitchFamily="18"/>
              </a:rPr>
              <a:t>ualitative and </a:t>
            </a:r>
            <a:r>
              <a:rPr lang="en-GB" sz="2000" kern="0" dirty="0">
                <a:solidFill>
                  <a:srgbClr val="000000"/>
                </a:solidFill>
                <a:ea typeface="Calibri" pitchFamily="34"/>
                <a:cs typeface="Times New Roman" pitchFamily="18"/>
              </a:rPr>
              <a:t>q</a:t>
            </a:r>
            <a:r>
              <a:rPr lang="en-GB" sz="2000" b="0" i="0" u="none" strike="noStrike" kern="0" cap="none" spc="0" baseline="0" dirty="0">
                <a:solidFill>
                  <a:srgbClr val="000000"/>
                </a:solidFill>
                <a:uFillTx/>
                <a:ea typeface="Calibri" pitchFamily="34"/>
                <a:cs typeface="Times New Roman" pitchFamily="18"/>
              </a:rPr>
              <a:t>uantitative analysis techniques. </a:t>
            </a:r>
          </a:p>
          <a:p>
            <a:pPr marL="0" marR="0" lvl="0" indent="0" algn="just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ea typeface="Calibri" pitchFamily="34"/>
                <a:cs typeface="Times New Roman" pitchFamily="18"/>
              </a:rPr>
              <a:t>Interview transcripts were coded using </a:t>
            </a:r>
            <a:r>
              <a:rPr lang="en-GB" sz="2000" b="0" i="0" u="none" strike="noStrike" kern="0" cap="none" spc="0" baseline="0" dirty="0">
                <a:solidFill>
                  <a:srgbClr val="000000"/>
                </a:solidFill>
                <a:uFillTx/>
                <a:ea typeface="Calibri" pitchFamily="34"/>
                <a:cs typeface="Times New Roman" pitchFamily="18"/>
              </a:rPr>
              <a:t>content and 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ea typeface="Calibri" pitchFamily="34"/>
                <a:cs typeface="Times New Roman" pitchFamily="18"/>
              </a:rPr>
              <a:t>thematic analysis to develop themes that were general to all student experience and specific to each institution.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50C7CE-7E5B-1CAB-3C8C-DAAC981A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2" y="-55638"/>
            <a:ext cx="10515600" cy="1325559"/>
          </a:xfrm>
        </p:spPr>
        <p:txBody>
          <a:bodyPr/>
          <a:lstStyle/>
          <a:p>
            <a:r>
              <a:rPr lang="en-US" b="1" dirty="0"/>
              <a:t>Project Methodology and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35180-30AB-54E3-F5B8-4EE03BAA3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38C17E-A5F2-1E15-7A82-BEF6166B1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524463"/>
              </p:ext>
            </p:extLst>
          </p:nvPr>
        </p:nvGraphicFramePr>
        <p:xfrm>
          <a:off x="0" y="-457200"/>
          <a:ext cx="12192000" cy="649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F8BB11-D2BD-0B62-C526-80FFD9EAE7F4}"/>
              </a:ext>
            </a:extLst>
          </p:cNvPr>
          <p:cNvSpPr txBox="1"/>
          <p:nvPr/>
        </p:nvSpPr>
        <p:spPr>
          <a:xfrm>
            <a:off x="5630277" y="5600479"/>
            <a:ext cx="4848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1. Yet to develop, 2. Developing, 3. Proficient, 4. Mastery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09196-1129-A705-BE3D-D6CDC07BCF8B}"/>
              </a:ext>
            </a:extLst>
          </p:cNvPr>
          <p:cNvSpPr txBox="1"/>
          <p:nvPr/>
        </p:nvSpPr>
        <p:spPr>
          <a:xfrm>
            <a:off x="691598" y="30829"/>
            <a:ext cx="711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 = 0.0357</a:t>
            </a:r>
          </a:p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5C037-6E84-04E8-EDB0-D522D2DC4851}"/>
              </a:ext>
            </a:extLst>
          </p:cNvPr>
          <p:cNvSpPr txBox="1"/>
          <p:nvPr/>
        </p:nvSpPr>
        <p:spPr>
          <a:xfrm>
            <a:off x="3894320" y="495831"/>
            <a:ext cx="711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 = 0.021</a:t>
            </a:r>
          </a:p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DE694-CE92-8DE6-A943-AFB203849107}"/>
              </a:ext>
            </a:extLst>
          </p:cNvPr>
          <p:cNvSpPr txBox="1"/>
          <p:nvPr/>
        </p:nvSpPr>
        <p:spPr>
          <a:xfrm>
            <a:off x="7058355" y="69563"/>
            <a:ext cx="711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 = 0.0496</a:t>
            </a:r>
          </a:p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D0115-D018-CE77-D1DA-6C5C79140EC2}"/>
              </a:ext>
            </a:extLst>
          </p:cNvPr>
          <p:cNvSpPr txBox="1"/>
          <p:nvPr/>
        </p:nvSpPr>
        <p:spPr>
          <a:xfrm>
            <a:off x="8111381" y="526002"/>
            <a:ext cx="711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 = 0.0003</a:t>
            </a:r>
          </a:p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310065-A41C-7292-AB1A-A068D50A683E}"/>
              </a:ext>
            </a:extLst>
          </p:cNvPr>
          <p:cNvGrpSpPr/>
          <p:nvPr/>
        </p:nvGrpSpPr>
        <p:grpSpPr>
          <a:xfrm>
            <a:off x="953195" y="389467"/>
            <a:ext cx="177292" cy="1001518"/>
            <a:chOff x="1289494" y="735703"/>
            <a:chExt cx="177292" cy="100151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C47FF6-6015-6379-C96B-57EE785C3523}"/>
                </a:ext>
              </a:extLst>
            </p:cNvPr>
            <p:cNvCxnSpPr>
              <a:cxnSpLocks/>
            </p:cNvCxnSpPr>
            <p:nvPr/>
          </p:nvCxnSpPr>
          <p:spPr>
            <a:xfrm>
              <a:off x="1296880" y="747514"/>
              <a:ext cx="0" cy="989707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79698B-680E-2690-39D8-ED743721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9494" y="741120"/>
              <a:ext cx="177292" cy="6394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091FF9-8300-B6BB-991F-96970E91D8F3}"/>
                </a:ext>
              </a:extLst>
            </p:cNvPr>
            <p:cNvCxnSpPr>
              <a:cxnSpLocks/>
            </p:cNvCxnSpPr>
            <p:nvPr/>
          </p:nvCxnSpPr>
          <p:spPr>
            <a:xfrm>
              <a:off x="1466786" y="735703"/>
              <a:ext cx="0" cy="10868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E24B1E-FC7F-023E-5A49-B620C1F75115}"/>
              </a:ext>
            </a:extLst>
          </p:cNvPr>
          <p:cNvGrpSpPr/>
          <p:nvPr/>
        </p:nvGrpSpPr>
        <p:grpSpPr>
          <a:xfrm>
            <a:off x="4140179" y="879588"/>
            <a:ext cx="186622" cy="1255172"/>
            <a:chOff x="1338006" y="544309"/>
            <a:chExt cx="186622" cy="12551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5DFD57-12CF-EC70-3374-0BD161C6E96F}"/>
                </a:ext>
              </a:extLst>
            </p:cNvPr>
            <p:cNvCxnSpPr>
              <a:cxnSpLocks/>
            </p:cNvCxnSpPr>
            <p:nvPr/>
          </p:nvCxnSpPr>
          <p:spPr>
            <a:xfrm>
              <a:off x="1338006" y="545821"/>
              <a:ext cx="0" cy="125366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F3A620-F1FF-3AB8-5DAA-62518AC2A735}"/>
                </a:ext>
              </a:extLst>
            </p:cNvPr>
            <p:cNvCxnSpPr>
              <a:cxnSpLocks/>
            </p:cNvCxnSpPr>
            <p:nvPr/>
          </p:nvCxnSpPr>
          <p:spPr>
            <a:xfrm>
              <a:off x="1524628" y="544309"/>
              <a:ext cx="0" cy="10868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DFA86D-E826-6D6A-BCE6-DCE97D0F79F5}"/>
              </a:ext>
            </a:extLst>
          </p:cNvPr>
          <p:cNvCxnSpPr>
            <a:cxnSpLocks/>
          </p:cNvCxnSpPr>
          <p:nvPr/>
        </p:nvCxnSpPr>
        <p:spPr>
          <a:xfrm flipH="1">
            <a:off x="4140179" y="888732"/>
            <a:ext cx="186622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9E6DAC4-A8C9-82BD-2724-39CB64394523}"/>
              </a:ext>
            </a:extLst>
          </p:cNvPr>
          <p:cNvGrpSpPr/>
          <p:nvPr/>
        </p:nvGrpSpPr>
        <p:grpSpPr>
          <a:xfrm>
            <a:off x="7338973" y="433702"/>
            <a:ext cx="149963" cy="1088593"/>
            <a:chOff x="6444821" y="1172457"/>
            <a:chExt cx="149963" cy="10885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2E1643-DC57-7D40-5CFE-AF4ED90AC3CB}"/>
                </a:ext>
              </a:extLst>
            </p:cNvPr>
            <p:cNvGrpSpPr/>
            <p:nvPr/>
          </p:nvGrpSpPr>
          <p:grpSpPr>
            <a:xfrm>
              <a:off x="6444821" y="1172457"/>
              <a:ext cx="149963" cy="1088593"/>
              <a:chOff x="1335732" y="755119"/>
              <a:chExt cx="149963" cy="108859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E8453D6-1BE6-15A5-48BA-27BDAF5678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5732" y="755119"/>
                <a:ext cx="0" cy="1088593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061E102-443A-E664-1EE2-6BCED9AB61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695" y="755119"/>
                <a:ext cx="0" cy="108686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9843A8D-CE85-4993-399B-8CBF3F4617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4821" y="1176095"/>
              <a:ext cx="149963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E33659-1263-B67C-5B14-8DF6922A8B70}"/>
              </a:ext>
            </a:extLst>
          </p:cNvPr>
          <p:cNvGrpSpPr/>
          <p:nvPr/>
        </p:nvGrpSpPr>
        <p:grpSpPr>
          <a:xfrm>
            <a:off x="8392247" y="932278"/>
            <a:ext cx="167950" cy="1664618"/>
            <a:chOff x="6444821" y="1214806"/>
            <a:chExt cx="167950" cy="166461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BD7F58E-6ECB-6DB3-9634-4D9DF7FBB96A}"/>
                </a:ext>
              </a:extLst>
            </p:cNvPr>
            <p:cNvGrpSpPr/>
            <p:nvPr/>
          </p:nvGrpSpPr>
          <p:grpSpPr>
            <a:xfrm>
              <a:off x="6444821" y="1214806"/>
              <a:ext cx="167950" cy="1664618"/>
              <a:chOff x="1335732" y="797468"/>
              <a:chExt cx="167950" cy="166461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3B0FC83-FB47-5772-1E40-B1728D726D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5732" y="797468"/>
                <a:ext cx="0" cy="1664618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C6E4CAE-E99D-8A9B-FEDE-709D0CDC1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3682" y="797468"/>
                <a:ext cx="0" cy="108686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A19275B-F342-0118-22D4-011BE1ACA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4821" y="1217471"/>
              <a:ext cx="157393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54375E-0D84-B0AA-D4F5-787B5FE6DFEC}"/>
              </a:ext>
            </a:extLst>
          </p:cNvPr>
          <p:cNvCxnSpPr>
            <a:cxnSpLocks/>
          </p:cNvCxnSpPr>
          <p:nvPr/>
        </p:nvCxnSpPr>
        <p:spPr>
          <a:xfrm>
            <a:off x="3813374" y="4096512"/>
            <a:ext cx="792144" cy="914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91AE92-778E-5C31-5805-F1CA5D39463F}"/>
              </a:ext>
            </a:extLst>
          </p:cNvPr>
          <p:cNvCxnSpPr>
            <a:cxnSpLocks/>
          </p:cNvCxnSpPr>
          <p:nvPr/>
        </p:nvCxnSpPr>
        <p:spPr>
          <a:xfrm>
            <a:off x="8054501" y="4093464"/>
            <a:ext cx="835499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9C2A80-98B5-5A3A-1758-06E72A6FFC62}"/>
              </a:ext>
            </a:extLst>
          </p:cNvPr>
          <p:cNvCxnSpPr>
            <a:cxnSpLocks/>
          </p:cNvCxnSpPr>
          <p:nvPr/>
        </p:nvCxnSpPr>
        <p:spPr>
          <a:xfrm>
            <a:off x="9121301" y="4105656"/>
            <a:ext cx="801632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6EF12F-9628-2662-DE36-E8767A69A8F8}"/>
              </a:ext>
            </a:extLst>
          </p:cNvPr>
          <p:cNvCxnSpPr>
            <a:cxnSpLocks/>
          </p:cNvCxnSpPr>
          <p:nvPr/>
        </p:nvCxnSpPr>
        <p:spPr>
          <a:xfrm>
            <a:off x="635347" y="2847319"/>
            <a:ext cx="843596" cy="0"/>
          </a:xfrm>
          <a:prstGeom prst="line">
            <a:avLst/>
          </a:prstGeom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48125B9-CE58-E255-823E-FB758D020B20}"/>
              </a:ext>
            </a:extLst>
          </p:cNvPr>
          <p:cNvCxnSpPr>
            <a:cxnSpLocks/>
          </p:cNvCxnSpPr>
          <p:nvPr/>
        </p:nvCxnSpPr>
        <p:spPr>
          <a:xfrm>
            <a:off x="2762531" y="2835657"/>
            <a:ext cx="848588" cy="11662"/>
          </a:xfrm>
          <a:prstGeom prst="line">
            <a:avLst/>
          </a:prstGeom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F024E9A-C316-018D-917B-265A33FFF421}"/>
              </a:ext>
            </a:extLst>
          </p:cNvPr>
          <p:cNvCxnSpPr>
            <a:cxnSpLocks/>
          </p:cNvCxnSpPr>
          <p:nvPr/>
        </p:nvCxnSpPr>
        <p:spPr>
          <a:xfrm>
            <a:off x="6993797" y="2831417"/>
            <a:ext cx="840161" cy="0"/>
          </a:xfrm>
          <a:prstGeom prst="line">
            <a:avLst/>
          </a:prstGeom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B04FED-601D-20FF-6C4B-D3F677FFBF16}"/>
              </a:ext>
            </a:extLst>
          </p:cNvPr>
          <p:cNvCxnSpPr>
            <a:cxnSpLocks/>
          </p:cNvCxnSpPr>
          <p:nvPr/>
        </p:nvCxnSpPr>
        <p:spPr>
          <a:xfrm>
            <a:off x="635347" y="3061829"/>
            <a:ext cx="843596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6F981C-E279-5B23-D3DD-53DC87DDB83F}"/>
              </a:ext>
            </a:extLst>
          </p:cNvPr>
          <p:cNvCxnSpPr>
            <a:cxnSpLocks/>
          </p:cNvCxnSpPr>
          <p:nvPr/>
        </p:nvCxnSpPr>
        <p:spPr>
          <a:xfrm>
            <a:off x="2762531" y="3061829"/>
            <a:ext cx="848588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8CA9C9-B16F-2DAC-F364-55CCF7C2F234}"/>
              </a:ext>
            </a:extLst>
          </p:cNvPr>
          <p:cNvCxnSpPr>
            <a:cxnSpLocks/>
          </p:cNvCxnSpPr>
          <p:nvPr/>
        </p:nvCxnSpPr>
        <p:spPr>
          <a:xfrm>
            <a:off x="6993797" y="2986775"/>
            <a:ext cx="840161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97CED5-9B33-4865-AE6B-5C60948018FD}"/>
              </a:ext>
            </a:extLst>
          </p:cNvPr>
          <p:cNvSpPr txBox="1"/>
          <p:nvPr/>
        </p:nvSpPr>
        <p:spPr>
          <a:xfrm>
            <a:off x="1715592" y="6070473"/>
            <a:ext cx="10556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solidFill>
                  <a:srgbClr val="424242"/>
                </a:solidFill>
                <a:effectLst/>
              </a:rPr>
              <a:t>Most skills improved</a:t>
            </a:r>
            <a:r>
              <a:rPr lang="en-GB" sz="1400" b="0" i="0" u="none" strike="noStrike" dirty="0">
                <a:solidFill>
                  <a:srgbClr val="424242"/>
                </a:solidFill>
                <a:effectLst/>
              </a:rPr>
              <a:t> across all institutions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solidFill>
                  <a:srgbClr val="424242"/>
                </a:solidFill>
                <a:effectLst/>
              </a:rPr>
              <a:t>ED</a:t>
            </a:r>
            <a:r>
              <a:rPr lang="en-GB" sz="1400" b="0" i="0" u="none" strike="noStrike" dirty="0">
                <a:solidFill>
                  <a:srgbClr val="424242"/>
                </a:solidFill>
                <a:effectLst/>
              </a:rPr>
              <a:t> showed the </a:t>
            </a:r>
            <a:r>
              <a:rPr lang="en-GB" sz="1400" b="1" i="0" u="none" strike="noStrike" dirty="0">
                <a:solidFill>
                  <a:srgbClr val="424242"/>
                </a:solidFill>
                <a:effectLst/>
              </a:rPr>
              <a:t>most consistent improvement</a:t>
            </a:r>
            <a:r>
              <a:rPr lang="en-GB" sz="1400" b="0" i="0" u="none" strike="noStrike" dirty="0">
                <a:solidFill>
                  <a:srgbClr val="424242"/>
                </a:solidFill>
                <a:effectLst/>
              </a:rPr>
              <a:t> across all categories. Four were significant using Mann-Whitney U test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1" i="0" u="none" strike="noStrike" dirty="0">
                <a:solidFill>
                  <a:srgbClr val="424242"/>
                </a:solidFill>
                <a:effectLst/>
              </a:rPr>
              <a:t>LR</a:t>
            </a:r>
            <a:r>
              <a:rPr lang="en-GB" sz="1400" b="0" i="0" u="none" strike="noStrike" dirty="0">
                <a:solidFill>
                  <a:srgbClr val="424242"/>
                </a:solidFill>
                <a:effectLst/>
              </a:rPr>
              <a:t> had </a:t>
            </a:r>
            <a:r>
              <a:rPr lang="en-GB" sz="1400" b="1" i="0" u="none" strike="noStrike" dirty="0">
                <a:solidFill>
                  <a:srgbClr val="424242"/>
                </a:solidFill>
                <a:effectLst/>
              </a:rPr>
              <a:t>notable declines</a:t>
            </a:r>
            <a:r>
              <a:rPr lang="en-GB" sz="1400" b="0" i="0" u="none" strike="noStrike" dirty="0">
                <a:solidFill>
                  <a:srgbClr val="424242"/>
                </a:solidFill>
                <a:effectLst/>
              </a:rPr>
              <a:t> in </a:t>
            </a:r>
            <a:r>
              <a:rPr lang="en-GB" sz="1400" b="0" i="1" u="none" strike="noStrike" dirty="0">
                <a:solidFill>
                  <a:srgbClr val="424242"/>
                </a:solidFill>
                <a:effectLst/>
              </a:rPr>
              <a:t>Tolerance for Stress</a:t>
            </a:r>
            <a:r>
              <a:rPr lang="en-GB" sz="1400" b="0" i="0" u="none" strike="noStrike" dirty="0">
                <a:solidFill>
                  <a:srgbClr val="424242"/>
                </a:solidFill>
                <a:effectLst/>
              </a:rPr>
              <a:t> and </a:t>
            </a:r>
            <a:r>
              <a:rPr lang="en-GB" sz="1400" b="0" i="1" u="none" strike="noStrike" dirty="0">
                <a:solidFill>
                  <a:srgbClr val="424242"/>
                </a:solidFill>
                <a:effectLst/>
              </a:rPr>
              <a:t>Creativity</a:t>
            </a:r>
            <a:r>
              <a:rPr lang="en-GB" sz="1400" b="0" i="0" u="none" strike="noStrike" dirty="0">
                <a:solidFill>
                  <a:srgbClr val="424242"/>
                </a:solidFill>
                <a:effectLst/>
              </a:rPr>
              <a:t>, but a strong gain in </a:t>
            </a:r>
            <a:r>
              <a:rPr lang="en-GB" sz="1400" b="0" i="1" u="none" strike="noStrike" dirty="0">
                <a:solidFill>
                  <a:srgbClr val="424242"/>
                </a:solidFill>
                <a:effectLst/>
              </a:rPr>
              <a:t>Organisation</a:t>
            </a:r>
            <a:r>
              <a:rPr lang="en-GB" sz="1400" b="0" i="0" u="none" strike="noStrike" dirty="0">
                <a:solidFill>
                  <a:srgbClr val="424242"/>
                </a:solidFill>
                <a:effectLst/>
              </a:rPr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5635BB-B84F-C4FC-4DF5-2BDB3178B45A}"/>
              </a:ext>
            </a:extLst>
          </p:cNvPr>
          <p:cNvCxnSpPr>
            <a:cxnSpLocks/>
          </p:cNvCxnSpPr>
          <p:nvPr/>
        </p:nvCxnSpPr>
        <p:spPr>
          <a:xfrm>
            <a:off x="4854774" y="4291245"/>
            <a:ext cx="843293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61FF5F-DC61-F252-11B8-A0D19E69972F}"/>
              </a:ext>
            </a:extLst>
          </p:cNvPr>
          <p:cNvCxnSpPr>
            <a:cxnSpLocks/>
          </p:cNvCxnSpPr>
          <p:nvPr/>
        </p:nvCxnSpPr>
        <p:spPr>
          <a:xfrm>
            <a:off x="10150815" y="4291245"/>
            <a:ext cx="843293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FDECFE-6A22-5C43-A6F7-97CC361BA039}"/>
              </a:ext>
            </a:extLst>
          </p:cNvPr>
          <p:cNvCxnSpPr>
            <a:cxnSpLocks/>
          </p:cNvCxnSpPr>
          <p:nvPr/>
        </p:nvCxnSpPr>
        <p:spPr>
          <a:xfrm>
            <a:off x="9121301" y="4291245"/>
            <a:ext cx="843293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93C696-DA21-0AAD-E716-D21C98C6AAF7}"/>
              </a:ext>
            </a:extLst>
          </p:cNvPr>
          <p:cNvSpPr txBox="1"/>
          <p:nvPr/>
        </p:nvSpPr>
        <p:spPr>
          <a:xfrm>
            <a:off x="824163" y="2648221"/>
            <a:ext cx="61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A93E4-00B7-43DF-8FD4-8E1542D32D75}"/>
              </a:ext>
            </a:extLst>
          </p:cNvPr>
          <p:cNvSpPr txBox="1"/>
          <p:nvPr/>
        </p:nvSpPr>
        <p:spPr>
          <a:xfrm>
            <a:off x="2944509" y="2648221"/>
            <a:ext cx="61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5B243-074F-385B-8AC2-9C7FA13083A0}"/>
              </a:ext>
            </a:extLst>
          </p:cNvPr>
          <p:cNvSpPr txBox="1"/>
          <p:nvPr/>
        </p:nvSpPr>
        <p:spPr>
          <a:xfrm>
            <a:off x="7166049" y="2657365"/>
            <a:ext cx="61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F7506-FF51-190C-B461-60952F7F4951}"/>
              </a:ext>
            </a:extLst>
          </p:cNvPr>
          <p:cNvSpPr txBox="1"/>
          <p:nvPr/>
        </p:nvSpPr>
        <p:spPr>
          <a:xfrm>
            <a:off x="3992870" y="3924187"/>
            <a:ext cx="61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CB3DB-9A47-C898-EE3C-25042C3BA853}"/>
              </a:ext>
            </a:extLst>
          </p:cNvPr>
          <p:cNvSpPr txBox="1"/>
          <p:nvPr/>
        </p:nvSpPr>
        <p:spPr>
          <a:xfrm>
            <a:off x="8243316" y="3911395"/>
            <a:ext cx="61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CB91D-7A1F-6569-F259-8FB113FA457A}"/>
              </a:ext>
            </a:extLst>
          </p:cNvPr>
          <p:cNvSpPr txBox="1"/>
          <p:nvPr/>
        </p:nvSpPr>
        <p:spPr>
          <a:xfrm>
            <a:off x="9273709" y="3920539"/>
            <a:ext cx="61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86D2E-1BBD-B506-A776-861C2772B01D}"/>
              </a:ext>
            </a:extLst>
          </p:cNvPr>
          <p:cNvSpPr txBox="1"/>
          <p:nvPr/>
        </p:nvSpPr>
        <p:spPr>
          <a:xfrm>
            <a:off x="815019" y="2892552"/>
            <a:ext cx="7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8BDB8-31F2-0674-E934-C5567CBD8C19}"/>
              </a:ext>
            </a:extLst>
          </p:cNvPr>
          <p:cNvSpPr txBox="1"/>
          <p:nvPr/>
        </p:nvSpPr>
        <p:spPr>
          <a:xfrm>
            <a:off x="2935365" y="2874622"/>
            <a:ext cx="7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61F4BA-7B61-4229-7F97-BD0CA1EC67AE}"/>
              </a:ext>
            </a:extLst>
          </p:cNvPr>
          <p:cNvSpPr txBox="1"/>
          <p:nvPr/>
        </p:nvSpPr>
        <p:spPr>
          <a:xfrm>
            <a:off x="7166049" y="2808394"/>
            <a:ext cx="7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CC6485-2C80-7AAC-98D2-C2B637DA5283}"/>
              </a:ext>
            </a:extLst>
          </p:cNvPr>
          <p:cNvSpPr txBox="1"/>
          <p:nvPr/>
        </p:nvSpPr>
        <p:spPr>
          <a:xfrm>
            <a:off x="4940318" y="4093165"/>
            <a:ext cx="7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1971CF-1CEE-EA0D-653D-868134FF12A8}"/>
              </a:ext>
            </a:extLst>
          </p:cNvPr>
          <p:cNvSpPr txBox="1"/>
          <p:nvPr/>
        </p:nvSpPr>
        <p:spPr>
          <a:xfrm>
            <a:off x="9282371" y="4105656"/>
            <a:ext cx="7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3319DF-38B6-8CB0-271B-91065BAB2329}"/>
              </a:ext>
            </a:extLst>
          </p:cNvPr>
          <p:cNvSpPr txBox="1"/>
          <p:nvPr/>
        </p:nvSpPr>
        <p:spPr>
          <a:xfrm>
            <a:off x="10340678" y="4103645"/>
            <a:ext cx="7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Post-</a:t>
            </a:r>
          </a:p>
        </p:txBody>
      </p:sp>
    </p:spTree>
    <p:extLst>
      <p:ext uri="{BB962C8B-B14F-4D97-AF65-F5344CB8AC3E}">
        <p14:creationId xmlns:p14="http://schemas.microsoft.com/office/powerpoint/2010/main" val="419945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AE48-46C3-F622-233A-2DC781D96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3FCDDB-4019-2A98-E90B-C77B82DE0BBB}"/>
              </a:ext>
            </a:extLst>
          </p:cNvPr>
          <p:cNvSpPr txBox="1"/>
          <p:nvPr/>
        </p:nvSpPr>
        <p:spPr>
          <a:xfrm>
            <a:off x="0" y="5307249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1. Totally disagree, 2. Disagree, 3. Agree, 4. Totally agree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A86963-CFD5-9F3B-3D31-22EC75516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172305"/>
              </p:ext>
            </p:extLst>
          </p:nvPr>
        </p:nvGraphicFramePr>
        <p:xfrm>
          <a:off x="0" y="0"/>
          <a:ext cx="12192000" cy="540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9228A3-32EC-FAA2-F7FA-F346F14892F4}"/>
              </a:ext>
            </a:extLst>
          </p:cNvPr>
          <p:cNvSpPr txBox="1"/>
          <p:nvPr/>
        </p:nvSpPr>
        <p:spPr>
          <a:xfrm>
            <a:off x="304800" y="5575015"/>
            <a:ext cx="114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24242"/>
                </a:solidFill>
                <a:effectLst/>
              </a:rPr>
              <a:t>KU</a:t>
            </a:r>
            <a:r>
              <a:rPr lang="en-GB" b="0" i="0" u="none" strike="noStrike" dirty="0">
                <a:solidFill>
                  <a:srgbClr val="424242"/>
                </a:solidFill>
                <a:effectLst/>
              </a:rPr>
              <a:t>: All statements declined slightly.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24242"/>
                </a:solidFill>
                <a:effectLst/>
              </a:rPr>
              <a:t>ED</a:t>
            </a:r>
            <a:r>
              <a:rPr lang="en-GB" b="0" i="0" u="none" strike="noStrike" dirty="0">
                <a:solidFill>
                  <a:srgbClr val="424242"/>
                </a:solidFill>
                <a:effectLst/>
              </a:rPr>
              <a:t>: Mixed results, with some improvements (e.g., </a:t>
            </a:r>
            <a:r>
              <a:rPr lang="en-GB" b="0" i="1" u="none" strike="noStrike" dirty="0">
                <a:solidFill>
                  <a:srgbClr val="424242"/>
                </a:solidFill>
                <a:effectLst/>
              </a:rPr>
              <a:t>reflective capabilities</a:t>
            </a:r>
            <a:r>
              <a:rPr lang="en-GB" b="0" i="0" u="none" strike="noStrike" dirty="0">
                <a:solidFill>
                  <a:srgbClr val="424242"/>
                </a:solidFill>
                <a:effectLst/>
              </a:rPr>
              <a:t>, </a:t>
            </a:r>
            <a:r>
              <a:rPr lang="en-GB" b="0" i="1" u="none" strike="noStrike" dirty="0">
                <a:solidFill>
                  <a:srgbClr val="424242"/>
                </a:solidFill>
                <a:effectLst/>
              </a:rPr>
              <a:t>reflecting on learning, which were both significant using Mann-Whitney U test</a:t>
            </a:r>
            <a:r>
              <a:rPr lang="en-GB" b="0" i="0" u="none" strike="noStrike" dirty="0">
                <a:solidFill>
                  <a:srgbClr val="424242"/>
                </a:solidFill>
                <a:effectLst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24242"/>
                </a:solidFill>
                <a:effectLst/>
              </a:rPr>
              <a:t>LR</a:t>
            </a:r>
            <a:r>
              <a:rPr lang="en-GB" b="0" i="0" u="none" strike="noStrike" dirty="0">
                <a:solidFill>
                  <a:srgbClr val="424242"/>
                </a:solidFill>
                <a:effectLst/>
              </a:rPr>
              <a:t>: Mostly declines, with two slight improvements.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51913F-01D5-7DD5-0FB0-A5241FDB13A9}"/>
              </a:ext>
            </a:extLst>
          </p:cNvPr>
          <p:cNvGrpSpPr/>
          <p:nvPr/>
        </p:nvGrpSpPr>
        <p:grpSpPr>
          <a:xfrm>
            <a:off x="577559" y="244549"/>
            <a:ext cx="711198" cy="1450975"/>
            <a:chOff x="1006261" y="96461"/>
            <a:chExt cx="711198" cy="14509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E2D113-2D18-DA05-67E2-256F390B5D03}"/>
                </a:ext>
              </a:extLst>
            </p:cNvPr>
            <p:cNvSpPr txBox="1"/>
            <p:nvPr/>
          </p:nvSpPr>
          <p:spPr>
            <a:xfrm>
              <a:off x="1006261" y="96461"/>
              <a:ext cx="7111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 = 0.0014</a:t>
              </a:r>
            </a:p>
            <a:p>
              <a:pPr algn="ctr"/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*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60C0BF-DBEC-34CB-FA78-F8CA29D0E204}"/>
                </a:ext>
              </a:extLst>
            </p:cNvPr>
            <p:cNvGrpSpPr/>
            <p:nvPr/>
          </p:nvGrpSpPr>
          <p:grpSpPr>
            <a:xfrm>
              <a:off x="1296880" y="474620"/>
              <a:ext cx="241300" cy="1072816"/>
              <a:chOff x="1296880" y="527785"/>
              <a:chExt cx="241300" cy="107281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33AB58-831D-0556-FAC8-29D18A697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8100" y="555883"/>
                <a:ext cx="0" cy="1044718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365DFC8-C77E-A1A3-9005-FDFBE22F3A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6880" y="545511"/>
                <a:ext cx="241300" cy="0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9249394-6B3E-8ED3-E208-58DFBC389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0794" y="527785"/>
                <a:ext cx="0" cy="108686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F5451F-C941-2168-1B8B-D786135FAD22}"/>
              </a:ext>
            </a:extLst>
          </p:cNvPr>
          <p:cNvGrpSpPr/>
          <p:nvPr/>
        </p:nvGrpSpPr>
        <p:grpSpPr>
          <a:xfrm>
            <a:off x="1918801" y="867427"/>
            <a:ext cx="762000" cy="1315958"/>
            <a:chOff x="2317750" y="887888"/>
            <a:chExt cx="762000" cy="13159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86276F-3E5B-7FAD-E156-14591B1B0CBB}"/>
                </a:ext>
              </a:extLst>
            </p:cNvPr>
            <p:cNvSpPr txBox="1"/>
            <p:nvPr/>
          </p:nvSpPr>
          <p:spPr>
            <a:xfrm>
              <a:off x="2317750" y="887888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 = 0.006</a:t>
              </a:r>
            </a:p>
            <a:p>
              <a:pPr algn="ctr"/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*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C1C90B-534B-006B-D037-72391F212425}"/>
                </a:ext>
              </a:extLst>
            </p:cNvPr>
            <p:cNvGrpSpPr/>
            <p:nvPr/>
          </p:nvGrpSpPr>
          <p:grpSpPr>
            <a:xfrm>
              <a:off x="2578100" y="1243114"/>
              <a:ext cx="241300" cy="960732"/>
              <a:chOff x="1296880" y="538418"/>
              <a:chExt cx="241300" cy="96073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3CC3CD2-7A6E-B617-C432-5F6F5DC1E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7467" y="555883"/>
                <a:ext cx="0" cy="943267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3243369-9383-8B80-75B8-E4505CF73D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6880" y="545511"/>
                <a:ext cx="241300" cy="0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4A6A55C-D698-7207-628F-3671ADA7E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0794" y="538418"/>
                <a:ext cx="7386" cy="245442"/>
              </a:xfrm>
              <a:prstGeom prst="line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037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D9A6-D028-207B-22D9-63FC170ADC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6" y="18772"/>
            <a:ext cx="11582408" cy="1325559"/>
          </a:xfrm>
        </p:spPr>
        <p:txBody>
          <a:bodyPr>
            <a:normAutofit/>
          </a:bodyPr>
          <a:lstStyle/>
          <a:p>
            <a:pPr lvl="0"/>
            <a:r>
              <a:rPr lang="en-GB" b="1" dirty="0">
                <a:highlight>
                  <a:srgbClr val="FFFFFF"/>
                </a:highlight>
                <a:latin typeface="+mn-lt"/>
              </a:rPr>
              <a:t>Student Portfolio Ratings by Institute</a:t>
            </a:r>
            <a:endParaRPr lang="en-GB" dirty="0"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211A28C-3BC8-1AE5-2536-0CFEED5C3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473925"/>
              </p:ext>
            </p:extLst>
          </p:nvPr>
        </p:nvGraphicFramePr>
        <p:xfrm>
          <a:off x="304796" y="1207501"/>
          <a:ext cx="11538260" cy="1203108"/>
        </p:xfrm>
        <a:graphic>
          <a:graphicData uri="http://schemas.openxmlformats.org/drawingml/2006/table">
            <a:tbl>
              <a:tblPr>
                <a:effectLst/>
                <a:tableStyleId>{22838BEF-8BB2-4498-84A7-C5851F593DF1}</a:tableStyleId>
              </a:tblPr>
              <a:tblGrid>
                <a:gridCol w="2307652">
                  <a:extLst>
                    <a:ext uri="{9D8B030D-6E8A-4147-A177-3AD203B41FA5}">
                      <a16:colId xmlns:a16="http://schemas.microsoft.com/office/drawing/2014/main" val="3498174684"/>
                    </a:ext>
                  </a:extLst>
                </a:gridCol>
                <a:gridCol w="2307652">
                  <a:extLst>
                    <a:ext uri="{9D8B030D-6E8A-4147-A177-3AD203B41FA5}">
                      <a16:colId xmlns:a16="http://schemas.microsoft.com/office/drawing/2014/main" val="4216284063"/>
                    </a:ext>
                  </a:extLst>
                </a:gridCol>
                <a:gridCol w="2307652">
                  <a:extLst>
                    <a:ext uri="{9D8B030D-6E8A-4147-A177-3AD203B41FA5}">
                      <a16:colId xmlns:a16="http://schemas.microsoft.com/office/drawing/2014/main" val="2854134089"/>
                    </a:ext>
                  </a:extLst>
                </a:gridCol>
                <a:gridCol w="2307652">
                  <a:extLst>
                    <a:ext uri="{9D8B030D-6E8A-4147-A177-3AD203B41FA5}">
                      <a16:colId xmlns:a16="http://schemas.microsoft.com/office/drawing/2014/main" val="1993332570"/>
                    </a:ext>
                  </a:extLst>
                </a:gridCol>
                <a:gridCol w="2307652">
                  <a:extLst>
                    <a:ext uri="{9D8B030D-6E8A-4147-A177-3AD203B41FA5}">
                      <a16:colId xmlns:a16="http://schemas.microsoft.com/office/drawing/2014/main" val="2215792030"/>
                    </a:ext>
                  </a:extLst>
                </a:gridCol>
              </a:tblGrid>
              <a:tr h="334195">
                <a:tc>
                  <a:txBody>
                    <a:bodyPr/>
                    <a:lstStyle/>
                    <a:p>
                      <a:pPr lvl="0" algn="l" rtl="0" fontAlgn="auto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</a:rPr>
                        <a:t>Institution </a:t>
                      </a:r>
                      <a:endParaRPr lang="en-US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2000" b="1" dirty="0"/>
                        <a:t>Edinburgh (BS)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Edinburgh (MS)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Leicester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  </a:t>
                      </a:r>
                      <a:endParaRPr lang="en-US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auto"/>
                      <a:r>
                        <a:rPr lang="en-GB" sz="2000" b="1" dirty="0"/>
                        <a:t>Kingston</a:t>
                      </a:r>
                      <a:endParaRPr lang="en-US" sz="20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372126"/>
                  </a:ext>
                </a:extLst>
              </a:tr>
              <a:tr h="806868">
                <a:tc>
                  <a:txBody>
                    <a:bodyPr/>
                    <a:lstStyle/>
                    <a:p>
                      <a:pPr lvl="0" algn="l" rtl="0" fontAlgn="auto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</a:rPr>
                        <a:t>Portfolio rating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auto"/>
                      <a:r>
                        <a:rPr lang="en-US" sz="2000" b="0" dirty="0">
                          <a:solidFill>
                            <a:srgbClr val="212121"/>
                          </a:solidFill>
                        </a:rPr>
                        <a:t>5.54 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auto"/>
                      <a:r>
                        <a:rPr lang="en-US" sz="2000" b="0" dirty="0">
                          <a:solidFill>
                            <a:srgbClr val="212121"/>
                          </a:solidFill>
                        </a:rPr>
                        <a:t>7.64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auto"/>
                      <a:r>
                        <a:rPr lang="en-US" sz="2000" b="0" dirty="0">
                          <a:solidFill>
                            <a:srgbClr val="212121"/>
                          </a:solidFill>
                        </a:rPr>
                        <a:t>5.60 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auto"/>
                      <a:r>
                        <a:rPr lang="en-US" sz="2000" b="0" dirty="0">
                          <a:solidFill>
                            <a:srgbClr val="212121"/>
                          </a:solidFill>
                        </a:rPr>
                        <a:t>5.93 </a:t>
                      </a:r>
                      <a:endParaRPr lang="en-US" sz="20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5951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F3022EB-ACC6-C00F-F3BB-2D666ADC53CB}"/>
              </a:ext>
            </a:extLst>
          </p:cNvPr>
          <p:cNvSpPr txBox="1"/>
          <p:nvPr/>
        </p:nvSpPr>
        <p:spPr>
          <a:xfrm>
            <a:off x="260648" y="2410609"/>
            <a:ext cx="1158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highlight>
                  <a:srgbClr val="FFFFFF"/>
                </a:highlight>
                <a:uFillTx/>
                <a:latin typeface="Open Sans" pitchFamily="34"/>
              </a:rPr>
              <a:t>Average student ratings (out of 10) on their institutions’ portfolios in supporting their development. 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C84A8B-D4A5-7273-6252-62A2C6AF1600}"/>
              </a:ext>
            </a:extLst>
          </p:cNvPr>
          <p:cNvGrpSpPr/>
          <p:nvPr/>
        </p:nvGrpSpPr>
        <p:grpSpPr>
          <a:xfrm>
            <a:off x="404036" y="1950801"/>
            <a:ext cx="11439019" cy="4269286"/>
            <a:chOff x="404036" y="1950801"/>
            <a:chExt cx="11439019" cy="4269286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99882A31-A0C4-700D-082F-5835C924042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3563695"/>
                </p:ext>
              </p:extLst>
            </p:nvPr>
          </p:nvGraphicFramePr>
          <p:xfrm>
            <a:off x="404036" y="3476887"/>
            <a:ext cx="11439019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5EB22C14-9AFC-209B-E416-837F4648EA8B}"/>
                </a:ext>
              </a:extLst>
            </p:cNvPr>
            <p:cNvSpPr/>
            <p:nvPr/>
          </p:nvSpPr>
          <p:spPr>
            <a:xfrm rot="2673326">
              <a:off x="9456534" y="1950801"/>
              <a:ext cx="489357" cy="2287774"/>
            </a:xfrm>
            <a:prstGeom prst="downArrow">
              <a:avLst>
                <a:gd name="adj1" fmla="val 50000"/>
                <a:gd name="adj2" fmla="val 60338"/>
              </a:avLst>
            </a:prstGeom>
            <a:solidFill>
              <a:schemeClr val="accent5">
                <a:lumMod val="20000"/>
                <a:lumOff val="80000"/>
                <a:alpha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6FA2-AC01-A7B6-ACF8-C5A989B6A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587" y="120956"/>
            <a:ext cx="4253112" cy="665097"/>
          </a:xfrm>
        </p:spPr>
        <p:txBody>
          <a:bodyPr/>
          <a:lstStyle/>
          <a:p>
            <a:pPr lvl="0"/>
            <a:r>
              <a:rPr lang="en-GB" sz="4000" b="1" dirty="0"/>
              <a:t>Interview findings </a:t>
            </a:r>
          </a:p>
        </p:txBody>
      </p:sp>
      <p:grpSp>
        <p:nvGrpSpPr>
          <p:cNvPr id="3" name="Diagram 4">
            <a:extLst>
              <a:ext uri="{FF2B5EF4-FFF2-40B4-BE49-F238E27FC236}">
                <a16:creationId xmlns:a16="http://schemas.microsoft.com/office/drawing/2014/main" id="{6633FBD4-29E7-101B-5B5F-774A6F5FB131}"/>
              </a:ext>
            </a:extLst>
          </p:cNvPr>
          <p:cNvGrpSpPr/>
          <p:nvPr/>
        </p:nvGrpSpPr>
        <p:grpSpPr>
          <a:xfrm>
            <a:off x="4038054" y="1673772"/>
            <a:ext cx="7859505" cy="5063271"/>
            <a:chOff x="4038054" y="1673772"/>
            <a:chExt cx="7859505" cy="50632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CA2E4-943D-41F3-A20B-D1F8EAB95CDE}"/>
                </a:ext>
              </a:extLst>
            </p:cNvPr>
            <p:cNvSpPr/>
            <p:nvPr/>
          </p:nvSpPr>
          <p:spPr>
            <a:xfrm>
              <a:off x="4038054" y="1673772"/>
              <a:ext cx="7859505" cy="5063270"/>
            </a:xfrm>
            <a:prstGeom prst="rect">
              <a:avLst/>
            </a:prstGeom>
            <a:solidFill>
              <a:srgbClr val="FBE3D6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7ABAE2-B9C8-8F3C-DA26-C1A513EC9F87}"/>
                </a:ext>
              </a:extLst>
            </p:cNvPr>
            <p:cNvSpPr/>
            <p:nvPr/>
          </p:nvSpPr>
          <p:spPr>
            <a:xfrm>
              <a:off x="8959236" y="5040237"/>
              <a:ext cx="2920621" cy="16968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76821"/>
                <a:gd name="f7" fmla="val 1733973"/>
                <a:gd name="f8" fmla="val 173397"/>
                <a:gd name="f9" fmla="val 77632"/>
                <a:gd name="f10" fmla="val 2503424"/>
                <a:gd name="f11" fmla="val 2599189"/>
                <a:gd name="f12" fmla="val 1560576"/>
                <a:gd name="f13" fmla="val 1656341"/>
                <a:gd name="f14" fmla="+- 0 0 -90"/>
                <a:gd name="f15" fmla="*/ f3 1 2676821"/>
                <a:gd name="f16" fmla="*/ f4 1 1733973"/>
                <a:gd name="f17" fmla="+- f7 0 f5"/>
                <a:gd name="f18" fmla="+- f6 0 f5"/>
                <a:gd name="f19" fmla="*/ f14 f0 1"/>
                <a:gd name="f20" fmla="*/ f18 1 2676821"/>
                <a:gd name="f21" fmla="*/ f17 1 1733973"/>
                <a:gd name="f22" fmla="*/ 0 f18 1"/>
                <a:gd name="f23" fmla="*/ 173397 f17 1"/>
                <a:gd name="f24" fmla="*/ 173397 f18 1"/>
                <a:gd name="f25" fmla="*/ 0 f17 1"/>
                <a:gd name="f26" fmla="*/ 2503424 f18 1"/>
                <a:gd name="f27" fmla="*/ 2676821 f18 1"/>
                <a:gd name="f28" fmla="*/ 1560576 f17 1"/>
                <a:gd name="f29" fmla="*/ 1733973 f17 1"/>
                <a:gd name="f30" fmla="*/ f19 1 f2"/>
                <a:gd name="f31" fmla="*/ f22 1 2676821"/>
                <a:gd name="f32" fmla="*/ f23 1 1733973"/>
                <a:gd name="f33" fmla="*/ f24 1 2676821"/>
                <a:gd name="f34" fmla="*/ f25 1 1733973"/>
                <a:gd name="f35" fmla="*/ f26 1 2676821"/>
                <a:gd name="f36" fmla="*/ f27 1 2676821"/>
                <a:gd name="f37" fmla="*/ f28 1 1733973"/>
                <a:gd name="f38" fmla="*/ f29 1 173397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76821" h="173397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156082"/>
              </a:solidFill>
              <a:prstDash val="solid"/>
              <a:miter/>
            </a:ln>
          </p:spPr>
          <p:txBody>
            <a:bodyPr vert="horz" wrap="square" lIns="902101" tIns="532546" rIns="99047" bIns="99047" anchor="t" anchorCtr="0" compatLnSpc="1">
              <a:noAutofit/>
            </a:bodyPr>
            <a:lstStyle/>
            <a:p>
              <a:pPr marL="171450" marR="0" lvl="1" indent="-17145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Capstone assignment </a:t>
              </a:r>
              <a:r>
                <a:rPr lang="en-GB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provides perspective on </a:t>
              </a: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skills accumulated over time</a:t>
              </a:r>
              <a:r>
                <a:rPr lang="en-GB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.</a:t>
              </a:r>
              <a:endPara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endParaRPr>
            </a:p>
            <a:p>
              <a:pPr marL="171450" marR="0" lvl="1" indent="-17145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D</a:t>
              </a:r>
              <a:r>
                <a:rPr lang="en-GB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esire for more experience with reflection </a:t>
              </a: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in earlier years.</a:t>
              </a:r>
            </a:p>
            <a:p>
              <a:pPr marL="0" marR="0" lvl="1" indent="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5FBD7D-7AD1-9494-F16E-058B49E6E0A4}"/>
                </a:ext>
              </a:extLst>
            </p:cNvPr>
            <p:cNvSpPr/>
            <p:nvPr/>
          </p:nvSpPr>
          <p:spPr>
            <a:xfrm>
              <a:off x="4557241" y="5116799"/>
              <a:ext cx="2588401" cy="16202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76821"/>
                <a:gd name="f7" fmla="val 1733973"/>
                <a:gd name="f8" fmla="val 173397"/>
                <a:gd name="f9" fmla="val 77632"/>
                <a:gd name="f10" fmla="val 2503424"/>
                <a:gd name="f11" fmla="val 2599189"/>
                <a:gd name="f12" fmla="val 1560576"/>
                <a:gd name="f13" fmla="val 1656341"/>
                <a:gd name="f14" fmla="+- 0 0 -90"/>
                <a:gd name="f15" fmla="*/ f3 1 2676821"/>
                <a:gd name="f16" fmla="*/ f4 1 1733973"/>
                <a:gd name="f17" fmla="+- f7 0 f5"/>
                <a:gd name="f18" fmla="+- f6 0 f5"/>
                <a:gd name="f19" fmla="*/ f14 f0 1"/>
                <a:gd name="f20" fmla="*/ f18 1 2676821"/>
                <a:gd name="f21" fmla="*/ f17 1 1733973"/>
                <a:gd name="f22" fmla="*/ 0 f18 1"/>
                <a:gd name="f23" fmla="*/ 173397 f17 1"/>
                <a:gd name="f24" fmla="*/ 173397 f18 1"/>
                <a:gd name="f25" fmla="*/ 0 f17 1"/>
                <a:gd name="f26" fmla="*/ 2503424 f18 1"/>
                <a:gd name="f27" fmla="*/ 2676821 f18 1"/>
                <a:gd name="f28" fmla="*/ 1560576 f17 1"/>
                <a:gd name="f29" fmla="*/ 1733973 f17 1"/>
                <a:gd name="f30" fmla="*/ f19 1 f2"/>
                <a:gd name="f31" fmla="*/ f22 1 2676821"/>
                <a:gd name="f32" fmla="*/ f23 1 1733973"/>
                <a:gd name="f33" fmla="*/ f24 1 2676821"/>
                <a:gd name="f34" fmla="*/ f25 1 1733973"/>
                <a:gd name="f35" fmla="*/ f26 1 2676821"/>
                <a:gd name="f36" fmla="*/ f27 1 2676821"/>
                <a:gd name="f37" fmla="*/ f28 1 1733973"/>
                <a:gd name="f38" fmla="*/ f29 1 173397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76821" h="173397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156082"/>
              </a:solidFill>
              <a:prstDash val="solid"/>
              <a:miter/>
            </a:ln>
          </p:spPr>
          <p:txBody>
            <a:bodyPr vert="horz" wrap="square" lIns="99047" tIns="532546" rIns="902092" bIns="99047" anchor="t" anchorCtr="0" compatLnSpc="1">
              <a:noAutofit/>
            </a:bodyPr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Challenges with team-work/peer reliability 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Cultural background plays a role in mind-set.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A7776A-81A2-80DD-55DD-FDBD6951AB46}"/>
                </a:ext>
              </a:extLst>
            </p:cNvPr>
            <p:cNvSpPr/>
            <p:nvPr/>
          </p:nvSpPr>
          <p:spPr>
            <a:xfrm>
              <a:off x="8769754" y="1673772"/>
              <a:ext cx="2588401" cy="16202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76821"/>
                <a:gd name="f7" fmla="val 1733973"/>
                <a:gd name="f8" fmla="val 173397"/>
                <a:gd name="f9" fmla="val 77632"/>
                <a:gd name="f10" fmla="val 2503424"/>
                <a:gd name="f11" fmla="val 2599189"/>
                <a:gd name="f12" fmla="val 1560576"/>
                <a:gd name="f13" fmla="val 1656341"/>
                <a:gd name="f14" fmla="+- 0 0 -90"/>
                <a:gd name="f15" fmla="*/ f3 1 2676821"/>
                <a:gd name="f16" fmla="*/ f4 1 1733973"/>
                <a:gd name="f17" fmla="+- f7 0 f5"/>
                <a:gd name="f18" fmla="+- f6 0 f5"/>
                <a:gd name="f19" fmla="*/ f14 f0 1"/>
                <a:gd name="f20" fmla="*/ f18 1 2676821"/>
                <a:gd name="f21" fmla="*/ f17 1 1733973"/>
                <a:gd name="f22" fmla="*/ 0 f18 1"/>
                <a:gd name="f23" fmla="*/ 173397 f17 1"/>
                <a:gd name="f24" fmla="*/ 173397 f18 1"/>
                <a:gd name="f25" fmla="*/ 0 f17 1"/>
                <a:gd name="f26" fmla="*/ 2503424 f18 1"/>
                <a:gd name="f27" fmla="*/ 2676821 f18 1"/>
                <a:gd name="f28" fmla="*/ 1560576 f17 1"/>
                <a:gd name="f29" fmla="*/ 1733973 f17 1"/>
                <a:gd name="f30" fmla="*/ f19 1 f2"/>
                <a:gd name="f31" fmla="*/ f22 1 2676821"/>
                <a:gd name="f32" fmla="*/ f23 1 1733973"/>
                <a:gd name="f33" fmla="*/ f24 1 2676821"/>
                <a:gd name="f34" fmla="*/ f25 1 1733973"/>
                <a:gd name="f35" fmla="*/ f26 1 2676821"/>
                <a:gd name="f36" fmla="*/ f27 1 2676821"/>
                <a:gd name="f37" fmla="*/ f28 1 1733973"/>
                <a:gd name="f38" fmla="*/ f29 1 173397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76821" h="173397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156082"/>
              </a:solidFill>
              <a:prstDash val="solid"/>
              <a:miter/>
            </a:ln>
          </p:spPr>
          <p:txBody>
            <a:bodyPr vert="horz" wrap="square" lIns="902092" tIns="99047" rIns="99047" bIns="532546" anchor="t" anchorCtr="0" compatLnSpc="1">
              <a:noAutofit/>
            </a:bodyPr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Builds </a:t>
              </a:r>
              <a:r>
                <a:rPr lang="en-GB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staff &amp; student </a:t>
              </a: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community as portfolio sessions are a primer for discussion.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E9C89A-F6DF-D6C0-682E-0087F899FC70}"/>
                </a:ext>
              </a:extLst>
            </p:cNvPr>
            <p:cNvSpPr/>
            <p:nvPr/>
          </p:nvSpPr>
          <p:spPr>
            <a:xfrm>
              <a:off x="4546579" y="1673772"/>
              <a:ext cx="2588401" cy="16202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76821"/>
                <a:gd name="f7" fmla="val 1733973"/>
                <a:gd name="f8" fmla="val 173397"/>
                <a:gd name="f9" fmla="val 77632"/>
                <a:gd name="f10" fmla="val 2503424"/>
                <a:gd name="f11" fmla="val 2599189"/>
                <a:gd name="f12" fmla="val 1560576"/>
                <a:gd name="f13" fmla="val 1656341"/>
                <a:gd name="f14" fmla="+- 0 0 -90"/>
                <a:gd name="f15" fmla="*/ f3 1 2676821"/>
                <a:gd name="f16" fmla="*/ f4 1 1733973"/>
                <a:gd name="f17" fmla="+- f7 0 f5"/>
                <a:gd name="f18" fmla="+- f6 0 f5"/>
                <a:gd name="f19" fmla="*/ f14 f0 1"/>
                <a:gd name="f20" fmla="*/ f18 1 2676821"/>
                <a:gd name="f21" fmla="*/ f17 1 1733973"/>
                <a:gd name="f22" fmla="*/ 0 f18 1"/>
                <a:gd name="f23" fmla="*/ 173397 f17 1"/>
                <a:gd name="f24" fmla="*/ 173397 f18 1"/>
                <a:gd name="f25" fmla="*/ 0 f17 1"/>
                <a:gd name="f26" fmla="*/ 2503424 f18 1"/>
                <a:gd name="f27" fmla="*/ 2676821 f18 1"/>
                <a:gd name="f28" fmla="*/ 1560576 f17 1"/>
                <a:gd name="f29" fmla="*/ 1733973 f17 1"/>
                <a:gd name="f30" fmla="*/ f19 1 f2"/>
                <a:gd name="f31" fmla="*/ f22 1 2676821"/>
                <a:gd name="f32" fmla="*/ f23 1 1733973"/>
                <a:gd name="f33" fmla="*/ f24 1 2676821"/>
                <a:gd name="f34" fmla="*/ f25 1 1733973"/>
                <a:gd name="f35" fmla="*/ f26 1 2676821"/>
                <a:gd name="f36" fmla="*/ f27 1 2676821"/>
                <a:gd name="f37" fmla="*/ f28 1 1733973"/>
                <a:gd name="f38" fmla="*/ f29 1 173397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76821" h="173397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156082"/>
              </a:solidFill>
              <a:prstDash val="solid"/>
              <a:miter/>
            </a:ln>
          </p:spPr>
          <p:txBody>
            <a:bodyPr vert="horz" wrap="square" lIns="99047" tIns="99047" rIns="902092" bIns="532546" anchor="t" anchorCtr="0" compatLnSpc="1">
              <a:noAutofit/>
            </a:bodyPr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Challenges with mind-set towards the portfolio  and building community around the portfolio</a:t>
              </a:r>
            </a:p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Emotional journey</a:t>
              </a:r>
              <a:endPara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6B72B7-2698-E13D-1E45-D0BCB27D9FB8}"/>
                </a:ext>
              </a:extLst>
            </p:cNvPr>
            <p:cNvSpPr/>
            <p:nvPr/>
          </p:nvSpPr>
          <p:spPr>
            <a:xfrm>
              <a:off x="5631195" y="1962384"/>
              <a:ext cx="2268781" cy="2192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6282"/>
                <a:gd name="f7" fmla="val 1050466"/>
                <a:gd name="f8" fmla="+- 0 0 -90"/>
                <a:gd name="f9" fmla="*/ f3 1 2346282"/>
                <a:gd name="f10" fmla="*/ f4 1 2346282"/>
                <a:gd name="f11" fmla="+- f6 0 f5"/>
                <a:gd name="f12" fmla="*/ f8 f0 1"/>
                <a:gd name="f13" fmla="*/ f11 1 2346282"/>
                <a:gd name="f14" fmla="*/ 0 f11 1"/>
                <a:gd name="f15" fmla="*/ 2346282 f11 1"/>
                <a:gd name="f16" fmla="*/ f12 1 f2"/>
                <a:gd name="f17" fmla="*/ f14 1 2346282"/>
                <a:gd name="f18" fmla="*/ f15 1 2346282"/>
                <a:gd name="f19" fmla="*/ f5 1 f13"/>
                <a:gd name="f20" fmla="*/ f6 1 f13"/>
                <a:gd name="f21" fmla="+- f16 0 f1"/>
                <a:gd name="f22" fmla="*/ f17 1 f13"/>
                <a:gd name="f23" fmla="*/ f18 1 f13"/>
                <a:gd name="f24" fmla="*/ f19 f9 1"/>
                <a:gd name="f25" fmla="*/ f20 f9 1"/>
                <a:gd name="f26" fmla="*/ f20 f10 1"/>
                <a:gd name="f27" fmla="*/ f19 f10 1"/>
                <a:gd name="f28" fmla="*/ f22 f9 1"/>
                <a:gd name="f29" fmla="*/ f23 f10 1"/>
                <a:gd name="f30" fmla="*/ f23 f9 1"/>
                <a:gd name="f31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28" y="f29"/>
                </a:cxn>
                <a:cxn ang="f21">
                  <a:pos x="f30" y="f31"/>
                </a:cxn>
                <a:cxn ang="f21">
                  <a:pos x="f30" y="f29"/>
                </a:cxn>
                <a:cxn ang="f21">
                  <a:pos x="f28" y="f29"/>
                </a:cxn>
              </a:cxnLst>
              <a:rect l="f24" t="f27" r="f25" b="f26"/>
              <a:pathLst>
                <a:path w="2346282" h="2346282">
                  <a:moveTo>
                    <a:pt x="f5" y="f6"/>
                  </a:moveTo>
                  <a:cubicBezTo>
                    <a:pt x="f5" y="f7"/>
                    <a:pt x="f7" y="f5"/>
                    <a:pt x="f6" y="f5"/>
                  </a:cubicBezTo>
                  <a:lnTo>
                    <a:pt x="f6" y="f6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57468" tIns="957468" rIns="270260" bIns="270260" anchor="ctr" anchorCtr="1" compatLnSpc="1">
              <a:noAutofit/>
            </a:bodyPr>
            <a:lstStyle/>
            <a:p>
              <a:pPr marL="0" marR="0" lvl="0" indent="0" algn="ctr" defTabSz="16890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3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57085F-7DAC-5F0F-2546-FD9BD3CC5D9D}"/>
                </a:ext>
              </a:extLst>
            </p:cNvPr>
            <p:cNvSpPr/>
            <p:nvPr/>
          </p:nvSpPr>
          <p:spPr>
            <a:xfrm>
              <a:off x="8004758" y="1962384"/>
              <a:ext cx="2268781" cy="2192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6282"/>
                <a:gd name="f7" fmla="val 1295816"/>
                <a:gd name="f8" fmla="val 1050466"/>
                <a:gd name="f9" fmla="+- 0 0 -90"/>
                <a:gd name="f10" fmla="*/ f3 1 2346282"/>
                <a:gd name="f11" fmla="*/ f4 1 2346282"/>
                <a:gd name="f12" fmla="+- f6 0 f5"/>
                <a:gd name="f13" fmla="*/ f9 f0 1"/>
                <a:gd name="f14" fmla="*/ f12 1 2346282"/>
                <a:gd name="f15" fmla="*/ 0 f12 1"/>
                <a:gd name="f16" fmla="*/ 2346282 f12 1"/>
                <a:gd name="f17" fmla="*/ f13 1 f2"/>
                <a:gd name="f18" fmla="*/ f15 1 2346282"/>
                <a:gd name="f19" fmla="*/ f16 1 2346282"/>
                <a:gd name="f20" fmla="*/ f5 1 f14"/>
                <a:gd name="f21" fmla="*/ f6 1 f14"/>
                <a:gd name="f22" fmla="+- f17 0 f1"/>
                <a:gd name="f23" fmla="*/ f18 1 f14"/>
                <a:gd name="f24" fmla="*/ f19 1 f14"/>
                <a:gd name="f25" fmla="*/ f20 f10 1"/>
                <a:gd name="f26" fmla="*/ f21 f10 1"/>
                <a:gd name="f27" fmla="*/ f21 f11 1"/>
                <a:gd name="f28" fmla="*/ f20 f11 1"/>
                <a:gd name="f29" fmla="*/ f23 f10 1"/>
                <a:gd name="f30" fmla="*/ f24 f11 1"/>
                <a:gd name="f31" fmla="*/ f24 f10 1"/>
                <a:gd name="f32" fmla="*/ f23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9" y="f30"/>
                </a:cxn>
                <a:cxn ang="f22">
                  <a:pos x="f31" y="f32"/>
                </a:cxn>
                <a:cxn ang="f22">
                  <a:pos x="f31" y="f30"/>
                </a:cxn>
                <a:cxn ang="f22">
                  <a:pos x="f29" y="f30"/>
                </a:cxn>
              </a:cxnLst>
              <a:rect l="f25" t="f28" r="f26" b="f27"/>
              <a:pathLst>
                <a:path w="2346282" h="2346282">
                  <a:moveTo>
                    <a:pt x="f5" y="f5"/>
                  </a:moveTo>
                  <a:cubicBezTo>
                    <a:pt x="f7" y="f5"/>
                    <a:pt x="f6" y="f8"/>
                    <a:pt x="f6" y="f6"/>
                  </a:cubicBez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0260" tIns="957468" rIns="957468" bIns="270260" anchor="ctr" anchorCtr="1" compatLnSpc="1">
              <a:noAutofit/>
            </a:bodyPr>
            <a:lstStyle/>
            <a:p>
              <a:pPr marL="0" marR="0" lvl="0" indent="0" algn="ctr" defTabSz="16890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3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8EA31D-4772-64EA-EE90-D122D6874745}"/>
                </a:ext>
              </a:extLst>
            </p:cNvPr>
            <p:cNvSpPr/>
            <p:nvPr/>
          </p:nvSpPr>
          <p:spPr>
            <a:xfrm>
              <a:off x="8004758" y="4256038"/>
              <a:ext cx="2268781" cy="2192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6282"/>
                <a:gd name="f7" fmla="val 1295816"/>
                <a:gd name="f8" fmla="+- 0 0 -90"/>
                <a:gd name="f9" fmla="*/ f3 1 2346282"/>
                <a:gd name="f10" fmla="*/ f4 1 2346282"/>
                <a:gd name="f11" fmla="+- f6 0 f5"/>
                <a:gd name="f12" fmla="*/ f8 f0 1"/>
                <a:gd name="f13" fmla="*/ f11 1 2346282"/>
                <a:gd name="f14" fmla="*/ 0 f11 1"/>
                <a:gd name="f15" fmla="*/ 2346282 f11 1"/>
                <a:gd name="f16" fmla="*/ f12 1 f2"/>
                <a:gd name="f17" fmla="*/ f14 1 2346282"/>
                <a:gd name="f18" fmla="*/ f15 1 2346282"/>
                <a:gd name="f19" fmla="*/ f5 1 f13"/>
                <a:gd name="f20" fmla="*/ f6 1 f13"/>
                <a:gd name="f21" fmla="+- f16 0 f1"/>
                <a:gd name="f22" fmla="*/ f17 1 f13"/>
                <a:gd name="f23" fmla="*/ f18 1 f13"/>
                <a:gd name="f24" fmla="*/ f19 f9 1"/>
                <a:gd name="f25" fmla="*/ f20 f9 1"/>
                <a:gd name="f26" fmla="*/ f20 f10 1"/>
                <a:gd name="f27" fmla="*/ f19 f10 1"/>
                <a:gd name="f28" fmla="*/ f22 f9 1"/>
                <a:gd name="f29" fmla="*/ f23 f10 1"/>
                <a:gd name="f30" fmla="*/ f23 f9 1"/>
                <a:gd name="f31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28" y="f29"/>
                </a:cxn>
                <a:cxn ang="f21">
                  <a:pos x="f30" y="f31"/>
                </a:cxn>
                <a:cxn ang="f21">
                  <a:pos x="f30" y="f29"/>
                </a:cxn>
                <a:cxn ang="f21">
                  <a:pos x="f28" y="f29"/>
                </a:cxn>
              </a:cxnLst>
              <a:rect l="f24" t="f27" r="f25" b="f26"/>
              <a:pathLst>
                <a:path w="2346282" h="2346282">
                  <a:moveTo>
                    <a:pt x="f6" y="f5"/>
                  </a:moveTo>
                  <a:cubicBezTo>
                    <a:pt x="f6" y="f7"/>
                    <a:pt x="f7" y="f6"/>
                    <a:pt x="f5" y="f6"/>
                  </a:cubicBezTo>
                  <a:lnTo>
                    <a:pt x="f5" y="f5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0260" tIns="270260" rIns="957468" bIns="957468" anchor="ctr" anchorCtr="1" compatLnSpc="1">
              <a:noAutofit/>
            </a:bodyPr>
            <a:lstStyle/>
            <a:p>
              <a:pPr marL="0" marR="0" lvl="0" indent="0" algn="ctr" defTabSz="16890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3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7EC452-0756-81F5-E7BA-1E954D2D020A}"/>
                </a:ext>
              </a:extLst>
            </p:cNvPr>
            <p:cNvSpPr/>
            <p:nvPr/>
          </p:nvSpPr>
          <p:spPr>
            <a:xfrm>
              <a:off x="5631195" y="4256038"/>
              <a:ext cx="2268781" cy="2192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6282"/>
                <a:gd name="f7" fmla="val 1050466"/>
                <a:gd name="f8" fmla="val 1295816"/>
                <a:gd name="f9" fmla="+- 0 0 -90"/>
                <a:gd name="f10" fmla="*/ f3 1 2346282"/>
                <a:gd name="f11" fmla="*/ f4 1 2346282"/>
                <a:gd name="f12" fmla="+- f6 0 f5"/>
                <a:gd name="f13" fmla="*/ f9 f0 1"/>
                <a:gd name="f14" fmla="*/ f12 1 2346282"/>
                <a:gd name="f15" fmla="*/ 0 f12 1"/>
                <a:gd name="f16" fmla="*/ 2346282 f12 1"/>
                <a:gd name="f17" fmla="*/ f13 1 f2"/>
                <a:gd name="f18" fmla="*/ f15 1 2346282"/>
                <a:gd name="f19" fmla="*/ f16 1 2346282"/>
                <a:gd name="f20" fmla="*/ f5 1 f14"/>
                <a:gd name="f21" fmla="*/ f6 1 f14"/>
                <a:gd name="f22" fmla="+- f17 0 f1"/>
                <a:gd name="f23" fmla="*/ f18 1 f14"/>
                <a:gd name="f24" fmla="*/ f19 1 f14"/>
                <a:gd name="f25" fmla="*/ f20 f10 1"/>
                <a:gd name="f26" fmla="*/ f21 f10 1"/>
                <a:gd name="f27" fmla="*/ f21 f11 1"/>
                <a:gd name="f28" fmla="*/ f20 f11 1"/>
                <a:gd name="f29" fmla="*/ f23 f10 1"/>
                <a:gd name="f30" fmla="*/ f24 f11 1"/>
                <a:gd name="f31" fmla="*/ f24 f10 1"/>
                <a:gd name="f32" fmla="*/ f23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9" y="f30"/>
                </a:cxn>
                <a:cxn ang="f22">
                  <a:pos x="f31" y="f32"/>
                </a:cxn>
                <a:cxn ang="f22">
                  <a:pos x="f31" y="f30"/>
                </a:cxn>
                <a:cxn ang="f22">
                  <a:pos x="f29" y="f30"/>
                </a:cxn>
              </a:cxnLst>
              <a:rect l="f25" t="f28" r="f26" b="f27"/>
              <a:pathLst>
                <a:path w="2346282" h="2346282">
                  <a:moveTo>
                    <a:pt x="f6" y="f6"/>
                  </a:moveTo>
                  <a:cubicBezTo>
                    <a:pt x="f7" y="f6"/>
                    <a:pt x="f5" y="f8"/>
                    <a:pt x="f5" y="f5"/>
                  </a:cubicBezTo>
                  <a:lnTo>
                    <a:pt x="f6" y="f5"/>
                  </a:lnTo>
                  <a:lnTo>
                    <a:pt x="f6" y="f6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57468" tIns="270260" rIns="270260" bIns="957468" anchor="ctr" anchorCtr="1" compatLnSpc="1">
              <a:noAutofit/>
            </a:bodyPr>
            <a:lstStyle/>
            <a:p>
              <a:pPr marL="0" marR="0" lvl="0" indent="0" algn="ctr" defTabSz="16890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3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64B33C-B085-ADA1-E0EE-E4F6A1B5602B}"/>
                </a:ext>
              </a:extLst>
            </p:cNvPr>
            <p:cNvSpPr/>
            <p:nvPr/>
          </p:nvSpPr>
          <p:spPr>
            <a:xfrm flipH="1">
              <a:off x="7899812" y="3749716"/>
              <a:ext cx="105082" cy="658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681"/>
                <a:gd name="f7" fmla="val 704426"/>
                <a:gd name="f8" fmla="+- 0 0 9450293"/>
                <a:gd name="f9" fmla="val 6793"/>
                <a:gd name="f10" fmla="val 352213"/>
                <a:gd name="f11" fmla="val 47548"/>
                <a:gd name="f12" fmla="val 345420"/>
                <a:gd name="f13" fmla="val 9811386"/>
                <a:gd name="f14" fmla="val 108646"/>
                <a:gd name="f15" fmla="val 338161"/>
                <a:gd name="f16" fmla="val 95096"/>
                <a:gd name="f17" fmla="val 81476"/>
                <a:gd name="f18" fmla="val 88273"/>
                <a:gd name="f19" fmla="val 33963"/>
                <a:gd name="f20" fmla="val 331835"/>
                <a:gd name="f21" fmla="val 20250293"/>
                <a:gd name="f22" fmla="+- 0 0 -180"/>
                <a:gd name="f23" fmla="+- 0 0 -450"/>
                <a:gd name="f24" fmla="+- 0 0 -540"/>
                <a:gd name="f25" fmla="+- 0 0 -630"/>
                <a:gd name="f26" fmla="*/ f3 1 108681"/>
                <a:gd name="f27" fmla="*/ f4 1 704426"/>
                <a:gd name="f28" fmla="+- f7 0 f5"/>
                <a:gd name="f29" fmla="+- f6 0 f5"/>
                <a:gd name="f30" fmla="*/ f22 f0 1"/>
                <a:gd name="f31" fmla="*/ f23 f0 1"/>
                <a:gd name="f32" fmla="*/ f24 f0 1"/>
                <a:gd name="f33" fmla="*/ f25 f0 1"/>
                <a:gd name="f34" fmla="*/ f29 1 108681"/>
                <a:gd name="f35" fmla="*/ f28 1 704426"/>
                <a:gd name="f36" fmla="*/ f30 1 f2"/>
                <a:gd name="f37" fmla="*/ f31 1 f2"/>
                <a:gd name="f38" fmla="*/ f32 1 f2"/>
                <a:gd name="f39" fmla="*/ f33 1 f2"/>
                <a:gd name="f40" fmla="*/ 13585 1 f34"/>
                <a:gd name="f41" fmla="*/ 352213 1 f35"/>
                <a:gd name="f42" fmla="*/ 108646 1 f34"/>
                <a:gd name="f43" fmla="*/ 338161 1 f35"/>
                <a:gd name="f44" fmla="*/ 95096 1 f34"/>
                <a:gd name="f45" fmla="*/ 81476 1 f34"/>
                <a:gd name="f46" fmla="*/ 20719 1 f34"/>
                <a:gd name="f47" fmla="*/ 87962 1 f34"/>
                <a:gd name="f48" fmla="*/ 107964 1 f35"/>
                <a:gd name="f49" fmla="*/ 596462 1 f35"/>
                <a:gd name="f50" fmla="+- f36 0 f1"/>
                <a:gd name="f51" fmla="+- f37 0 f1"/>
                <a:gd name="f52" fmla="+- f38 0 f1"/>
                <a:gd name="f53" fmla="+- f39 0 f1"/>
                <a:gd name="f54" fmla="*/ f46 f26 1"/>
                <a:gd name="f55" fmla="*/ f47 f26 1"/>
                <a:gd name="f56" fmla="*/ f49 f27 1"/>
                <a:gd name="f57" fmla="*/ f48 f27 1"/>
                <a:gd name="f58" fmla="*/ f40 f26 1"/>
                <a:gd name="f59" fmla="*/ f41 f27 1"/>
                <a:gd name="f60" fmla="*/ f42 f26 1"/>
                <a:gd name="f61" fmla="*/ f43 f27 1"/>
                <a:gd name="f62" fmla="*/ f44 f26 1"/>
                <a:gd name="f63" fmla="*/ f4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58" y="f59"/>
                </a:cxn>
                <a:cxn ang="f51">
                  <a:pos x="f60" y="f61"/>
                </a:cxn>
                <a:cxn ang="f52">
                  <a:pos x="f62" y="f59"/>
                </a:cxn>
                <a:cxn ang="f53">
                  <a:pos x="f63" y="f61"/>
                </a:cxn>
              </a:cxnLst>
              <a:rect l="f54" t="f57" r="f55" b="f56"/>
              <a:pathLst>
                <a:path w="108681" h="704426">
                  <a:moveTo>
                    <a:pt x="f9" y="f10"/>
                  </a:moveTo>
                  <a:arcTo wR="f11" hR="f12" stAng="f0" swAng="f13"/>
                  <a:lnTo>
                    <a:pt x="f14" y="f15"/>
                  </a:lnTo>
                  <a:lnTo>
                    <a:pt x="f16" y="f10"/>
                  </a:lnTo>
                  <a:lnTo>
                    <a:pt x="f17" y="f15"/>
                  </a:lnTo>
                  <a:lnTo>
                    <a:pt x="f18" y="f15"/>
                  </a:lnTo>
                  <a:arcTo wR="f19" hR="f20" stAng="f21" swAng="f8"/>
                  <a:close/>
                </a:path>
              </a:pathLst>
            </a:custGeom>
            <a:solidFill>
              <a:srgbClr val="AAB6C1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39B110-1294-4CD1-9411-C87A4FA32FD2}"/>
                </a:ext>
              </a:extLst>
            </p:cNvPr>
            <p:cNvSpPr/>
            <p:nvPr/>
          </p:nvSpPr>
          <p:spPr>
            <a:xfrm rot="10800009" flipV="1">
              <a:off x="7508147" y="4169261"/>
              <a:ext cx="783329" cy="1167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0090"/>
                <a:gd name="f7" fmla="val 124901"/>
                <a:gd name="f8" fmla="+- 0 0 5330583"/>
                <a:gd name="f9" fmla="val 7806"/>
                <a:gd name="f10" fmla="val 62451"/>
                <a:gd name="f11" fmla="val 397239"/>
                <a:gd name="f12" fmla="val 54644"/>
                <a:gd name="f13" fmla="val 10006872"/>
                <a:gd name="f14" fmla="val 605788"/>
                <a:gd name="f15" fmla="val 15297"/>
                <a:gd name="f16" fmla="val 774299"/>
                <a:gd name="f17" fmla="val 47569"/>
                <a:gd name="f18" fmla="val 404257"/>
                <a:gd name="f19" fmla="val 23419"/>
                <a:gd name="f20" fmla="val 381626"/>
                <a:gd name="f21" fmla="val 39032"/>
                <a:gd name="f22" fmla="val 16130583"/>
                <a:gd name="f23" fmla="+- 0 0 -180"/>
                <a:gd name="f24" fmla="+- 0 0 -447"/>
                <a:gd name="f25" fmla="+- 0 0 -537"/>
                <a:gd name="f26" fmla="+- 0 0 -627"/>
                <a:gd name="f27" fmla="*/ f3 1 810090"/>
                <a:gd name="f28" fmla="*/ f4 1 124901"/>
                <a:gd name="f29" fmla="+- f7 0 f5"/>
                <a:gd name="f30" fmla="+- f6 0 f5"/>
                <a:gd name="f31" fmla="*/ f23 f0 1"/>
                <a:gd name="f32" fmla="*/ f24 f0 1"/>
                <a:gd name="f33" fmla="*/ f25 f0 1"/>
                <a:gd name="f34" fmla="*/ f26 f0 1"/>
                <a:gd name="f35" fmla="*/ f30 1 810090"/>
                <a:gd name="f36" fmla="*/ f29 1 124901"/>
                <a:gd name="f37" fmla="*/ f31 1 f2"/>
                <a:gd name="f38" fmla="*/ f32 1 f2"/>
                <a:gd name="f39" fmla="*/ f33 1 f2"/>
                <a:gd name="f40" fmla="*/ f34 1 f2"/>
                <a:gd name="f41" fmla="*/ 15613 1 f35"/>
                <a:gd name="f42" fmla="*/ 62451 1 f36"/>
                <a:gd name="f43" fmla="*/ 605788 1 f35"/>
                <a:gd name="f44" fmla="*/ 15297 1 f36"/>
                <a:gd name="f45" fmla="*/ 774299 1 f35"/>
                <a:gd name="f46" fmla="*/ 47569 1 f36"/>
                <a:gd name="f47" fmla="*/ 404257 1 f35"/>
                <a:gd name="f48" fmla="*/ 23419 1 f36"/>
                <a:gd name="f49" fmla="*/ 124155 1 f35"/>
                <a:gd name="f50" fmla="*/ 685935 1 f35"/>
                <a:gd name="f51" fmla="*/ 23811 1 f36"/>
                <a:gd name="f52" fmla="*/ 101090 1 f36"/>
                <a:gd name="f53" fmla="+- f37 0 f1"/>
                <a:gd name="f54" fmla="+- f38 0 f1"/>
                <a:gd name="f55" fmla="+- f39 0 f1"/>
                <a:gd name="f56" fmla="+- f40 0 f1"/>
                <a:gd name="f57" fmla="*/ f49 f27 1"/>
                <a:gd name="f58" fmla="*/ f50 f27 1"/>
                <a:gd name="f59" fmla="*/ f52 f28 1"/>
                <a:gd name="f60" fmla="*/ f51 f28 1"/>
                <a:gd name="f61" fmla="*/ f41 f27 1"/>
                <a:gd name="f62" fmla="*/ f42 f28 1"/>
                <a:gd name="f63" fmla="*/ f43 f27 1"/>
                <a:gd name="f64" fmla="*/ f44 f28 1"/>
                <a:gd name="f65" fmla="*/ f45 f27 1"/>
                <a:gd name="f66" fmla="*/ f46 f28 1"/>
                <a:gd name="f67" fmla="*/ f47 f27 1"/>
                <a:gd name="f68" fmla="*/ f4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1" y="f62"/>
                </a:cxn>
                <a:cxn ang="f54">
                  <a:pos x="f63" y="f64"/>
                </a:cxn>
                <a:cxn ang="f55">
                  <a:pos x="f65" y="f66"/>
                </a:cxn>
                <a:cxn ang="f56">
                  <a:pos x="f67" y="f68"/>
                </a:cxn>
              </a:cxnLst>
              <a:rect l="f57" t="f60" r="f58" b="f59"/>
              <a:pathLst>
                <a:path w="810090" h="124901">
                  <a:moveTo>
                    <a:pt x="f9" y="f10"/>
                  </a:moveTo>
                  <a:arcTo wR="f11" hR="f12" stAng="f0" swAng="f13"/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8" y="f19"/>
                  </a:lnTo>
                  <a:arcTo wR="f20" hR="f21" stAng="f22" swAng="f8"/>
                  <a:close/>
                </a:path>
              </a:pathLst>
            </a:custGeom>
            <a:solidFill>
              <a:srgbClr val="AAB6C1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BACD12E-9712-D391-C09E-90D48F70F4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7143" y="1721568"/>
            <a:ext cx="3425324" cy="4916628"/>
          </a:xfrm>
          <a:solidFill>
            <a:srgbClr val="D9F2D0"/>
          </a:solidFill>
        </p:spPr>
        <p:txBody>
          <a:bodyPr/>
          <a:lstStyle/>
          <a:p>
            <a:pPr lvl="0">
              <a:lnSpc>
                <a:spcPct val="140000"/>
              </a:lnSpc>
            </a:pPr>
            <a:r>
              <a:rPr lang="en-GB" sz="1700" dirty="0"/>
              <a:t>The portfolios help students to develop a sense of </a:t>
            </a:r>
            <a:r>
              <a:rPr lang="en-GB" sz="1700" b="1" dirty="0"/>
              <a:t>self-awareness </a:t>
            </a:r>
            <a:r>
              <a:rPr lang="en-GB" sz="1600" b="1" dirty="0"/>
              <a:t>(</a:t>
            </a:r>
            <a:r>
              <a:rPr lang="en-GB" sz="1600" dirty="0"/>
              <a:t>skills development | strengths and limitations | self-regulation and problem-solving skills). </a:t>
            </a:r>
          </a:p>
          <a:p>
            <a:pPr lvl="0">
              <a:lnSpc>
                <a:spcPct val="140000"/>
              </a:lnSpc>
            </a:pPr>
            <a:r>
              <a:rPr lang="en-GB" sz="1700" dirty="0"/>
              <a:t>Reflecting becomes </a:t>
            </a:r>
            <a:r>
              <a:rPr lang="en-GB" sz="1700" b="1" dirty="0"/>
              <a:t>easier over time/more experience.</a:t>
            </a:r>
          </a:p>
          <a:p>
            <a:pPr lvl="0">
              <a:lnSpc>
                <a:spcPct val="140000"/>
              </a:lnSpc>
            </a:pPr>
            <a:r>
              <a:rPr lang="en-GB" sz="1700" dirty="0"/>
              <a:t>Clear guidelines on the purpose of the portfolio. </a:t>
            </a:r>
          </a:p>
          <a:p>
            <a:pPr lvl="0">
              <a:lnSpc>
                <a:spcPct val="140000"/>
              </a:lnSpc>
            </a:pPr>
            <a:r>
              <a:rPr lang="en-GB" sz="1700" dirty="0"/>
              <a:t>Facilitates future/career –thinking/progress tracking. 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6938CB1-581A-D512-DB54-5F0FB32203A9}"/>
              </a:ext>
            </a:extLst>
          </p:cNvPr>
          <p:cNvSpPr txBox="1"/>
          <p:nvPr/>
        </p:nvSpPr>
        <p:spPr>
          <a:xfrm>
            <a:off x="6554892" y="2611536"/>
            <a:ext cx="124021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Edinburgh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FFFFFF"/>
                </a:solidFill>
                <a:latin typeface="Aptos"/>
              </a:rPr>
              <a:t>(BS)</a:t>
            </a: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6216541-3FE0-170C-EEB5-6BA98755AC64}"/>
              </a:ext>
            </a:extLst>
          </p:cNvPr>
          <p:cNvSpPr txBox="1"/>
          <p:nvPr/>
        </p:nvSpPr>
        <p:spPr>
          <a:xfrm>
            <a:off x="8034678" y="2903033"/>
            <a:ext cx="110447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Leicester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28B943F-B73E-43D3-D790-E3016539B343}"/>
              </a:ext>
            </a:extLst>
          </p:cNvPr>
          <p:cNvSpPr txBox="1"/>
          <p:nvPr/>
        </p:nvSpPr>
        <p:spPr>
          <a:xfrm>
            <a:off x="6790847" y="5138263"/>
            <a:ext cx="104778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Kingston</a:t>
            </a:r>
          </a:p>
        </p:txBody>
      </p:sp>
      <p:pic>
        <p:nvPicPr>
          <p:cNvPr id="19" name="Google Shape;116;p15">
            <a:extLst>
              <a:ext uri="{FF2B5EF4-FFF2-40B4-BE49-F238E27FC236}">
                <a16:creationId xmlns:a16="http://schemas.microsoft.com/office/drawing/2014/main" id="{1332C631-3C39-48D9-ACB4-0201EA58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75830"/>
          <a:stretch>
            <a:fillRect/>
          </a:stretch>
        </p:blipFill>
        <p:spPr>
          <a:xfrm>
            <a:off x="6976622" y="3226200"/>
            <a:ext cx="940423" cy="8271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oogle Shape;115;p15">
            <a:extLst>
              <a:ext uri="{FF2B5EF4-FFF2-40B4-BE49-F238E27FC236}">
                <a16:creationId xmlns:a16="http://schemas.microsoft.com/office/drawing/2014/main" id="{A4F0AEE3-B27C-D531-B473-2FBCDDA3E2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127" y="4423521"/>
            <a:ext cx="783332" cy="6889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BAF2C21E-2691-0464-1CE6-0625AB7881C0}"/>
              </a:ext>
            </a:extLst>
          </p:cNvPr>
          <p:cNvSpPr txBox="1"/>
          <p:nvPr/>
        </p:nvSpPr>
        <p:spPr>
          <a:xfrm>
            <a:off x="8100120" y="5138263"/>
            <a:ext cx="1621689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Edinburgh  </a:t>
            </a:r>
            <a:r>
              <a:rPr lang="en-GB" dirty="0">
                <a:solidFill>
                  <a:srgbClr val="FFFFFF"/>
                </a:solidFill>
                <a:latin typeface="Aptos"/>
              </a:rPr>
              <a:t>(</a:t>
            </a: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MS)</a:t>
            </a:r>
          </a:p>
        </p:txBody>
      </p:sp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4933D78F-1FD5-44F7-4FF1-05C6E1C23B0E}"/>
              </a:ext>
            </a:extLst>
          </p:cNvPr>
          <p:cNvSpPr/>
          <p:nvPr/>
        </p:nvSpPr>
        <p:spPr>
          <a:xfrm>
            <a:off x="6879058" y="823325"/>
            <a:ext cx="2287298" cy="4361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BE3D6"/>
          </a:solidFill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E2841"/>
                </a:solidFill>
                <a:uFillTx/>
                <a:latin typeface="Aptos"/>
              </a:rPr>
              <a:t>Specific findings </a:t>
            </a:r>
          </a:p>
        </p:txBody>
      </p:sp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A7D52691-C296-F2C0-65C4-308AE49B1B53}"/>
              </a:ext>
            </a:extLst>
          </p:cNvPr>
          <p:cNvSpPr/>
          <p:nvPr/>
        </p:nvSpPr>
        <p:spPr>
          <a:xfrm>
            <a:off x="822795" y="956288"/>
            <a:ext cx="2287298" cy="4361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9F2D0"/>
          </a:solidFill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General findings</a:t>
            </a:r>
          </a:p>
        </p:txBody>
      </p:sp>
      <p:pic>
        <p:nvPicPr>
          <p:cNvPr id="26" name="Google Shape;116;p15">
            <a:extLst>
              <a:ext uri="{FF2B5EF4-FFF2-40B4-BE49-F238E27FC236}">
                <a16:creationId xmlns:a16="http://schemas.microsoft.com/office/drawing/2014/main" id="{566B1FAE-8055-A3D7-57C8-BB126309E2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75830"/>
          <a:stretch>
            <a:fillRect/>
          </a:stretch>
        </p:blipFill>
        <p:spPr>
          <a:xfrm>
            <a:off x="8119205" y="4314426"/>
            <a:ext cx="940423" cy="8271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7CDF819C-C50C-A691-2268-F5278121D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584" y="3454126"/>
            <a:ext cx="1039772" cy="3716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39964</TotalTime>
  <Words>952</Words>
  <Application>Microsoft Office PowerPoint</Application>
  <PresentationFormat>Widescreen</PresentationFormat>
  <Paragraphs>184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Calisto MT</vt:lpstr>
      <vt:lpstr>Neue Haas Grotesk Text Pro</vt:lpstr>
      <vt:lpstr>Open Sans</vt:lpstr>
      <vt:lpstr>Segoe Sans</vt:lpstr>
      <vt:lpstr>Office Theme</vt:lpstr>
      <vt:lpstr>PowerPoint Presentation</vt:lpstr>
      <vt:lpstr>Overview</vt:lpstr>
      <vt:lpstr>PowerPoint Presentation</vt:lpstr>
      <vt:lpstr>PowerPoint Presentation</vt:lpstr>
      <vt:lpstr>Project Methodology and Data</vt:lpstr>
      <vt:lpstr>PowerPoint Presentation</vt:lpstr>
      <vt:lpstr>PowerPoint Presentation</vt:lpstr>
      <vt:lpstr>Student Portfolio Ratings by Institute</vt:lpstr>
      <vt:lpstr>Interview findings </vt:lpstr>
      <vt:lpstr>Working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Cullinane</dc:creator>
  <cp:lastModifiedBy>Page, Nigel M</cp:lastModifiedBy>
  <cp:revision>277</cp:revision>
  <dcterms:created xsi:type="dcterms:W3CDTF">2024-03-05T16:09:41Z</dcterms:created>
  <dcterms:modified xsi:type="dcterms:W3CDTF">2025-09-01T07:06:11Z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e1b534-098f-4ac8-9223-69712ddf82de_Enabled">
    <vt:lpwstr>true</vt:lpwstr>
  </property>
  <property fmtid="{D5CDD505-2E9C-101B-9397-08002B2CF9AE}" pid="3" name="MSIP_Label_55e1b534-098f-4ac8-9223-69712ddf82de_SetDate">
    <vt:lpwstr>2025-08-19T12:03:38Z</vt:lpwstr>
  </property>
  <property fmtid="{D5CDD505-2E9C-101B-9397-08002B2CF9AE}" pid="4" name="MSIP_Label_55e1b534-098f-4ac8-9223-69712ddf82de_Method">
    <vt:lpwstr>Standard</vt:lpwstr>
  </property>
  <property fmtid="{D5CDD505-2E9C-101B-9397-08002B2CF9AE}" pid="5" name="MSIP_Label_55e1b534-098f-4ac8-9223-69712ddf82de_Name">
    <vt:lpwstr>Public Document</vt:lpwstr>
  </property>
  <property fmtid="{D5CDD505-2E9C-101B-9397-08002B2CF9AE}" pid="6" name="MSIP_Label_55e1b534-098f-4ac8-9223-69712ddf82de_SiteId">
    <vt:lpwstr>c9ef029c-18cf-4016-86d3-93cf8e94ff94</vt:lpwstr>
  </property>
  <property fmtid="{D5CDD505-2E9C-101B-9397-08002B2CF9AE}" pid="7" name="MSIP_Label_55e1b534-098f-4ac8-9223-69712ddf82de_ActionId">
    <vt:lpwstr>0e29627c-c278-4a1d-b8b9-6c4f69c76b23</vt:lpwstr>
  </property>
  <property fmtid="{D5CDD505-2E9C-101B-9397-08002B2CF9AE}" pid="8" name="MSIP_Label_55e1b534-098f-4ac8-9223-69712ddf82de_ContentBits">
    <vt:lpwstr>0</vt:lpwstr>
  </property>
</Properties>
</file>