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17"/>
  </p:notesMasterIdLst>
  <p:handoutMasterIdLst>
    <p:handoutMasterId r:id="rId18"/>
  </p:handoutMasterIdLst>
  <p:sldIdLst>
    <p:sldId id="270" r:id="rId2"/>
    <p:sldId id="260" r:id="rId3"/>
    <p:sldId id="271" r:id="rId4"/>
    <p:sldId id="272" r:id="rId5"/>
    <p:sldId id="273" r:id="rId6"/>
    <p:sldId id="284" r:id="rId7"/>
    <p:sldId id="285" r:id="rId8"/>
    <p:sldId id="287" r:id="rId9"/>
    <p:sldId id="279" r:id="rId10"/>
    <p:sldId id="280" r:id="rId11"/>
    <p:sldId id="283" r:id="rId12"/>
    <p:sldId id="288" r:id="rId13"/>
    <p:sldId id="275" r:id="rId14"/>
    <p:sldId id="269"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32FD761D-4C5E-EF40-BD1E-3EE701A7B0D3}">
          <p14:sldIdLst>
            <p14:sldId id="270"/>
          </p14:sldIdLst>
        </p14:section>
        <p14:section name="Presentation body slides" id="{4E1B0EDE-1878-5E4B-BFA3-2A8DFF5FE505}">
          <p14:sldIdLst>
            <p14:sldId id="260"/>
            <p14:sldId id="271"/>
            <p14:sldId id="272"/>
            <p14:sldId id="273"/>
            <p14:sldId id="284"/>
            <p14:sldId id="285"/>
            <p14:sldId id="287"/>
            <p14:sldId id="279"/>
            <p14:sldId id="280"/>
            <p14:sldId id="283"/>
            <p14:sldId id="288"/>
            <p14:sldId id="275"/>
          </p14:sldIdLst>
        </p14:section>
        <p14:section name="End section" id="{C915E9A6-80AC-7240-BBF4-3B03AC2FA60A}">
          <p14:sldIdLst>
            <p14:sldId id="269"/>
          </p14:sldIdLst>
        </p14:section>
        <p14:section name="Presentation" id="{65EB7859-CB8F-5C47-BC13-D26794605BE8}">
          <p14:sldIdLst>
            <p14:sldId id="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D3D2"/>
    <a:srgbClr val="363932"/>
    <a:srgbClr val="E0CD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DD3051-1C27-4825-73B3-9D15F8C24E70}" v="27" dt="2025-09-04T08:30:11.024"/>
    <p1510:client id="{585855C0-35BF-A764-6504-43D0A1ECED9D}" v="80" dt="2025-09-03T21:40:44.294"/>
    <p1510:client id="{7B35AC1C-DCED-4D21-80B3-1ADD671F1CD2}" v="3754" dt="2025-09-04T07:51:34.680"/>
    <p1510:client id="{B1CBF5AF-5DA0-470B-9CC5-16F1DDE652DA}" v="5131" dt="2025-09-03T14:39:31.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7DA5F-FC9F-41EF-8865-AD346DEDB9C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26686809-0F6C-4FAB-8324-8A02A6B1F9B1}">
      <dgm:prSet phldrT="[Text]"/>
      <dgm:spPr/>
      <dgm:t>
        <a:bodyPr/>
        <a:lstStyle/>
        <a:p>
          <a:r>
            <a:rPr lang="en-GB"/>
            <a:t>Background to Value Added</a:t>
          </a:r>
        </a:p>
      </dgm:t>
    </dgm:pt>
    <dgm:pt modelId="{7030E89D-F2D5-459E-9034-2E288599C59F}" type="parTrans" cxnId="{395E792C-C9ED-409E-A729-9800659F0ED5}">
      <dgm:prSet/>
      <dgm:spPr/>
      <dgm:t>
        <a:bodyPr/>
        <a:lstStyle/>
        <a:p>
          <a:endParaRPr lang="en-GB"/>
        </a:p>
      </dgm:t>
    </dgm:pt>
    <dgm:pt modelId="{C9592AD8-823E-4595-A751-F68048EF1401}" type="sibTrans" cxnId="{395E792C-C9ED-409E-A729-9800659F0ED5}">
      <dgm:prSet/>
      <dgm:spPr/>
      <dgm:t>
        <a:bodyPr/>
        <a:lstStyle/>
        <a:p>
          <a:endParaRPr lang="en-GB"/>
        </a:p>
      </dgm:t>
    </dgm:pt>
    <dgm:pt modelId="{0F4D0D7B-94FD-4AAA-8BF0-728A50AC328F}">
      <dgm:prSet phldrT="[Text]"/>
      <dgm:spPr/>
      <dgm:t>
        <a:bodyPr/>
        <a:lstStyle/>
        <a:p>
          <a:r>
            <a:rPr lang="en-GB"/>
            <a:t>Methodology</a:t>
          </a:r>
        </a:p>
      </dgm:t>
    </dgm:pt>
    <dgm:pt modelId="{D9AAC345-84BE-4666-9737-02BA38A80620}" type="parTrans" cxnId="{215E68A0-2420-405D-8774-5922C32E59A9}">
      <dgm:prSet/>
      <dgm:spPr/>
      <dgm:t>
        <a:bodyPr/>
        <a:lstStyle/>
        <a:p>
          <a:endParaRPr lang="en-GB"/>
        </a:p>
      </dgm:t>
    </dgm:pt>
    <dgm:pt modelId="{BA18655B-1DA8-445C-AC77-9CE259E66EE5}" type="sibTrans" cxnId="{215E68A0-2420-405D-8774-5922C32E59A9}">
      <dgm:prSet/>
      <dgm:spPr/>
      <dgm:t>
        <a:bodyPr/>
        <a:lstStyle/>
        <a:p>
          <a:endParaRPr lang="en-GB"/>
        </a:p>
      </dgm:t>
    </dgm:pt>
    <dgm:pt modelId="{9B0FB27B-D492-4E9E-8253-8AD4F22270D4}">
      <dgm:prSet phldrT="[Text]"/>
      <dgm:spPr/>
      <dgm:t>
        <a:bodyPr/>
        <a:lstStyle/>
        <a:p>
          <a:r>
            <a:rPr lang="en-GB"/>
            <a:t>Findings</a:t>
          </a:r>
        </a:p>
      </dgm:t>
    </dgm:pt>
    <dgm:pt modelId="{52888425-398D-451B-96FF-D0231EFC586E}" type="parTrans" cxnId="{9653713B-D5D5-477D-AC2D-BDFDCD8C352A}">
      <dgm:prSet/>
      <dgm:spPr/>
      <dgm:t>
        <a:bodyPr/>
        <a:lstStyle/>
        <a:p>
          <a:endParaRPr lang="en-GB"/>
        </a:p>
      </dgm:t>
    </dgm:pt>
    <dgm:pt modelId="{687330F2-581A-4F91-BD48-2866D21205CC}" type="sibTrans" cxnId="{9653713B-D5D5-477D-AC2D-BDFDCD8C352A}">
      <dgm:prSet/>
      <dgm:spPr/>
      <dgm:t>
        <a:bodyPr/>
        <a:lstStyle/>
        <a:p>
          <a:endParaRPr lang="en-GB"/>
        </a:p>
      </dgm:t>
    </dgm:pt>
    <dgm:pt modelId="{5EFAC0DE-F3F7-437C-9305-3E1551ECC844}">
      <dgm:prSet phldrT="[Text]"/>
      <dgm:spPr/>
      <dgm:t>
        <a:bodyPr/>
        <a:lstStyle/>
        <a:p>
          <a:r>
            <a:rPr lang="en-GB"/>
            <a:t>What next?</a:t>
          </a:r>
        </a:p>
      </dgm:t>
    </dgm:pt>
    <dgm:pt modelId="{DA9B1E38-6179-4D04-BE01-EB7EE5DE0661}" type="parTrans" cxnId="{EA433C25-0B94-4BEF-B7B4-F3AA10E64438}">
      <dgm:prSet/>
      <dgm:spPr/>
      <dgm:t>
        <a:bodyPr/>
        <a:lstStyle/>
        <a:p>
          <a:endParaRPr lang="en-GB"/>
        </a:p>
      </dgm:t>
    </dgm:pt>
    <dgm:pt modelId="{7EFAB837-93EF-4489-AC42-3DACADAF693F}" type="sibTrans" cxnId="{EA433C25-0B94-4BEF-B7B4-F3AA10E64438}">
      <dgm:prSet/>
      <dgm:spPr/>
      <dgm:t>
        <a:bodyPr/>
        <a:lstStyle/>
        <a:p>
          <a:endParaRPr lang="en-GB"/>
        </a:p>
      </dgm:t>
    </dgm:pt>
    <dgm:pt modelId="{210587BD-8A16-4A0E-88BA-3ACA2FB2B44F}" type="pres">
      <dgm:prSet presAssocID="{D247DA5F-FC9F-41EF-8865-AD346DEDB9CA}" presName="Name0" presStyleCnt="0">
        <dgm:presLayoutVars>
          <dgm:chMax val="7"/>
          <dgm:chPref val="7"/>
          <dgm:dir/>
        </dgm:presLayoutVars>
      </dgm:prSet>
      <dgm:spPr/>
    </dgm:pt>
    <dgm:pt modelId="{67F75497-F324-4963-ABBC-EE47FB47AABF}" type="pres">
      <dgm:prSet presAssocID="{D247DA5F-FC9F-41EF-8865-AD346DEDB9CA}" presName="Name1" presStyleCnt="0"/>
      <dgm:spPr/>
    </dgm:pt>
    <dgm:pt modelId="{567DBFB5-43F4-44DA-95BC-E49BD57E3C1C}" type="pres">
      <dgm:prSet presAssocID="{D247DA5F-FC9F-41EF-8865-AD346DEDB9CA}" presName="cycle" presStyleCnt="0"/>
      <dgm:spPr/>
    </dgm:pt>
    <dgm:pt modelId="{FC3F8A45-219B-493C-B07A-885B92414357}" type="pres">
      <dgm:prSet presAssocID="{D247DA5F-FC9F-41EF-8865-AD346DEDB9CA}" presName="srcNode" presStyleLbl="node1" presStyleIdx="0" presStyleCnt="4"/>
      <dgm:spPr/>
    </dgm:pt>
    <dgm:pt modelId="{01E74ADF-E329-4858-93A0-DBC35401E838}" type="pres">
      <dgm:prSet presAssocID="{D247DA5F-FC9F-41EF-8865-AD346DEDB9CA}" presName="conn" presStyleLbl="parChTrans1D2" presStyleIdx="0" presStyleCnt="1"/>
      <dgm:spPr/>
    </dgm:pt>
    <dgm:pt modelId="{239F8509-EC36-4E94-84EF-B8DE976B55F5}" type="pres">
      <dgm:prSet presAssocID="{D247DA5F-FC9F-41EF-8865-AD346DEDB9CA}" presName="extraNode" presStyleLbl="node1" presStyleIdx="0" presStyleCnt="4"/>
      <dgm:spPr/>
    </dgm:pt>
    <dgm:pt modelId="{BD66B8E5-221A-4DC4-BC87-22473FA6D3CA}" type="pres">
      <dgm:prSet presAssocID="{D247DA5F-FC9F-41EF-8865-AD346DEDB9CA}" presName="dstNode" presStyleLbl="node1" presStyleIdx="0" presStyleCnt="4"/>
      <dgm:spPr/>
    </dgm:pt>
    <dgm:pt modelId="{E5346BFC-33A1-4A3D-A616-BDF6B4C1B43F}" type="pres">
      <dgm:prSet presAssocID="{26686809-0F6C-4FAB-8324-8A02A6B1F9B1}" presName="text_1" presStyleLbl="node1" presStyleIdx="0" presStyleCnt="4">
        <dgm:presLayoutVars>
          <dgm:bulletEnabled val="1"/>
        </dgm:presLayoutVars>
      </dgm:prSet>
      <dgm:spPr/>
    </dgm:pt>
    <dgm:pt modelId="{02BEBB8E-297B-4177-9BDA-C8BC1B233B0B}" type="pres">
      <dgm:prSet presAssocID="{26686809-0F6C-4FAB-8324-8A02A6B1F9B1}" presName="accent_1" presStyleCnt="0"/>
      <dgm:spPr/>
    </dgm:pt>
    <dgm:pt modelId="{0A71D9DD-A752-439B-BE26-60B5148AFEA2}" type="pres">
      <dgm:prSet presAssocID="{26686809-0F6C-4FAB-8324-8A02A6B1F9B1}" presName="accentRepeatNode" presStyleLbl="solidFgAcc1" presStyleIdx="0" presStyleCnt="4"/>
      <dgm:spPr/>
    </dgm:pt>
    <dgm:pt modelId="{7F366344-1A74-4C35-B224-637C91EE351C}" type="pres">
      <dgm:prSet presAssocID="{0F4D0D7B-94FD-4AAA-8BF0-728A50AC328F}" presName="text_2" presStyleLbl="node1" presStyleIdx="1" presStyleCnt="4">
        <dgm:presLayoutVars>
          <dgm:bulletEnabled val="1"/>
        </dgm:presLayoutVars>
      </dgm:prSet>
      <dgm:spPr/>
    </dgm:pt>
    <dgm:pt modelId="{557FA10E-C237-434A-9A9D-0CDB63B29983}" type="pres">
      <dgm:prSet presAssocID="{0F4D0D7B-94FD-4AAA-8BF0-728A50AC328F}" presName="accent_2" presStyleCnt="0"/>
      <dgm:spPr/>
    </dgm:pt>
    <dgm:pt modelId="{20E1A398-ADA9-44AB-830B-EDF58F2650D0}" type="pres">
      <dgm:prSet presAssocID="{0F4D0D7B-94FD-4AAA-8BF0-728A50AC328F}" presName="accentRepeatNode" presStyleLbl="solidFgAcc1" presStyleIdx="1" presStyleCnt="4"/>
      <dgm:spPr/>
    </dgm:pt>
    <dgm:pt modelId="{029D08AD-5735-4867-BA54-F75547C1D693}" type="pres">
      <dgm:prSet presAssocID="{9B0FB27B-D492-4E9E-8253-8AD4F22270D4}" presName="text_3" presStyleLbl="node1" presStyleIdx="2" presStyleCnt="4">
        <dgm:presLayoutVars>
          <dgm:bulletEnabled val="1"/>
        </dgm:presLayoutVars>
      </dgm:prSet>
      <dgm:spPr/>
    </dgm:pt>
    <dgm:pt modelId="{7ACF5066-85BC-47BF-A3D0-53FAE6BC294F}" type="pres">
      <dgm:prSet presAssocID="{9B0FB27B-D492-4E9E-8253-8AD4F22270D4}" presName="accent_3" presStyleCnt="0"/>
      <dgm:spPr/>
    </dgm:pt>
    <dgm:pt modelId="{53FA1C19-B756-454D-8BE3-2E571F13EED7}" type="pres">
      <dgm:prSet presAssocID="{9B0FB27B-D492-4E9E-8253-8AD4F22270D4}" presName="accentRepeatNode" presStyleLbl="solidFgAcc1" presStyleIdx="2" presStyleCnt="4"/>
      <dgm:spPr/>
    </dgm:pt>
    <dgm:pt modelId="{D73B6D6B-8A14-4388-B453-B260FB32944A}" type="pres">
      <dgm:prSet presAssocID="{5EFAC0DE-F3F7-437C-9305-3E1551ECC844}" presName="text_4" presStyleLbl="node1" presStyleIdx="3" presStyleCnt="4">
        <dgm:presLayoutVars>
          <dgm:bulletEnabled val="1"/>
        </dgm:presLayoutVars>
      </dgm:prSet>
      <dgm:spPr/>
    </dgm:pt>
    <dgm:pt modelId="{D0769002-9817-43F7-A559-5B7C3F4EC624}" type="pres">
      <dgm:prSet presAssocID="{5EFAC0DE-F3F7-437C-9305-3E1551ECC844}" presName="accent_4" presStyleCnt="0"/>
      <dgm:spPr/>
    </dgm:pt>
    <dgm:pt modelId="{404D9AF7-58B4-469E-9290-E158472385D6}" type="pres">
      <dgm:prSet presAssocID="{5EFAC0DE-F3F7-437C-9305-3E1551ECC844}" presName="accentRepeatNode" presStyleLbl="solidFgAcc1" presStyleIdx="3" presStyleCnt="4"/>
      <dgm:spPr/>
    </dgm:pt>
  </dgm:ptLst>
  <dgm:cxnLst>
    <dgm:cxn modelId="{EA433C25-0B94-4BEF-B7B4-F3AA10E64438}" srcId="{D247DA5F-FC9F-41EF-8865-AD346DEDB9CA}" destId="{5EFAC0DE-F3F7-437C-9305-3E1551ECC844}" srcOrd="3" destOrd="0" parTransId="{DA9B1E38-6179-4D04-BE01-EB7EE5DE0661}" sibTransId="{7EFAB837-93EF-4489-AC42-3DACADAF693F}"/>
    <dgm:cxn modelId="{A405EE28-819C-4736-9B26-0A2065F3DE90}" type="presOf" srcId="{0F4D0D7B-94FD-4AAA-8BF0-728A50AC328F}" destId="{7F366344-1A74-4C35-B224-637C91EE351C}" srcOrd="0" destOrd="0" presId="urn:microsoft.com/office/officeart/2008/layout/VerticalCurvedList"/>
    <dgm:cxn modelId="{395E792C-C9ED-409E-A729-9800659F0ED5}" srcId="{D247DA5F-FC9F-41EF-8865-AD346DEDB9CA}" destId="{26686809-0F6C-4FAB-8324-8A02A6B1F9B1}" srcOrd="0" destOrd="0" parTransId="{7030E89D-F2D5-459E-9034-2E288599C59F}" sibTransId="{C9592AD8-823E-4595-A751-F68048EF1401}"/>
    <dgm:cxn modelId="{9653713B-D5D5-477D-AC2D-BDFDCD8C352A}" srcId="{D247DA5F-FC9F-41EF-8865-AD346DEDB9CA}" destId="{9B0FB27B-D492-4E9E-8253-8AD4F22270D4}" srcOrd="2" destOrd="0" parTransId="{52888425-398D-451B-96FF-D0231EFC586E}" sibTransId="{687330F2-581A-4F91-BD48-2866D21205CC}"/>
    <dgm:cxn modelId="{64AB7871-450E-4386-879B-3D4571D55D92}" type="presOf" srcId="{C9592AD8-823E-4595-A751-F68048EF1401}" destId="{01E74ADF-E329-4858-93A0-DBC35401E838}" srcOrd="0" destOrd="0" presId="urn:microsoft.com/office/officeart/2008/layout/VerticalCurvedList"/>
    <dgm:cxn modelId="{6F3B9C9C-832B-477E-B7E0-F3106D0C0F72}" type="presOf" srcId="{9B0FB27B-D492-4E9E-8253-8AD4F22270D4}" destId="{029D08AD-5735-4867-BA54-F75547C1D693}" srcOrd="0" destOrd="0" presId="urn:microsoft.com/office/officeart/2008/layout/VerticalCurvedList"/>
    <dgm:cxn modelId="{215E68A0-2420-405D-8774-5922C32E59A9}" srcId="{D247DA5F-FC9F-41EF-8865-AD346DEDB9CA}" destId="{0F4D0D7B-94FD-4AAA-8BF0-728A50AC328F}" srcOrd="1" destOrd="0" parTransId="{D9AAC345-84BE-4666-9737-02BA38A80620}" sibTransId="{BA18655B-1DA8-445C-AC77-9CE259E66EE5}"/>
    <dgm:cxn modelId="{EE5035D2-393A-4336-A2A3-154B657C5337}" type="presOf" srcId="{D247DA5F-FC9F-41EF-8865-AD346DEDB9CA}" destId="{210587BD-8A16-4A0E-88BA-3ACA2FB2B44F}" srcOrd="0" destOrd="0" presId="urn:microsoft.com/office/officeart/2008/layout/VerticalCurvedList"/>
    <dgm:cxn modelId="{E3550CE4-ADE6-4DE1-84E3-599A2F23E5BC}" type="presOf" srcId="{5EFAC0DE-F3F7-437C-9305-3E1551ECC844}" destId="{D73B6D6B-8A14-4388-B453-B260FB32944A}" srcOrd="0" destOrd="0" presId="urn:microsoft.com/office/officeart/2008/layout/VerticalCurvedList"/>
    <dgm:cxn modelId="{2CFFBCEB-95C4-454C-BBFE-13291D46C88C}" type="presOf" srcId="{26686809-0F6C-4FAB-8324-8A02A6B1F9B1}" destId="{E5346BFC-33A1-4A3D-A616-BDF6B4C1B43F}" srcOrd="0" destOrd="0" presId="urn:microsoft.com/office/officeart/2008/layout/VerticalCurvedList"/>
    <dgm:cxn modelId="{F602E678-9C8E-417C-BDA5-25554705C4C5}" type="presParOf" srcId="{210587BD-8A16-4A0E-88BA-3ACA2FB2B44F}" destId="{67F75497-F324-4963-ABBC-EE47FB47AABF}" srcOrd="0" destOrd="0" presId="urn:microsoft.com/office/officeart/2008/layout/VerticalCurvedList"/>
    <dgm:cxn modelId="{297AD0F3-C3CA-47CB-9EE6-947FC064413C}" type="presParOf" srcId="{67F75497-F324-4963-ABBC-EE47FB47AABF}" destId="{567DBFB5-43F4-44DA-95BC-E49BD57E3C1C}" srcOrd="0" destOrd="0" presId="urn:microsoft.com/office/officeart/2008/layout/VerticalCurvedList"/>
    <dgm:cxn modelId="{ACC81049-2E10-4F2D-8976-37A824577051}" type="presParOf" srcId="{567DBFB5-43F4-44DA-95BC-E49BD57E3C1C}" destId="{FC3F8A45-219B-493C-B07A-885B92414357}" srcOrd="0" destOrd="0" presId="urn:microsoft.com/office/officeart/2008/layout/VerticalCurvedList"/>
    <dgm:cxn modelId="{796C7087-A018-48D3-96D5-57C127E57BAE}" type="presParOf" srcId="{567DBFB5-43F4-44DA-95BC-E49BD57E3C1C}" destId="{01E74ADF-E329-4858-93A0-DBC35401E838}" srcOrd="1" destOrd="0" presId="urn:microsoft.com/office/officeart/2008/layout/VerticalCurvedList"/>
    <dgm:cxn modelId="{4EBCB1B1-058A-489D-AFC4-399BF1847BFF}" type="presParOf" srcId="{567DBFB5-43F4-44DA-95BC-E49BD57E3C1C}" destId="{239F8509-EC36-4E94-84EF-B8DE976B55F5}" srcOrd="2" destOrd="0" presId="urn:microsoft.com/office/officeart/2008/layout/VerticalCurvedList"/>
    <dgm:cxn modelId="{88F3AB5E-402C-4ABA-BF79-7EACEEF24041}" type="presParOf" srcId="{567DBFB5-43F4-44DA-95BC-E49BD57E3C1C}" destId="{BD66B8E5-221A-4DC4-BC87-22473FA6D3CA}" srcOrd="3" destOrd="0" presId="urn:microsoft.com/office/officeart/2008/layout/VerticalCurvedList"/>
    <dgm:cxn modelId="{7E2A71B3-A985-4CCB-987F-261210E54637}" type="presParOf" srcId="{67F75497-F324-4963-ABBC-EE47FB47AABF}" destId="{E5346BFC-33A1-4A3D-A616-BDF6B4C1B43F}" srcOrd="1" destOrd="0" presId="urn:microsoft.com/office/officeart/2008/layout/VerticalCurvedList"/>
    <dgm:cxn modelId="{0E7CE32F-3BB0-4F80-8D59-1B6D0D361B51}" type="presParOf" srcId="{67F75497-F324-4963-ABBC-EE47FB47AABF}" destId="{02BEBB8E-297B-4177-9BDA-C8BC1B233B0B}" srcOrd="2" destOrd="0" presId="urn:microsoft.com/office/officeart/2008/layout/VerticalCurvedList"/>
    <dgm:cxn modelId="{8233AEF7-ED6A-4663-AE00-1C9BDCEF9741}" type="presParOf" srcId="{02BEBB8E-297B-4177-9BDA-C8BC1B233B0B}" destId="{0A71D9DD-A752-439B-BE26-60B5148AFEA2}" srcOrd="0" destOrd="0" presId="urn:microsoft.com/office/officeart/2008/layout/VerticalCurvedList"/>
    <dgm:cxn modelId="{582FCCFE-6298-4C3E-B8ED-DADE9AC0EF9F}" type="presParOf" srcId="{67F75497-F324-4963-ABBC-EE47FB47AABF}" destId="{7F366344-1A74-4C35-B224-637C91EE351C}" srcOrd="3" destOrd="0" presId="urn:microsoft.com/office/officeart/2008/layout/VerticalCurvedList"/>
    <dgm:cxn modelId="{4826A8A7-FD85-4503-9ADD-9A3AEF559D1C}" type="presParOf" srcId="{67F75497-F324-4963-ABBC-EE47FB47AABF}" destId="{557FA10E-C237-434A-9A9D-0CDB63B29983}" srcOrd="4" destOrd="0" presId="urn:microsoft.com/office/officeart/2008/layout/VerticalCurvedList"/>
    <dgm:cxn modelId="{9C7A53D0-BA2A-4685-ADFB-15CD72229471}" type="presParOf" srcId="{557FA10E-C237-434A-9A9D-0CDB63B29983}" destId="{20E1A398-ADA9-44AB-830B-EDF58F2650D0}" srcOrd="0" destOrd="0" presId="urn:microsoft.com/office/officeart/2008/layout/VerticalCurvedList"/>
    <dgm:cxn modelId="{CF9C7BFD-D382-483E-B6E4-78F35328FB13}" type="presParOf" srcId="{67F75497-F324-4963-ABBC-EE47FB47AABF}" destId="{029D08AD-5735-4867-BA54-F75547C1D693}" srcOrd="5" destOrd="0" presId="urn:microsoft.com/office/officeart/2008/layout/VerticalCurvedList"/>
    <dgm:cxn modelId="{5F0D20D2-5454-4B5C-A621-88FA50B80C64}" type="presParOf" srcId="{67F75497-F324-4963-ABBC-EE47FB47AABF}" destId="{7ACF5066-85BC-47BF-A3D0-53FAE6BC294F}" srcOrd="6" destOrd="0" presId="urn:microsoft.com/office/officeart/2008/layout/VerticalCurvedList"/>
    <dgm:cxn modelId="{022A156E-C0BD-42B6-A07B-F3FA98814241}" type="presParOf" srcId="{7ACF5066-85BC-47BF-A3D0-53FAE6BC294F}" destId="{53FA1C19-B756-454D-8BE3-2E571F13EED7}" srcOrd="0" destOrd="0" presId="urn:microsoft.com/office/officeart/2008/layout/VerticalCurvedList"/>
    <dgm:cxn modelId="{9B17D51A-EF5A-4427-BDA9-049F44A2B936}" type="presParOf" srcId="{67F75497-F324-4963-ABBC-EE47FB47AABF}" destId="{D73B6D6B-8A14-4388-B453-B260FB32944A}" srcOrd="7" destOrd="0" presId="urn:microsoft.com/office/officeart/2008/layout/VerticalCurvedList"/>
    <dgm:cxn modelId="{DEBEB516-7317-4BA7-A5D3-7B13315AEEAF}" type="presParOf" srcId="{67F75497-F324-4963-ABBC-EE47FB47AABF}" destId="{D0769002-9817-43F7-A559-5B7C3F4EC624}" srcOrd="8" destOrd="0" presId="urn:microsoft.com/office/officeart/2008/layout/VerticalCurvedList"/>
    <dgm:cxn modelId="{F1031245-4D5E-408F-8EFD-6B867B2AF91D}" type="presParOf" srcId="{D0769002-9817-43F7-A559-5B7C3F4EC624}" destId="{404D9AF7-58B4-469E-9290-E158472385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74ADF-E329-4858-93A0-DBC35401E838}">
      <dsp:nvSpPr>
        <dsp:cNvPr id="0" name=""/>
        <dsp:cNvSpPr/>
      </dsp:nvSpPr>
      <dsp:spPr>
        <a:xfrm>
          <a:off x="-5236546" y="-802041"/>
          <a:ext cx="6235716" cy="6235716"/>
        </a:xfrm>
        <a:prstGeom prst="blockArc">
          <a:avLst>
            <a:gd name="adj1" fmla="val 18900000"/>
            <a:gd name="adj2" fmla="val 2700000"/>
            <a:gd name="adj3" fmla="val 34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346BFC-33A1-4A3D-A616-BDF6B4C1B43F}">
      <dsp:nvSpPr>
        <dsp:cNvPr id="0" name=""/>
        <dsp:cNvSpPr/>
      </dsp:nvSpPr>
      <dsp:spPr>
        <a:xfrm>
          <a:off x="523139" y="356080"/>
          <a:ext cx="5627980" cy="712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571" tIns="78740" rIns="78740" bIns="78740" numCol="1" spcCol="1270" anchor="ctr" anchorCtr="0">
          <a:noAutofit/>
        </a:bodyPr>
        <a:lstStyle/>
        <a:p>
          <a:pPr marL="0" lvl="0" indent="0" algn="l" defTabSz="1377950">
            <a:lnSpc>
              <a:spcPct val="90000"/>
            </a:lnSpc>
            <a:spcBef>
              <a:spcPct val="0"/>
            </a:spcBef>
            <a:spcAft>
              <a:spcPct val="35000"/>
            </a:spcAft>
            <a:buNone/>
          </a:pPr>
          <a:r>
            <a:rPr lang="en-GB" sz="3100" kern="1200"/>
            <a:t>Background to Value Added</a:t>
          </a:r>
        </a:p>
      </dsp:txBody>
      <dsp:txXfrm>
        <a:off x="523139" y="356080"/>
        <a:ext cx="5627980" cy="712530"/>
      </dsp:txXfrm>
    </dsp:sp>
    <dsp:sp modelId="{0A71D9DD-A752-439B-BE26-60B5148AFEA2}">
      <dsp:nvSpPr>
        <dsp:cNvPr id="0" name=""/>
        <dsp:cNvSpPr/>
      </dsp:nvSpPr>
      <dsp:spPr>
        <a:xfrm>
          <a:off x="77807" y="267013"/>
          <a:ext cx="890663" cy="89066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66344-1A74-4C35-B224-637C91EE351C}">
      <dsp:nvSpPr>
        <dsp:cNvPr id="0" name=""/>
        <dsp:cNvSpPr/>
      </dsp:nvSpPr>
      <dsp:spPr>
        <a:xfrm>
          <a:off x="931649" y="1425061"/>
          <a:ext cx="5219470" cy="712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571" tIns="78740" rIns="78740" bIns="78740" numCol="1" spcCol="1270" anchor="ctr" anchorCtr="0">
          <a:noAutofit/>
        </a:bodyPr>
        <a:lstStyle/>
        <a:p>
          <a:pPr marL="0" lvl="0" indent="0" algn="l" defTabSz="1377950">
            <a:lnSpc>
              <a:spcPct val="90000"/>
            </a:lnSpc>
            <a:spcBef>
              <a:spcPct val="0"/>
            </a:spcBef>
            <a:spcAft>
              <a:spcPct val="35000"/>
            </a:spcAft>
            <a:buNone/>
          </a:pPr>
          <a:r>
            <a:rPr lang="en-GB" sz="3100" kern="1200"/>
            <a:t>Methodology</a:t>
          </a:r>
        </a:p>
      </dsp:txBody>
      <dsp:txXfrm>
        <a:off x="931649" y="1425061"/>
        <a:ext cx="5219470" cy="712530"/>
      </dsp:txXfrm>
    </dsp:sp>
    <dsp:sp modelId="{20E1A398-ADA9-44AB-830B-EDF58F2650D0}">
      <dsp:nvSpPr>
        <dsp:cNvPr id="0" name=""/>
        <dsp:cNvSpPr/>
      </dsp:nvSpPr>
      <dsp:spPr>
        <a:xfrm>
          <a:off x="486317" y="1335994"/>
          <a:ext cx="890663" cy="89066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D08AD-5735-4867-BA54-F75547C1D693}">
      <dsp:nvSpPr>
        <dsp:cNvPr id="0" name=""/>
        <dsp:cNvSpPr/>
      </dsp:nvSpPr>
      <dsp:spPr>
        <a:xfrm>
          <a:off x="931649" y="2494042"/>
          <a:ext cx="5219470" cy="712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571" tIns="78740" rIns="78740" bIns="78740" numCol="1" spcCol="1270" anchor="ctr" anchorCtr="0">
          <a:noAutofit/>
        </a:bodyPr>
        <a:lstStyle/>
        <a:p>
          <a:pPr marL="0" lvl="0" indent="0" algn="l" defTabSz="1377950">
            <a:lnSpc>
              <a:spcPct val="90000"/>
            </a:lnSpc>
            <a:spcBef>
              <a:spcPct val="0"/>
            </a:spcBef>
            <a:spcAft>
              <a:spcPct val="35000"/>
            </a:spcAft>
            <a:buNone/>
          </a:pPr>
          <a:r>
            <a:rPr lang="en-GB" sz="3100" kern="1200"/>
            <a:t>Findings</a:t>
          </a:r>
        </a:p>
      </dsp:txBody>
      <dsp:txXfrm>
        <a:off x="931649" y="2494042"/>
        <a:ext cx="5219470" cy="712530"/>
      </dsp:txXfrm>
    </dsp:sp>
    <dsp:sp modelId="{53FA1C19-B756-454D-8BE3-2E571F13EED7}">
      <dsp:nvSpPr>
        <dsp:cNvPr id="0" name=""/>
        <dsp:cNvSpPr/>
      </dsp:nvSpPr>
      <dsp:spPr>
        <a:xfrm>
          <a:off x="486317" y="2404975"/>
          <a:ext cx="890663" cy="89066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3B6D6B-8A14-4388-B453-B260FB32944A}">
      <dsp:nvSpPr>
        <dsp:cNvPr id="0" name=""/>
        <dsp:cNvSpPr/>
      </dsp:nvSpPr>
      <dsp:spPr>
        <a:xfrm>
          <a:off x="523139" y="3563023"/>
          <a:ext cx="5627980" cy="712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571" tIns="78740" rIns="78740" bIns="78740" numCol="1" spcCol="1270" anchor="ctr" anchorCtr="0">
          <a:noAutofit/>
        </a:bodyPr>
        <a:lstStyle/>
        <a:p>
          <a:pPr marL="0" lvl="0" indent="0" algn="l" defTabSz="1377950">
            <a:lnSpc>
              <a:spcPct val="90000"/>
            </a:lnSpc>
            <a:spcBef>
              <a:spcPct val="0"/>
            </a:spcBef>
            <a:spcAft>
              <a:spcPct val="35000"/>
            </a:spcAft>
            <a:buNone/>
          </a:pPr>
          <a:r>
            <a:rPr lang="en-GB" sz="3100" kern="1200"/>
            <a:t>What next?</a:t>
          </a:r>
        </a:p>
      </dsp:txBody>
      <dsp:txXfrm>
        <a:off x="523139" y="3563023"/>
        <a:ext cx="5627980" cy="712530"/>
      </dsp:txXfrm>
    </dsp:sp>
    <dsp:sp modelId="{404D9AF7-58B4-469E-9290-E158472385D6}">
      <dsp:nvSpPr>
        <dsp:cNvPr id="0" name=""/>
        <dsp:cNvSpPr/>
      </dsp:nvSpPr>
      <dsp:spPr>
        <a:xfrm>
          <a:off x="77807" y="3473957"/>
          <a:ext cx="890663" cy="89066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999B2D-A7E2-4B4A-B167-E2CB594223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F1071F-C847-6747-A64E-FC721EF6BE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337CC9-FC16-E549-A9EF-A6E250AC5C02}" type="datetimeFigureOut">
              <a:rPr lang="en-US" smtClean="0"/>
              <a:t>9/4/2025</a:t>
            </a:fld>
            <a:endParaRPr lang="en-US"/>
          </a:p>
        </p:txBody>
      </p:sp>
      <p:sp>
        <p:nvSpPr>
          <p:cNvPr id="4" name="Footer Placeholder 3">
            <a:extLst>
              <a:ext uri="{FF2B5EF4-FFF2-40B4-BE49-F238E27FC236}">
                <a16:creationId xmlns:a16="http://schemas.microsoft.com/office/drawing/2014/main" id="{31109CB1-6712-1F4E-B60D-F9EE438E52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29C907-5DF0-7C45-B82C-9653C843E7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827799-70AD-F74F-B556-E35AE034C9B0}" type="slidenum">
              <a:rPr lang="en-US" smtClean="0"/>
              <a:t>‹#›</a:t>
            </a:fld>
            <a:endParaRPr lang="en-US"/>
          </a:p>
        </p:txBody>
      </p:sp>
    </p:spTree>
    <p:extLst>
      <p:ext uri="{BB962C8B-B14F-4D97-AF65-F5344CB8AC3E}">
        <p14:creationId xmlns:p14="http://schemas.microsoft.com/office/powerpoint/2010/main" val="2484008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CD184-7C2D-2248-ADBA-C0AF686FC103}"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DE879-3A0E-8143-BEDA-9B4677027FB0}" type="slidenum">
              <a:rPr lang="en-US" smtClean="0"/>
              <a:t>‹#›</a:t>
            </a:fld>
            <a:endParaRPr lang="en-US"/>
          </a:p>
        </p:txBody>
      </p:sp>
    </p:spTree>
    <p:extLst>
      <p:ext uri="{BB962C8B-B14F-4D97-AF65-F5344CB8AC3E}">
        <p14:creationId xmlns:p14="http://schemas.microsoft.com/office/powerpoint/2010/main" val="422039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Who is speaking to this slide?</a:t>
            </a:r>
          </a:p>
        </p:txBody>
      </p:sp>
      <p:sp>
        <p:nvSpPr>
          <p:cNvPr id="4" name="Slide Number Placeholder 3"/>
          <p:cNvSpPr>
            <a:spLocks noGrp="1"/>
          </p:cNvSpPr>
          <p:nvPr>
            <p:ph type="sldNum" sz="quarter" idx="5"/>
          </p:nvPr>
        </p:nvSpPr>
        <p:spPr/>
        <p:txBody>
          <a:bodyPr/>
          <a:lstStyle/>
          <a:p>
            <a:fld id="{2D0DE879-3A0E-8143-BEDA-9B4677027FB0}" type="slidenum">
              <a:rPr lang="en-US" smtClean="0"/>
              <a:t>1</a:t>
            </a:fld>
            <a:endParaRPr lang="en-US"/>
          </a:p>
        </p:txBody>
      </p:sp>
    </p:spTree>
    <p:extLst>
      <p:ext uri="{BB962C8B-B14F-4D97-AF65-F5344CB8AC3E}">
        <p14:creationId xmlns:p14="http://schemas.microsoft.com/office/powerpoint/2010/main" val="1991399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Bullet points</a:t>
            </a:r>
            <a:r>
              <a:rPr lang="en-GB" dirty="0"/>
              <a:t> – 3 each</a:t>
            </a:r>
            <a:endParaRPr lang="en-GB"/>
          </a:p>
          <a:p>
            <a:r>
              <a:rPr lang="en-GB"/>
              <a:t>Both these examples show a very varied subject mix, with the top 3 subject areas making up less than 50% of the total population.</a:t>
            </a:r>
          </a:p>
        </p:txBody>
      </p:sp>
      <p:sp>
        <p:nvSpPr>
          <p:cNvPr id="4" name="Slide Number Placeholder 3"/>
          <p:cNvSpPr>
            <a:spLocks noGrp="1"/>
          </p:cNvSpPr>
          <p:nvPr>
            <p:ph type="sldNum" sz="quarter" idx="5"/>
          </p:nvPr>
        </p:nvSpPr>
        <p:spPr/>
        <p:txBody>
          <a:bodyPr/>
          <a:lstStyle/>
          <a:p>
            <a:fld id="{2D0DE879-3A0E-8143-BEDA-9B4677027FB0}" type="slidenum">
              <a:rPr lang="en-US" smtClean="0"/>
              <a:t>11</a:t>
            </a:fld>
            <a:endParaRPr lang="en-US"/>
          </a:p>
        </p:txBody>
      </p:sp>
    </p:spTree>
    <p:extLst>
      <p:ext uri="{BB962C8B-B14F-4D97-AF65-F5344CB8AC3E}">
        <p14:creationId xmlns:p14="http://schemas.microsoft.com/office/powerpoint/2010/main" val="587861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Contrasting this with specialist universities that consist of mostly one subject that either has very low or very high Grad outcomes, such as medicine with 99% Grad Outcomes. Thes universities are typically at either end of the league tables for Grad outcomes, but we will show you how they are treated in the VA Impact metric.</a:t>
            </a:r>
          </a:p>
          <a:p>
            <a:endParaRPr lang="en-GB"/>
          </a:p>
          <a:p>
            <a:r>
              <a:rPr lang="en-GB" dirty="0"/>
              <a:t>Explain Bullet points: 2 each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Universities focussing on medicine such as St-Georges with 99% studying health related subjects, typically perform top in the league tables for Grad Outcomes. </a:t>
            </a:r>
            <a:r>
              <a:rPr lang="en-GB"/>
              <a:t>Arts universities</a:t>
            </a:r>
            <a:r>
              <a:rPr lang="en-GB" dirty="0"/>
              <a:t>, such as U</a:t>
            </a:r>
            <a:r>
              <a:rPr lang="en-GB"/>
              <a:t> of </a:t>
            </a:r>
            <a:r>
              <a:rPr lang="en-GB" dirty="0"/>
              <a:t>the Arts London with over 75% studying arts subjects</a:t>
            </a:r>
            <a:r>
              <a:rPr lang="en-GB"/>
              <a:t>, end up at the bottom of the league tables for graduate outcomes</a:t>
            </a:r>
            <a:r>
              <a:rPr lang="en-GB" dirty="0"/>
              <a:t>, under no fault of their own, </a:t>
            </a:r>
            <a:r>
              <a:rPr lang="en-GB"/>
              <a:t>.</a:t>
            </a:r>
            <a:endParaRPr lang="en-GB" dirty="0"/>
          </a:p>
          <a:p>
            <a:r>
              <a:rPr lang="en-GB"/>
              <a:t>This score incorporates expectations based on subject and entry tariffs, levelling the playing field and approximating institution’s impact on performance.</a:t>
            </a:r>
          </a:p>
          <a:p>
            <a:endParaRPr lang="en-GB"/>
          </a:p>
        </p:txBody>
      </p:sp>
      <p:sp>
        <p:nvSpPr>
          <p:cNvPr id="4" name="Slide Number Placeholder 3"/>
          <p:cNvSpPr>
            <a:spLocks noGrp="1"/>
          </p:cNvSpPr>
          <p:nvPr>
            <p:ph type="sldNum" sz="quarter" idx="5"/>
          </p:nvPr>
        </p:nvSpPr>
        <p:spPr/>
        <p:txBody>
          <a:bodyPr/>
          <a:lstStyle/>
          <a:p>
            <a:fld id="{2D0DE879-3A0E-8143-BEDA-9B4677027FB0}" type="slidenum">
              <a:rPr lang="en-US" smtClean="0"/>
              <a:t>12</a:t>
            </a:fld>
            <a:endParaRPr lang="en-US"/>
          </a:p>
        </p:txBody>
      </p:sp>
    </p:spTree>
    <p:extLst>
      <p:ext uri="{BB962C8B-B14F-4D97-AF65-F5344CB8AC3E}">
        <p14:creationId xmlns:p14="http://schemas.microsoft.com/office/powerpoint/2010/main" val="946651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t>At BNU </a:t>
            </a:r>
            <a:r>
              <a:rPr lang="en-GB" sz="1200">
                <a:solidFill>
                  <a:schemeClr val="bg1"/>
                </a:solidFill>
              </a:rPr>
              <a:t>We do often have very different outcomes depending on subject or entry qualification so this is a valuable tool to evidence the gaps that need closing and where we are not enabling students to their full potential. For us, playing around with it, it comes as no surprise that students are impacted most by their degree outcome rather than their graduate outcome, this is something which we are working to improve.</a:t>
            </a:r>
            <a:endParaRPr lang="en-GB"/>
          </a:p>
          <a:p>
            <a:pPr marL="285750" indent="-285750">
              <a:buFont typeface="Arial" panose="020B0604020202020204" pitchFamily="34" charset="0"/>
              <a:buChar char="•"/>
            </a:pPr>
            <a:r>
              <a:rPr lang="en-GB"/>
              <a:t>For the sector – </a:t>
            </a:r>
            <a:r>
              <a:rPr lang="en-GB" sz="1200">
                <a:solidFill>
                  <a:schemeClr val="bg1"/>
                </a:solidFill>
              </a:rPr>
              <a:t>APP and TEF analyses. To better target and evaluate for APP and to fully appreciate excellence in TEF – your institution may only just be meeting the baseline for Progression but if your students were all expected to miss the baseline then this is a real achievement! This ties in with what Mohammed was showing.</a:t>
            </a:r>
            <a:endParaRPr lang="en-GB"/>
          </a:p>
          <a:p>
            <a:pPr marL="285750" indent="-285750">
              <a:buFont typeface="Arial" panose="020B0604020202020204" pitchFamily="34" charset="0"/>
              <a:buChar char="•"/>
            </a:pPr>
            <a:r>
              <a:rPr lang="en-GB"/>
              <a:t>Further analysis – improved entry qualification calculation</a:t>
            </a:r>
          </a:p>
          <a:p>
            <a:pPr marL="285750" indent="-285750">
              <a:buFont typeface="Arial" panose="020B0604020202020204" pitchFamily="34" charset="0"/>
              <a:buChar char="•"/>
            </a:pPr>
            <a:r>
              <a:rPr lang="en-GB"/>
              <a:t>Key take-aways</a:t>
            </a:r>
          </a:p>
          <a:p>
            <a:pPr marL="742950" lvl="1" indent="-285750">
              <a:buFont typeface="Arial" panose="020B0604020202020204" pitchFamily="34" charset="0"/>
              <a:buChar char="•"/>
            </a:pPr>
            <a:r>
              <a:rPr lang="en-GB"/>
              <a:t>To round off – we’ve developed VAGO one step further to show the expectation given the degree achieved. This has been combined into a single VA impact score for readability.</a:t>
            </a:r>
          </a:p>
          <a:p>
            <a:pPr marL="742950" lvl="1" indent="-285750">
              <a:buFont typeface="Arial" panose="020B0604020202020204" pitchFamily="34" charset="0"/>
              <a:buChar char="•"/>
            </a:pPr>
            <a:r>
              <a:rPr lang="en-GB"/>
              <a:t>This has been shown both through demographic examples and through provider examples where providers change position when taking </a:t>
            </a:r>
            <a:r>
              <a:rPr lang="en-GB" dirty="0"/>
              <a:t>into account </a:t>
            </a:r>
            <a:r>
              <a:rPr lang="en-GB"/>
              <a:t>the expectation based on tariff and subject grouping</a:t>
            </a:r>
          </a:p>
          <a:p>
            <a:pPr marL="742950" lvl="1" indent="-285750">
              <a:buFont typeface="Arial" panose="020B0604020202020204" pitchFamily="34" charset="0"/>
              <a:buChar char="•"/>
            </a:pPr>
            <a:r>
              <a:rPr lang="en-GB"/>
              <a:t>If you </a:t>
            </a:r>
            <a:r>
              <a:rPr lang="en-GB" dirty="0"/>
              <a:t>take away </a:t>
            </a:r>
            <a:r>
              <a:rPr lang="en-GB"/>
              <a:t>one thing </a:t>
            </a:r>
            <a:r>
              <a:rPr lang="en-GB" dirty="0"/>
              <a:t>from this presentation, </a:t>
            </a:r>
            <a:r>
              <a:rPr lang="en-GB"/>
              <a:t>it’s that even when the playing field is levelled</a:t>
            </a:r>
            <a:r>
              <a:rPr lang="en-GB" dirty="0"/>
              <a:t>, when all other factors are removed from </a:t>
            </a:r>
            <a:r>
              <a:rPr lang="en-GB"/>
              <a:t>our analysis, we are still seeing significant gaps between ethnic groups and deprivation quintiles and for the most part this is the result of their time at University. If we needed any additional call to action to make improvements here then this is it.</a:t>
            </a:r>
          </a:p>
          <a:p>
            <a:endParaRPr lang="en-GB"/>
          </a:p>
        </p:txBody>
      </p:sp>
      <p:sp>
        <p:nvSpPr>
          <p:cNvPr id="4" name="Slide Number Placeholder 3"/>
          <p:cNvSpPr>
            <a:spLocks noGrp="1"/>
          </p:cNvSpPr>
          <p:nvPr>
            <p:ph type="sldNum" sz="quarter" idx="5"/>
          </p:nvPr>
        </p:nvSpPr>
        <p:spPr/>
        <p:txBody>
          <a:bodyPr/>
          <a:lstStyle/>
          <a:p>
            <a:fld id="{2D0DE879-3A0E-8143-BEDA-9B4677027FB0}" type="slidenum">
              <a:rPr lang="en-US" smtClean="0"/>
              <a:t>13</a:t>
            </a:fld>
            <a:endParaRPr lang="en-US"/>
          </a:p>
        </p:txBody>
      </p:sp>
    </p:spTree>
    <p:extLst>
      <p:ext uri="{BB962C8B-B14F-4D97-AF65-F5344CB8AC3E}">
        <p14:creationId xmlns:p14="http://schemas.microsoft.com/office/powerpoint/2010/main" val="2400509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E879-3A0E-8143-BEDA-9B4677027FB0}" type="slidenum">
              <a:rPr lang="en-US" smtClean="0"/>
              <a:t>14</a:t>
            </a:fld>
            <a:endParaRPr lang="en-US"/>
          </a:p>
        </p:txBody>
      </p:sp>
    </p:spTree>
    <p:extLst>
      <p:ext uri="{BB962C8B-B14F-4D97-AF65-F5344CB8AC3E}">
        <p14:creationId xmlns:p14="http://schemas.microsoft.com/office/powerpoint/2010/main" val="21832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E879-3A0E-8143-BEDA-9B4677027FB0}" type="slidenum">
              <a:rPr lang="en-US" smtClean="0"/>
              <a:t>2</a:t>
            </a:fld>
            <a:endParaRPr lang="en-US"/>
          </a:p>
        </p:txBody>
      </p:sp>
    </p:spTree>
    <p:extLst>
      <p:ext uri="{BB962C8B-B14F-4D97-AF65-F5344CB8AC3E}">
        <p14:creationId xmlns:p14="http://schemas.microsoft.com/office/powerpoint/2010/main" val="144787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Background to value added – talking through what’s come before and how we got here</a:t>
            </a:r>
          </a:p>
          <a:p>
            <a:r>
              <a:rPr lang="en-GB"/>
              <a:t>Methodology – we’ll be talking you through exactly how to understand our scoring and why it is relevant</a:t>
            </a:r>
          </a:p>
          <a:p>
            <a:r>
              <a:rPr lang="en-GB"/>
              <a:t>Findings – we’ll be looking at the key findings within both demographic groups and when applying our methodology to individual Universities</a:t>
            </a:r>
          </a:p>
          <a:p>
            <a:r>
              <a:rPr lang="en-GB"/>
              <a:t>What next? – where do we go from here? There’s always improvements to be made and we’ll also be talking about the key take-aways from our presentation</a:t>
            </a:r>
          </a:p>
        </p:txBody>
      </p:sp>
      <p:sp>
        <p:nvSpPr>
          <p:cNvPr id="4" name="Slide Number Placeholder 3"/>
          <p:cNvSpPr>
            <a:spLocks noGrp="1"/>
          </p:cNvSpPr>
          <p:nvPr>
            <p:ph type="sldNum" sz="quarter" idx="5"/>
          </p:nvPr>
        </p:nvSpPr>
        <p:spPr/>
        <p:txBody>
          <a:bodyPr/>
          <a:lstStyle/>
          <a:p>
            <a:fld id="{2D0DE879-3A0E-8143-BEDA-9B4677027FB0}" type="slidenum">
              <a:rPr lang="en-US" smtClean="0"/>
              <a:t>3</a:t>
            </a:fld>
            <a:endParaRPr lang="en-US"/>
          </a:p>
        </p:txBody>
      </p:sp>
    </p:spTree>
    <p:extLst>
      <p:ext uri="{BB962C8B-B14F-4D97-AF65-F5344CB8AC3E}">
        <p14:creationId xmlns:p14="http://schemas.microsoft.com/office/powerpoint/2010/main" val="21892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 mins</a:t>
            </a:r>
          </a:p>
          <a:p>
            <a:r>
              <a:rPr lang="en-GB">
                <a:ea typeface="Calibri"/>
                <a:cs typeface="Calibri"/>
              </a:rPr>
              <a:t>Designed in 2006 for the Guardian University Guide, value added scores were introduced as an improvement on good honours rates, which reward the awarding of firsts and 2:1s – the highest degree classifications in the UK – even though the qualifications that students enter University with are by far the greatest determinant of this measure of success. Value added scores take entry qualifications and tariffs into account to give each student a latent probability of success and, when the students are successful, they score according to this likelihood. </a:t>
            </a:r>
          </a:p>
          <a:p>
            <a:r>
              <a:rPr lang="en-GB">
                <a:ea typeface="Calibri"/>
                <a:cs typeface="Calibri"/>
              </a:rPr>
              <a:t>Subsequently, at Kingston University, we adapted these value added indices to also account for subject mix and then used them to express the degree awarding gaps that are apparent in UKHE. Kingston was especially keen to address the awarding gaps between white students and black students, and using value added scores acknowledged the benign factors that contributed to this. But crucially, instead of allowing these factors to be used to dismiss the challenge, value added scores showed that only about a quarter of the gap was attributable in this way, and three quarters was a challenge that the University needed to solve. </a:t>
            </a:r>
          </a:p>
          <a:p>
            <a:r>
              <a:rPr lang="en-GB">
                <a:ea typeface="Calibri"/>
                <a:cs typeface="Calibri"/>
              </a:rPr>
              <a:t>Next stop BNU, a University in High Wycombe that has a strong focus on delivering vocational courses that prepare graduates for entry into the professions. With a naturally diverse student population and an Impact strategy that made transforming lives of students the focal point of the University, what measure would capture the difference the University was making? Value Added scores showed that BNU has its challenges with disparities as well, particularly an Asian attainment gap, but frankly, even if our graduates secured good classifications, they were coming to us to transform their prospects from being locked out of professions to having the keys to enter. </a:t>
            </a:r>
          </a:p>
          <a:p>
            <a:r>
              <a:rPr lang="en-GB">
                <a:ea typeface="Calibri"/>
                <a:cs typeface="Calibri"/>
              </a:rPr>
              <a:t>The Office for Students had attempted something that went further than VA scores with its proceed metric, and Rachel Bowden and I were convinced we could do better, coming up with the idea of VAGO: Value Added scores for Graduate Outcomes. Wouldn't this be marvellous as a concept of educational gain in future TEF submissions? Might it serve as a tool for institutional research that acknowledges different prospects at the point of entry, targeting interventions and providing a foundation from which impact is studied? Could we get some really powerful marketing messages, saying that students who come to BNU are more likely to break into the professions than if they go anywhere else?</a:t>
            </a:r>
          </a:p>
          <a:p>
            <a:r>
              <a:rPr lang="en-GB">
                <a:ea typeface="Calibri"/>
                <a:cs typeface="Calibri"/>
              </a:rPr>
              <a:t>At the 2023 HEIR conference in Kingston we unveiled the VAGO scores. Acquiring data for the entire sector had been very difficult, and what we received had some issues, but it was enough to realise the concept. And sure enough it showed many of the disparities that you would expect: students who reported that they had autism or issues relating to social communication had very low VAGO scores, students from neighbourhoods with low participation, with indices of multiple deprivation in deciles 1-4, from socio-economic groups 6-8 all had low VAGO scores, as did students of Bangladeshi heritage. It was interesting, but did not reveal much about where the disparity was happening.</a:t>
            </a:r>
          </a:p>
          <a:p>
            <a:r>
              <a:rPr lang="en-GB">
                <a:ea typeface="Calibri"/>
                <a:cs typeface="Calibri"/>
              </a:rPr>
              <a:t>At the 2024 HEIR conference Mohammed stepped up with his domino effect presentation, showing how disparities at different stages in the student journey compound into one another. This was key to understanding where we wanted to take VAGO next: an examination of interim stages to show where disparities take place and their severity. We think this is important to understanding where institutions are addressing and amplifying disparities.</a:t>
            </a:r>
          </a:p>
        </p:txBody>
      </p:sp>
      <p:sp>
        <p:nvSpPr>
          <p:cNvPr id="4" name="Slide Number Placeholder 3"/>
          <p:cNvSpPr>
            <a:spLocks noGrp="1"/>
          </p:cNvSpPr>
          <p:nvPr>
            <p:ph type="sldNum" sz="quarter" idx="5"/>
          </p:nvPr>
        </p:nvSpPr>
        <p:spPr/>
        <p:txBody>
          <a:bodyPr/>
          <a:lstStyle/>
          <a:p>
            <a:fld id="{2D0DE879-3A0E-8143-BEDA-9B4677027FB0}" type="slidenum">
              <a:rPr lang="en-US" smtClean="0"/>
              <a:t>4</a:t>
            </a:fld>
            <a:endParaRPr lang="en-US"/>
          </a:p>
        </p:txBody>
      </p:sp>
    </p:spTree>
    <p:extLst>
      <p:ext uri="{BB962C8B-B14F-4D97-AF65-F5344CB8AC3E}">
        <p14:creationId xmlns:p14="http://schemas.microsoft.com/office/powerpoint/2010/main" val="1852252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2 mins</a:t>
            </a:r>
            <a:endParaRPr lang="en-GB">
              <a:ea typeface="Calibri"/>
              <a:cs typeface="Calibri"/>
            </a:endParaRPr>
          </a:p>
          <a:p>
            <a:pPr marL="285750" indent="-285750">
              <a:buFont typeface="Arial" panose="020B0604020202020204" pitchFamily="34" charset="0"/>
              <a:buChar char="•"/>
            </a:pPr>
            <a:endParaRPr lang="en-GB">
              <a:ea typeface="Calibri"/>
              <a:cs typeface="Calibri"/>
            </a:endParaRPr>
          </a:p>
          <a:p>
            <a:pPr marL="285750" indent="-285750">
              <a:buFont typeface="Arial" panose="020B0604020202020204" pitchFamily="34" charset="0"/>
              <a:buChar char="•"/>
            </a:pPr>
            <a:r>
              <a:rPr lang="en-GB"/>
              <a:t>Define VAGO and note addition of interim VADO score</a:t>
            </a:r>
            <a:endParaRPr lang="en-GB">
              <a:ea typeface="Calibri"/>
              <a:cs typeface="Calibri"/>
            </a:endParaRPr>
          </a:p>
          <a:p>
            <a:pPr marL="742950" lvl="1" indent="-285750">
              <a:buFont typeface="Arial" panose="020B0604020202020204" pitchFamily="34" charset="0"/>
              <a:buChar char="•"/>
            </a:pPr>
            <a:r>
              <a:rPr lang="en-GB" sz="1200"/>
              <a:t>Note use of entry qualifications and subject in expectation</a:t>
            </a:r>
            <a:endParaRPr lang="en-GB" sz="1200">
              <a:ea typeface="Calibri"/>
              <a:cs typeface="Calibri"/>
            </a:endParaRPr>
          </a:p>
          <a:p>
            <a:pPr marL="285750" indent="-285750">
              <a:buFont typeface="Arial" panose="020B0604020202020204" pitchFamily="34" charset="0"/>
              <a:buChar char="•"/>
            </a:pPr>
            <a:r>
              <a:rPr lang="en-GB"/>
              <a:t>Combination of  VAGO and VADO into one score and impactful number and letter</a:t>
            </a:r>
            <a:endParaRPr lang="en-GB">
              <a:ea typeface="Calibri"/>
              <a:cs typeface="Calibri"/>
            </a:endParaRPr>
          </a:p>
          <a:p>
            <a:pPr marL="742950" lvl="1" indent="-285750">
              <a:buFont typeface="Arial" panose="020B0604020202020204" pitchFamily="34" charset="0"/>
              <a:buChar char="•"/>
            </a:pPr>
            <a:r>
              <a:rPr lang="en-GB" sz="1200"/>
              <a:t>How to read this with 1 or 2 examples on a new slide</a:t>
            </a:r>
            <a:endParaRPr lang="en-GB" sz="1200">
              <a:ea typeface="Calibri"/>
              <a:cs typeface="Calibri"/>
            </a:endParaRPr>
          </a:p>
          <a:p>
            <a:pPr marL="742950" lvl="1" indent="-285750">
              <a:lnSpc>
                <a:spcPct val="90000"/>
              </a:lnSpc>
              <a:spcBef>
                <a:spcPts val="500"/>
              </a:spcBef>
              <a:buFont typeface="Arial,Sans-Serif"/>
              <a:buChar char="•"/>
            </a:pPr>
            <a:endParaRPr lang="en-GB">
              <a:ea typeface="Calibri"/>
              <a:cs typeface="Calibri"/>
            </a:endParaRPr>
          </a:p>
          <a:p>
            <a:pPr marL="285750" indent="-285750">
              <a:lnSpc>
                <a:spcPct val="90000"/>
              </a:lnSpc>
              <a:spcBef>
                <a:spcPts val="1000"/>
              </a:spcBef>
              <a:buFont typeface="Arial,Sans-Serif"/>
              <a:buChar char="•"/>
            </a:pPr>
            <a:r>
              <a:rPr lang="en-GB"/>
              <a:t>Define VAGO and note addition of interim VADO score</a:t>
            </a:r>
            <a:endParaRPr lang="en-US">
              <a:ea typeface="Calibri"/>
              <a:cs typeface="Calibri"/>
            </a:endParaRPr>
          </a:p>
          <a:p>
            <a:pPr marL="742950" lvl="1" indent="-285750">
              <a:lnSpc>
                <a:spcPct val="90000"/>
              </a:lnSpc>
              <a:spcBef>
                <a:spcPts val="500"/>
              </a:spcBef>
              <a:buFont typeface="Arial,Sans-Serif"/>
              <a:buChar char="•"/>
            </a:pPr>
            <a:r>
              <a:rPr lang="en-GB"/>
              <a:t>Note use of entry qualifications and subject in expectation</a:t>
            </a:r>
            <a:endParaRPr lang="en-US">
              <a:ea typeface="Calibri"/>
              <a:cs typeface="Calibri"/>
            </a:endParaRPr>
          </a:p>
          <a:p>
            <a:pPr marL="742950" lvl="1" indent="-285750">
              <a:lnSpc>
                <a:spcPct val="90000"/>
              </a:lnSpc>
              <a:spcBef>
                <a:spcPts val="500"/>
              </a:spcBef>
              <a:buFont typeface="Arial,Sans-Serif"/>
              <a:buChar char="•"/>
            </a:pPr>
            <a:r>
              <a:rPr lang="en-GB"/>
              <a:t>VADO scores aren’t the same as value added scores because they are only for respondents to GOs surveys</a:t>
            </a:r>
            <a:endParaRPr lang="en-US">
              <a:ea typeface="Calibri"/>
              <a:cs typeface="Calibri"/>
            </a:endParaRPr>
          </a:p>
          <a:p>
            <a:pPr marL="742950" lvl="1" indent="-285750">
              <a:lnSpc>
                <a:spcPct val="90000"/>
              </a:lnSpc>
              <a:spcBef>
                <a:spcPts val="500"/>
              </a:spcBef>
              <a:buFont typeface="Arial,Sans-Serif"/>
              <a:buChar char="•"/>
            </a:pP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2D0DE879-3A0E-8143-BEDA-9B4677027FB0}" type="slidenum">
              <a:rPr lang="en-US" smtClean="0"/>
              <a:t>5</a:t>
            </a:fld>
            <a:endParaRPr lang="en-US"/>
          </a:p>
        </p:txBody>
      </p:sp>
    </p:spTree>
    <p:extLst>
      <p:ext uri="{BB962C8B-B14F-4D97-AF65-F5344CB8AC3E}">
        <p14:creationId xmlns:p14="http://schemas.microsoft.com/office/powerpoint/2010/main" val="210235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slide is very revealing with regards to the outcomes for students from different types of </a:t>
            </a:r>
            <a:r>
              <a:rPr lang="en-US" err="1">
                <a:ea typeface="Calibri"/>
                <a:cs typeface="Calibri"/>
              </a:rPr>
              <a:t>neighbourhood</a:t>
            </a:r>
            <a:r>
              <a:rPr lang="en-US">
                <a:ea typeface="Calibri"/>
                <a:cs typeface="Calibri"/>
              </a:rPr>
              <a:t>. The indices of multiple deprivation vary in definition across the nations of the UK but here all are depicted according to the decile of relative deprivation in the </a:t>
            </a:r>
            <a:r>
              <a:rPr lang="en-US" err="1">
                <a:ea typeface="Calibri"/>
                <a:cs typeface="Calibri"/>
              </a:rPr>
              <a:t>neighbourhoods</a:t>
            </a:r>
            <a:r>
              <a:rPr lang="en-US">
                <a:ea typeface="Calibri"/>
                <a:cs typeface="Calibri"/>
              </a:rPr>
              <a:t> that students come from. There aren't many students in HE from decile 1 – there is an access and participation problem there – but for those who do enter HE, do they get the same transformative outcomes as students from less disadvantaged </a:t>
            </a:r>
            <a:r>
              <a:rPr lang="en-US" err="1">
                <a:ea typeface="Calibri"/>
                <a:cs typeface="Calibri"/>
              </a:rPr>
              <a:t>neighbourhoods</a:t>
            </a:r>
            <a:r>
              <a:rPr lang="en-US">
                <a:ea typeface="Calibri"/>
                <a:cs typeface="Calibri"/>
              </a:rPr>
              <a:t>. The central column here says no: a VAGO index of 0.925 indicates that this group of students are falling short of expectations in terms of graduate outcomes, given the subjects they take and the grades they enter with. But why is this? Is it that this group of students perform well while in HE but then suffer disadvantage when taking the first steps into their careers, due to comparative lack of mobility, social capital or due to prejudice? Or do they perform less well in HE and see the consequences of this carry through beyond their time in HE? In this case, there are indications of the latter: the index in the column on the left, at 0.901, is lower than the one on the right, at 0.937. The index on the left is VADO, so these students are falling shorter of expectations while in HE than they are after HE, when their degree class and subject is determining their likelihood of success.</a:t>
            </a:r>
          </a:p>
        </p:txBody>
      </p:sp>
      <p:sp>
        <p:nvSpPr>
          <p:cNvPr id="4" name="Slide Number Placeholder 3"/>
          <p:cNvSpPr>
            <a:spLocks noGrp="1"/>
          </p:cNvSpPr>
          <p:nvPr>
            <p:ph type="sldNum" sz="quarter" idx="5"/>
          </p:nvPr>
        </p:nvSpPr>
        <p:spPr/>
        <p:txBody>
          <a:bodyPr/>
          <a:lstStyle/>
          <a:p>
            <a:fld id="{2D0DE879-3A0E-8143-BEDA-9B4677027FB0}" type="slidenum">
              <a:rPr lang="en-US" smtClean="0"/>
              <a:t>7</a:t>
            </a:fld>
            <a:endParaRPr lang="en-US"/>
          </a:p>
        </p:txBody>
      </p:sp>
    </p:spTree>
    <p:extLst>
      <p:ext uri="{BB962C8B-B14F-4D97-AF65-F5344CB8AC3E}">
        <p14:creationId xmlns:p14="http://schemas.microsoft.com/office/powerpoint/2010/main" val="99884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Idea that it creates one score to simplify the process</a:t>
            </a:r>
          </a:p>
          <a:p>
            <a:endParaRPr lang="en-GB"/>
          </a:p>
          <a:p>
            <a:r>
              <a:rPr lang="en-GB"/>
              <a:t>Takes the average of VADO and DOGO where VADO represents the impact of the student’s time at University (difference between expectation based on tariff and actual)</a:t>
            </a:r>
          </a:p>
          <a:p>
            <a:r>
              <a:rPr lang="en-GB"/>
              <a:t>DOGO is impact of the 15 months after graduating. Student receives a new expectation based on degree outcome and subject and a new outcome based on graduate outcomes.</a:t>
            </a:r>
          </a:p>
          <a:p>
            <a:endParaRPr lang="en-GB"/>
          </a:p>
          <a:p>
            <a:r>
              <a:rPr lang="en-GB"/>
              <a:t>Graph: </a:t>
            </a:r>
          </a:p>
          <a:p>
            <a:r>
              <a:rPr lang="en-GB"/>
              <a:t>Clearly a gap between IMD1 and IMD5. This is not a surprise based on what we’ve just seen and what we know of APP in the sector.</a:t>
            </a:r>
          </a:p>
          <a:p>
            <a:r>
              <a:rPr lang="en-GB"/>
              <a:t>For IMD1 and 2 there is no letter beside them. This shows that they are disadvantaged all the way through their time as shown in Mohammed’s domino effect presentation last year;</a:t>
            </a:r>
          </a:p>
          <a:p>
            <a:r>
              <a:rPr lang="en-GB"/>
              <a:t>Students from more deprived areas are have lower tariff when they join University, they get lower results when they finish University, and even after recalibrating expectations based on their degree outcomes, they get lower graduate outcomes.</a:t>
            </a:r>
          </a:p>
          <a:p>
            <a:r>
              <a:rPr lang="en-GB"/>
              <a:t>	It is not one of these in particular that impacts these students</a:t>
            </a:r>
          </a:p>
          <a:p>
            <a:endParaRPr lang="en-GB"/>
          </a:p>
          <a:p>
            <a:r>
              <a:rPr lang="en-GB"/>
              <a:t>Students in IMD 3, 4 and 5 are exceeding expectations as represented by their score being above 1. The reason for this is shown in the ‘D’ next to their name, D1 shows that their degree outcomes were slightly above expectation and this had a positive impact on their overall Value Added Impact Score.</a:t>
            </a:r>
          </a:p>
          <a:p>
            <a:endParaRPr lang="en-GB"/>
          </a:p>
          <a:p>
            <a:r>
              <a:rPr lang="en-GB"/>
              <a:t>We will go through a few more examples of this now that the core concept is explained.</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2D0DE879-3A0E-8143-BEDA-9B4677027FB0}" type="slidenum">
              <a:rPr lang="en-US" smtClean="0"/>
              <a:t>8</a:t>
            </a:fld>
            <a:endParaRPr lang="en-US"/>
          </a:p>
        </p:txBody>
      </p:sp>
    </p:spTree>
    <p:extLst>
      <p:ext uri="{BB962C8B-B14F-4D97-AF65-F5344CB8AC3E}">
        <p14:creationId xmlns:p14="http://schemas.microsoft.com/office/powerpoint/2010/main" val="26481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We’ve already started to go through the findings as part of the methodology. We’re now going to go through a few more interesting aspects that we’ve found, covering both demographic characteristics followed by sector specific information.</a:t>
            </a:r>
          </a:p>
          <a:p>
            <a:endParaRPr lang="en-GB"/>
          </a:p>
          <a:p>
            <a:r>
              <a:rPr lang="en-GB"/>
              <a:t>All findings in this presentation are looking at FTFD across a 4 year aggregate from 18/19 to 21/22</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Asian students fell quite short of expectation. They fell equally short of expectation in both degree outcome and in their graduate outcome given their degree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Black Students fell even further from expectation but whilst Asian students were equally affected, the D4 shows that Black students were especially disadvantaged.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This means that despite comparing students on the same subject and starting University with the same qualifications, there is still a gap and this is more meaningful to policy because we should be helping all students achieve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This information is useful especially for an individual institution because we can understand the areas to focus on and more specifically where the University is contributing to the disadvantage seen among student groups. There is nothing to hide behind in terms of subjects or tariff.</a:t>
            </a:r>
          </a:p>
          <a:p>
            <a:endParaRPr lang="en-GB"/>
          </a:p>
        </p:txBody>
      </p:sp>
      <p:sp>
        <p:nvSpPr>
          <p:cNvPr id="4" name="Slide Number Placeholder 3"/>
          <p:cNvSpPr>
            <a:spLocks noGrp="1"/>
          </p:cNvSpPr>
          <p:nvPr>
            <p:ph type="sldNum" sz="quarter" idx="5"/>
          </p:nvPr>
        </p:nvSpPr>
        <p:spPr/>
        <p:txBody>
          <a:bodyPr/>
          <a:lstStyle/>
          <a:p>
            <a:fld id="{2D0DE879-3A0E-8143-BEDA-9B4677027FB0}" type="slidenum">
              <a:rPr lang="en-US" smtClean="0"/>
              <a:t>9</a:t>
            </a:fld>
            <a:endParaRPr lang="en-US"/>
          </a:p>
        </p:txBody>
      </p:sp>
    </p:spTree>
    <p:extLst>
      <p:ext uri="{BB962C8B-B14F-4D97-AF65-F5344CB8AC3E}">
        <p14:creationId xmlns:p14="http://schemas.microsoft.com/office/powerpoint/2010/main" val="251489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3317-9DC5-7EC3-7A3C-0C601B16F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4CF10-93F7-167B-2515-8CCF6E0EC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5F061-CF11-2332-726D-4283EA5CC081}"/>
              </a:ext>
            </a:extLst>
          </p:cNvPr>
          <p:cNvSpPr>
            <a:spLocks noGrp="1"/>
          </p:cNvSpPr>
          <p:nvPr>
            <p:ph type="body" idx="1"/>
          </p:nvPr>
        </p:nvSpPr>
        <p:spPr/>
        <p:txBody>
          <a:bodyPr/>
          <a:lstStyle/>
          <a:p>
            <a:r>
              <a:rPr lang="en-GB"/>
              <a:t>Comparison to Awarding gaps and Progression gaps</a:t>
            </a:r>
          </a:p>
          <a:p>
            <a:endParaRPr lang="en-GB"/>
          </a:p>
          <a:p>
            <a:endParaRPr lang="en-GB"/>
          </a:p>
          <a:p>
            <a:pPr marL="285750" indent="-285750">
              <a:buFont typeface="Arial" panose="020B0604020202020204" pitchFamily="34" charset="0"/>
              <a:buChar char="•"/>
            </a:pPr>
            <a:r>
              <a:rPr lang="en-GB" sz="1200"/>
              <a:t>Intersectional split with IMD is revealing</a:t>
            </a:r>
          </a:p>
          <a:p>
            <a:pPr marL="285750" indent="-285750">
              <a:buFont typeface="Arial" panose="020B0604020202020204" pitchFamily="34" charset="0"/>
              <a:buChar char="•"/>
            </a:pPr>
            <a:r>
              <a:rPr lang="en-GB" sz="1200"/>
              <a:t>Across all ethnic groups, students from low areas of deprivation (IMD 3, 4 &amp; 5) are much closer to their expectation or exceeding.</a:t>
            </a:r>
          </a:p>
          <a:p>
            <a:pPr marL="285750" indent="-285750">
              <a:buFont typeface="Arial" panose="020B0604020202020204" pitchFamily="34" charset="0"/>
              <a:buChar char="•"/>
            </a:pPr>
            <a:r>
              <a:rPr lang="en-GB" sz="1200"/>
              <a:t>Worth noting that there is still a gap between ethnic groups within the IMD groupings but this has shrunk.</a:t>
            </a:r>
          </a:p>
          <a:p>
            <a:pPr marL="285750" indent="-285750">
              <a:buFont typeface="Arial" panose="020B0604020202020204" pitchFamily="34" charset="0"/>
              <a:buChar char="•"/>
            </a:pPr>
            <a:r>
              <a:rPr lang="en-GB" sz="1200"/>
              <a:t>There is a 14% gap between Black students from areas of high deprivation and white students from areas of lower deprivation.</a:t>
            </a:r>
          </a:p>
          <a:p>
            <a:pPr marL="285750" indent="-285750">
              <a:buFont typeface="Arial" panose="020B0604020202020204" pitchFamily="34" charset="0"/>
              <a:buChar char="•"/>
            </a:pPr>
            <a:r>
              <a:rPr lang="en-GB" sz="1200"/>
              <a:t>For both high and low deprivation areas, Black students are disadvantaged by their degree outcome.</a:t>
            </a:r>
          </a:p>
          <a:p>
            <a:endParaRPr lang="en-GB"/>
          </a:p>
          <a:p>
            <a:endParaRPr lang="en-GB"/>
          </a:p>
          <a:p>
            <a:endParaRPr lang="en-GB"/>
          </a:p>
        </p:txBody>
      </p:sp>
      <p:sp>
        <p:nvSpPr>
          <p:cNvPr id="4" name="Slide Number Placeholder 3">
            <a:extLst>
              <a:ext uri="{FF2B5EF4-FFF2-40B4-BE49-F238E27FC236}">
                <a16:creationId xmlns:a16="http://schemas.microsoft.com/office/drawing/2014/main" id="{F5A038A2-8538-9EB1-F2BC-BBD20F343F43}"/>
              </a:ext>
            </a:extLst>
          </p:cNvPr>
          <p:cNvSpPr>
            <a:spLocks noGrp="1"/>
          </p:cNvSpPr>
          <p:nvPr>
            <p:ph type="sldNum" sz="quarter" idx="5"/>
          </p:nvPr>
        </p:nvSpPr>
        <p:spPr/>
        <p:txBody>
          <a:bodyPr/>
          <a:lstStyle/>
          <a:p>
            <a:fld id="{2D0DE879-3A0E-8143-BEDA-9B4677027FB0}" type="slidenum">
              <a:rPr lang="en-US" smtClean="0"/>
              <a:t>10</a:t>
            </a:fld>
            <a:endParaRPr lang="en-US"/>
          </a:p>
        </p:txBody>
      </p:sp>
    </p:spTree>
    <p:extLst>
      <p:ext uri="{BB962C8B-B14F-4D97-AF65-F5344CB8AC3E}">
        <p14:creationId xmlns:p14="http://schemas.microsoft.com/office/powerpoint/2010/main" val="2063402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3F2315-3CD0-9644-9945-FAE2694A4A03}"/>
              </a:ext>
            </a:extLst>
          </p:cNvPr>
          <p:cNvSpPr/>
          <p:nvPr userDrawn="1"/>
        </p:nvSpPr>
        <p:spPr>
          <a:xfrm>
            <a:off x="0" y="5276260"/>
            <a:ext cx="12192000" cy="1581739"/>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EA704-8904-F64A-8AAB-550277719F9C}"/>
              </a:ext>
            </a:extLst>
          </p:cNvPr>
          <p:cNvPicPr>
            <a:picLocks noChangeAspect="1"/>
          </p:cNvPicPr>
          <p:nvPr userDrawn="1"/>
        </p:nvPicPr>
        <p:blipFill rotWithShape="1">
          <a:blip r:embed="rId2"/>
          <a:srcRect t="76936"/>
          <a:stretch/>
        </p:blipFill>
        <p:spPr>
          <a:xfrm>
            <a:off x="0" y="5276260"/>
            <a:ext cx="12192000" cy="1581740"/>
          </a:xfrm>
          <a:prstGeom prst="rect">
            <a:avLst/>
          </a:prstGeom>
        </p:spPr>
      </p:pic>
      <p:sp>
        <p:nvSpPr>
          <p:cNvPr id="8" name="Rectangle 7">
            <a:extLst>
              <a:ext uri="{FF2B5EF4-FFF2-40B4-BE49-F238E27FC236}">
                <a16:creationId xmlns:a16="http://schemas.microsoft.com/office/drawing/2014/main" id="{F85CA902-47B4-074A-8E63-733C21D7F20E}"/>
              </a:ext>
            </a:extLst>
          </p:cNvPr>
          <p:cNvSpPr/>
          <p:nvPr userDrawn="1"/>
        </p:nvSpPr>
        <p:spPr>
          <a:xfrm>
            <a:off x="8978746" y="407347"/>
            <a:ext cx="3213253" cy="5966021"/>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B4A2CD0A-A641-F044-9018-32C1663B84BB}"/>
              </a:ext>
            </a:extLst>
          </p:cNvPr>
          <p:cNvPicPr>
            <a:picLocks noChangeAspect="1"/>
          </p:cNvPicPr>
          <p:nvPr userDrawn="1"/>
        </p:nvPicPr>
        <p:blipFill>
          <a:blip r:embed="rId3"/>
          <a:stretch>
            <a:fillRect/>
          </a:stretch>
        </p:blipFill>
        <p:spPr>
          <a:xfrm>
            <a:off x="407988" y="404813"/>
            <a:ext cx="2540725" cy="662501"/>
          </a:xfrm>
          <a:prstGeom prst="rect">
            <a:avLst/>
          </a:prstGeom>
        </p:spPr>
      </p:pic>
      <p:sp>
        <p:nvSpPr>
          <p:cNvPr id="26" name="Text Placeholder 25">
            <a:extLst>
              <a:ext uri="{FF2B5EF4-FFF2-40B4-BE49-F238E27FC236}">
                <a16:creationId xmlns:a16="http://schemas.microsoft.com/office/drawing/2014/main" id="{7E9FD01D-4B3A-C74D-AA69-D281E06B5B12}"/>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Matt </a:t>
            </a:r>
            <a:r>
              <a:rPr lang="en-US" err="1"/>
              <a:t>Hiely</a:t>
            </a:r>
            <a:r>
              <a:rPr lang="en-US"/>
              <a:t>-Rayner (University of Sussex)</a:t>
            </a:r>
          </a:p>
          <a:p>
            <a:r>
              <a:rPr lang="en-US"/>
              <a:t>Mohammed Yakub (Buckinghamshire New University)</a:t>
            </a:r>
          </a:p>
          <a:p>
            <a:r>
              <a:rPr lang="en-US"/>
              <a:t>Benedict Watling (Buckinghamshire New University)</a:t>
            </a:r>
          </a:p>
        </p:txBody>
      </p:sp>
      <p:pic>
        <p:nvPicPr>
          <p:cNvPr id="10" name="Picture 9">
            <a:extLst>
              <a:ext uri="{FF2B5EF4-FFF2-40B4-BE49-F238E27FC236}">
                <a16:creationId xmlns:a16="http://schemas.microsoft.com/office/drawing/2014/main" id="{2246E32C-A6DC-6E43-8D16-292778D8E412}"/>
              </a:ext>
            </a:extLst>
          </p:cNvPr>
          <p:cNvPicPr>
            <a:picLocks noChangeAspect="1"/>
          </p:cNvPicPr>
          <p:nvPr userDrawn="1"/>
        </p:nvPicPr>
        <p:blipFill rotWithShape="1">
          <a:blip r:embed="rId4"/>
          <a:srcRect l="25507" t="-804" r="25507" b="804"/>
          <a:stretch/>
        </p:blipFill>
        <p:spPr>
          <a:xfrm rot="10800000">
            <a:off x="9408572" y="-2604053"/>
            <a:ext cx="2371346" cy="6858000"/>
          </a:xfrm>
          <a:prstGeom prst="rect">
            <a:avLst/>
          </a:prstGeom>
        </p:spPr>
      </p:pic>
      <p:sp>
        <p:nvSpPr>
          <p:cNvPr id="9" name="TextBox 8">
            <a:extLst>
              <a:ext uri="{FF2B5EF4-FFF2-40B4-BE49-F238E27FC236}">
                <a16:creationId xmlns:a16="http://schemas.microsoft.com/office/drawing/2014/main" id="{7123FED5-3B50-7347-A10A-24E1064F4428}"/>
              </a:ext>
            </a:extLst>
          </p:cNvPr>
          <p:cNvSpPr txBox="1"/>
          <p:nvPr userDrawn="1"/>
        </p:nvSpPr>
        <p:spPr>
          <a:xfrm>
            <a:off x="9238488" y="4613760"/>
            <a:ext cx="295351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a:latin typeface="Gill Sans MT" panose="020B0502020104020203" pitchFamily="34" charset="77"/>
              </a:rPr>
              <a:t>INSPIRED.</a:t>
            </a:r>
          </a:p>
          <a:p>
            <a:r>
              <a:rPr lang="en-US" sz="2600" spc="200" baseline="0">
                <a:latin typeface="Gill Sans MT" panose="020B0502020104020203" pitchFamily="34" charset="77"/>
              </a:rPr>
              <a:t>EMPOWERED.</a:t>
            </a:r>
          </a:p>
          <a:p>
            <a:r>
              <a:rPr lang="en-US" sz="2600" spc="200" baseline="0">
                <a:latin typeface="Gill Sans MT" panose="020B0502020104020203" pitchFamily="34" charset="77"/>
              </a:rPr>
              <a:t>EMPLOYED.</a:t>
            </a:r>
          </a:p>
        </p:txBody>
      </p:sp>
      <p:sp>
        <p:nvSpPr>
          <p:cNvPr id="11" name="Text Placeholder 25">
            <a:extLst>
              <a:ext uri="{FF2B5EF4-FFF2-40B4-BE49-F238E27FC236}">
                <a16:creationId xmlns:a16="http://schemas.microsoft.com/office/drawing/2014/main" id="{C41A3788-46CD-D447-AAE9-26820521E5E0}"/>
              </a:ext>
            </a:extLst>
          </p:cNvPr>
          <p:cNvSpPr>
            <a:spLocks noGrp="1"/>
          </p:cNvSpPr>
          <p:nvPr>
            <p:ph type="body" sz="quarter" idx="1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endParaRPr lang="en-US"/>
          </a:p>
        </p:txBody>
      </p:sp>
    </p:spTree>
    <p:extLst>
      <p:ext uri="{BB962C8B-B14F-4D97-AF65-F5344CB8AC3E}">
        <p14:creationId xmlns:p14="http://schemas.microsoft.com/office/powerpoint/2010/main" val="3781852965"/>
      </p:ext>
    </p:extLst>
  </p:cSld>
  <p:clrMapOvr>
    <a:masterClrMapping/>
  </p:clrMapOvr>
  <p:extLst>
    <p:ext uri="{DCECCB84-F9BA-43D5-87BE-67443E8EF086}">
      <p15:sldGuideLst xmlns:p15="http://schemas.microsoft.com/office/powerpoint/2012/main">
        <p15:guide id="1" orient="horz" pos="255">
          <p15:clr>
            <a:srgbClr val="FBAE40"/>
          </p15:clr>
        </p15:guide>
        <p15:guide id="3" orient="horz" pos="4065">
          <p15:clr>
            <a:srgbClr val="FBAE40"/>
          </p15:clr>
        </p15:guide>
        <p15:guide id="4" pos="7423">
          <p15:clr>
            <a:srgbClr val="FBAE40"/>
          </p15:clr>
        </p15:guide>
        <p15:guide id="5" pos="2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cov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4C267-D3FB-EC42-885B-8EB923794FFD}"/>
              </a:ext>
            </a:extLst>
          </p:cNvPr>
          <p:cNvSpPr/>
          <p:nvPr userDrawn="1"/>
        </p:nvSpPr>
        <p:spPr>
          <a:xfrm>
            <a:off x="9565605" y="0"/>
            <a:ext cx="2623059" cy="6858000"/>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C362F64-35CF-6144-99ED-91533DB5C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55159" y="502666"/>
            <a:ext cx="228854" cy="228854"/>
          </a:xfrm>
          <a:prstGeom prst="rect">
            <a:avLst/>
          </a:prstGeom>
        </p:spPr>
      </p:pic>
      <p:pic>
        <p:nvPicPr>
          <p:cNvPr id="10" name="Graphic 9">
            <a:extLst>
              <a:ext uri="{FF2B5EF4-FFF2-40B4-BE49-F238E27FC236}">
                <a16:creationId xmlns:a16="http://schemas.microsoft.com/office/drawing/2014/main" id="{F9DDB064-1F2E-614B-8A77-6466760006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55158" y="813559"/>
            <a:ext cx="228855" cy="228855"/>
          </a:xfrm>
          <a:prstGeom prst="rect">
            <a:avLst/>
          </a:prstGeom>
        </p:spPr>
      </p:pic>
      <p:pic>
        <p:nvPicPr>
          <p:cNvPr id="12" name="Graphic 11">
            <a:extLst>
              <a:ext uri="{FF2B5EF4-FFF2-40B4-BE49-F238E27FC236}">
                <a16:creationId xmlns:a16="http://schemas.microsoft.com/office/drawing/2014/main" id="{44089D45-E18C-A549-97C7-C84EE978F4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55158" y="1124453"/>
            <a:ext cx="228855" cy="228855"/>
          </a:xfrm>
          <a:prstGeom prst="rect">
            <a:avLst/>
          </a:prstGeom>
        </p:spPr>
      </p:pic>
      <p:pic>
        <p:nvPicPr>
          <p:cNvPr id="18" name="Graphic 17">
            <a:extLst>
              <a:ext uri="{FF2B5EF4-FFF2-40B4-BE49-F238E27FC236}">
                <a16:creationId xmlns:a16="http://schemas.microsoft.com/office/drawing/2014/main" id="{6D2C955B-F993-8241-8D3A-E6BBD47A9F3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555158" y="1462569"/>
            <a:ext cx="228855" cy="228855"/>
          </a:xfrm>
          <a:prstGeom prst="rect">
            <a:avLst/>
          </a:prstGeom>
        </p:spPr>
      </p:pic>
      <p:sp>
        <p:nvSpPr>
          <p:cNvPr id="19" name="Rectangle 18">
            <a:extLst>
              <a:ext uri="{FF2B5EF4-FFF2-40B4-BE49-F238E27FC236}">
                <a16:creationId xmlns:a16="http://schemas.microsoft.com/office/drawing/2014/main" id="{87F05BD2-5CEF-404E-AA85-72BD03ADC9FE}"/>
              </a:ext>
            </a:extLst>
          </p:cNvPr>
          <p:cNvSpPr/>
          <p:nvPr userDrawn="1"/>
        </p:nvSpPr>
        <p:spPr>
          <a:xfrm>
            <a:off x="9139703" y="451279"/>
            <a:ext cx="2306805"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err="1">
                <a:solidFill>
                  <a:srgbClr val="363932"/>
                </a:solidFill>
                <a:effectLst/>
                <a:latin typeface="Gill Sans Nova Book" panose="020B0502020204020203" pitchFamily="34" charset="0"/>
              </a:rPr>
              <a:t>BuckinghamshireNewUniversity</a:t>
            </a:r>
            <a:endParaRPr lang="en-GB" sz="1000">
              <a:solidFill>
                <a:srgbClr val="363932"/>
              </a:solidFill>
              <a:effectLst/>
              <a:latin typeface="Gill Sans Nova Book" panose="020B0502020204020203" pitchFamily="34" charset="0"/>
            </a:endParaRPr>
          </a:p>
          <a:p>
            <a:endParaRPr lang="en-US" sz="1000">
              <a:solidFill>
                <a:srgbClr val="363932"/>
              </a:solidFill>
            </a:endParaRPr>
          </a:p>
        </p:txBody>
      </p:sp>
      <p:sp>
        <p:nvSpPr>
          <p:cNvPr id="20" name="Rectangle 19">
            <a:extLst>
              <a:ext uri="{FF2B5EF4-FFF2-40B4-BE49-F238E27FC236}">
                <a16:creationId xmlns:a16="http://schemas.microsoft.com/office/drawing/2014/main" id="{06256084-838F-FF47-80BF-B2AA140F3475}"/>
              </a:ext>
            </a:extLst>
          </p:cNvPr>
          <p:cNvSpPr/>
          <p:nvPr userDrawn="1"/>
        </p:nvSpPr>
        <p:spPr>
          <a:xfrm>
            <a:off x="9565605" y="755248"/>
            <a:ext cx="1877568" cy="246221"/>
          </a:xfrm>
          <a:prstGeom prst="rect">
            <a:avLst/>
          </a:prstGeom>
        </p:spPr>
        <p:txBody>
          <a:bodyPr wrap="square">
            <a:spAutoFit/>
          </a:bodyPr>
          <a:lstStyle/>
          <a:p>
            <a:pPr algn="r"/>
            <a:r>
              <a:rPr lang="en-GB" sz="1000">
                <a:solidFill>
                  <a:srgbClr val="363932"/>
                </a:solidFill>
                <a:effectLst/>
                <a:latin typeface="Gill Sans Nova Book" panose="020B0502020204020203" pitchFamily="34" charset="0"/>
              </a:rPr>
              <a:t>@</a:t>
            </a:r>
            <a:r>
              <a:rPr lang="en-GB" sz="1000" err="1">
                <a:solidFill>
                  <a:srgbClr val="363932"/>
                </a:solidFill>
                <a:effectLst/>
                <a:latin typeface="Gill Sans Nova Book" panose="020B0502020204020203" pitchFamily="34" charset="0"/>
              </a:rPr>
              <a:t>BNUni</a:t>
            </a:r>
            <a:endParaRPr lang="en-GB" sz="1000">
              <a:solidFill>
                <a:srgbClr val="363932"/>
              </a:solidFill>
              <a:effectLst/>
              <a:latin typeface="Gill Sans Nova Book" panose="020B0502020204020203" pitchFamily="34" charset="0"/>
            </a:endParaRPr>
          </a:p>
        </p:txBody>
      </p:sp>
      <p:sp>
        <p:nvSpPr>
          <p:cNvPr id="22" name="Rectangle 21">
            <a:extLst>
              <a:ext uri="{FF2B5EF4-FFF2-40B4-BE49-F238E27FC236}">
                <a16:creationId xmlns:a16="http://schemas.microsoft.com/office/drawing/2014/main" id="{A9E7C9C2-4D21-B646-9A23-F71826EFC489}"/>
              </a:ext>
            </a:extLst>
          </p:cNvPr>
          <p:cNvSpPr/>
          <p:nvPr userDrawn="1"/>
        </p:nvSpPr>
        <p:spPr>
          <a:xfrm>
            <a:off x="9565605" y="1107087"/>
            <a:ext cx="1877568" cy="246221"/>
          </a:xfrm>
          <a:prstGeom prst="rect">
            <a:avLst/>
          </a:prstGeom>
        </p:spPr>
        <p:txBody>
          <a:bodyPr wrap="square">
            <a:spAutoFit/>
          </a:bodyPr>
          <a:lstStyle/>
          <a:p>
            <a:pPr algn="r"/>
            <a:r>
              <a:rPr lang="en-GB" sz="1000">
                <a:solidFill>
                  <a:srgbClr val="363932"/>
                </a:solidFill>
                <a:effectLst/>
                <a:latin typeface="Gill Sans Nova Book" panose="020B0502020204020203" pitchFamily="34" charset="0"/>
              </a:rPr>
              <a:t>@_</a:t>
            </a:r>
            <a:r>
              <a:rPr lang="en-GB" sz="1000" err="1">
                <a:solidFill>
                  <a:srgbClr val="363932"/>
                </a:solidFill>
                <a:effectLst/>
                <a:latin typeface="Gill Sans Nova Book" panose="020B0502020204020203" pitchFamily="34" charset="0"/>
              </a:rPr>
              <a:t>BNUni</a:t>
            </a:r>
            <a:endParaRPr lang="en-GB" sz="1000">
              <a:solidFill>
                <a:srgbClr val="363932"/>
              </a:solidFill>
              <a:effectLst/>
              <a:latin typeface="Gill Sans Nova Book" panose="020B0502020204020203" pitchFamily="34" charset="0"/>
            </a:endParaRPr>
          </a:p>
        </p:txBody>
      </p:sp>
      <p:sp>
        <p:nvSpPr>
          <p:cNvPr id="24" name="Rectangle 23">
            <a:extLst>
              <a:ext uri="{FF2B5EF4-FFF2-40B4-BE49-F238E27FC236}">
                <a16:creationId xmlns:a16="http://schemas.microsoft.com/office/drawing/2014/main" id="{7254A0C1-817D-4B47-8182-A75FA871B11C}"/>
              </a:ext>
            </a:extLst>
          </p:cNvPr>
          <p:cNvSpPr/>
          <p:nvPr userDrawn="1"/>
        </p:nvSpPr>
        <p:spPr>
          <a:xfrm>
            <a:off x="9597187" y="1453885"/>
            <a:ext cx="1845986" cy="246221"/>
          </a:xfrm>
          <a:prstGeom prst="rect">
            <a:avLst/>
          </a:prstGeom>
        </p:spPr>
        <p:txBody>
          <a:bodyPr wrap="square">
            <a:spAutoFit/>
          </a:bodyPr>
          <a:lstStyle/>
          <a:p>
            <a:pPr algn="r"/>
            <a:r>
              <a:rPr lang="en-GB" sz="1000">
                <a:solidFill>
                  <a:srgbClr val="363932"/>
                </a:solidFill>
                <a:effectLst/>
                <a:latin typeface="Gill Sans Nova Book" panose="020B0502020204020203" pitchFamily="34" charset="0"/>
              </a:rPr>
              <a:t>_</a:t>
            </a:r>
            <a:r>
              <a:rPr lang="en-GB" sz="1000" err="1">
                <a:solidFill>
                  <a:srgbClr val="363932"/>
                </a:solidFill>
                <a:effectLst/>
                <a:latin typeface="Gill Sans Nova Book" panose="020B0502020204020203" pitchFamily="34" charset="0"/>
              </a:rPr>
              <a:t>BNUni</a:t>
            </a:r>
            <a:endParaRPr lang="en-GB" sz="1000">
              <a:solidFill>
                <a:srgbClr val="363932"/>
              </a:solidFill>
              <a:effectLst/>
              <a:latin typeface="Gill Sans Nova Book" panose="020B0502020204020203" pitchFamily="34" charset="0"/>
            </a:endParaRPr>
          </a:p>
        </p:txBody>
      </p:sp>
      <p:sp>
        <p:nvSpPr>
          <p:cNvPr id="25" name="TextBox 24">
            <a:extLst>
              <a:ext uri="{FF2B5EF4-FFF2-40B4-BE49-F238E27FC236}">
                <a16:creationId xmlns:a16="http://schemas.microsoft.com/office/drawing/2014/main" id="{4E19DDA6-80F1-8E42-858C-D3BA710AC9E6}"/>
              </a:ext>
            </a:extLst>
          </p:cNvPr>
          <p:cNvSpPr txBox="1"/>
          <p:nvPr userDrawn="1"/>
        </p:nvSpPr>
        <p:spPr>
          <a:xfrm>
            <a:off x="10202942" y="1948021"/>
            <a:ext cx="167754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a:solidFill>
                  <a:srgbClr val="363932"/>
                </a:solidFill>
                <a:effectLst/>
                <a:latin typeface="+mn-lt"/>
                <a:ea typeface="+mn-ea"/>
                <a:cs typeface="+mn-cs"/>
              </a:rPr>
              <a:t>High Wycombe Campus</a:t>
            </a:r>
            <a:br>
              <a:rPr lang="en-GB" sz="800" kern="1200">
                <a:solidFill>
                  <a:srgbClr val="363932"/>
                </a:solidFill>
                <a:effectLst/>
                <a:latin typeface="+mn-lt"/>
                <a:ea typeface="+mn-ea"/>
                <a:cs typeface="+mn-cs"/>
              </a:rPr>
            </a:br>
            <a:r>
              <a:rPr lang="en-GB" sz="800" kern="1200">
                <a:solidFill>
                  <a:srgbClr val="363932"/>
                </a:solidFill>
                <a:effectLst/>
                <a:latin typeface="+mn-lt"/>
                <a:ea typeface="+mn-ea"/>
                <a:cs typeface="+mn-cs"/>
              </a:rPr>
              <a:t>Queen Alexandra Road</a:t>
            </a:r>
            <a:br>
              <a:rPr lang="en-GB" sz="800" kern="1200">
                <a:solidFill>
                  <a:srgbClr val="363932"/>
                </a:solidFill>
                <a:effectLst/>
                <a:latin typeface="+mn-lt"/>
                <a:ea typeface="+mn-ea"/>
                <a:cs typeface="+mn-cs"/>
              </a:rPr>
            </a:br>
            <a:r>
              <a:rPr lang="en-GB" sz="800" kern="1200">
                <a:solidFill>
                  <a:srgbClr val="363932"/>
                </a:solidFill>
                <a:effectLst/>
                <a:latin typeface="+mn-lt"/>
                <a:ea typeface="+mn-ea"/>
                <a:cs typeface="+mn-cs"/>
              </a:rPr>
              <a:t>High Wycombe</a:t>
            </a:r>
            <a:br>
              <a:rPr lang="en-GB" sz="800" kern="1200">
                <a:solidFill>
                  <a:srgbClr val="363932"/>
                </a:solidFill>
                <a:effectLst/>
                <a:latin typeface="+mn-lt"/>
                <a:ea typeface="+mn-ea"/>
                <a:cs typeface="+mn-cs"/>
              </a:rPr>
            </a:br>
            <a:r>
              <a:rPr lang="en-GB" sz="800" kern="1200">
                <a:solidFill>
                  <a:srgbClr val="363932"/>
                </a:solidFill>
                <a:effectLst/>
                <a:latin typeface="+mn-lt"/>
                <a:ea typeface="+mn-ea"/>
                <a:cs typeface="+mn-cs"/>
              </a:rPr>
              <a:t>Buckinghamshire HP11 2JZ</a:t>
            </a:r>
          </a:p>
        </p:txBody>
      </p:sp>
      <p:sp>
        <p:nvSpPr>
          <p:cNvPr id="26" name="TextBox 25">
            <a:extLst>
              <a:ext uri="{FF2B5EF4-FFF2-40B4-BE49-F238E27FC236}">
                <a16:creationId xmlns:a16="http://schemas.microsoft.com/office/drawing/2014/main" id="{A82F77DB-F892-2449-B1F7-39A46885B88D}"/>
              </a:ext>
            </a:extLst>
          </p:cNvPr>
          <p:cNvSpPr txBox="1"/>
          <p:nvPr userDrawn="1"/>
        </p:nvSpPr>
        <p:spPr>
          <a:xfrm>
            <a:off x="10106468" y="2672923"/>
            <a:ext cx="16775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a:solidFill>
                  <a:srgbClr val="363932"/>
                </a:solidFill>
                <a:effectLst/>
                <a:latin typeface="+mn-lt"/>
                <a:ea typeface="+mn-ea"/>
                <a:cs typeface="+mn-cs"/>
              </a:rPr>
              <a:t>Aylesbury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Walton Street</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Aylesbury</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Buckinghamshire HP21 7QG</a:t>
            </a:r>
            <a:endParaRPr lang="en-US" sz="800"/>
          </a:p>
        </p:txBody>
      </p:sp>
      <p:sp>
        <p:nvSpPr>
          <p:cNvPr id="27" name="TextBox 26">
            <a:extLst>
              <a:ext uri="{FF2B5EF4-FFF2-40B4-BE49-F238E27FC236}">
                <a16:creationId xmlns:a16="http://schemas.microsoft.com/office/drawing/2014/main" id="{0CAC2AE2-A99E-9F4E-A4E8-021C2EBD7C79}"/>
              </a:ext>
            </a:extLst>
          </p:cNvPr>
          <p:cNvSpPr txBox="1"/>
          <p:nvPr userDrawn="1"/>
        </p:nvSpPr>
        <p:spPr>
          <a:xfrm>
            <a:off x="10202942" y="3397825"/>
            <a:ext cx="167754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a:solidFill>
                  <a:srgbClr val="363932"/>
                </a:solidFill>
                <a:effectLst/>
                <a:latin typeface="+mn-lt"/>
                <a:ea typeface="+mn-ea"/>
                <a:cs typeface="+mn-cs"/>
              </a:rPr>
              <a:t>Uxbridge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106 Oxford Road</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Uxbridge</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Middlesex UB8 1NA</a:t>
            </a:r>
            <a:endParaRPr lang="en-US" sz="800"/>
          </a:p>
        </p:txBody>
      </p:sp>
      <p:sp>
        <p:nvSpPr>
          <p:cNvPr id="28" name="TextBox 27">
            <a:extLst>
              <a:ext uri="{FF2B5EF4-FFF2-40B4-BE49-F238E27FC236}">
                <a16:creationId xmlns:a16="http://schemas.microsoft.com/office/drawing/2014/main" id="{3613D081-1EEE-BF4C-ABED-BD60903FCCD7}"/>
              </a:ext>
            </a:extLst>
          </p:cNvPr>
          <p:cNvSpPr txBox="1"/>
          <p:nvPr userDrawn="1"/>
        </p:nvSpPr>
        <p:spPr>
          <a:xfrm>
            <a:off x="10039092" y="6044441"/>
            <a:ext cx="18459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Telephone: 0330 123 2023</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Fax: 01494 524 392</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International: +44 1494 605 259</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Email: </a:t>
            </a:r>
            <a:r>
              <a:rPr lang="en-GB" sz="900" kern="1200" err="1">
                <a:solidFill>
                  <a:srgbClr val="363932"/>
                </a:solidFill>
                <a:effectLst/>
                <a:latin typeface="+mn-lt"/>
                <a:ea typeface="+mn-ea"/>
                <a:cs typeface="+mn-cs"/>
              </a:rPr>
              <a:t>advice@bnu.ac.uk</a:t>
            </a:r>
            <a:endParaRPr lang="en-US" sz="1000"/>
          </a:p>
        </p:txBody>
      </p:sp>
      <p:sp>
        <p:nvSpPr>
          <p:cNvPr id="29" name="Text Placeholder 3">
            <a:extLst>
              <a:ext uri="{FF2B5EF4-FFF2-40B4-BE49-F238E27FC236}">
                <a16:creationId xmlns:a16="http://schemas.microsoft.com/office/drawing/2014/main" id="{C17716B4-A41A-5142-8EA7-D7CCD2F36DE8}"/>
              </a:ext>
            </a:extLst>
          </p:cNvPr>
          <p:cNvSpPr>
            <a:spLocks noGrp="1"/>
          </p:cNvSpPr>
          <p:nvPr>
            <p:ph type="body" sz="quarter" idx="10" hasCustomPrompt="1"/>
          </p:nvPr>
        </p:nvSpPr>
        <p:spPr>
          <a:xfrm>
            <a:off x="3472942" y="2770410"/>
            <a:ext cx="2623058" cy="1317180"/>
          </a:xfrm>
        </p:spPr>
        <p:txBody>
          <a:bodyPr anchor="ctr"/>
          <a:lstStyle>
            <a:lvl1pPr algn="ctr">
              <a:buNone/>
              <a:defRPr sz="4800">
                <a:solidFill>
                  <a:srgbClr val="363932"/>
                </a:solidFill>
              </a:defRPr>
            </a:lvl1pPr>
          </a:lstStyle>
          <a:p>
            <a:pPr lvl="0"/>
            <a:r>
              <a:rPr lang="en-US"/>
              <a:t>End Title</a:t>
            </a:r>
          </a:p>
        </p:txBody>
      </p:sp>
      <p:sp>
        <p:nvSpPr>
          <p:cNvPr id="2" name="TextBox 1">
            <a:extLst>
              <a:ext uri="{FF2B5EF4-FFF2-40B4-BE49-F238E27FC236}">
                <a16:creationId xmlns:a16="http://schemas.microsoft.com/office/drawing/2014/main" id="{02DDBDF8-8D06-6D0C-9685-4AB8076952A6}"/>
              </a:ext>
            </a:extLst>
          </p:cNvPr>
          <p:cNvSpPr txBox="1"/>
          <p:nvPr userDrawn="1"/>
        </p:nvSpPr>
        <p:spPr>
          <a:xfrm>
            <a:off x="10202942" y="4087590"/>
            <a:ext cx="1677544" cy="1077218"/>
          </a:xfrm>
          <a:prstGeom prst="rect">
            <a:avLst/>
          </a:prstGeom>
          <a:noFill/>
        </p:spPr>
        <p:txBody>
          <a:bodyPr wrap="square" rtlCol="0">
            <a:spAutoFit/>
          </a:bodyPr>
          <a:lstStyle/>
          <a:p>
            <a:pPr algn="r"/>
            <a:r>
              <a:rPr lang="en-GB" sz="800" b="1">
                <a:solidFill>
                  <a:srgbClr val="363932"/>
                </a:solidFill>
                <a:effectLst/>
                <a:latin typeface="+mn-lt"/>
              </a:rPr>
              <a:t>BNU based at </a:t>
            </a:r>
            <a:br>
              <a:rPr lang="en-GB" sz="800" b="1">
                <a:solidFill>
                  <a:srgbClr val="363932"/>
                </a:solidFill>
                <a:effectLst/>
                <a:latin typeface="+mn-lt"/>
              </a:rPr>
            </a:br>
            <a:r>
              <a:rPr lang="en-GB" sz="800" b="1">
                <a:solidFill>
                  <a:srgbClr val="363932"/>
                </a:solidFill>
                <a:effectLst/>
                <a:latin typeface="+mn-lt"/>
              </a:rPr>
              <a:t>Pinewood Studios</a:t>
            </a:r>
          </a:p>
          <a:p>
            <a:pPr algn="r"/>
            <a:endParaRPr lang="en-GB" sz="800">
              <a:solidFill>
                <a:srgbClr val="363932"/>
              </a:solidFill>
              <a:effectLst/>
              <a:latin typeface="+mn-lt"/>
            </a:endParaRPr>
          </a:p>
          <a:p>
            <a:pPr algn="r"/>
            <a:r>
              <a:rPr lang="en-GB" sz="800">
                <a:solidFill>
                  <a:srgbClr val="363932"/>
                </a:solidFill>
                <a:effectLst/>
                <a:latin typeface="+mn-lt"/>
              </a:rPr>
              <a:t>Pinewood Studios</a:t>
            </a:r>
          </a:p>
          <a:p>
            <a:pPr algn="r"/>
            <a:r>
              <a:rPr lang="en-GB" sz="800">
                <a:solidFill>
                  <a:srgbClr val="363932"/>
                </a:solidFill>
                <a:effectLst/>
                <a:latin typeface="+mn-lt"/>
              </a:rPr>
              <a:t>Pinewood Road</a:t>
            </a:r>
          </a:p>
          <a:p>
            <a:pPr algn="r"/>
            <a:r>
              <a:rPr lang="en-GB" sz="800" err="1">
                <a:solidFill>
                  <a:srgbClr val="363932"/>
                </a:solidFill>
                <a:effectLst/>
                <a:latin typeface="+mn-lt"/>
              </a:rPr>
              <a:t>Iver</a:t>
            </a:r>
            <a:r>
              <a:rPr lang="en-GB" sz="800">
                <a:solidFill>
                  <a:srgbClr val="363932"/>
                </a:solidFill>
                <a:effectLst/>
                <a:latin typeface="+mn-lt"/>
              </a:rPr>
              <a:t> Heath</a:t>
            </a:r>
          </a:p>
          <a:p>
            <a:pPr algn="r"/>
            <a:r>
              <a:rPr lang="en-GB" sz="800">
                <a:solidFill>
                  <a:srgbClr val="363932"/>
                </a:solidFill>
                <a:effectLst/>
                <a:latin typeface="+mn-lt"/>
              </a:rPr>
              <a:t>Buckinghamshire</a:t>
            </a:r>
          </a:p>
          <a:p>
            <a:pPr algn="r"/>
            <a:r>
              <a:rPr lang="en-GB" sz="800">
                <a:solidFill>
                  <a:srgbClr val="363932"/>
                </a:solidFill>
                <a:effectLst/>
                <a:latin typeface="+mn-lt"/>
              </a:rPr>
              <a:t>SL0 0NH</a:t>
            </a:r>
          </a:p>
        </p:txBody>
      </p:sp>
      <p:sp>
        <p:nvSpPr>
          <p:cNvPr id="4" name="TextBox 3">
            <a:extLst>
              <a:ext uri="{FF2B5EF4-FFF2-40B4-BE49-F238E27FC236}">
                <a16:creationId xmlns:a16="http://schemas.microsoft.com/office/drawing/2014/main" id="{B67767C8-5C81-6728-37B7-57B98A35D50D}"/>
              </a:ext>
            </a:extLst>
          </p:cNvPr>
          <p:cNvSpPr txBox="1"/>
          <p:nvPr userDrawn="1"/>
        </p:nvSpPr>
        <p:spPr>
          <a:xfrm>
            <a:off x="9619933" y="5227236"/>
            <a:ext cx="2164080" cy="861774"/>
          </a:xfrm>
          <a:prstGeom prst="rect">
            <a:avLst/>
          </a:prstGeom>
          <a:noFill/>
        </p:spPr>
        <p:txBody>
          <a:bodyPr wrap="square" rtlCol="0">
            <a:spAutoFit/>
          </a:bodyPr>
          <a:lstStyle/>
          <a:p>
            <a:pPr algn="r"/>
            <a:r>
              <a:rPr lang="en-GB" sz="800" b="1">
                <a:solidFill>
                  <a:srgbClr val="363932"/>
                </a:solidFill>
                <a:effectLst/>
                <a:latin typeface="+mn-lt"/>
              </a:rPr>
              <a:t>Missenden Abbey</a:t>
            </a:r>
          </a:p>
          <a:p>
            <a:pPr algn="r"/>
            <a:r>
              <a:rPr lang="en-GB" sz="800">
                <a:solidFill>
                  <a:srgbClr val="363932"/>
                </a:solidFill>
                <a:effectLst/>
                <a:latin typeface="+mn-lt"/>
              </a:rPr>
              <a:t>London Road</a:t>
            </a:r>
          </a:p>
          <a:p>
            <a:pPr algn="r"/>
            <a:r>
              <a:rPr lang="en-GB" sz="800">
                <a:solidFill>
                  <a:srgbClr val="363932"/>
                </a:solidFill>
                <a:effectLst/>
                <a:latin typeface="+mn-lt"/>
              </a:rPr>
              <a:t>Great Missenden</a:t>
            </a:r>
          </a:p>
          <a:p>
            <a:pPr algn="r"/>
            <a:r>
              <a:rPr lang="en-GB" sz="800">
                <a:solidFill>
                  <a:srgbClr val="363932"/>
                </a:solidFill>
                <a:effectLst/>
                <a:latin typeface="+mn-lt"/>
              </a:rPr>
              <a:t>Buckinghamshire</a:t>
            </a:r>
          </a:p>
          <a:p>
            <a:pPr algn="r"/>
            <a:r>
              <a:rPr lang="en-GB" sz="800">
                <a:solidFill>
                  <a:srgbClr val="363932"/>
                </a:solidFill>
                <a:effectLst/>
                <a:latin typeface="+mn-lt"/>
              </a:rPr>
              <a:t>HP16 0BD</a:t>
            </a:r>
          </a:p>
          <a:p>
            <a:endParaRPr lang="en-US" sz="1000">
              <a:solidFill>
                <a:srgbClr val="363932"/>
              </a:solidFill>
            </a:endParaRPr>
          </a:p>
        </p:txBody>
      </p:sp>
    </p:spTree>
    <p:extLst>
      <p:ext uri="{BB962C8B-B14F-4D97-AF65-F5344CB8AC3E}">
        <p14:creationId xmlns:p14="http://schemas.microsoft.com/office/powerpoint/2010/main" val="3243132557"/>
      </p:ext>
    </p:extLst>
  </p:cSld>
  <p:clrMapOvr>
    <a:masterClrMapping/>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cov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F463A9-E638-5E44-BBC9-987A224E25C9}"/>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F00E8BD-0153-BB46-94F7-1FD9D4DF7D82}"/>
              </a:ext>
            </a:extLst>
          </p:cNvPr>
          <p:cNvSpPr>
            <a:spLocks noGrp="1"/>
          </p:cNvSpPr>
          <p:nvPr>
            <p:ph type="body" sz="quarter" idx="10" hasCustomPrompt="1"/>
          </p:nvPr>
        </p:nvSpPr>
        <p:spPr>
          <a:xfrm>
            <a:off x="4818888" y="2687893"/>
            <a:ext cx="2588641" cy="1317180"/>
          </a:xfrm>
        </p:spPr>
        <p:txBody>
          <a:bodyPr anchor="ctr"/>
          <a:lstStyle>
            <a:lvl1pPr algn="ctr">
              <a:buNone/>
              <a:defRPr sz="4800">
                <a:solidFill>
                  <a:srgbClr val="E0CD59"/>
                </a:solidFill>
              </a:defRPr>
            </a:lvl1pPr>
          </a:lstStyle>
          <a:p>
            <a:pPr lvl="0"/>
            <a:r>
              <a:rPr lang="en-US"/>
              <a:t>End Title</a:t>
            </a:r>
          </a:p>
        </p:txBody>
      </p:sp>
    </p:spTree>
    <p:extLst>
      <p:ext uri="{BB962C8B-B14F-4D97-AF65-F5344CB8AC3E}">
        <p14:creationId xmlns:p14="http://schemas.microsoft.com/office/powerpoint/2010/main" val="2992164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8FD271E-DF91-C343-A53F-E820149688B9}"/>
              </a:ext>
            </a:extLst>
          </p:cNvPr>
          <p:cNvSpPr/>
          <p:nvPr userDrawn="1"/>
        </p:nvSpPr>
        <p:spPr>
          <a:xfrm>
            <a:off x="8599991" y="0"/>
            <a:ext cx="359201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E9DC1C-3829-1240-B873-8F25F87A32F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23" name="Picture 22" descr="A black and white logo&#10;&#10;Description automatically generated with low confidence">
            <a:extLst>
              <a:ext uri="{FF2B5EF4-FFF2-40B4-BE49-F238E27FC236}">
                <a16:creationId xmlns:a16="http://schemas.microsoft.com/office/drawing/2014/main" id="{DC17E81D-4ED7-CC42-BCBF-BA5024953A63}"/>
              </a:ext>
            </a:extLst>
          </p:cNvPr>
          <p:cNvPicPr>
            <a:picLocks noChangeAspect="1"/>
          </p:cNvPicPr>
          <p:nvPr userDrawn="1"/>
        </p:nvPicPr>
        <p:blipFill rotWithShape="1">
          <a:blip r:embed="rId3"/>
          <a:srcRect r="50000"/>
          <a:stretch/>
        </p:blipFill>
        <p:spPr>
          <a:xfrm>
            <a:off x="9419985" y="0"/>
            <a:ext cx="2772015" cy="6858000"/>
          </a:xfrm>
          <a:prstGeom prst="rect">
            <a:avLst/>
          </a:prstGeom>
        </p:spPr>
      </p:pic>
      <p:sp>
        <p:nvSpPr>
          <p:cNvPr id="9" name="Text Placeholder 25">
            <a:extLst>
              <a:ext uri="{FF2B5EF4-FFF2-40B4-BE49-F238E27FC236}">
                <a16:creationId xmlns:a16="http://schemas.microsoft.com/office/drawing/2014/main" id="{35F5C73E-7C4C-FF4F-80FA-2CC219AD241A}"/>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Created by: Name Surname</a:t>
            </a:r>
          </a:p>
          <a:p>
            <a:r>
              <a:rPr lang="en-US"/>
              <a:t>Created April 2021</a:t>
            </a:r>
          </a:p>
        </p:txBody>
      </p:sp>
      <p:sp>
        <p:nvSpPr>
          <p:cNvPr id="10" name="Text Placeholder 25">
            <a:extLst>
              <a:ext uri="{FF2B5EF4-FFF2-40B4-BE49-F238E27FC236}">
                <a16:creationId xmlns:a16="http://schemas.microsoft.com/office/drawing/2014/main" id="{AD9607E6-6F85-F549-8595-AA312AE2B1E0}"/>
              </a:ext>
            </a:extLst>
          </p:cNvPr>
          <p:cNvSpPr>
            <a:spLocks noGrp="1"/>
          </p:cNvSpPr>
          <p:nvPr>
            <p:ph type="body" sz="quarter" idx="1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endParaRPr lang="en-US"/>
          </a:p>
        </p:txBody>
      </p:sp>
      <p:sp>
        <p:nvSpPr>
          <p:cNvPr id="11" name="TextBox 10">
            <a:extLst>
              <a:ext uri="{FF2B5EF4-FFF2-40B4-BE49-F238E27FC236}">
                <a16:creationId xmlns:a16="http://schemas.microsoft.com/office/drawing/2014/main" id="{4A3DA85C-0282-2A4C-85F5-40B7BB361E66}"/>
              </a:ext>
            </a:extLst>
          </p:cNvPr>
          <p:cNvSpPr txBox="1"/>
          <p:nvPr userDrawn="1"/>
        </p:nvSpPr>
        <p:spPr>
          <a:xfrm>
            <a:off x="9238488" y="4613760"/>
            <a:ext cx="254552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a:solidFill>
                  <a:schemeClr val="bg1"/>
                </a:solidFill>
                <a:latin typeface="Gill Sans MT" panose="020B0502020104020203" pitchFamily="34" charset="77"/>
              </a:rPr>
              <a:t>INSPIRED.</a:t>
            </a:r>
          </a:p>
          <a:p>
            <a:r>
              <a:rPr lang="en-US" sz="2600" spc="200" baseline="0">
                <a:solidFill>
                  <a:schemeClr val="bg1"/>
                </a:solidFill>
                <a:latin typeface="Gill Sans MT" panose="020B0502020104020203" pitchFamily="34" charset="77"/>
              </a:rPr>
              <a:t>EMPOWERED.</a:t>
            </a:r>
          </a:p>
          <a:p>
            <a:r>
              <a:rPr lang="en-US" sz="2600" spc="200" baseline="0">
                <a:solidFill>
                  <a:schemeClr val="bg1"/>
                </a:solidFill>
                <a:latin typeface="Gill Sans MT" panose="020B0502020104020203" pitchFamily="34" charset="77"/>
              </a:rPr>
              <a:t>EMPLOYED.</a:t>
            </a:r>
          </a:p>
        </p:txBody>
      </p:sp>
      <p:pic>
        <p:nvPicPr>
          <p:cNvPr id="2" name="Picture 1">
            <a:extLst>
              <a:ext uri="{FF2B5EF4-FFF2-40B4-BE49-F238E27FC236}">
                <a16:creationId xmlns:a16="http://schemas.microsoft.com/office/drawing/2014/main" id="{396860C6-FE99-2791-E237-EBC5A8C1D009}"/>
              </a:ext>
            </a:extLst>
          </p:cNvPr>
          <p:cNvPicPr>
            <a:picLocks noChangeAspect="1"/>
          </p:cNvPicPr>
          <p:nvPr userDrawn="1"/>
        </p:nvPicPr>
        <p:blipFill>
          <a:blip r:embed="rId4"/>
          <a:stretch>
            <a:fillRect/>
          </a:stretch>
        </p:blipFill>
        <p:spPr>
          <a:xfrm>
            <a:off x="5464098" y="401017"/>
            <a:ext cx="2815106" cy="666297"/>
          </a:xfrm>
          <a:prstGeom prst="rect">
            <a:avLst/>
          </a:prstGeom>
        </p:spPr>
      </p:pic>
    </p:spTree>
    <p:extLst>
      <p:ext uri="{BB962C8B-B14F-4D97-AF65-F5344CB8AC3E}">
        <p14:creationId xmlns:p14="http://schemas.microsoft.com/office/powerpoint/2010/main" val="382584950"/>
      </p:ext>
    </p:extLst>
  </p:cSld>
  <p:clrMapOvr>
    <a:masterClrMapping/>
  </p:clrMapOvr>
  <p:extLst>
    <p:ext uri="{DCECCB84-F9BA-43D5-87BE-67443E8EF086}">
      <p15:sldGuideLst xmlns:p15="http://schemas.microsoft.com/office/powerpoint/2012/main">
        <p15:guide id="1" orient="horz" pos="4065">
          <p15:clr>
            <a:srgbClr val="FBAE40"/>
          </p15:clr>
        </p15:guide>
        <p15:guide id="2" pos="257">
          <p15:clr>
            <a:srgbClr val="FBAE40"/>
          </p15:clr>
        </p15:guide>
        <p15:guide id="3" orient="horz" pos="255">
          <p15:clr>
            <a:srgbClr val="FBAE40"/>
          </p15:clr>
        </p15:guide>
        <p15:guide id="4" pos="74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09F809-DAF3-1745-8530-44420323FAFD}"/>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2" name="Rectangle 1">
            <a:extLst>
              <a:ext uri="{FF2B5EF4-FFF2-40B4-BE49-F238E27FC236}">
                <a16:creationId xmlns:a16="http://schemas.microsoft.com/office/drawing/2014/main" id="{E92CC0FA-7D00-7644-985D-01B8314B1786}"/>
              </a:ext>
            </a:extLst>
          </p:cNvPr>
          <p:cNvSpPr/>
          <p:nvPr userDrawn="1"/>
        </p:nvSpPr>
        <p:spPr>
          <a:xfrm>
            <a:off x="6096000" y="0"/>
            <a:ext cx="6096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82179"/>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orient="horz" pos="255">
          <p15:clr>
            <a:srgbClr val="FBAE40"/>
          </p15:clr>
        </p15:guide>
        <p15:guide id="5" orient="horz" pos="406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with picture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AD5A3-320D-264C-9CE9-686CBD629AA3}"/>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4" name="Rectangle 3">
            <a:extLst>
              <a:ext uri="{FF2B5EF4-FFF2-40B4-BE49-F238E27FC236}">
                <a16:creationId xmlns:a16="http://schemas.microsoft.com/office/drawing/2014/main" id="{D698054F-EFA9-3342-8D51-4E2ABA91FB6F}"/>
              </a:ext>
            </a:extLst>
          </p:cNvPr>
          <p:cNvSpPr/>
          <p:nvPr userDrawn="1"/>
        </p:nvSpPr>
        <p:spPr>
          <a:xfrm>
            <a:off x="8547234" y="0"/>
            <a:ext cx="36447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icture Placeholder 4">
            <a:extLst>
              <a:ext uri="{FF2B5EF4-FFF2-40B4-BE49-F238E27FC236}">
                <a16:creationId xmlns:a16="http://schemas.microsoft.com/office/drawing/2014/main" id="{E5D29854-3991-E546-8548-1C4309364E9F}"/>
              </a:ext>
            </a:extLst>
          </p:cNvPr>
          <p:cNvSpPr>
            <a:spLocks noGrp="1"/>
          </p:cNvSpPr>
          <p:nvPr>
            <p:ph type="pic" sz="quarter" idx="12"/>
          </p:nvPr>
        </p:nvSpPr>
        <p:spPr>
          <a:xfrm>
            <a:off x="7087072" y="1677239"/>
            <a:ext cx="4696940" cy="2550160"/>
          </a:xfrm>
        </p:spPr>
        <p:txBody>
          <a:bodyPr tIns="1080000" anchor="ctr"/>
          <a:lstStyle>
            <a:lvl1pPr algn="ctr">
              <a:buNone/>
              <a:defRPr sz="1400"/>
            </a:lvl1pPr>
          </a:lstStyle>
          <a:p>
            <a:r>
              <a:rPr lang="en-GB"/>
              <a:t>Click icon to add picture</a:t>
            </a:r>
            <a:endParaRPr lang="en-US"/>
          </a:p>
        </p:txBody>
      </p:sp>
      <p:sp>
        <p:nvSpPr>
          <p:cNvPr id="8" name="Picture Placeholder 7">
            <a:extLst>
              <a:ext uri="{FF2B5EF4-FFF2-40B4-BE49-F238E27FC236}">
                <a16:creationId xmlns:a16="http://schemas.microsoft.com/office/drawing/2014/main" id="{9F6C81EB-A61A-914C-BFB9-BA64BA7A8C70}"/>
              </a:ext>
            </a:extLst>
          </p:cNvPr>
          <p:cNvSpPr>
            <a:spLocks noGrp="1"/>
          </p:cNvSpPr>
          <p:nvPr>
            <p:ph type="pic" sz="quarter" idx="13"/>
          </p:nvPr>
        </p:nvSpPr>
        <p:spPr>
          <a:xfrm>
            <a:off x="10039350" y="4227399"/>
            <a:ext cx="1744663" cy="1743075"/>
          </a:xfrm>
        </p:spPr>
        <p:txBody>
          <a:bodyPr tIns="1080000" anchor="ctr"/>
          <a:lstStyle>
            <a:lvl1pPr algn="ctr">
              <a:buNone/>
              <a:defRPr sz="1400"/>
            </a:lvl1pPr>
          </a:lstStyle>
          <a:p>
            <a:r>
              <a:rPr lang="en-GB"/>
              <a:t>Click icon to add picture</a:t>
            </a:r>
            <a:endParaRPr lang="en-US"/>
          </a:p>
        </p:txBody>
      </p:sp>
      <p:sp>
        <p:nvSpPr>
          <p:cNvPr id="9" name="Picture Placeholder 7">
            <a:extLst>
              <a:ext uri="{FF2B5EF4-FFF2-40B4-BE49-F238E27FC236}">
                <a16:creationId xmlns:a16="http://schemas.microsoft.com/office/drawing/2014/main" id="{44D0C906-B378-8441-BA90-752373041B8E}"/>
              </a:ext>
            </a:extLst>
          </p:cNvPr>
          <p:cNvSpPr>
            <a:spLocks noGrp="1"/>
          </p:cNvSpPr>
          <p:nvPr>
            <p:ph type="pic" sz="quarter" idx="14"/>
          </p:nvPr>
        </p:nvSpPr>
        <p:spPr>
          <a:xfrm>
            <a:off x="8294687" y="4227399"/>
            <a:ext cx="1744663" cy="1743075"/>
          </a:xfrm>
        </p:spPr>
        <p:txBody>
          <a:bodyPr tIns="1080000" anchor="ctr"/>
          <a:lstStyle>
            <a:lvl1pPr algn="ctr">
              <a:buNone/>
              <a:defRPr sz="1400"/>
            </a:lvl1pPr>
          </a:lstStyle>
          <a:p>
            <a:r>
              <a:rPr lang="en-GB"/>
              <a:t>Click icon to add picture</a:t>
            </a:r>
            <a:endParaRPr lang="en-US"/>
          </a:p>
        </p:txBody>
      </p:sp>
      <p:sp>
        <p:nvSpPr>
          <p:cNvPr id="10" name="Text Placeholder 25">
            <a:extLst>
              <a:ext uri="{FF2B5EF4-FFF2-40B4-BE49-F238E27FC236}">
                <a16:creationId xmlns:a16="http://schemas.microsoft.com/office/drawing/2014/main" id="{D1C594B7-BD16-7048-9648-3B7F1380E4FD}"/>
              </a:ext>
            </a:extLst>
          </p:cNvPr>
          <p:cNvSpPr>
            <a:spLocks noGrp="1"/>
          </p:cNvSpPr>
          <p:nvPr>
            <p:ph type="body" sz="quarter" idx="10" hasCustomPrompt="1"/>
          </p:nvPr>
        </p:nvSpPr>
        <p:spPr>
          <a:xfrm>
            <a:off x="412083" y="1969477"/>
            <a:ext cx="6569009" cy="4483710"/>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11" name="Text Placeholder 25">
            <a:extLst>
              <a:ext uri="{FF2B5EF4-FFF2-40B4-BE49-F238E27FC236}">
                <a16:creationId xmlns:a16="http://schemas.microsoft.com/office/drawing/2014/main" id="{F80C5DAC-7774-9848-84ED-F327FD28C965}"/>
              </a:ext>
            </a:extLst>
          </p:cNvPr>
          <p:cNvSpPr>
            <a:spLocks noGrp="1"/>
          </p:cNvSpPr>
          <p:nvPr>
            <p:ph type="body" sz="quarter" idx="11" hasCustomPrompt="1"/>
          </p:nvPr>
        </p:nvSpPr>
        <p:spPr>
          <a:xfrm>
            <a:off x="412083" y="1450004"/>
            <a:ext cx="6569010"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5215251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colour full ble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05A16-B7F5-3841-BA87-7D5512E0F529}"/>
              </a:ext>
            </a:extLst>
          </p:cNvPr>
          <p:cNvSpPr/>
          <p:nvPr userDrawn="1"/>
        </p:nvSpPr>
        <p:spPr>
          <a:xfrm>
            <a:off x="0" y="0"/>
            <a:ext cx="12192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6DB9B1-48A1-7F41-A8C4-95195CFBDFBA}"/>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5" name="Text Placeholder 25">
            <a:extLst>
              <a:ext uri="{FF2B5EF4-FFF2-40B4-BE49-F238E27FC236}">
                <a16:creationId xmlns:a16="http://schemas.microsoft.com/office/drawing/2014/main" id="{BF464536-8A3D-1741-82F8-B9956994845E}"/>
              </a:ext>
            </a:extLst>
          </p:cNvPr>
          <p:cNvSpPr>
            <a:spLocks noGrp="1"/>
          </p:cNvSpPr>
          <p:nvPr>
            <p:ph type="body" sz="quarter" idx="10" hasCustomPrompt="1"/>
          </p:nvPr>
        </p:nvSpPr>
        <p:spPr>
          <a:xfrm>
            <a:off x="412083" y="1969477"/>
            <a:ext cx="11371930" cy="4483710"/>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9" name="Text Placeholder 25">
            <a:extLst>
              <a:ext uri="{FF2B5EF4-FFF2-40B4-BE49-F238E27FC236}">
                <a16:creationId xmlns:a16="http://schemas.microsoft.com/office/drawing/2014/main" id="{FB1345F4-21DF-E845-A715-5BBCD8696185}"/>
              </a:ext>
            </a:extLst>
          </p:cNvPr>
          <p:cNvSpPr>
            <a:spLocks noGrp="1"/>
          </p:cNvSpPr>
          <p:nvPr>
            <p:ph type="body" sz="quarter" idx="11" hasCustomPrompt="1"/>
          </p:nvPr>
        </p:nvSpPr>
        <p:spPr>
          <a:xfrm>
            <a:off x="412083" y="1450004"/>
            <a:ext cx="11371932"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pic>
        <p:nvPicPr>
          <p:cNvPr id="3" name="Picture 2">
            <a:extLst>
              <a:ext uri="{FF2B5EF4-FFF2-40B4-BE49-F238E27FC236}">
                <a16:creationId xmlns:a16="http://schemas.microsoft.com/office/drawing/2014/main" id="{EDC11C4E-2E6A-DC8F-28FB-6FD704CB1E23}"/>
              </a:ext>
            </a:extLst>
          </p:cNvPr>
          <p:cNvPicPr>
            <a:picLocks noChangeAspect="1"/>
          </p:cNvPicPr>
          <p:nvPr userDrawn="1"/>
        </p:nvPicPr>
        <p:blipFill>
          <a:blip r:embed="rId3">
            <a:lum bright="70000" contrast="-70000"/>
          </a:blip>
          <a:stretch>
            <a:fillRect/>
          </a:stretch>
        </p:blipFill>
        <p:spPr>
          <a:xfrm>
            <a:off x="8977090" y="404813"/>
            <a:ext cx="2806922" cy="664360"/>
          </a:xfrm>
          <a:prstGeom prst="rect">
            <a:avLst/>
          </a:prstGeom>
        </p:spPr>
      </p:pic>
    </p:spTree>
    <p:extLst>
      <p:ext uri="{BB962C8B-B14F-4D97-AF65-F5344CB8AC3E}">
        <p14:creationId xmlns:p14="http://schemas.microsoft.com/office/powerpoint/2010/main" val="935288286"/>
      </p:ext>
    </p:extLst>
  </p:cSld>
  <p:clrMapOvr>
    <a:masterClrMapping/>
  </p:clrMapOvr>
  <p:extLst>
    <p:ext uri="{DCECCB84-F9BA-43D5-87BE-67443E8EF086}">
      <p15:sldGuideLst xmlns:p15="http://schemas.microsoft.com/office/powerpoint/2012/main">
        <p15:guide id="1" orient="horz" pos="255">
          <p15:clr>
            <a:srgbClr val="FBAE40"/>
          </p15:clr>
        </p15:guide>
        <p15:guide id="3" pos="7423">
          <p15:clr>
            <a:srgbClr val="FBAE40"/>
          </p15:clr>
        </p15:guide>
        <p15:guide id="4" pos="257">
          <p15:clr>
            <a:srgbClr val="FBAE40"/>
          </p15:clr>
        </p15:guide>
        <p15:guide id="5" orient="horz" pos="406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one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6D134B-4A40-F24F-82C1-FC901E11FAE4}"/>
              </a:ext>
            </a:extLst>
          </p:cNvPr>
          <p:cNvSpPr>
            <a:spLocks noGrp="1"/>
          </p:cNvSpPr>
          <p:nvPr>
            <p:ph type="pic" sz="quarter" idx="10" hasCustomPrompt="1"/>
          </p:nvPr>
        </p:nvSpPr>
        <p:spPr>
          <a:xfrm>
            <a:off x="6921500" y="0"/>
            <a:ext cx="5270500" cy="6858000"/>
          </a:xfrm>
        </p:spPr>
        <p:txBody>
          <a:bodyPr lIns="90000" tIns="1080000" anchor="ctr"/>
          <a:lstStyle>
            <a:lvl1pPr algn="ctr">
              <a:buNone/>
              <a:defRPr sz="1800"/>
            </a:lvl1pPr>
          </a:lstStyle>
          <a:p>
            <a:r>
              <a:rPr lang="en-US"/>
              <a:t>Click here to insert picture</a:t>
            </a:r>
          </a:p>
        </p:txBody>
      </p:sp>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641074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6410749"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2363888443"/>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1137192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3613501288"/>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7"/>
            <a:ext cx="11371928" cy="4483709"/>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2609839190"/>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4 two 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13899B-D7E9-C44B-B02B-19DE9D9F3C53}"/>
              </a:ext>
            </a:extLst>
          </p:cNvPr>
          <p:cNvSpPr/>
          <p:nvPr userDrawn="1"/>
        </p:nvSpPr>
        <p:spPr>
          <a:xfrm>
            <a:off x="0" y="0"/>
            <a:ext cx="6937130" cy="6858000"/>
          </a:xfrm>
          <a:prstGeom prst="rect">
            <a:avLst/>
          </a:prstGeom>
          <a:solidFill>
            <a:srgbClr val="363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403B7A0C-3F05-1246-9610-2B916B60F013}"/>
              </a:ext>
            </a:extLst>
          </p:cNvPr>
          <p:cNvSpPr>
            <a:spLocks noGrp="1"/>
          </p:cNvSpPr>
          <p:nvPr>
            <p:ph type="pic" sz="quarter" idx="10" hasCustomPrompt="1"/>
          </p:nvPr>
        </p:nvSpPr>
        <p:spPr>
          <a:xfrm>
            <a:off x="6937130" y="0"/>
            <a:ext cx="5254869" cy="3429000"/>
          </a:xfrm>
        </p:spPr>
        <p:txBody>
          <a:bodyPr tIns="1080000" anchor="ctr"/>
          <a:lstStyle>
            <a:lvl1pPr algn="ctr">
              <a:buNone/>
              <a:defRPr sz="1400"/>
            </a:lvl1pPr>
          </a:lstStyle>
          <a:p>
            <a:r>
              <a:rPr lang="en-US"/>
              <a:t>Click to insert picture</a:t>
            </a:r>
          </a:p>
        </p:txBody>
      </p:sp>
      <p:sp>
        <p:nvSpPr>
          <p:cNvPr id="8" name="Picture Placeholder 6">
            <a:extLst>
              <a:ext uri="{FF2B5EF4-FFF2-40B4-BE49-F238E27FC236}">
                <a16:creationId xmlns:a16="http://schemas.microsoft.com/office/drawing/2014/main" id="{CB227514-D24F-F941-B914-0BEB9FCFED3C}"/>
              </a:ext>
            </a:extLst>
          </p:cNvPr>
          <p:cNvSpPr>
            <a:spLocks noGrp="1"/>
          </p:cNvSpPr>
          <p:nvPr>
            <p:ph type="pic" sz="quarter" idx="11" hasCustomPrompt="1"/>
          </p:nvPr>
        </p:nvSpPr>
        <p:spPr>
          <a:xfrm>
            <a:off x="6937130" y="3429000"/>
            <a:ext cx="5254869" cy="3429000"/>
          </a:xfrm>
        </p:spPr>
        <p:txBody>
          <a:bodyPr tIns="1080000" bIns="108000" anchor="ctr"/>
          <a:lstStyle>
            <a:lvl1pPr algn="ctr">
              <a:buNone/>
              <a:defRPr sz="1400"/>
            </a:lvl1pPr>
          </a:lstStyle>
          <a:p>
            <a:r>
              <a:rPr lang="en-US"/>
              <a:t>Click to insert picture</a:t>
            </a:r>
          </a:p>
        </p:txBody>
      </p:sp>
      <p:pic>
        <p:nvPicPr>
          <p:cNvPr id="6" name="Picture 5">
            <a:extLst>
              <a:ext uri="{FF2B5EF4-FFF2-40B4-BE49-F238E27FC236}">
                <a16:creationId xmlns:a16="http://schemas.microsoft.com/office/drawing/2014/main" id="{A6902CCD-CB98-8F41-8680-15DBE4FD547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0" name="Picture 9">
            <a:extLst>
              <a:ext uri="{FF2B5EF4-FFF2-40B4-BE49-F238E27FC236}">
                <a16:creationId xmlns:a16="http://schemas.microsoft.com/office/drawing/2014/main" id="{77FAC18A-0206-7A49-8743-852DAC971745}"/>
              </a:ext>
            </a:extLst>
          </p:cNvPr>
          <p:cNvPicPr>
            <a:picLocks noChangeAspect="1"/>
          </p:cNvPicPr>
          <p:nvPr userDrawn="1"/>
        </p:nvPicPr>
        <p:blipFill rotWithShape="1">
          <a:blip r:embed="rId3"/>
          <a:srcRect l="72021"/>
          <a:stretch/>
        </p:blipFill>
        <p:spPr>
          <a:xfrm rot="5400000">
            <a:off x="2996200" y="2995845"/>
            <a:ext cx="1273944" cy="6450368"/>
          </a:xfrm>
          <a:prstGeom prst="rect">
            <a:avLst/>
          </a:prstGeom>
        </p:spPr>
      </p:pic>
      <p:sp>
        <p:nvSpPr>
          <p:cNvPr id="9" name="Text Placeholder 25">
            <a:extLst>
              <a:ext uri="{FF2B5EF4-FFF2-40B4-BE49-F238E27FC236}">
                <a16:creationId xmlns:a16="http://schemas.microsoft.com/office/drawing/2014/main" id="{429BF847-28A7-F141-95E7-78CED80DAB8D}"/>
              </a:ext>
            </a:extLst>
          </p:cNvPr>
          <p:cNvSpPr>
            <a:spLocks noGrp="1"/>
          </p:cNvSpPr>
          <p:nvPr>
            <p:ph type="body" sz="quarter" idx="12" hasCustomPrompt="1"/>
          </p:nvPr>
        </p:nvSpPr>
        <p:spPr>
          <a:xfrm>
            <a:off x="412084" y="1969478"/>
            <a:ext cx="6410748" cy="3614578"/>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11" name="Text Placeholder 25">
            <a:extLst>
              <a:ext uri="{FF2B5EF4-FFF2-40B4-BE49-F238E27FC236}">
                <a16:creationId xmlns:a16="http://schemas.microsoft.com/office/drawing/2014/main" id="{062873BC-4005-094E-A38D-FEEDB944C137}"/>
              </a:ext>
            </a:extLst>
          </p:cNvPr>
          <p:cNvSpPr>
            <a:spLocks noGrp="1"/>
          </p:cNvSpPr>
          <p:nvPr>
            <p:ph type="body" sz="quarter" idx="13" hasCustomPrompt="1"/>
          </p:nvPr>
        </p:nvSpPr>
        <p:spPr>
          <a:xfrm>
            <a:off x="412083" y="1450004"/>
            <a:ext cx="6410749"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2006595802"/>
      </p:ext>
    </p:extLst>
  </p:cSld>
  <p:clrMapOvr>
    <a:masterClrMapping/>
  </p:clrMapOvr>
  <p:extLst>
    <p:ext uri="{DCECCB84-F9BA-43D5-87BE-67443E8EF086}">
      <p15:sldGuideLst xmlns:p15="http://schemas.microsoft.com/office/powerpoint/2012/main">
        <p15:guide id="2" pos="257">
          <p15:clr>
            <a:srgbClr val="FBAE40"/>
          </p15:clr>
        </p15:guide>
        <p15:guide id="3" pos="7423">
          <p15:clr>
            <a:srgbClr val="FBAE40"/>
          </p15:clr>
        </p15:guide>
        <p15:guide id="4" orient="horz" pos="255">
          <p15:clr>
            <a:srgbClr val="FBAE40"/>
          </p15:clr>
        </p15:guide>
        <p15:guide id="5" orient="horz" pos="406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276D0-1EB7-0E4C-8AFE-5561592EB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F1E292-27B7-C041-929B-3B12B7059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CC8C0D-8A11-5046-9D7F-045D2D5BD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CCC70-066B-624B-99AC-99F3513485C9}" type="datetime1">
              <a:rPr lang="en-GB" smtClean="0"/>
              <a:t>04/09/2025</a:t>
            </a:fld>
            <a:endParaRPr lang="en-US"/>
          </a:p>
        </p:txBody>
      </p:sp>
      <p:sp>
        <p:nvSpPr>
          <p:cNvPr id="5" name="Footer Placeholder 4">
            <a:extLst>
              <a:ext uri="{FF2B5EF4-FFF2-40B4-BE49-F238E27FC236}">
                <a16:creationId xmlns:a16="http://schemas.microsoft.com/office/drawing/2014/main" id="{1559FF0F-7BAE-9743-8540-BC8660BE2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CD96A9-9648-E449-B6F7-3F29DDCA1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65A77-12C6-3C44-AF9B-3173E7F491ED}" type="slidenum">
              <a:rPr lang="en-US" smtClean="0"/>
              <a:t>‹#›</a:t>
            </a:fld>
            <a:endParaRPr lang="en-US"/>
          </a:p>
        </p:txBody>
      </p:sp>
    </p:spTree>
    <p:extLst>
      <p:ext uri="{BB962C8B-B14F-4D97-AF65-F5344CB8AC3E}">
        <p14:creationId xmlns:p14="http://schemas.microsoft.com/office/powerpoint/2010/main" val="1676826513"/>
      </p:ext>
    </p:extLst>
  </p:cSld>
  <p:clrMap bg1="lt1" tx1="dk1" bg2="lt2" tx2="dk2" accent1="accent1" accent2="accent2" accent3="accent3" accent4="accent4" accent5="accent5" accent6="accent6" hlink="hlink" folHlink="folHlink"/>
  <p:sldLayoutIdLst>
    <p:sldLayoutId id="2147483763" r:id="rId1"/>
    <p:sldLayoutId id="2147483769" r:id="rId2"/>
    <p:sldLayoutId id="2147483771" r:id="rId3"/>
    <p:sldLayoutId id="2147483764" r:id="rId4"/>
    <p:sldLayoutId id="2147483768" r:id="rId5"/>
    <p:sldLayoutId id="2147483765" r:id="rId6"/>
    <p:sldLayoutId id="2147483772" r:id="rId7"/>
    <p:sldLayoutId id="2147483773" r:id="rId8"/>
    <p:sldLayoutId id="2147483766" r:id="rId9"/>
    <p:sldLayoutId id="2147483770" r:id="rId10"/>
    <p:sldLayoutId id="21474837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31459-64B3-E8D3-C749-9711FAAC3B66}"/>
              </a:ext>
            </a:extLst>
          </p:cNvPr>
          <p:cNvSpPr>
            <a:spLocks noGrp="1"/>
          </p:cNvSpPr>
          <p:nvPr>
            <p:ph type="body" sz="quarter" idx="10"/>
          </p:nvPr>
        </p:nvSpPr>
        <p:spPr/>
        <p:txBody>
          <a:bodyPr>
            <a:normAutofit/>
          </a:bodyPr>
          <a:lstStyle/>
          <a:p>
            <a:r>
              <a:rPr lang="en-GB"/>
              <a:t>Matt </a:t>
            </a:r>
            <a:r>
              <a:rPr lang="en-GB" err="1"/>
              <a:t>Hiely</a:t>
            </a:r>
            <a:r>
              <a:rPr lang="en-GB"/>
              <a:t>-Rayner (University of Sussex)</a:t>
            </a:r>
          </a:p>
          <a:p>
            <a:r>
              <a:rPr lang="en-GB"/>
              <a:t>Mohammed Yakub (Buckinghamshire New University)</a:t>
            </a:r>
          </a:p>
          <a:p>
            <a:r>
              <a:rPr lang="en-GB"/>
              <a:t>Benedict Watling (Buckinghamshire New University)</a:t>
            </a:r>
          </a:p>
        </p:txBody>
      </p:sp>
      <p:sp>
        <p:nvSpPr>
          <p:cNvPr id="3" name="Text Placeholder 2">
            <a:extLst>
              <a:ext uri="{FF2B5EF4-FFF2-40B4-BE49-F238E27FC236}">
                <a16:creationId xmlns:a16="http://schemas.microsoft.com/office/drawing/2014/main" id="{2C069C96-EB12-F0A9-74F7-F5BACEEFC6C6}"/>
              </a:ext>
            </a:extLst>
          </p:cNvPr>
          <p:cNvSpPr>
            <a:spLocks noGrp="1"/>
          </p:cNvSpPr>
          <p:nvPr>
            <p:ph type="body" sz="quarter" idx="11"/>
          </p:nvPr>
        </p:nvSpPr>
        <p:spPr/>
        <p:txBody>
          <a:bodyPr/>
          <a:lstStyle/>
          <a:p>
            <a:r>
              <a:rPr lang="en-US"/>
              <a:t>Beyond awarding gaps: developing a value-added metric to understand graduate outcomes in UK Higher Education</a:t>
            </a:r>
          </a:p>
          <a:p>
            <a:endParaRPr lang="en-GB"/>
          </a:p>
        </p:txBody>
      </p:sp>
    </p:spTree>
    <p:extLst>
      <p:ext uri="{BB962C8B-B14F-4D97-AF65-F5344CB8AC3E}">
        <p14:creationId xmlns:p14="http://schemas.microsoft.com/office/powerpoint/2010/main" val="138002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5543-E56C-EA31-2E10-09288E8003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98D80B-7808-7F9B-AD03-D1690BABECA8}"/>
              </a:ext>
            </a:extLst>
          </p:cNvPr>
          <p:cNvSpPr>
            <a:spLocks noGrp="1"/>
          </p:cNvSpPr>
          <p:nvPr>
            <p:ph type="body" sz="quarter" idx="10"/>
          </p:nvPr>
        </p:nvSpPr>
        <p:spPr>
          <a:xfrm>
            <a:off x="6096000" y="1450004"/>
            <a:ext cx="5312875" cy="5007357"/>
          </a:xfrm>
        </p:spPr>
        <p:txBody>
          <a:bodyPr>
            <a:normAutofit/>
          </a:bodyPr>
          <a:lstStyle/>
          <a:p>
            <a:pPr marL="285750" indent="-285750">
              <a:buFont typeface="Arial" panose="020B0604020202020204" pitchFamily="34" charset="0"/>
              <a:buChar char="•"/>
            </a:pPr>
            <a:r>
              <a:rPr lang="en-GB" sz="2000"/>
              <a:t>Intersectional split with IMD is revealing</a:t>
            </a:r>
          </a:p>
          <a:p>
            <a:pPr marL="285750" indent="-285750">
              <a:buFont typeface="Arial" panose="020B0604020202020204" pitchFamily="34" charset="0"/>
              <a:buChar char="•"/>
            </a:pPr>
            <a:r>
              <a:rPr lang="en-GB" sz="2000"/>
              <a:t>Across all ethnic groups, students from low areas of deprivation (IMD 3, 4 &amp; 5) are much closer to their expectation or exceeding.</a:t>
            </a:r>
          </a:p>
          <a:p>
            <a:pPr marL="285750" indent="-285750">
              <a:buFont typeface="Arial" panose="020B0604020202020204" pitchFamily="34" charset="0"/>
              <a:buChar char="•"/>
            </a:pPr>
            <a:r>
              <a:rPr lang="en-GB" sz="2000"/>
              <a:t>Still a gap within IMD groupings but has shrunk</a:t>
            </a:r>
          </a:p>
          <a:p>
            <a:pPr marL="285750" indent="-285750">
              <a:buFont typeface="Arial" panose="020B0604020202020204" pitchFamily="34" charset="0"/>
              <a:buChar char="•"/>
            </a:pPr>
            <a:r>
              <a:rPr lang="en-GB" sz="2000"/>
              <a:t>There is a 14% gap between Black students from areas of high deprivation and white students from areas of lower deprivation.</a:t>
            </a:r>
          </a:p>
          <a:p>
            <a:pPr marL="285750" indent="-285750">
              <a:buFont typeface="Arial" panose="020B0604020202020204" pitchFamily="34" charset="0"/>
              <a:buChar char="•"/>
            </a:pPr>
            <a:r>
              <a:rPr lang="en-GB" sz="2000"/>
              <a:t>For both high and low deprivation areas, Black students are disadvantaged by their degree outcome.</a:t>
            </a:r>
          </a:p>
        </p:txBody>
      </p:sp>
      <p:sp>
        <p:nvSpPr>
          <p:cNvPr id="3" name="Text Placeholder 2">
            <a:extLst>
              <a:ext uri="{FF2B5EF4-FFF2-40B4-BE49-F238E27FC236}">
                <a16:creationId xmlns:a16="http://schemas.microsoft.com/office/drawing/2014/main" id="{16D0E617-26FF-A09A-8919-0B8F9C910200}"/>
              </a:ext>
            </a:extLst>
          </p:cNvPr>
          <p:cNvSpPr>
            <a:spLocks noGrp="1"/>
          </p:cNvSpPr>
          <p:nvPr>
            <p:ph type="body" sz="quarter" idx="11"/>
          </p:nvPr>
        </p:nvSpPr>
        <p:spPr/>
        <p:txBody>
          <a:bodyPr/>
          <a:lstStyle/>
          <a:p>
            <a:r>
              <a:rPr lang="en-GB"/>
              <a:t>Ethnicity and IMD</a:t>
            </a:r>
          </a:p>
        </p:txBody>
      </p:sp>
      <p:sp>
        <p:nvSpPr>
          <p:cNvPr id="10" name="TextBox 9">
            <a:extLst>
              <a:ext uri="{FF2B5EF4-FFF2-40B4-BE49-F238E27FC236}">
                <a16:creationId xmlns:a16="http://schemas.microsoft.com/office/drawing/2014/main" id="{915FB414-93DA-5D50-2540-4B06765C34E5}"/>
              </a:ext>
            </a:extLst>
          </p:cNvPr>
          <p:cNvSpPr txBox="1"/>
          <p:nvPr/>
        </p:nvSpPr>
        <p:spPr>
          <a:xfrm>
            <a:off x="4355123" y="0"/>
            <a:ext cx="3481754" cy="369332"/>
          </a:xfrm>
          <a:prstGeom prst="rect">
            <a:avLst/>
          </a:prstGeom>
          <a:solidFill>
            <a:schemeClr val="accent2">
              <a:alpha val="50000"/>
            </a:schemeClr>
          </a:solidFill>
        </p:spPr>
        <p:txBody>
          <a:bodyPr wrap="square" rtlCol="0">
            <a:spAutoFit/>
          </a:bodyPr>
          <a:lstStyle/>
          <a:p>
            <a:pPr algn="ctr"/>
            <a:r>
              <a:rPr lang="en-GB"/>
              <a:t>Findings</a:t>
            </a:r>
          </a:p>
        </p:txBody>
      </p:sp>
      <p:pic>
        <p:nvPicPr>
          <p:cNvPr id="12" name="Picture 11">
            <a:extLst>
              <a:ext uri="{FF2B5EF4-FFF2-40B4-BE49-F238E27FC236}">
                <a16:creationId xmlns:a16="http://schemas.microsoft.com/office/drawing/2014/main" id="{8BCCB87C-C22B-1C86-C655-3669A241E69A}"/>
              </a:ext>
            </a:extLst>
          </p:cNvPr>
          <p:cNvPicPr>
            <a:picLocks noChangeAspect="1"/>
          </p:cNvPicPr>
          <p:nvPr/>
        </p:nvPicPr>
        <p:blipFill>
          <a:blip r:embed="rId3"/>
          <a:stretch>
            <a:fillRect/>
          </a:stretch>
        </p:blipFill>
        <p:spPr>
          <a:xfrm>
            <a:off x="412083" y="1969477"/>
            <a:ext cx="4872756" cy="4665230"/>
          </a:xfrm>
          <a:prstGeom prst="rect">
            <a:avLst/>
          </a:prstGeom>
        </p:spPr>
      </p:pic>
    </p:spTree>
    <p:extLst>
      <p:ext uri="{BB962C8B-B14F-4D97-AF65-F5344CB8AC3E}">
        <p14:creationId xmlns:p14="http://schemas.microsoft.com/office/powerpoint/2010/main" val="20257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34A1D9-B8A1-4CFB-5CBF-065E63C5805F}"/>
              </a:ext>
            </a:extLst>
          </p:cNvPr>
          <p:cNvSpPr>
            <a:spLocks noGrp="1"/>
          </p:cNvSpPr>
          <p:nvPr>
            <p:ph type="body" sz="quarter" idx="10"/>
          </p:nvPr>
        </p:nvSpPr>
        <p:spPr>
          <a:xfrm>
            <a:off x="87112" y="1969477"/>
            <a:ext cx="5361188" cy="519474"/>
          </a:xfrm>
        </p:spPr>
        <p:txBody>
          <a:bodyPr>
            <a:normAutofit/>
          </a:bodyPr>
          <a:lstStyle/>
          <a:p>
            <a:r>
              <a:rPr lang="en-GB"/>
              <a:t>     Universities with relatively varied subject mixes clearly show the effect of GO performance on VA Impact.</a:t>
            </a:r>
          </a:p>
          <a:p>
            <a:endParaRPr lang="en-GB"/>
          </a:p>
          <a:p>
            <a:pPr marL="0" indent="0">
              <a:lnSpc>
                <a:spcPct val="100000"/>
              </a:lnSpc>
            </a:pPr>
            <a:endParaRPr lang="en-GB"/>
          </a:p>
          <a:p>
            <a:pPr marL="0" indent="0"/>
            <a:endParaRPr lang="en-GB"/>
          </a:p>
          <a:p>
            <a:pPr marL="0" indent="0"/>
            <a:endParaRPr lang="en-GB"/>
          </a:p>
          <a:p>
            <a:pPr marL="285750" indent="-285750">
              <a:buFont typeface="Arial" panose="020B0604020202020204" pitchFamily="34" charset="0"/>
              <a:buChar char="•"/>
            </a:pPr>
            <a:endParaRPr lang="en-GB"/>
          </a:p>
          <a:p>
            <a:endParaRPr lang="en-GB"/>
          </a:p>
        </p:txBody>
      </p:sp>
      <p:sp>
        <p:nvSpPr>
          <p:cNvPr id="3" name="Text Placeholder 2">
            <a:extLst>
              <a:ext uri="{FF2B5EF4-FFF2-40B4-BE49-F238E27FC236}">
                <a16:creationId xmlns:a16="http://schemas.microsoft.com/office/drawing/2014/main" id="{EFD52E03-FB19-7186-96E9-B460C9013E13}"/>
              </a:ext>
            </a:extLst>
          </p:cNvPr>
          <p:cNvSpPr>
            <a:spLocks noGrp="1"/>
          </p:cNvSpPr>
          <p:nvPr>
            <p:ph type="body" sz="quarter" idx="11"/>
          </p:nvPr>
        </p:nvSpPr>
        <p:spPr/>
        <p:txBody>
          <a:bodyPr/>
          <a:lstStyle/>
          <a:p>
            <a:r>
              <a:rPr lang="en-GB"/>
              <a:t>Provider Examples – Varied Subject Mix</a:t>
            </a:r>
          </a:p>
        </p:txBody>
      </p:sp>
      <p:sp>
        <p:nvSpPr>
          <p:cNvPr id="5" name="TextBox 4">
            <a:extLst>
              <a:ext uri="{FF2B5EF4-FFF2-40B4-BE49-F238E27FC236}">
                <a16:creationId xmlns:a16="http://schemas.microsoft.com/office/drawing/2014/main" id="{56D4EC1E-3E7C-95FE-9362-D89D31542A7A}"/>
              </a:ext>
            </a:extLst>
          </p:cNvPr>
          <p:cNvSpPr txBox="1"/>
          <p:nvPr/>
        </p:nvSpPr>
        <p:spPr>
          <a:xfrm>
            <a:off x="4355123" y="0"/>
            <a:ext cx="3481754" cy="369332"/>
          </a:xfrm>
          <a:prstGeom prst="rect">
            <a:avLst/>
          </a:prstGeom>
          <a:solidFill>
            <a:schemeClr val="accent2">
              <a:alpha val="50000"/>
            </a:schemeClr>
          </a:solidFill>
        </p:spPr>
        <p:txBody>
          <a:bodyPr wrap="square" rtlCol="0">
            <a:spAutoFit/>
          </a:bodyPr>
          <a:lstStyle/>
          <a:p>
            <a:pPr algn="ctr"/>
            <a:r>
              <a:rPr lang="en-GB"/>
              <a:t>Findings</a:t>
            </a:r>
          </a:p>
        </p:txBody>
      </p:sp>
      <p:pic>
        <p:nvPicPr>
          <p:cNvPr id="22" name="Picture 21">
            <a:extLst>
              <a:ext uri="{FF2B5EF4-FFF2-40B4-BE49-F238E27FC236}">
                <a16:creationId xmlns:a16="http://schemas.microsoft.com/office/drawing/2014/main" id="{3DDB4C08-20A8-617C-0928-086B8E12EB6B}"/>
              </a:ext>
            </a:extLst>
          </p:cNvPr>
          <p:cNvPicPr>
            <a:picLocks noChangeAspect="1"/>
          </p:cNvPicPr>
          <p:nvPr/>
        </p:nvPicPr>
        <p:blipFill>
          <a:blip r:embed="rId3"/>
          <a:srcRect/>
          <a:stretch/>
        </p:blipFill>
        <p:spPr>
          <a:xfrm>
            <a:off x="4962983" y="4601346"/>
            <a:ext cx="7266188" cy="1746431"/>
          </a:xfrm>
          <a:prstGeom prst="rect">
            <a:avLst/>
          </a:prstGeom>
        </p:spPr>
      </p:pic>
      <p:pic>
        <p:nvPicPr>
          <p:cNvPr id="26" name="Picture 25">
            <a:extLst>
              <a:ext uri="{FF2B5EF4-FFF2-40B4-BE49-F238E27FC236}">
                <a16:creationId xmlns:a16="http://schemas.microsoft.com/office/drawing/2014/main" id="{F67737D5-6827-7E06-AC5B-461DC90A0DC2}"/>
              </a:ext>
            </a:extLst>
          </p:cNvPr>
          <p:cNvPicPr>
            <a:picLocks noChangeAspect="1"/>
          </p:cNvPicPr>
          <p:nvPr/>
        </p:nvPicPr>
        <p:blipFill>
          <a:blip r:embed="rId4"/>
          <a:stretch>
            <a:fillRect/>
          </a:stretch>
        </p:blipFill>
        <p:spPr>
          <a:xfrm>
            <a:off x="4962983" y="2540781"/>
            <a:ext cx="7266188" cy="891172"/>
          </a:xfrm>
          <a:prstGeom prst="rect">
            <a:avLst/>
          </a:prstGeom>
        </p:spPr>
      </p:pic>
      <p:sp>
        <p:nvSpPr>
          <p:cNvPr id="27" name="TextBox 26">
            <a:extLst>
              <a:ext uri="{FF2B5EF4-FFF2-40B4-BE49-F238E27FC236}">
                <a16:creationId xmlns:a16="http://schemas.microsoft.com/office/drawing/2014/main" id="{528C59B5-4C85-A825-A933-0240CF9198B1}"/>
              </a:ext>
            </a:extLst>
          </p:cNvPr>
          <p:cNvSpPr txBox="1"/>
          <p:nvPr/>
        </p:nvSpPr>
        <p:spPr>
          <a:xfrm>
            <a:off x="87112" y="4764501"/>
            <a:ext cx="5361188" cy="1960537"/>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GB" sz="1400">
                <a:solidFill>
                  <a:schemeClr val="bg1"/>
                </a:solidFill>
                <a:latin typeface="Gill Sans MT" panose="020B0502020104020203" pitchFamily="34" charset="0"/>
              </a:rPr>
              <a:t>     Bath Spa University - 126</a:t>
            </a:r>
            <a:r>
              <a:rPr lang="en-GB" sz="1400" baseline="30000">
                <a:solidFill>
                  <a:schemeClr val="bg1"/>
                </a:solidFill>
                <a:latin typeface="Gill Sans MT" panose="020B0502020104020203" pitchFamily="34" charset="0"/>
              </a:rPr>
              <a:t>th</a:t>
            </a:r>
            <a:r>
              <a:rPr lang="en-GB" sz="1400">
                <a:solidFill>
                  <a:schemeClr val="bg1"/>
                </a:solidFill>
                <a:latin typeface="Gill Sans MT" panose="020B0502020104020203" pitchFamily="34" charset="0"/>
              </a:rPr>
              <a:t> out of 133 major Universities for GO but 75</a:t>
            </a:r>
            <a:r>
              <a:rPr lang="en-GB" sz="1400" baseline="30000">
                <a:solidFill>
                  <a:schemeClr val="bg1"/>
                </a:solidFill>
                <a:latin typeface="Gill Sans MT" panose="020B0502020104020203" pitchFamily="34" charset="0"/>
              </a:rPr>
              <a:t>th</a:t>
            </a:r>
            <a:r>
              <a:rPr lang="en-GB" sz="1400">
                <a:solidFill>
                  <a:schemeClr val="bg1"/>
                </a:solidFill>
                <a:latin typeface="Gill Sans MT" panose="020B0502020104020203" pitchFamily="34" charset="0"/>
              </a:rPr>
              <a:t> for VA Impact.</a:t>
            </a:r>
            <a:endPar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endParaRP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Low GO </a:t>
            </a:r>
            <a:r>
              <a:rPr lang="en-GB" sz="1400">
                <a:solidFill>
                  <a:schemeClr val="bg1"/>
                </a:solidFill>
                <a:latin typeface="Gill Sans MT" panose="020B0502020104020203" pitchFamily="34" charset="0"/>
              </a:rPr>
              <a:t>(68.5%)</a:t>
            </a:r>
            <a:endPar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endParaRP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Medium  VA Impact </a:t>
            </a:r>
            <a:r>
              <a:rPr lang="en-GB" sz="1400">
                <a:solidFill>
                  <a:schemeClr val="bg1"/>
                </a:solidFill>
                <a:latin typeface="Gill Sans MT" panose="020B0502020104020203" pitchFamily="34" charset="0"/>
              </a:rPr>
              <a:t>(0.98 G₃)</a:t>
            </a:r>
            <a:endPar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endParaRPr>
          </a:p>
          <a:p>
            <a:pPr marL="742950" lvl="1" indent="-285750">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Lettering shows GO is significantly pulling the score down as expected</a:t>
            </a:r>
          </a:p>
          <a:p>
            <a:endParaRPr lang="en-GB"/>
          </a:p>
        </p:txBody>
      </p:sp>
      <p:sp>
        <p:nvSpPr>
          <p:cNvPr id="29" name="TextBox 28">
            <a:extLst>
              <a:ext uri="{FF2B5EF4-FFF2-40B4-BE49-F238E27FC236}">
                <a16:creationId xmlns:a16="http://schemas.microsoft.com/office/drawing/2014/main" id="{16063197-A57B-628E-34C1-5D2B4054DC00}"/>
              </a:ext>
            </a:extLst>
          </p:cNvPr>
          <p:cNvSpPr txBox="1"/>
          <p:nvPr/>
        </p:nvSpPr>
        <p:spPr>
          <a:xfrm>
            <a:off x="87112" y="2856021"/>
            <a:ext cx="5231200" cy="146809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University of Strathclyde - 27</a:t>
            </a:r>
            <a:r>
              <a:rPr kumimoji="0" lang="en-GB" sz="1400" b="0" i="0" u="none" strike="noStrike" kern="1200" cap="none" spc="0" normalizeH="0" baseline="30000" noProof="0">
                <a:ln>
                  <a:noFill/>
                </a:ln>
                <a:solidFill>
                  <a:srgbClr val="FFFFFF"/>
                </a:solidFill>
                <a:effectLst/>
                <a:uLnTx/>
                <a:uFillTx/>
                <a:latin typeface="Gill Sans MT" panose="020B0502020104020203" pitchFamily="34" charset="77"/>
                <a:ea typeface="+mn-ea"/>
                <a:cs typeface="+mn-cs"/>
              </a:rPr>
              <a:t>th</a:t>
            </a: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out of 133 major Universities for GO, but 55</a:t>
            </a:r>
            <a:r>
              <a:rPr kumimoji="0" lang="en-GB" sz="1400" b="0" i="0" u="none" strike="noStrike" kern="1200" cap="none" spc="0" normalizeH="0" baseline="30000" noProof="0">
                <a:ln>
                  <a:noFill/>
                </a:ln>
                <a:solidFill>
                  <a:srgbClr val="FFFFFF"/>
                </a:solidFill>
                <a:effectLst/>
                <a:uLnTx/>
                <a:uFillTx/>
                <a:latin typeface="Gill Sans MT" panose="020B0502020104020203" pitchFamily="34" charset="77"/>
                <a:ea typeface="+mn-ea"/>
                <a:cs typeface="+mn-cs"/>
              </a:rPr>
              <a:t>th</a:t>
            </a: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for VA Impact.</a:t>
            </a: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High GO (84.9%)</a:t>
            </a: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Medium  VA Impact (1.00 G₂)</a:t>
            </a:r>
          </a:p>
          <a:p>
            <a:pPr marL="742950" lvl="1" indent="-285750">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Lettering shows GO is pulling the score up as expected</a:t>
            </a:r>
          </a:p>
        </p:txBody>
      </p:sp>
    </p:spTree>
    <p:extLst>
      <p:ext uri="{BB962C8B-B14F-4D97-AF65-F5344CB8AC3E}">
        <p14:creationId xmlns:p14="http://schemas.microsoft.com/office/powerpoint/2010/main" val="19113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06480-09FC-65F8-BD4B-287F4C3722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505091-F978-17DF-03E4-4F2703DC3A2B}"/>
              </a:ext>
            </a:extLst>
          </p:cNvPr>
          <p:cNvSpPr>
            <a:spLocks noGrp="1"/>
          </p:cNvSpPr>
          <p:nvPr>
            <p:ph type="body" sz="quarter" idx="10"/>
          </p:nvPr>
        </p:nvSpPr>
        <p:spPr>
          <a:xfrm>
            <a:off x="107283" y="1969477"/>
            <a:ext cx="5610225" cy="944052"/>
          </a:xfrm>
        </p:spPr>
        <p:txBody>
          <a:bodyPr>
            <a:normAutofit/>
          </a:bodyPr>
          <a:lstStyle/>
          <a:p>
            <a:r>
              <a:rPr lang="en-GB"/>
              <a:t>     On the other hand, Universities delivering subjects that typically have extreme GO scores (e.g. medicine with high GO or arts with low GO), see this reflected in their  VA Impact score, levelling the playing field.</a:t>
            </a:r>
          </a:p>
          <a:p>
            <a:endParaRPr lang="en-GB"/>
          </a:p>
          <a:p>
            <a:pPr marL="0" indent="0"/>
            <a:endParaRPr lang="en-GB"/>
          </a:p>
          <a:p>
            <a:pPr marL="0" indent="0"/>
            <a:endParaRPr lang="en-GB"/>
          </a:p>
          <a:p>
            <a:endParaRPr lang="en-GB"/>
          </a:p>
        </p:txBody>
      </p:sp>
      <p:sp>
        <p:nvSpPr>
          <p:cNvPr id="3" name="Text Placeholder 2">
            <a:extLst>
              <a:ext uri="{FF2B5EF4-FFF2-40B4-BE49-F238E27FC236}">
                <a16:creationId xmlns:a16="http://schemas.microsoft.com/office/drawing/2014/main" id="{FF43744C-0D19-8A35-8F6D-9F947109456A}"/>
              </a:ext>
            </a:extLst>
          </p:cNvPr>
          <p:cNvSpPr>
            <a:spLocks noGrp="1"/>
          </p:cNvSpPr>
          <p:nvPr>
            <p:ph type="body" sz="quarter" idx="11"/>
          </p:nvPr>
        </p:nvSpPr>
        <p:spPr/>
        <p:txBody>
          <a:bodyPr/>
          <a:lstStyle/>
          <a:p>
            <a:r>
              <a:rPr lang="en-GB"/>
              <a:t>Provider Examples – Specialist Subject Mix</a:t>
            </a:r>
          </a:p>
        </p:txBody>
      </p:sp>
      <p:sp>
        <p:nvSpPr>
          <p:cNvPr id="5" name="TextBox 4">
            <a:extLst>
              <a:ext uri="{FF2B5EF4-FFF2-40B4-BE49-F238E27FC236}">
                <a16:creationId xmlns:a16="http://schemas.microsoft.com/office/drawing/2014/main" id="{4729BD7C-09D3-A597-61EA-8ED39898BBFC}"/>
              </a:ext>
            </a:extLst>
          </p:cNvPr>
          <p:cNvSpPr txBox="1"/>
          <p:nvPr/>
        </p:nvSpPr>
        <p:spPr>
          <a:xfrm>
            <a:off x="4355123" y="0"/>
            <a:ext cx="3481754" cy="369332"/>
          </a:xfrm>
          <a:prstGeom prst="rect">
            <a:avLst/>
          </a:prstGeom>
          <a:solidFill>
            <a:schemeClr val="accent2">
              <a:alpha val="50000"/>
            </a:schemeClr>
          </a:solidFill>
        </p:spPr>
        <p:txBody>
          <a:bodyPr wrap="square" rtlCol="0">
            <a:spAutoFit/>
          </a:bodyPr>
          <a:lstStyle/>
          <a:p>
            <a:pPr algn="ctr"/>
            <a:r>
              <a:rPr lang="en-GB"/>
              <a:t>Findings</a:t>
            </a:r>
          </a:p>
        </p:txBody>
      </p:sp>
      <p:pic>
        <p:nvPicPr>
          <p:cNvPr id="20" name="Picture 19">
            <a:extLst>
              <a:ext uri="{FF2B5EF4-FFF2-40B4-BE49-F238E27FC236}">
                <a16:creationId xmlns:a16="http://schemas.microsoft.com/office/drawing/2014/main" id="{160151CC-CB58-CFCD-2063-5C12E0871F51}"/>
              </a:ext>
            </a:extLst>
          </p:cNvPr>
          <p:cNvPicPr>
            <a:picLocks noChangeAspect="1"/>
          </p:cNvPicPr>
          <p:nvPr/>
        </p:nvPicPr>
        <p:blipFill>
          <a:blip r:embed="rId3"/>
          <a:stretch>
            <a:fillRect/>
          </a:stretch>
        </p:blipFill>
        <p:spPr>
          <a:xfrm>
            <a:off x="5486401" y="2639313"/>
            <a:ext cx="6749950" cy="837857"/>
          </a:xfrm>
          <a:prstGeom prst="rect">
            <a:avLst/>
          </a:prstGeom>
        </p:spPr>
      </p:pic>
      <p:pic>
        <p:nvPicPr>
          <p:cNvPr id="22" name="Picture 21">
            <a:extLst>
              <a:ext uri="{FF2B5EF4-FFF2-40B4-BE49-F238E27FC236}">
                <a16:creationId xmlns:a16="http://schemas.microsoft.com/office/drawing/2014/main" id="{E1029293-1237-6073-B726-11304303D0EC}"/>
              </a:ext>
            </a:extLst>
          </p:cNvPr>
          <p:cNvPicPr>
            <a:picLocks noChangeAspect="1"/>
          </p:cNvPicPr>
          <p:nvPr/>
        </p:nvPicPr>
        <p:blipFill>
          <a:blip r:embed="rId4"/>
          <a:stretch>
            <a:fillRect/>
          </a:stretch>
        </p:blipFill>
        <p:spPr>
          <a:xfrm>
            <a:off x="5486400" y="4508772"/>
            <a:ext cx="6749951" cy="1034497"/>
          </a:xfrm>
          <a:prstGeom prst="rect">
            <a:avLst/>
          </a:prstGeom>
        </p:spPr>
      </p:pic>
      <p:sp>
        <p:nvSpPr>
          <p:cNvPr id="23" name="TextBox 22">
            <a:extLst>
              <a:ext uri="{FF2B5EF4-FFF2-40B4-BE49-F238E27FC236}">
                <a16:creationId xmlns:a16="http://schemas.microsoft.com/office/drawing/2014/main" id="{7572C033-37A2-F32E-AA74-1C37B5FBE787}"/>
              </a:ext>
            </a:extLst>
          </p:cNvPr>
          <p:cNvSpPr txBox="1"/>
          <p:nvPr/>
        </p:nvSpPr>
        <p:spPr>
          <a:xfrm>
            <a:off x="107282" y="5112034"/>
            <a:ext cx="5593623" cy="1318310"/>
          </a:xfrm>
          <a:prstGeom prst="rect">
            <a:avLst/>
          </a:prstGeom>
          <a:noFill/>
        </p:spPr>
        <p:txBody>
          <a:bodyPr wrap="square" lIns="91440" tIns="45720" rIns="91440" bIns="45720" rtlCol="0" anchor="t">
            <a:sp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University of the Arts, London - 103</a:t>
            </a:r>
            <a:r>
              <a:rPr kumimoji="0" lang="en-GB" sz="1400" b="0" i="0" u="none" strike="noStrike" kern="1200" cap="none" spc="0" normalizeH="0" baseline="30000" noProof="0">
                <a:ln>
                  <a:noFill/>
                </a:ln>
                <a:solidFill>
                  <a:srgbClr val="FFFFFF"/>
                </a:solidFill>
                <a:effectLst/>
                <a:uLnTx/>
                <a:uFillTx/>
                <a:latin typeface="Gill Sans MT" panose="020B0502020104020203" pitchFamily="34" charset="77"/>
                <a:ea typeface="+mn-ea"/>
                <a:cs typeface="+mn-cs"/>
              </a:rPr>
              <a:t>rd</a:t>
            </a: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out of 133 major Universities for GO, but 37</a:t>
            </a:r>
            <a:r>
              <a:rPr kumimoji="0" lang="en-GB" sz="1400" b="0" i="0" u="none" strike="noStrike" kern="1200" cap="none" spc="0" normalizeH="0" baseline="30000" noProof="0">
                <a:ln>
                  <a:noFill/>
                </a:ln>
                <a:solidFill>
                  <a:srgbClr val="FFFFFF"/>
                </a:solidFill>
                <a:effectLst/>
                <a:uLnTx/>
                <a:uFillTx/>
                <a:latin typeface="Gill Sans MT" panose="020B0502020104020203" pitchFamily="34" charset="77"/>
                <a:ea typeface="+mn-ea"/>
                <a:cs typeface="+mn-cs"/>
              </a:rPr>
              <a:t>th</a:t>
            </a: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for VA Impact.</a:t>
            </a: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a:rPr>
              <a:t>Lower GO </a:t>
            </a:r>
            <a:r>
              <a:rPr lang="en-GB" sz="1400">
                <a:solidFill>
                  <a:srgbClr val="FFFFFF"/>
                </a:solidFill>
                <a:latin typeface="Gill Sans MT"/>
              </a:rPr>
              <a:t>(73.6%) –</a:t>
            </a:r>
            <a:r>
              <a:rPr kumimoji="0" lang="en-GB" sz="1400" b="0" i="0" u="none" strike="noStrike" kern="1200" cap="none" spc="0" normalizeH="0" baseline="0" noProof="0">
                <a:ln>
                  <a:noFill/>
                </a:ln>
                <a:solidFill>
                  <a:srgbClr val="FFFFFF"/>
                </a:solidFill>
                <a:effectLst/>
                <a:uLnTx/>
                <a:uFillTx/>
                <a:latin typeface="Gill Sans MT"/>
              </a:rPr>
              <a:t> focussed on arts subjects.</a:t>
            </a:r>
            <a:endParaRPr lang="en-GB" sz="1400">
              <a:solidFill>
                <a:srgbClr val="FFFFFF"/>
              </a:solidFill>
              <a:latin typeface="Gill Sans MT"/>
            </a:endParaRP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a:rPr>
              <a:t>GO subject expectations are low so results in</a:t>
            </a:r>
            <a:r>
              <a:rPr lang="en-GB" sz="1400">
                <a:solidFill>
                  <a:srgbClr val="FFFFFF"/>
                </a:solidFill>
                <a:latin typeface="Gill Sans MT"/>
              </a:rPr>
              <a:t> med-high</a:t>
            </a:r>
            <a:r>
              <a:rPr kumimoji="0" lang="en-GB" sz="1400" b="0" i="0" u="none" strike="noStrike" kern="1200" cap="none" spc="0" normalizeH="0" baseline="0" noProof="0">
                <a:ln>
                  <a:noFill/>
                </a:ln>
                <a:solidFill>
                  <a:srgbClr val="FFFFFF"/>
                </a:solidFill>
                <a:effectLst/>
                <a:uLnTx/>
                <a:uFillTx/>
                <a:latin typeface="Gill Sans MT"/>
              </a:rPr>
              <a:t> VA Impact</a:t>
            </a:r>
            <a:r>
              <a:rPr lang="en-GB" sz="1400">
                <a:solidFill>
                  <a:srgbClr val="FFFFFF"/>
                </a:solidFill>
                <a:latin typeface="Gill Sans MT"/>
              </a:rPr>
              <a:t> (1.02).</a:t>
            </a:r>
            <a:endParaRPr lang="en-GB" sz="1400" b="0" i="0" u="none" strike="noStrike" kern="1200" cap="none" spc="0" normalizeH="0" baseline="0" noProof="0">
              <a:ln>
                <a:noFill/>
              </a:ln>
              <a:solidFill>
                <a:srgbClr val="FF0000"/>
              </a:solidFill>
              <a:effectLst/>
              <a:uLnTx/>
              <a:uFillTx/>
              <a:latin typeface="Gill Sans MT"/>
            </a:endParaRPr>
          </a:p>
        </p:txBody>
      </p:sp>
      <p:sp>
        <p:nvSpPr>
          <p:cNvPr id="24" name="TextBox 23">
            <a:extLst>
              <a:ext uri="{FF2B5EF4-FFF2-40B4-BE49-F238E27FC236}">
                <a16:creationId xmlns:a16="http://schemas.microsoft.com/office/drawing/2014/main" id="{EBD7532B-10D9-D42B-6F00-680846FF5622}"/>
              </a:ext>
            </a:extLst>
          </p:cNvPr>
          <p:cNvSpPr txBox="1"/>
          <p:nvPr/>
        </p:nvSpPr>
        <p:spPr>
          <a:xfrm>
            <a:off x="107283" y="3050149"/>
            <a:ext cx="5593622" cy="1318310"/>
          </a:xfrm>
          <a:prstGeom prst="rect">
            <a:avLst/>
          </a:prstGeom>
          <a:noFill/>
        </p:spPr>
        <p:txBody>
          <a:bodyPr wrap="square" lIns="91440" tIns="45720" rIns="91440" bIns="45720" rtlCol="0" anchor="t">
            <a:sp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St Georges - 3rd out of 133 major Universities for GO, but 46</a:t>
            </a:r>
            <a:r>
              <a:rPr kumimoji="0" lang="en-GB" sz="1400" b="0" i="0" u="none" strike="noStrike" kern="1200" cap="none" spc="0" normalizeH="0" baseline="30000" noProof="0">
                <a:ln>
                  <a:noFill/>
                </a:ln>
                <a:solidFill>
                  <a:srgbClr val="FFFFFF"/>
                </a:solidFill>
                <a:effectLst/>
                <a:uLnTx/>
                <a:uFillTx/>
                <a:latin typeface="Gill Sans MT" panose="020B0502020104020203" pitchFamily="34" charset="77"/>
                <a:ea typeface="+mn-ea"/>
                <a:cs typeface="+mn-cs"/>
              </a:rPr>
              <a:t>th</a:t>
            </a:r>
            <a:r>
              <a:rPr kumimoji="0" lang="en-GB" sz="14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 for VA Impact.</a:t>
            </a: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a:rPr>
              <a:t>High GO </a:t>
            </a:r>
            <a:r>
              <a:rPr lang="en-GB" sz="1400">
                <a:solidFill>
                  <a:srgbClr val="FFFFFF"/>
                </a:solidFill>
                <a:latin typeface="Gill Sans MT"/>
              </a:rPr>
              <a:t>(94.1%) </a:t>
            </a:r>
            <a:r>
              <a:rPr kumimoji="0" lang="en-GB" sz="1400" b="0" i="0" u="none" strike="noStrike" kern="1200" cap="none" spc="0" normalizeH="0" baseline="0" noProof="0">
                <a:ln>
                  <a:noFill/>
                </a:ln>
                <a:solidFill>
                  <a:srgbClr val="FFFFFF"/>
                </a:solidFill>
                <a:effectLst/>
                <a:uLnTx/>
                <a:uFillTx/>
                <a:latin typeface="Gill Sans MT"/>
              </a:rPr>
              <a:t>- focussed on health-related subjects.</a:t>
            </a:r>
            <a:endParaRPr lang="en-GB" sz="1400" b="0" i="0" u="none" strike="noStrike" kern="1200" cap="none" spc="0" normalizeH="0" baseline="0" noProof="0">
              <a:ln>
                <a:noFill/>
              </a:ln>
              <a:solidFill>
                <a:srgbClr val="FF0000"/>
              </a:solidFill>
              <a:effectLst/>
              <a:uLnTx/>
              <a:uFillTx/>
              <a:latin typeface="Gill Sans MT"/>
            </a:endParaRPr>
          </a:p>
          <a:p>
            <a:pPr marL="742950" lvl="1" indent="-285750">
              <a:lnSpc>
                <a:spcPct val="90000"/>
              </a:lnSpc>
              <a:spcBef>
                <a:spcPts val="1000"/>
              </a:spcBef>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Gill Sans MT"/>
              </a:rPr>
              <a:t>GO subject expectations are very high though so results in Med VA Impact</a:t>
            </a:r>
            <a:r>
              <a:rPr lang="en-GB" sz="1400">
                <a:solidFill>
                  <a:srgbClr val="FFFFFF"/>
                </a:solidFill>
                <a:latin typeface="Gill Sans MT"/>
              </a:rPr>
              <a:t> (1.01).</a:t>
            </a:r>
            <a:r>
              <a:rPr kumimoji="0" lang="en-GB" sz="1400" b="0" i="0" u="none" strike="noStrike" kern="1200" cap="none" spc="0" normalizeH="0" baseline="0" noProof="0">
                <a:ln>
                  <a:noFill/>
                </a:ln>
                <a:solidFill>
                  <a:srgbClr val="FFFFFF"/>
                </a:solidFill>
                <a:effectLst/>
                <a:uLnTx/>
                <a:uFillTx/>
                <a:latin typeface="Gill Sans MT"/>
              </a:rPr>
              <a:t> </a:t>
            </a:r>
            <a:endParaRPr lang="en-GB" sz="1400" b="0" i="0" u="none" strike="noStrike" kern="1200" cap="none" spc="0" normalizeH="0" baseline="0" noProof="0">
              <a:ln>
                <a:noFill/>
              </a:ln>
              <a:solidFill>
                <a:srgbClr val="FF0000"/>
              </a:solidFill>
              <a:effectLst/>
              <a:uLnTx/>
              <a:uFillTx/>
              <a:latin typeface="Gill Sans MT"/>
            </a:endParaRPr>
          </a:p>
        </p:txBody>
      </p:sp>
    </p:spTree>
    <p:extLst>
      <p:ext uri="{BB962C8B-B14F-4D97-AF65-F5344CB8AC3E}">
        <p14:creationId xmlns:p14="http://schemas.microsoft.com/office/powerpoint/2010/main" val="310147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70857B-0B2B-934C-BB91-450182EAB8E0}"/>
              </a:ext>
            </a:extLst>
          </p:cNvPr>
          <p:cNvSpPr>
            <a:spLocks noGrp="1"/>
          </p:cNvSpPr>
          <p:nvPr>
            <p:ph type="body" sz="quarter" idx="10"/>
          </p:nvPr>
        </p:nvSpPr>
        <p:spPr/>
        <p:txBody>
          <a:bodyPr>
            <a:normAutofit/>
          </a:bodyPr>
          <a:lstStyle/>
          <a:p>
            <a:pPr marL="285750" indent="-285750">
              <a:buFont typeface="Arial" panose="020B0604020202020204" pitchFamily="34" charset="0"/>
              <a:buChar char="•"/>
            </a:pPr>
            <a:r>
              <a:rPr lang="en-GB" sz="2000"/>
              <a:t>At BNU</a:t>
            </a:r>
          </a:p>
          <a:p>
            <a:pPr marL="742950" lvl="1" indent="-285750">
              <a:buFont typeface="Arial" panose="020B0604020202020204" pitchFamily="34" charset="0"/>
              <a:buChar char="•"/>
            </a:pPr>
            <a:r>
              <a:rPr lang="en-GB" sz="1800">
                <a:solidFill>
                  <a:schemeClr val="bg1"/>
                </a:solidFill>
              </a:rPr>
              <a:t>We will use this data to better understand where we need to focus support</a:t>
            </a:r>
          </a:p>
          <a:p>
            <a:pPr marL="285750" indent="-285750">
              <a:buFont typeface="Arial" panose="020B0604020202020204" pitchFamily="34" charset="0"/>
              <a:buChar char="•"/>
            </a:pPr>
            <a:r>
              <a:rPr lang="en-GB" sz="2000"/>
              <a:t>For the sector</a:t>
            </a:r>
          </a:p>
          <a:p>
            <a:pPr marL="742950" lvl="1" indent="-285750">
              <a:buFont typeface="Arial" panose="020B0604020202020204" pitchFamily="34" charset="0"/>
              <a:buChar char="•"/>
            </a:pPr>
            <a:r>
              <a:rPr lang="en-GB" sz="1800">
                <a:solidFill>
                  <a:schemeClr val="bg1"/>
                </a:solidFill>
              </a:rPr>
              <a:t>The sector can use this metric for both APP and TEF analyses</a:t>
            </a:r>
          </a:p>
          <a:p>
            <a:pPr marL="285750" indent="-285750">
              <a:buFont typeface="Arial" panose="020B0604020202020204" pitchFamily="34" charset="0"/>
              <a:buChar char="•"/>
            </a:pPr>
            <a:r>
              <a:rPr lang="en-GB" sz="2000"/>
              <a:t>Further analysis – improved entry qualification calculation</a:t>
            </a:r>
          </a:p>
          <a:p>
            <a:pPr marL="742950" lvl="1" indent="-285750">
              <a:buFont typeface="Arial" panose="020B0604020202020204" pitchFamily="34" charset="0"/>
              <a:buChar char="•"/>
            </a:pPr>
            <a:r>
              <a:rPr lang="en-GB" sz="1800">
                <a:solidFill>
                  <a:schemeClr val="bg1"/>
                </a:solidFill>
              </a:rPr>
              <a:t>Found that Scotland is outperforming the whole UK due to differences in tariff profile.</a:t>
            </a:r>
          </a:p>
          <a:p>
            <a:pPr marL="742950" lvl="1" indent="-285750">
              <a:buFont typeface="Arial" panose="020B0604020202020204" pitchFamily="34" charset="0"/>
              <a:buChar char="•"/>
            </a:pPr>
            <a:r>
              <a:rPr lang="en-GB" sz="1800">
                <a:solidFill>
                  <a:schemeClr val="bg1"/>
                </a:solidFill>
              </a:rPr>
              <a:t>Other issues with qualifications that can be improved</a:t>
            </a:r>
          </a:p>
          <a:p>
            <a:pPr marL="742950" lvl="1" indent="-285750">
              <a:buFont typeface="Arial" panose="020B0604020202020204" pitchFamily="34" charset="0"/>
              <a:buChar char="•"/>
            </a:pPr>
            <a:r>
              <a:rPr lang="en-GB" sz="1800">
                <a:solidFill>
                  <a:schemeClr val="bg1"/>
                </a:solidFill>
              </a:rPr>
              <a:t>Incorporate age into model alongside subject and tariff as in current model</a:t>
            </a:r>
          </a:p>
          <a:p>
            <a:pPr marL="285750" indent="-285750">
              <a:buFont typeface="Arial" panose="020B0604020202020204" pitchFamily="34" charset="0"/>
              <a:buChar char="•"/>
            </a:pPr>
            <a:r>
              <a:rPr lang="en-GB" sz="2000"/>
              <a:t>Key take-aways</a:t>
            </a:r>
          </a:p>
          <a:p>
            <a:pPr marL="742950" lvl="1" indent="-285750">
              <a:buFont typeface="Arial" panose="020B0604020202020204" pitchFamily="34" charset="0"/>
              <a:buChar char="•"/>
            </a:pPr>
            <a:r>
              <a:rPr lang="en-GB" sz="1800">
                <a:solidFill>
                  <a:schemeClr val="bg1"/>
                </a:solidFill>
              </a:rPr>
              <a:t>Value Added Impact as a new metric</a:t>
            </a:r>
          </a:p>
          <a:p>
            <a:pPr marL="742950" lvl="1" indent="-285750">
              <a:buFont typeface="Arial" panose="020B0604020202020204" pitchFamily="34" charset="0"/>
              <a:buChar char="•"/>
            </a:pPr>
            <a:r>
              <a:rPr lang="en-GB" sz="1800">
                <a:solidFill>
                  <a:schemeClr val="bg1"/>
                </a:solidFill>
              </a:rPr>
              <a:t>When the playing field is levelled there are still significant gaps between demographic groups</a:t>
            </a:r>
          </a:p>
        </p:txBody>
      </p:sp>
      <p:sp>
        <p:nvSpPr>
          <p:cNvPr id="3" name="Text Placeholder 2">
            <a:extLst>
              <a:ext uri="{FF2B5EF4-FFF2-40B4-BE49-F238E27FC236}">
                <a16:creationId xmlns:a16="http://schemas.microsoft.com/office/drawing/2014/main" id="{4B378AA4-8868-291A-57B2-5128D0B0362C}"/>
              </a:ext>
            </a:extLst>
          </p:cNvPr>
          <p:cNvSpPr>
            <a:spLocks noGrp="1"/>
          </p:cNvSpPr>
          <p:nvPr>
            <p:ph type="body" sz="quarter" idx="11"/>
          </p:nvPr>
        </p:nvSpPr>
        <p:spPr/>
        <p:txBody>
          <a:bodyPr/>
          <a:lstStyle/>
          <a:p>
            <a:r>
              <a:rPr lang="en-GB"/>
              <a:t>What next?</a:t>
            </a:r>
          </a:p>
        </p:txBody>
      </p:sp>
      <p:sp>
        <p:nvSpPr>
          <p:cNvPr id="4" name="TextBox 3">
            <a:extLst>
              <a:ext uri="{FF2B5EF4-FFF2-40B4-BE49-F238E27FC236}">
                <a16:creationId xmlns:a16="http://schemas.microsoft.com/office/drawing/2014/main" id="{0AC493B9-AC5E-62F2-5E61-90EEC3BE5806}"/>
              </a:ext>
            </a:extLst>
          </p:cNvPr>
          <p:cNvSpPr txBox="1"/>
          <p:nvPr/>
        </p:nvSpPr>
        <p:spPr>
          <a:xfrm>
            <a:off x="4355123" y="0"/>
            <a:ext cx="3481754" cy="369332"/>
          </a:xfrm>
          <a:prstGeom prst="rect">
            <a:avLst/>
          </a:prstGeom>
          <a:solidFill>
            <a:schemeClr val="accent6">
              <a:alpha val="50000"/>
            </a:schemeClr>
          </a:solidFill>
        </p:spPr>
        <p:txBody>
          <a:bodyPr wrap="square" rtlCol="0">
            <a:spAutoFit/>
          </a:bodyPr>
          <a:lstStyle/>
          <a:p>
            <a:pPr algn="ctr"/>
            <a:r>
              <a:rPr lang="en-GB"/>
              <a:t>Summary</a:t>
            </a:r>
          </a:p>
        </p:txBody>
      </p:sp>
    </p:spTree>
    <p:extLst>
      <p:ext uri="{BB962C8B-B14F-4D97-AF65-F5344CB8AC3E}">
        <p14:creationId xmlns:p14="http://schemas.microsoft.com/office/powerpoint/2010/main" val="190714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8E4E4-7593-BE4B-8605-EFB04AC12579}"/>
              </a:ext>
            </a:extLst>
          </p:cNvPr>
          <p:cNvSpPr>
            <a:spLocks noGrp="1"/>
          </p:cNvSpPr>
          <p:nvPr>
            <p:ph type="body" sz="quarter" idx="10"/>
          </p:nvPr>
        </p:nvSpPr>
        <p:spPr>
          <a:xfrm>
            <a:off x="2919221" y="2498669"/>
            <a:ext cx="6353557" cy="1860661"/>
          </a:xfrm>
        </p:spPr>
        <p:txBody>
          <a:bodyPr>
            <a:normAutofit/>
          </a:bodyPr>
          <a:lstStyle/>
          <a:p>
            <a:r>
              <a:rPr lang="en-US"/>
              <a:t>Thank you for listening. </a:t>
            </a:r>
          </a:p>
          <a:p>
            <a:r>
              <a:rPr lang="en-US"/>
              <a:t>Any questions?</a:t>
            </a:r>
          </a:p>
        </p:txBody>
      </p:sp>
    </p:spTree>
    <p:extLst>
      <p:ext uri="{BB962C8B-B14F-4D97-AF65-F5344CB8AC3E}">
        <p14:creationId xmlns:p14="http://schemas.microsoft.com/office/powerpoint/2010/main" val="91772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115096-E36A-01E3-8202-FEF31B029D37}"/>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10306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B5F60CF-AD9A-3B36-08C3-3FE8DA018540}"/>
              </a:ext>
            </a:extLst>
          </p:cNvPr>
          <p:cNvSpPr>
            <a:spLocks noGrp="1"/>
          </p:cNvSpPr>
          <p:nvPr>
            <p:ph type="body" sz="quarter" idx="11"/>
          </p:nvPr>
        </p:nvSpPr>
        <p:spPr>
          <a:xfrm>
            <a:off x="412750" y="1449388"/>
            <a:ext cx="11371263" cy="520700"/>
          </a:xfrm>
        </p:spPr>
        <p:txBody>
          <a:bodyPr>
            <a:noAutofit/>
          </a:bodyPr>
          <a:lstStyle/>
          <a:p>
            <a:pPr marL="0" indent="0"/>
            <a:r>
              <a:rPr lang="en-US" sz="6000"/>
              <a:t>Who are we?</a:t>
            </a:r>
          </a:p>
        </p:txBody>
      </p:sp>
      <p:pic>
        <p:nvPicPr>
          <p:cNvPr id="5" name="Picture 4" descr="A person with a beard&#10;&#10;Description automatically generated">
            <a:extLst>
              <a:ext uri="{FF2B5EF4-FFF2-40B4-BE49-F238E27FC236}">
                <a16:creationId xmlns:a16="http://schemas.microsoft.com/office/drawing/2014/main" id="{EC75A65E-D076-1E83-5920-EDD17F02261B}"/>
              </a:ext>
            </a:extLst>
          </p:cNvPr>
          <p:cNvPicPr>
            <a:picLocks noChangeAspect="1"/>
          </p:cNvPicPr>
          <p:nvPr/>
        </p:nvPicPr>
        <p:blipFill>
          <a:blip r:embed="rId3"/>
          <a:srcRect l="26932" r="14801" b="16050"/>
          <a:stretch/>
        </p:blipFill>
        <p:spPr>
          <a:xfrm>
            <a:off x="1088854" y="2503871"/>
            <a:ext cx="2630530" cy="2860700"/>
          </a:xfrm>
          <a:prstGeom prst="rect">
            <a:avLst/>
          </a:prstGeom>
        </p:spPr>
      </p:pic>
      <p:sp>
        <p:nvSpPr>
          <p:cNvPr id="6" name="Text Placeholder 2">
            <a:extLst>
              <a:ext uri="{FF2B5EF4-FFF2-40B4-BE49-F238E27FC236}">
                <a16:creationId xmlns:a16="http://schemas.microsoft.com/office/drawing/2014/main" id="{64994729-30B4-F870-C2CD-9FCD04C46061}"/>
              </a:ext>
            </a:extLst>
          </p:cNvPr>
          <p:cNvSpPr txBox="1">
            <a:spLocks/>
          </p:cNvSpPr>
          <p:nvPr/>
        </p:nvSpPr>
        <p:spPr>
          <a:xfrm>
            <a:off x="1073628" y="5364570"/>
            <a:ext cx="3288856" cy="1473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None/>
              <a:defRPr sz="1400" kern="1200" baseline="0">
                <a:solidFill>
                  <a:schemeClr val="bg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Tx/>
              <a:buNone/>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Tx/>
              <a:buNone/>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Tx/>
              <a:buNone/>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400"/>
              <a:t>Mohammed Yakub</a:t>
            </a:r>
          </a:p>
          <a:p>
            <a:pPr marL="0" indent="0"/>
            <a:r>
              <a:rPr lang="en-US" sz="1800">
                <a:latin typeface="Gill Sans MT"/>
              </a:rPr>
              <a:t>Buckinghamshire New University</a:t>
            </a:r>
            <a:endParaRPr lang="en-US"/>
          </a:p>
          <a:p>
            <a:pPr marL="0" indent="0"/>
            <a:r>
              <a:rPr lang="en-US" sz="1800">
                <a:latin typeface="Gill Sans MT"/>
              </a:rPr>
              <a:t>Data Analyst</a:t>
            </a:r>
            <a:endParaRPr lang="en-US"/>
          </a:p>
        </p:txBody>
      </p:sp>
      <p:pic>
        <p:nvPicPr>
          <p:cNvPr id="7" name="Picture 6" descr="A person wearing glasses and smiling&#10;&#10;AI-generated content may be incorrect.">
            <a:extLst>
              <a:ext uri="{FF2B5EF4-FFF2-40B4-BE49-F238E27FC236}">
                <a16:creationId xmlns:a16="http://schemas.microsoft.com/office/drawing/2014/main" id="{66579C26-0FDE-E2F6-556F-4987C11527B9}"/>
              </a:ext>
            </a:extLst>
          </p:cNvPr>
          <p:cNvPicPr>
            <a:picLocks noChangeAspect="1"/>
          </p:cNvPicPr>
          <p:nvPr/>
        </p:nvPicPr>
        <p:blipFill>
          <a:blip r:embed="rId4"/>
          <a:stretch>
            <a:fillRect/>
          </a:stretch>
        </p:blipFill>
        <p:spPr>
          <a:xfrm>
            <a:off x="8321006" y="2503870"/>
            <a:ext cx="2630529" cy="2860700"/>
          </a:xfrm>
          <a:prstGeom prst="rect">
            <a:avLst/>
          </a:prstGeom>
        </p:spPr>
      </p:pic>
      <p:sp>
        <p:nvSpPr>
          <p:cNvPr id="8" name="Text Placeholder 2">
            <a:extLst>
              <a:ext uri="{FF2B5EF4-FFF2-40B4-BE49-F238E27FC236}">
                <a16:creationId xmlns:a16="http://schemas.microsoft.com/office/drawing/2014/main" id="{5A7A7DF1-EF29-87F3-1D87-F8B5C2D78587}"/>
              </a:ext>
            </a:extLst>
          </p:cNvPr>
          <p:cNvSpPr txBox="1">
            <a:spLocks/>
          </p:cNvSpPr>
          <p:nvPr/>
        </p:nvSpPr>
        <p:spPr>
          <a:xfrm>
            <a:off x="8320851" y="5377918"/>
            <a:ext cx="3459583" cy="12526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None/>
              <a:defRPr sz="1400" kern="1200" baseline="0">
                <a:solidFill>
                  <a:schemeClr val="bg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Tx/>
              <a:buNone/>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Tx/>
              <a:buNone/>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Tx/>
              <a:buNone/>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400"/>
              <a:t>Benedict Watling</a:t>
            </a:r>
          </a:p>
          <a:p>
            <a:pPr marL="0" indent="0"/>
            <a:r>
              <a:rPr lang="en-US" sz="1800">
                <a:latin typeface="Gill Sans MT"/>
              </a:rPr>
              <a:t>Buckinghamshire New University</a:t>
            </a:r>
          </a:p>
          <a:p>
            <a:pPr marL="0" indent="0"/>
            <a:r>
              <a:rPr lang="en-US" sz="1800">
                <a:latin typeface="Gill Sans MT"/>
              </a:rPr>
              <a:t>Business Intelligence Manager</a:t>
            </a:r>
            <a:endParaRPr lang="en-US"/>
          </a:p>
        </p:txBody>
      </p:sp>
      <p:sp>
        <p:nvSpPr>
          <p:cNvPr id="9" name="Text Placeholder 2">
            <a:extLst>
              <a:ext uri="{FF2B5EF4-FFF2-40B4-BE49-F238E27FC236}">
                <a16:creationId xmlns:a16="http://schemas.microsoft.com/office/drawing/2014/main" id="{FC7E7192-B70D-074A-AC9D-F912337F90EA}"/>
              </a:ext>
            </a:extLst>
          </p:cNvPr>
          <p:cNvSpPr txBox="1">
            <a:spLocks/>
          </p:cNvSpPr>
          <p:nvPr/>
        </p:nvSpPr>
        <p:spPr>
          <a:xfrm>
            <a:off x="4704930" y="5361327"/>
            <a:ext cx="3539792" cy="14725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None/>
              <a:defRPr sz="1400" kern="1200" baseline="0">
                <a:solidFill>
                  <a:schemeClr val="bg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Tx/>
              <a:buNone/>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Tx/>
              <a:buNone/>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Tx/>
              <a:buNone/>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400">
                <a:latin typeface="Gill Sans MT"/>
              </a:rPr>
              <a:t>Matt </a:t>
            </a:r>
            <a:r>
              <a:rPr lang="en-US" sz="2400" err="1">
                <a:latin typeface="Gill Sans MT"/>
              </a:rPr>
              <a:t>Hiely</a:t>
            </a:r>
            <a:r>
              <a:rPr lang="en-US" sz="2400">
                <a:latin typeface="Gill Sans MT"/>
              </a:rPr>
              <a:t>-Rayner</a:t>
            </a:r>
          </a:p>
          <a:p>
            <a:pPr marL="0" indent="0"/>
            <a:r>
              <a:rPr lang="en-US" sz="1800">
                <a:latin typeface="Gill Sans MT"/>
              </a:rPr>
              <a:t>University of Sussex</a:t>
            </a:r>
          </a:p>
          <a:p>
            <a:pPr marL="0" indent="0"/>
            <a:r>
              <a:rPr lang="en-US" sz="1800">
                <a:latin typeface="Gill Sans MT"/>
              </a:rPr>
              <a:t>Director of Strategic Planning &amp; Performance</a:t>
            </a:r>
            <a:endParaRPr lang="en-US">
              <a:latin typeface="Gill Sans MT"/>
            </a:endParaRPr>
          </a:p>
        </p:txBody>
      </p:sp>
      <p:sp>
        <p:nvSpPr>
          <p:cNvPr id="12" name="TextBox 11">
            <a:extLst>
              <a:ext uri="{FF2B5EF4-FFF2-40B4-BE49-F238E27FC236}">
                <a16:creationId xmlns:a16="http://schemas.microsoft.com/office/drawing/2014/main" id="{81920B0A-5254-DBA9-430D-B612B358FDBA}"/>
              </a:ext>
            </a:extLst>
          </p:cNvPr>
          <p:cNvSpPr txBox="1"/>
          <p:nvPr/>
        </p:nvSpPr>
        <p:spPr>
          <a:xfrm>
            <a:off x="4355123" y="0"/>
            <a:ext cx="3481754" cy="369332"/>
          </a:xfrm>
          <a:prstGeom prst="rect">
            <a:avLst/>
          </a:prstGeom>
          <a:solidFill>
            <a:schemeClr val="tx2">
              <a:alpha val="50000"/>
            </a:schemeClr>
          </a:solidFill>
        </p:spPr>
        <p:txBody>
          <a:bodyPr wrap="square" rtlCol="0">
            <a:spAutoFit/>
          </a:bodyPr>
          <a:lstStyle/>
          <a:p>
            <a:pPr algn="ctr"/>
            <a:r>
              <a:rPr lang="en-GB"/>
              <a:t>Introduction</a:t>
            </a:r>
          </a:p>
        </p:txBody>
      </p:sp>
      <p:pic>
        <p:nvPicPr>
          <p:cNvPr id="4" name="Picture 3" descr="A person in a suit&#10;&#10;AI-generated content may be incorrect.">
            <a:extLst>
              <a:ext uri="{FF2B5EF4-FFF2-40B4-BE49-F238E27FC236}">
                <a16:creationId xmlns:a16="http://schemas.microsoft.com/office/drawing/2014/main" id="{5261C4CC-2778-C92C-C69F-D025AC201725}"/>
              </a:ext>
            </a:extLst>
          </p:cNvPr>
          <p:cNvPicPr>
            <a:picLocks noChangeAspect="1"/>
          </p:cNvPicPr>
          <p:nvPr/>
        </p:nvPicPr>
        <p:blipFill>
          <a:blip r:embed="rId5"/>
          <a:srcRect l="37419" t="514" r="15859" b="8753"/>
          <a:stretch/>
        </p:blipFill>
        <p:spPr>
          <a:xfrm>
            <a:off x="4704930" y="2503870"/>
            <a:ext cx="2630529" cy="2857457"/>
          </a:xfrm>
          <a:prstGeom prst="rect">
            <a:avLst/>
          </a:prstGeom>
        </p:spPr>
      </p:pic>
    </p:spTree>
    <p:extLst>
      <p:ext uri="{BB962C8B-B14F-4D97-AF65-F5344CB8AC3E}">
        <p14:creationId xmlns:p14="http://schemas.microsoft.com/office/powerpoint/2010/main" val="217662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3827CFD-B0BF-57A7-9A65-A39CB530017B}"/>
              </a:ext>
            </a:extLst>
          </p:cNvPr>
          <p:cNvGraphicFramePr/>
          <p:nvPr>
            <p:extLst>
              <p:ext uri="{D42A27DB-BD31-4B8C-83A1-F6EECF244321}">
                <p14:modId xmlns:p14="http://schemas.microsoft.com/office/powerpoint/2010/main" val="3976856289"/>
              </p:ext>
            </p:extLst>
          </p:nvPr>
        </p:nvGraphicFramePr>
        <p:xfrm>
          <a:off x="5777946" y="1113183"/>
          <a:ext cx="6215272" cy="4631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968EC7F3-F020-83B5-3C16-890FE107AE6D}"/>
              </a:ext>
            </a:extLst>
          </p:cNvPr>
          <p:cNvPicPr>
            <a:picLocks noChangeAspect="1"/>
          </p:cNvPicPr>
          <p:nvPr/>
        </p:nvPicPr>
        <p:blipFill>
          <a:blip r:embed="rId8"/>
          <a:stretch>
            <a:fillRect/>
          </a:stretch>
        </p:blipFill>
        <p:spPr>
          <a:xfrm>
            <a:off x="460509" y="1843156"/>
            <a:ext cx="4757534" cy="3171688"/>
          </a:xfrm>
          <a:prstGeom prst="rect">
            <a:avLst/>
          </a:prstGeom>
        </p:spPr>
      </p:pic>
      <p:sp>
        <p:nvSpPr>
          <p:cNvPr id="12" name="TextBox 11">
            <a:extLst>
              <a:ext uri="{FF2B5EF4-FFF2-40B4-BE49-F238E27FC236}">
                <a16:creationId xmlns:a16="http://schemas.microsoft.com/office/drawing/2014/main" id="{23DF0980-58FC-D169-6EF3-7B29A4D9A318}"/>
              </a:ext>
            </a:extLst>
          </p:cNvPr>
          <p:cNvSpPr txBox="1"/>
          <p:nvPr/>
        </p:nvSpPr>
        <p:spPr>
          <a:xfrm>
            <a:off x="4355123" y="0"/>
            <a:ext cx="3481754" cy="369332"/>
          </a:xfrm>
          <a:prstGeom prst="rect">
            <a:avLst/>
          </a:prstGeom>
          <a:solidFill>
            <a:schemeClr val="tx2">
              <a:alpha val="50000"/>
            </a:schemeClr>
          </a:solidFill>
        </p:spPr>
        <p:txBody>
          <a:bodyPr wrap="square" rtlCol="0">
            <a:spAutoFit/>
          </a:bodyPr>
          <a:lstStyle/>
          <a:p>
            <a:pPr algn="ctr"/>
            <a:r>
              <a:rPr lang="en-GB"/>
              <a:t>Introduction</a:t>
            </a:r>
          </a:p>
        </p:txBody>
      </p:sp>
    </p:spTree>
    <p:extLst>
      <p:ext uri="{BB962C8B-B14F-4D97-AF65-F5344CB8AC3E}">
        <p14:creationId xmlns:p14="http://schemas.microsoft.com/office/powerpoint/2010/main" val="227479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1E74ADF-E329-4858-93A0-DBC35401E83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A71D9DD-A752-439B-BE26-60B5148AFEA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E5346BFC-33A1-4A3D-A616-BDF6B4C1B43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20E1A398-ADA9-44AB-830B-EDF58F2650D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7F366344-1A74-4C35-B224-637C91EE351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53FA1C19-B756-454D-8BE3-2E571F13EED7}"/>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029D08AD-5735-4867-BA54-F75547C1D69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404D9AF7-58B4-469E-9290-E158472385D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D73B6D6B-8A14-4388-B453-B260FB3294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A45E0F-91D0-636C-7878-87BE17B694B6}"/>
              </a:ext>
            </a:extLst>
          </p:cNvPr>
          <p:cNvSpPr>
            <a:spLocks noGrp="1"/>
          </p:cNvSpPr>
          <p:nvPr>
            <p:ph type="body" sz="quarter" idx="10"/>
          </p:nvPr>
        </p:nvSpPr>
        <p:spPr/>
        <p:txBody>
          <a:bodyPr vert="horz" lIns="91440" tIns="45720" rIns="91440" bIns="45720" rtlCol="0" anchor="t">
            <a:normAutofit/>
          </a:bodyPr>
          <a:lstStyle/>
          <a:p>
            <a:pPr marL="285750" indent="-285750">
              <a:buFont typeface="Arial" panose="020B0604020202020204" pitchFamily="34" charset="0"/>
              <a:buChar char="•"/>
            </a:pPr>
            <a:r>
              <a:rPr lang="en-GB" sz="3200">
                <a:latin typeface="Gill Sans MT"/>
              </a:rPr>
              <a:t>Value added scores – the origin story</a:t>
            </a:r>
          </a:p>
          <a:p>
            <a:pPr marL="742950" lvl="1" indent="-285750">
              <a:buFont typeface="Arial" panose="020B0604020202020204" pitchFamily="34" charset="0"/>
              <a:buChar char="•"/>
            </a:pPr>
            <a:r>
              <a:rPr lang="en-GB" sz="2800">
                <a:solidFill>
                  <a:srgbClr val="FFFFFF"/>
                </a:solidFill>
                <a:latin typeface="Gill Sans MT"/>
              </a:rPr>
              <a:t>Guardian University Guide</a:t>
            </a:r>
          </a:p>
          <a:p>
            <a:pPr marL="742950" lvl="1" indent="-285750">
              <a:buFont typeface="Arial" panose="020B0604020202020204" pitchFamily="34" charset="0"/>
              <a:buChar char="•"/>
            </a:pPr>
            <a:r>
              <a:rPr lang="en-GB" sz="2800">
                <a:solidFill>
                  <a:srgbClr val="FFFFFF"/>
                </a:solidFill>
                <a:latin typeface="Gill Sans MT"/>
              </a:rPr>
              <a:t>Degree awarding gaps</a:t>
            </a:r>
            <a:endParaRPr lang="en-GB" sz="2800">
              <a:latin typeface="Gill Sans MT"/>
            </a:endParaRPr>
          </a:p>
          <a:p>
            <a:pPr marL="285750" indent="-285750">
              <a:buFont typeface="Arial" panose="020B0604020202020204" pitchFamily="34" charset="0"/>
              <a:buChar char="•"/>
            </a:pPr>
            <a:endParaRPr lang="en-GB">
              <a:latin typeface="Gill Sans MT"/>
            </a:endParaRPr>
          </a:p>
          <a:p>
            <a:pPr marL="285750" indent="-285750">
              <a:buFont typeface="Arial" panose="020B0604020202020204" pitchFamily="34" charset="0"/>
              <a:buChar char="•"/>
            </a:pPr>
            <a:r>
              <a:rPr lang="en-GB" sz="3200">
                <a:latin typeface="Gill Sans MT"/>
              </a:rPr>
              <a:t>HEIR 2023</a:t>
            </a:r>
          </a:p>
          <a:p>
            <a:pPr marL="742950" lvl="1" indent="-285750">
              <a:buFont typeface="Arial" panose="020B0604020202020204" pitchFamily="34" charset="0"/>
              <a:buChar char="•"/>
            </a:pPr>
            <a:r>
              <a:rPr lang="en-GB" sz="2800">
                <a:solidFill>
                  <a:srgbClr val="FFFFFF"/>
                </a:solidFill>
                <a:latin typeface="Gill Sans MT"/>
              </a:rPr>
              <a:t>Concept of VAGO: Value Added scores for Graduate Outcomes</a:t>
            </a:r>
          </a:p>
          <a:p>
            <a:pPr marL="285750" indent="-285750">
              <a:buFont typeface="Arial" panose="020B0604020202020204" pitchFamily="34" charset="0"/>
              <a:buChar char="•"/>
            </a:pPr>
            <a:r>
              <a:rPr lang="en-GB" sz="3200">
                <a:latin typeface="Gill Sans MT"/>
              </a:rPr>
              <a:t>HEIR 2024</a:t>
            </a:r>
          </a:p>
          <a:p>
            <a:pPr marL="742950" lvl="1" indent="-285750">
              <a:buFont typeface="Arial" panose="020B0604020202020204" pitchFamily="34" charset="0"/>
              <a:buChar char="•"/>
            </a:pPr>
            <a:r>
              <a:rPr lang="en-GB" sz="2800">
                <a:solidFill>
                  <a:srgbClr val="FFFFFF"/>
                </a:solidFill>
                <a:latin typeface="Gill Sans MT"/>
              </a:rPr>
              <a:t>The domino effect</a:t>
            </a:r>
            <a:endParaRPr lang="en-GB" sz="2800">
              <a:latin typeface="Gill Sans MT"/>
            </a:endParaRPr>
          </a:p>
          <a:p>
            <a:pPr marL="285750" indent="-285750">
              <a:buFont typeface="Arial" panose="020B0604020202020204" pitchFamily="34" charset="0"/>
              <a:buChar char="•"/>
            </a:pPr>
            <a:r>
              <a:rPr lang="en-GB" sz="3200">
                <a:latin typeface="Gill Sans MT"/>
              </a:rPr>
              <a:t>HEIR 2025: </a:t>
            </a:r>
            <a:r>
              <a:rPr lang="en-GB" sz="2800">
                <a:latin typeface="Gill Sans MT"/>
              </a:rPr>
              <a:t>introducing....... </a:t>
            </a:r>
            <a:r>
              <a:rPr lang="en-GB" sz="2800">
                <a:solidFill>
                  <a:srgbClr val="FF0000"/>
                </a:solidFill>
                <a:latin typeface="Gill Sans MT"/>
              </a:rPr>
              <a:t>VADO, DOGO and VA Impact</a:t>
            </a:r>
            <a:endParaRPr lang="en-GB">
              <a:solidFill>
                <a:srgbClr val="FFFFFF"/>
              </a:solidFill>
              <a:latin typeface="Gill Sans MT"/>
            </a:endParaRPr>
          </a:p>
          <a:p>
            <a:pPr marL="285750" indent="-285750">
              <a:buFont typeface="Arial" panose="020B0604020202020204" pitchFamily="34" charset="0"/>
              <a:buChar char="•"/>
            </a:pPr>
            <a:endParaRPr lang="en-GB">
              <a:latin typeface="Gill Sans MT"/>
            </a:endParaRPr>
          </a:p>
        </p:txBody>
      </p:sp>
      <p:sp>
        <p:nvSpPr>
          <p:cNvPr id="3" name="Text Placeholder 2">
            <a:extLst>
              <a:ext uri="{FF2B5EF4-FFF2-40B4-BE49-F238E27FC236}">
                <a16:creationId xmlns:a16="http://schemas.microsoft.com/office/drawing/2014/main" id="{C28B2DA1-E258-D277-920B-72023B8C5541}"/>
              </a:ext>
            </a:extLst>
          </p:cNvPr>
          <p:cNvSpPr>
            <a:spLocks noGrp="1"/>
          </p:cNvSpPr>
          <p:nvPr>
            <p:ph type="body" sz="quarter" idx="11"/>
          </p:nvPr>
        </p:nvSpPr>
        <p:spPr/>
        <p:txBody>
          <a:bodyPr vert="horz" lIns="91440" tIns="45720" rIns="91440" bIns="45720" rtlCol="0" anchor="t">
            <a:noAutofit/>
          </a:bodyPr>
          <a:lstStyle/>
          <a:p>
            <a:r>
              <a:rPr lang="en-GB" sz="3600">
                <a:latin typeface="Gill Sans MT"/>
              </a:rPr>
              <a:t>Background</a:t>
            </a:r>
            <a:endParaRPr lang="en-GB" sz="2400"/>
          </a:p>
        </p:txBody>
      </p:sp>
      <p:sp>
        <p:nvSpPr>
          <p:cNvPr id="4" name="TextBox 3">
            <a:extLst>
              <a:ext uri="{FF2B5EF4-FFF2-40B4-BE49-F238E27FC236}">
                <a16:creationId xmlns:a16="http://schemas.microsoft.com/office/drawing/2014/main" id="{1248E5E9-1289-0B95-AA92-6B53E3AB00ED}"/>
              </a:ext>
            </a:extLst>
          </p:cNvPr>
          <p:cNvSpPr txBox="1"/>
          <p:nvPr/>
        </p:nvSpPr>
        <p:spPr>
          <a:xfrm>
            <a:off x="4355123" y="0"/>
            <a:ext cx="3481754" cy="369332"/>
          </a:xfrm>
          <a:prstGeom prst="rect">
            <a:avLst/>
          </a:prstGeom>
          <a:solidFill>
            <a:schemeClr val="tx2">
              <a:alpha val="50000"/>
            </a:schemeClr>
          </a:solidFill>
        </p:spPr>
        <p:txBody>
          <a:bodyPr wrap="square" rtlCol="0">
            <a:spAutoFit/>
          </a:bodyPr>
          <a:lstStyle/>
          <a:p>
            <a:pPr algn="ctr"/>
            <a:r>
              <a:rPr lang="en-GB"/>
              <a:t>Introduction</a:t>
            </a:r>
          </a:p>
        </p:txBody>
      </p:sp>
    </p:spTree>
    <p:extLst>
      <p:ext uri="{BB962C8B-B14F-4D97-AF65-F5344CB8AC3E}">
        <p14:creationId xmlns:p14="http://schemas.microsoft.com/office/powerpoint/2010/main" val="375606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72A48C-B3A7-EA7D-FA23-5DD58A55A2EF}"/>
              </a:ext>
            </a:extLst>
          </p:cNvPr>
          <p:cNvSpPr>
            <a:spLocks noGrp="1"/>
          </p:cNvSpPr>
          <p:nvPr>
            <p:ph type="body" sz="quarter" idx="10"/>
          </p:nvPr>
        </p:nvSpPr>
        <p:spPr/>
        <p:txBody>
          <a:bodyPr vert="horz" lIns="91440" tIns="45720" rIns="91440" bIns="45720" rtlCol="0" anchor="t">
            <a:normAutofit/>
          </a:bodyPr>
          <a:lstStyle/>
          <a:p>
            <a:pPr marL="285750" indent="-285750">
              <a:buFont typeface="Arial" panose="020B0604020202020204" pitchFamily="34" charset="0"/>
              <a:buChar char="•"/>
            </a:pPr>
            <a:r>
              <a:rPr lang="en-GB" sz="3200">
                <a:latin typeface="Gill Sans MT"/>
              </a:rPr>
              <a:t>Similar methodologies for all of these concepts:</a:t>
            </a:r>
          </a:p>
          <a:p>
            <a:pPr marL="742950" lvl="1" indent="-285750">
              <a:buFont typeface="Arial" panose="020B0604020202020204" pitchFamily="34" charset="0"/>
              <a:buChar char="•"/>
            </a:pPr>
            <a:r>
              <a:rPr lang="en-GB">
                <a:solidFill>
                  <a:srgbClr val="FFFFFF"/>
                </a:solidFill>
                <a:latin typeface="Gill Sans MT"/>
              </a:rPr>
              <a:t>Define a population with a binary success outcome</a:t>
            </a:r>
            <a:endParaRPr lang="en-GB">
              <a:latin typeface="Gill Sans MT"/>
            </a:endParaRPr>
          </a:p>
          <a:p>
            <a:pPr marL="742950" lvl="1" indent="-285750">
              <a:buFont typeface="Arial" panose="020B0604020202020204" pitchFamily="34" charset="0"/>
              <a:buChar char="•"/>
            </a:pPr>
            <a:r>
              <a:rPr lang="en-GB">
                <a:solidFill>
                  <a:srgbClr val="FFFFFF"/>
                </a:solidFill>
                <a:latin typeface="Gill Sans MT"/>
              </a:rPr>
              <a:t>Assign each member of that population with a probability of success</a:t>
            </a:r>
          </a:p>
          <a:p>
            <a:pPr marL="742950" lvl="1" indent="-285750">
              <a:buFont typeface="Arial" panose="020B0604020202020204" pitchFamily="34" charset="0"/>
              <a:buChar char="•"/>
            </a:pPr>
            <a:r>
              <a:rPr lang="en-GB">
                <a:solidFill>
                  <a:srgbClr val="FFFFFF"/>
                </a:solidFill>
                <a:latin typeface="Gill Sans MT"/>
              </a:rPr>
              <a:t>Express the extent to which subpopulations exceed expectations</a:t>
            </a:r>
          </a:p>
          <a:p>
            <a:pPr marL="742950" lvl="1" indent="-285750">
              <a:buFont typeface="Arial" panose="020B0604020202020204" pitchFamily="34" charset="0"/>
              <a:buChar char="•"/>
            </a:pPr>
            <a:endParaRPr lang="en-GB">
              <a:solidFill>
                <a:srgbClr val="FFFFFF"/>
              </a:solidFill>
              <a:latin typeface="Gill Sans MT"/>
            </a:endParaRPr>
          </a:p>
          <a:p>
            <a:pPr marL="457200" lvl="1" indent="0"/>
            <a:endParaRPr lang="en-GB">
              <a:solidFill>
                <a:srgbClr val="FFFFFF"/>
              </a:solidFill>
              <a:latin typeface="Gill Sans MT"/>
            </a:endParaRPr>
          </a:p>
          <a:p>
            <a:pPr marL="457200" lvl="1" indent="0"/>
            <a:endParaRPr lang="en-GB" sz="1200">
              <a:solidFill>
                <a:schemeClr val="bg1"/>
              </a:solidFill>
              <a:latin typeface="Gill Sans MT"/>
            </a:endParaRPr>
          </a:p>
        </p:txBody>
      </p:sp>
      <p:sp>
        <p:nvSpPr>
          <p:cNvPr id="3" name="Text Placeholder 2">
            <a:extLst>
              <a:ext uri="{FF2B5EF4-FFF2-40B4-BE49-F238E27FC236}">
                <a16:creationId xmlns:a16="http://schemas.microsoft.com/office/drawing/2014/main" id="{7C15C03F-C863-AFCE-279C-4AEF114FCFE1}"/>
              </a:ext>
            </a:extLst>
          </p:cNvPr>
          <p:cNvSpPr>
            <a:spLocks noGrp="1"/>
          </p:cNvSpPr>
          <p:nvPr>
            <p:ph type="body" sz="quarter" idx="11"/>
          </p:nvPr>
        </p:nvSpPr>
        <p:spPr/>
        <p:txBody>
          <a:bodyPr vert="horz" lIns="91440" tIns="45720" rIns="91440" bIns="45720" rtlCol="0" anchor="t">
            <a:noAutofit/>
          </a:bodyPr>
          <a:lstStyle/>
          <a:p>
            <a:r>
              <a:rPr lang="en-GB" sz="3600">
                <a:latin typeface="Gill Sans MT"/>
              </a:rPr>
              <a:t>Methodology</a:t>
            </a:r>
          </a:p>
        </p:txBody>
      </p:sp>
      <p:sp>
        <p:nvSpPr>
          <p:cNvPr id="5" name="TextBox 4">
            <a:extLst>
              <a:ext uri="{FF2B5EF4-FFF2-40B4-BE49-F238E27FC236}">
                <a16:creationId xmlns:a16="http://schemas.microsoft.com/office/drawing/2014/main" id="{A9DC1232-67A5-9121-6F0E-8C74B9A1D288}"/>
              </a:ext>
            </a:extLst>
          </p:cNvPr>
          <p:cNvSpPr txBox="1"/>
          <p:nvPr/>
        </p:nvSpPr>
        <p:spPr>
          <a:xfrm>
            <a:off x="4355123" y="0"/>
            <a:ext cx="3481754" cy="369332"/>
          </a:xfrm>
          <a:prstGeom prst="rect">
            <a:avLst/>
          </a:prstGeom>
          <a:solidFill>
            <a:schemeClr val="accent4">
              <a:alpha val="50000"/>
            </a:schemeClr>
          </a:solidFill>
        </p:spPr>
        <p:txBody>
          <a:bodyPr wrap="square" rtlCol="0">
            <a:spAutoFit/>
          </a:bodyPr>
          <a:lstStyle/>
          <a:p>
            <a:pPr algn="ctr"/>
            <a:r>
              <a:rPr lang="en-GB"/>
              <a:t>Methodology</a:t>
            </a:r>
          </a:p>
        </p:txBody>
      </p:sp>
      <p:graphicFrame>
        <p:nvGraphicFramePr>
          <p:cNvPr id="4" name="Table 3">
            <a:extLst>
              <a:ext uri="{FF2B5EF4-FFF2-40B4-BE49-F238E27FC236}">
                <a16:creationId xmlns:a16="http://schemas.microsoft.com/office/drawing/2014/main" id="{61E00629-B7CD-CCCB-B369-A05BCBCCBDC6}"/>
              </a:ext>
            </a:extLst>
          </p:cNvPr>
          <p:cNvGraphicFramePr>
            <a:graphicFrameLocks noGrp="1"/>
          </p:cNvGraphicFramePr>
          <p:nvPr>
            <p:extLst>
              <p:ext uri="{D42A27DB-BD31-4B8C-83A1-F6EECF244321}">
                <p14:modId xmlns:p14="http://schemas.microsoft.com/office/powerpoint/2010/main" val="2964579506"/>
              </p:ext>
            </p:extLst>
          </p:nvPr>
        </p:nvGraphicFramePr>
        <p:xfrm>
          <a:off x="539261" y="3845169"/>
          <a:ext cx="9598624" cy="2687320"/>
        </p:xfrm>
        <a:graphic>
          <a:graphicData uri="http://schemas.openxmlformats.org/drawingml/2006/table">
            <a:tbl>
              <a:tblPr firstRow="1" bandRow="1">
                <a:tableStyleId>{5C22544A-7EE6-4342-B048-85BDC9FD1C3A}</a:tableStyleId>
              </a:tblPr>
              <a:tblGrid>
                <a:gridCol w="2399656">
                  <a:extLst>
                    <a:ext uri="{9D8B030D-6E8A-4147-A177-3AD203B41FA5}">
                      <a16:colId xmlns:a16="http://schemas.microsoft.com/office/drawing/2014/main" val="3031090464"/>
                    </a:ext>
                  </a:extLst>
                </a:gridCol>
                <a:gridCol w="2399656">
                  <a:extLst>
                    <a:ext uri="{9D8B030D-6E8A-4147-A177-3AD203B41FA5}">
                      <a16:colId xmlns:a16="http://schemas.microsoft.com/office/drawing/2014/main" val="3672616108"/>
                    </a:ext>
                  </a:extLst>
                </a:gridCol>
                <a:gridCol w="2399656">
                  <a:extLst>
                    <a:ext uri="{9D8B030D-6E8A-4147-A177-3AD203B41FA5}">
                      <a16:colId xmlns:a16="http://schemas.microsoft.com/office/drawing/2014/main" val="2882647297"/>
                    </a:ext>
                  </a:extLst>
                </a:gridCol>
                <a:gridCol w="2399656">
                  <a:extLst>
                    <a:ext uri="{9D8B030D-6E8A-4147-A177-3AD203B41FA5}">
                      <a16:colId xmlns:a16="http://schemas.microsoft.com/office/drawing/2014/main" val="3041559934"/>
                    </a:ext>
                  </a:extLst>
                </a:gridCol>
              </a:tblGrid>
              <a:tr h="370840">
                <a:tc>
                  <a:txBody>
                    <a:bodyPr/>
                    <a:lstStyle/>
                    <a:p>
                      <a:endParaRPr lang="en-US"/>
                    </a:p>
                  </a:txBody>
                  <a:tcPr/>
                </a:tc>
                <a:tc>
                  <a:txBody>
                    <a:bodyPr/>
                    <a:lstStyle/>
                    <a:p>
                      <a:pPr algn="ctr"/>
                      <a:r>
                        <a:rPr lang="en-US"/>
                        <a:t>VADO</a:t>
                      </a:r>
                    </a:p>
                  </a:txBody>
                  <a:tcPr/>
                </a:tc>
                <a:tc>
                  <a:txBody>
                    <a:bodyPr/>
                    <a:lstStyle/>
                    <a:p>
                      <a:pPr algn="ctr"/>
                      <a:r>
                        <a:rPr lang="en-US"/>
                        <a:t>VAGO</a:t>
                      </a:r>
                    </a:p>
                  </a:txBody>
                  <a:tcPr/>
                </a:tc>
                <a:tc>
                  <a:txBody>
                    <a:bodyPr/>
                    <a:lstStyle/>
                    <a:p>
                      <a:pPr algn="ctr"/>
                      <a:r>
                        <a:rPr lang="en-US"/>
                        <a:t>DOGO</a:t>
                      </a:r>
                    </a:p>
                  </a:txBody>
                  <a:tcPr/>
                </a:tc>
                <a:extLst>
                  <a:ext uri="{0D108BD9-81ED-4DB2-BD59-A6C34878D82A}">
                    <a16:rowId xmlns:a16="http://schemas.microsoft.com/office/drawing/2014/main" val="1664660510"/>
                  </a:ext>
                </a:extLst>
              </a:tr>
              <a:tr h="370840">
                <a:tc>
                  <a:txBody>
                    <a:bodyPr/>
                    <a:lstStyle/>
                    <a:p>
                      <a:r>
                        <a:rPr lang="en-US"/>
                        <a:t>Population</a:t>
                      </a:r>
                    </a:p>
                  </a:txBody>
                  <a:tcPr/>
                </a:tc>
                <a:tc>
                  <a:txBody>
                    <a:bodyPr/>
                    <a:lstStyle/>
                    <a:p>
                      <a:pPr algn="ctr"/>
                      <a:r>
                        <a:rPr lang="en-US" sz="1600"/>
                        <a:t>FT first degree qualifiers with classified degrees</a:t>
                      </a:r>
                    </a:p>
                  </a:txBody>
                  <a:tcPr/>
                </a:tc>
                <a:tc>
                  <a:txBody>
                    <a:bodyPr/>
                    <a:lstStyle/>
                    <a:p>
                      <a:pPr algn="ctr"/>
                      <a:r>
                        <a:rPr lang="en-US" sz="1600"/>
                        <a:t>Respondents to Graduate Outcomes Survey</a:t>
                      </a:r>
                    </a:p>
                  </a:txBody>
                  <a:tcPr/>
                </a:tc>
                <a:tc>
                  <a:txBody>
                    <a:bodyPr/>
                    <a:lstStyle/>
                    <a:p>
                      <a:pPr lvl="0" algn="ctr">
                        <a:buNone/>
                      </a:pPr>
                      <a:r>
                        <a:rPr lang="en-US" sz="1600" b="0" i="0" u="none" strike="noStrike" noProof="0">
                          <a:solidFill>
                            <a:srgbClr val="000000"/>
                          </a:solidFill>
                          <a:latin typeface="Arial"/>
                        </a:rPr>
                        <a:t>Respondents to Graduate Outcomes Survey</a:t>
                      </a:r>
                      <a:endParaRPr lang="en-US"/>
                    </a:p>
                  </a:txBody>
                  <a:tcPr/>
                </a:tc>
                <a:extLst>
                  <a:ext uri="{0D108BD9-81ED-4DB2-BD59-A6C34878D82A}">
                    <a16:rowId xmlns:a16="http://schemas.microsoft.com/office/drawing/2014/main" val="2834007474"/>
                  </a:ext>
                </a:extLst>
              </a:tr>
              <a:tr h="370840">
                <a:tc>
                  <a:txBody>
                    <a:bodyPr/>
                    <a:lstStyle/>
                    <a:p>
                      <a:r>
                        <a:rPr lang="en-US"/>
                        <a:t>Binary success outcome</a:t>
                      </a:r>
                    </a:p>
                  </a:txBody>
                  <a:tcPr/>
                </a:tc>
                <a:tc>
                  <a:txBody>
                    <a:bodyPr/>
                    <a:lstStyle/>
                    <a:p>
                      <a:pPr algn="ctr"/>
                      <a:r>
                        <a:rPr lang="en-US" sz="1600"/>
                        <a:t>Good </a:t>
                      </a:r>
                      <a:r>
                        <a:rPr lang="en-US" sz="1600" err="1"/>
                        <a:t>honours</a:t>
                      </a:r>
                      <a:r>
                        <a:rPr lang="en-US" sz="1600"/>
                        <a:t> (first or 2:1)</a:t>
                      </a:r>
                    </a:p>
                  </a:txBody>
                  <a:tcPr/>
                </a:tc>
                <a:tc>
                  <a:txBody>
                    <a:bodyPr/>
                    <a:lstStyle/>
                    <a:p>
                      <a:pPr algn="ctr"/>
                      <a:r>
                        <a:rPr lang="en-US" sz="1600"/>
                        <a:t>Positive career prospects</a:t>
                      </a:r>
                    </a:p>
                  </a:txBody>
                  <a:tcPr/>
                </a:tc>
                <a:tc>
                  <a:txBody>
                    <a:bodyPr/>
                    <a:lstStyle/>
                    <a:p>
                      <a:pPr lvl="0" algn="ctr">
                        <a:buNone/>
                      </a:pPr>
                      <a:r>
                        <a:rPr lang="en-US" sz="1600" b="0" i="0" u="none" strike="noStrike" noProof="0">
                          <a:solidFill>
                            <a:srgbClr val="000000"/>
                          </a:solidFill>
                          <a:latin typeface="Arial"/>
                        </a:rPr>
                        <a:t>Positive career prospects</a:t>
                      </a:r>
                      <a:endParaRPr lang="en-US"/>
                    </a:p>
                  </a:txBody>
                  <a:tcPr/>
                </a:tc>
                <a:extLst>
                  <a:ext uri="{0D108BD9-81ED-4DB2-BD59-A6C34878D82A}">
                    <a16:rowId xmlns:a16="http://schemas.microsoft.com/office/drawing/2014/main" val="2960630677"/>
                  </a:ext>
                </a:extLst>
              </a:tr>
              <a:tr h="370840">
                <a:tc>
                  <a:txBody>
                    <a:bodyPr/>
                    <a:lstStyle/>
                    <a:p>
                      <a:r>
                        <a:rPr lang="en-US"/>
                        <a:t>Determinant of probability </a:t>
                      </a:r>
                      <a:r>
                        <a:rPr lang="en-US" sz="1400"/>
                        <a:t>(in addition to subject)</a:t>
                      </a:r>
                    </a:p>
                  </a:txBody>
                  <a:tcPr/>
                </a:tc>
                <a:tc>
                  <a:txBody>
                    <a:bodyPr/>
                    <a:lstStyle/>
                    <a:p>
                      <a:pPr algn="ctr"/>
                      <a:r>
                        <a:rPr lang="en-US" sz="1600"/>
                        <a:t>Entry qualifications and age on entry (</a:t>
                      </a:r>
                      <a:r>
                        <a:rPr lang="en-US" sz="1600" err="1"/>
                        <a:t>qualtype</a:t>
                      </a:r>
                      <a:r>
                        <a:rPr lang="en-US" sz="1600"/>
                        <a:t>, tariff, grades)</a:t>
                      </a:r>
                    </a:p>
                  </a:txBody>
                  <a:tcPr/>
                </a:tc>
                <a:tc>
                  <a:txBody>
                    <a:bodyPr/>
                    <a:lstStyle/>
                    <a:p>
                      <a:pPr lvl="0" algn="ctr">
                        <a:buNone/>
                      </a:pPr>
                      <a:r>
                        <a:rPr lang="en-US" sz="1600" b="0" i="0" u="none" strike="noStrike" noProof="0">
                          <a:solidFill>
                            <a:srgbClr val="000000"/>
                          </a:solidFill>
                          <a:latin typeface="Arial"/>
                        </a:rPr>
                        <a:t>Entry qualifications and age on entry (</a:t>
                      </a:r>
                      <a:r>
                        <a:rPr lang="en-US" sz="1600" b="0" i="0" u="none" strike="noStrike" noProof="0" err="1">
                          <a:solidFill>
                            <a:srgbClr val="000000"/>
                          </a:solidFill>
                          <a:latin typeface="Arial"/>
                        </a:rPr>
                        <a:t>qualtype</a:t>
                      </a:r>
                      <a:r>
                        <a:rPr lang="en-US" sz="1600" b="0" i="0" u="none" strike="noStrike" noProof="0">
                          <a:solidFill>
                            <a:srgbClr val="000000"/>
                          </a:solidFill>
                          <a:latin typeface="Arial"/>
                        </a:rPr>
                        <a:t>, tariff, grades)</a:t>
                      </a:r>
                      <a:endParaRPr lang="en-US"/>
                    </a:p>
                  </a:txBody>
                  <a:tcPr/>
                </a:tc>
                <a:tc>
                  <a:txBody>
                    <a:bodyPr/>
                    <a:lstStyle/>
                    <a:p>
                      <a:pPr algn="ctr"/>
                      <a:r>
                        <a:rPr lang="en-US" sz="1600"/>
                        <a:t>Degree Classification</a:t>
                      </a:r>
                    </a:p>
                  </a:txBody>
                  <a:tcPr/>
                </a:tc>
                <a:extLst>
                  <a:ext uri="{0D108BD9-81ED-4DB2-BD59-A6C34878D82A}">
                    <a16:rowId xmlns:a16="http://schemas.microsoft.com/office/drawing/2014/main" val="1951496875"/>
                  </a:ext>
                </a:extLst>
              </a:tr>
            </a:tbl>
          </a:graphicData>
        </a:graphic>
      </p:graphicFrame>
    </p:spTree>
    <p:extLst>
      <p:ext uri="{BB962C8B-B14F-4D97-AF65-F5344CB8AC3E}">
        <p14:creationId xmlns:p14="http://schemas.microsoft.com/office/powerpoint/2010/main" val="70410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BC8B6E-F2D7-89AC-D643-FF11CF022DEA}"/>
              </a:ext>
            </a:extLst>
          </p:cNvPr>
          <p:cNvSpPr>
            <a:spLocks noGrp="1"/>
          </p:cNvSpPr>
          <p:nvPr>
            <p:ph type="body" sz="quarter" idx="11"/>
          </p:nvPr>
        </p:nvSpPr>
        <p:spPr/>
        <p:txBody>
          <a:bodyPr vert="horz" lIns="91440" tIns="45720" rIns="91440" bIns="45720" rtlCol="0" anchor="t">
            <a:noAutofit/>
          </a:bodyPr>
          <a:lstStyle/>
          <a:p>
            <a:r>
              <a:rPr lang="en-US" sz="3600" err="1">
                <a:latin typeface="Gill Sans MT"/>
              </a:rPr>
              <a:t>Visualising</a:t>
            </a:r>
            <a:r>
              <a:rPr lang="en-US" sz="3600">
                <a:latin typeface="Gill Sans MT"/>
              </a:rPr>
              <a:t> value added indices</a:t>
            </a:r>
            <a:endParaRPr lang="en-US" sz="3600"/>
          </a:p>
        </p:txBody>
      </p:sp>
      <p:pic>
        <p:nvPicPr>
          <p:cNvPr id="5" name="Picture 4" descr="A diagram of a bar&#10;&#10;AI-generated content may be incorrect.">
            <a:extLst>
              <a:ext uri="{FF2B5EF4-FFF2-40B4-BE49-F238E27FC236}">
                <a16:creationId xmlns:a16="http://schemas.microsoft.com/office/drawing/2014/main" id="{83E4EA71-0E33-09C8-9736-B3AAABBF8799}"/>
              </a:ext>
            </a:extLst>
          </p:cNvPr>
          <p:cNvPicPr>
            <a:picLocks noChangeAspect="1"/>
          </p:cNvPicPr>
          <p:nvPr/>
        </p:nvPicPr>
        <p:blipFill>
          <a:blip r:embed="rId2"/>
          <a:stretch>
            <a:fillRect/>
          </a:stretch>
        </p:blipFill>
        <p:spPr>
          <a:xfrm>
            <a:off x="1084877" y="2098431"/>
            <a:ext cx="8029320" cy="4595446"/>
          </a:xfrm>
          <a:prstGeom prst="rect">
            <a:avLst/>
          </a:prstGeom>
        </p:spPr>
      </p:pic>
    </p:spTree>
    <p:extLst>
      <p:ext uri="{BB962C8B-B14F-4D97-AF65-F5344CB8AC3E}">
        <p14:creationId xmlns:p14="http://schemas.microsoft.com/office/powerpoint/2010/main" val="137385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2ED383-30F0-F049-8DBB-D9BEF8C17AE2}"/>
              </a:ext>
            </a:extLst>
          </p:cNvPr>
          <p:cNvSpPr>
            <a:spLocks noGrp="1"/>
          </p:cNvSpPr>
          <p:nvPr>
            <p:ph type="body" sz="quarter" idx="11"/>
          </p:nvPr>
        </p:nvSpPr>
        <p:spPr/>
        <p:txBody>
          <a:bodyPr vert="horz" lIns="91440" tIns="45720" rIns="91440" bIns="45720" rtlCol="0" anchor="t">
            <a:noAutofit/>
          </a:bodyPr>
          <a:lstStyle/>
          <a:p>
            <a:r>
              <a:rPr lang="en-US" sz="3600">
                <a:latin typeface="Gill Sans MT"/>
              </a:rPr>
              <a:t>Understanding where disparities take place</a:t>
            </a:r>
            <a:endParaRPr lang="en-US" sz="3600"/>
          </a:p>
        </p:txBody>
      </p:sp>
      <p:pic>
        <p:nvPicPr>
          <p:cNvPr id="4" name="Picture 3" descr="A screenshot of a computer&#10;&#10;AI-generated content may be incorrect.">
            <a:extLst>
              <a:ext uri="{FF2B5EF4-FFF2-40B4-BE49-F238E27FC236}">
                <a16:creationId xmlns:a16="http://schemas.microsoft.com/office/drawing/2014/main" id="{8BE33975-6A4D-1CE5-95E9-6560814DC4B8}"/>
              </a:ext>
            </a:extLst>
          </p:cNvPr>
          <p:cNvPicPr>
            <a:picLocks noChangeAspect="1"/>
          </p:cNvPicPr>
          <p:nvPr/>
        </p:nvPicPr>
        <p:blipFill>
          <a:blip r:embed="rId3"/>
          <a:srcRect r="-138" b="27957"/>
          <a:stretch>
            <a:fillRect/>
          </a:stretch>
        </p:blipFill>
        <p:spPr>
          <a:xfrm>
            <a:off x="3688" y="0"/>
            <a:ext cx="12172346" cy="6710521"/>
          </a:xfrm>
          <a:prstGeom prst="rect">
            <a:avLst/>
          </a:prstGeom>
        </p:spPr>
      </p:pic>
    </p:spTree>
    <p:extLst>
      <p:ext uri="{BB962C8B-B14F-4D97-AF65-F5344CB8AC3E}">
        <p14:creationId xmlns:p14="http://schemas.microsoft.com/office/powerpoint/2010/main" val="3923465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D10FFB-10E8-B32F-5AF8-AFB851136B5C}"/>
              </a:ext>
            </a:extLst>
          </p:cNvPr>
          <p:cNvSpPr>
            <a:spLocks noGrp="1"/>
          </p:cNvSpPr>
          <p:nvPr>
            <p:ph type="body" sz="quarter" idx="10"/>
          </p:nvPr>
        </p:nvSpPr>
        <p:spPr>
          <a:xfrm>
            <a:off x="6228262" y="1592429"/>
            <a:ext cx="5551655" cy="4860758"/>
          </a:xfrm>
        </p:spPr>
        <p:txBody>
          <a:bodyPr/>
          <a:lstStyle/>
          <a:p>
            <a:pPr marL="285750" indent="-285750">
              <a:buFont typeface="Arial" panose="020B0604020202020204" pitchFamily="34" charset="0"/>
              <a:buChar char="•"/>
            </a:pPr>
            <a:r>
              <a:rPr lang="en-GB" sz="2000"/>
              <a:t>Value Added Impact Score produced to simplify</a:t>
            </a:r>
          </a:p>
          <a:p>
            <a:pPr marL="285750" indent="-285750">
              <a:buFont typeface="Arial" panose="020B0604020202020204" pitchFamily="34" charset="0"/>
              <a:buChar char="•"/>
            </a:pPr>
            <a:r>
              <a:rPr lang="en-GB" sz="2000"/>
              <a:t>Average of  VADO and DOGO</a:t>
            </a:r>
          </a:p>
          <a:p>
            <a:pPr marL="285750" indent="-285750">
              <a:buFont typeface="Arial" panose="020B0604020202020204" pitchFamily="34" charset="0"/>
              <a:buChar char="•"/>
            </a:pPr>
            <a:r>
              <a:rPr lang="en-GB" sz="2000"/>
              <a:t>Letter and number denotes which part has more impact</a:t>
            </a:r>
          </a:p>
          <a:p>
            <a:pPr marL="742950" lvl="1" indent="-285750">
              <a:buFont typeface="Arial" panose="020B0604020202020204" pitchFamily="34" charset="0"/>
              <a:buChar char="•"/>
            </a:pPr>
            <a:r>
              <a:rPr lang="en-GB" sz="1800">
                <a:solidFill>
                  <a:schemeClr val="bg1"/>
                </a:solidFill>
              </a:rPr>
              <a:t>D shows that the time at University had the most impact on the score (either positive or negative)</a:t>
            </a:r>
          </a:p>
          <a:p>
            <a:pPr marL="742950" lvl="1" indent="-285750">
              <a:buFont typeface="Arial" panose="020B0604020202020204" pitchFamily="34" charset="0"/>
              <a:buChar char="•"/>
            </a:pPr>
            <a:r>
              <a:rPr lang="en-GB" sz="1800">
                <a:solidFill>
                  <a:schemeClr val="bg1"/>
                </a:solidFill>
              </a:rPr>
              <a:t>G shows that the time after the student left University had the most impact (either positive or negative)</a:t>
            </a:r>
          </a:p>
          <a:p>
            <a:pPr marL="742950" lvl="1" indent="-285750">
              <a:buFont typeface="Arial" panose="020B0604020202020204" pitchFamily="34" charset="0"/>
              <a:buChar char="•"/>
            </a:pPr>
            <a:r>
              <a:rPr lang="en-GB" sz="1800">
                <a:solidFill>
                  <a:schemeClr val="bg1"/>
                </a:solidFill>
              </a:rPr>
              <a:t>No letter means similarly impactful</a:t>
            </a:r>
          </a:p>
          <a:p>
            <a:pPr marL="285750" indent="-285750">
              <a:buFont typeface="Arial" panose="020B0604020202020204" pitchFamily="34" charset="0"/>
              <a:buChar char="•"/>
            </a:pPr>
            <a:r>
              <a:rPr lang="en-GB" sz="2000"/>
              <a:t>The number beside the letter shows the extent of the impact, on a scale of 1-5</a:t>
            </a:r>
          </a:p>
          <a:p>
            <a:endParaRPr lang="en-GB"/>
          </a:p>
        </p:txBody>
      </p:sp>
      <p:sp>
        <p:nvSpPr>
          <p:cNvPr id="3" name="Text Placeholder 2">
            <a:extLst>
              <a:ext uri="{FF2B5EF4-FFF2-40B4-BE49-F238E27FC236}">
                <a16:creationId xmlns:a16="http://schemas.microsoft.com/office/drawing/2014/main" id="{6C711B57-B93D-77B2-FEAE-A0A3701D0AC8}"/>
              </a:ext>
            </a:extLst>
          </p:cNvPr>
          <p:cNvSpPr>
            <a:spLocks noGrp="1"/>
          </p:cNvSpPr>
          <p:nvPr>
            <p:ph type="body" sz="quarter" idx="11"/>
          </p:nvPr>
        </p:nvSpPr>
        <p:spPr>
          <a:xfrm>
            <a:off x="412083" y="1190267"/>
            <a:ext cx="11371932" cy="519473"/>
          </a:xfrm>
        </p:spPr>
        <p:txBody>
          <a:bodyPr/>
          <a:lstStyle/>
          <a:p>
            <a:r>
              <a:rPr lang="en-GB"/>
              <a:t>IMD</a:t>
            </a:r>
          </a:p>
        </p:txBody>
      </p:sp>
      <p:pic>
        <p:nvPicPr>
          <p:cNvPr id="5" name="Picture 4">
            <a:extLst>
              <a:ext uri="{FF2B5EF4-FFF2-40B4-BE49-F238E27FC236}">
                <a16:creationId xmlns:a16="http://schemas.microsoft.com/office/drawing/2014/main" id="{8C538E0B-2DCC-6182-2A8A-068FBBCD97CF}"/>
              </a:ext>
            </a:extLst>
          </p:cNvPr>
          <p:cNvPicPr>
            <a:picLocks noChangeAspect="1"/>
          </p:cNvPicPr>
          <p:nvPr/>
        </p:nvPicPr>
        <p:blipFill>
          <a:blip r:embed="rId3"/>
          <a:stretch>
            <a:fillRect/>
          </a:stretch>
        </p:blipFill>
        <p:spPr>
          <a:xfrm>
            <a:off x="412083" y="1592429"/>
            <a:ext cx="5199880" cy="4860758"/>
          </a:xfrm>
          <a:prstGeom prst="rect">
            <a:avLst/>
          </a:prstGeom>
        </p:spPr>
      </p:pic>
    </p:spTree>
    <p:extLst>
      <p:ext uri="{BB962C8B-B14F-4D97-AF65-F5344CB8AC3E}">
        <p14:creationId xmlns:p14="http://schemas.microsoft.com/office/powerpoint/2010/main" val="108882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BFF00-A219-593B-EFDC-6B3F5471578A}"/>
              </a:ext>
            </a:extLst>
          </p:cNvPr>
          <p:cNvSpPr>
            <a:spLocks noGrp="1"/>
          </p:cNvSpPr>
          <p:nvPr>
            <p:ph type="body" sz="quarter" idx="10"/>
          </p:nvPr>
        </p:nvSpPr>
        <p:spPr>
          <a:xfrm>
            <a:off x="6503985" y="1450005"/>
            <a:ext cx="5688015" cy="5183202"/>
          </a:xfrm>
        </p:spPr>
        <p:txBody>
          <a:bodyPr>
            <a:normAutofit/>
          </a:bodyPr>
          <a:lstStyle/>
          <a:p>
            <a:pPr marL="285750" indent="-285750">
              <a:buFont typeface="Arial" panose="020B0604020202020204" pitchFamily="34" charset="0"/>
              <a:buChar char="•"/>
            </a:pPr>
            <a:r>
              <a:rPr lang="en-GB" sz="2000"/>
              <a:t>Value Added Impact split by Ethnic Group</a:t>
            </a:r>
          </a:p>
          <a:p>
            <a:pPr marL="285750" indent="-285750">
              <a:buFont typeface="Arial" panose="020B0604020202020204" pitchFamily="34" charset="0"/>
              <a:buChar char="•"/>
            </a:pPr>
            <a:r>
              <a:rPr lang="en-GB" sz="2000"/>
              <a:t>White students exceeded expectation slightly due to their Degree Outcomes</a:t>
            </a:r>
          </a:p>
          <a:p>
            <a:pPr marL="285750" indent="-285750">
              <a:buFont typeface="Arial" panose="020B0604020202020204" pitchFamily="34" charset="0"/>
              <a:buChar char="•"/>
            </a:pPr>
            <a:r>
              <a:rPr lang="en-GB" sz="2000"/>
              <a:t>Asian students fell quite short of expectation with 0.93 Value Added Impact. </a:t>
            </a:r>
          </a:p>
          <a:p>
            <a:pPr marL="285750" indent="-285750">
              <a:buFont typeface="Arial" panose="020B0604020202020204" pitchFamily="34" charset="0"/>
              <a:buChar char="•"/>
            </a:pPr>
            <a:r>
              <a:rPr lang="en-GB" sz="2000"/>
              <a:t>Black students fell even further from expectation with 0.9 D4 Value Added Impact.</a:t>
            </a:r>
          </a:p>
          <a:p>
            <a:pPr marL="285750" indent="-285750">
              <a:buFont typeface="Arial" panose="020B0604020202020204" pitchFamily="34" charset="0"/>
              <a:buChar char="•"/>
            </a:pPr>
            <a:r>
              <a:rPr lang="en-GB" sz="2000"/>
              <a:t>The gaps seen are more meaningful as they account for subject mix and tariff.</a:t>
            </a:r>
          </a:p>
        </p:txBody>
      </p:sp>
      <p:sp>
        <p:nvSpPr>
          <p:cNvPr id="3" name="Text Placeholder 2">
            <a:extLst>
              <a:ext uri="{FF2B5EF4-FFF2-40B4-BE49-F238E27FC236}">
                <a16:creationId xmlns:a16="http://schemas.microsoft.com/office/drawing/2014/main" id="{3A52073C-A54E-44CF-3195-7058FFD0962D}"/>
              </a:ext>
            </a:extLst>
          </p:cNvPr>
          <p:cNvSpPr>
            <a:spLocks noGrp="1"/>
          </p:cNvSpPr>
          <p:nvPr>
            <p:ph type="body" sz="quarter" idx="11"/>
          </p:nvPr>
        </p:nvSpPr>
        <p:spPr/>
        <p:txBody>
          <a:bodyPr/>
          <a:lstStyle/>
          <a:p>
            <a:r>
              <a:rPr lang="en-GB"/>
              <a:t>Ethnicity</a:t>
            </a:r>
          </a:p>
        </p:txBody>
      </p:sp>
      <p:sp>
        <p:nvSpPr>
          <p:cNvPr id="13" name="TextBox 12">
            <a:extLst>
              <a:ext uri="{FF2B5EF4-FFF2-40B4-BE49-F238E27FC236}">
                <a16:creationId xmlns:a16="http://schemas.microsoft.com/office/drawing/2014/main" id="{ECBB49FA-5D7E-BB6B-9140-271E97088C65}"/>
              </a:ext>
            </a:extLst>
          </p:cNvPr>
          <p:cNvSpPr txBox="1"/>
          <p:nvPr/>
        </p:nvSpPr>
        <p:spPr>
          <a:xfrm>
            <a:off x="4355123" y="0"/>
            <a:ext cx="3481754" cy="369332"/>
          </a:xfrm>
          <a:prstGeom prst="rect">
            <a:avLst/>
          </a:prstGeom>
          <a:solidFill>
            <a:schemeClr val="accent2">
              <a:alpha val="50000"/>
            </a:schemeClr>
          </a:solidFill>
        </p:spPr>
        <p:txBody>
          <a:bodyPr wrap="square" rtlCol="0">
            <a:spAutoFit/>
          </a:bodyPr>
          <a:lstStyle/>
          <a:p>
            <a:pPr algn="ctr"/>
            <a:r>
              <a:rPr lang="en-GB"/>
              <a:t>Findings</a:t>
            </a:r>
          </a:p>
        </p:txBody>
      </p:sp>
      <p:pic>
        <p:nvPicPr>
          <p:cNvPr id="15" name="Picture 14">
            <a:extLst>
              <a:ext uri="{FF2B5EF4-FFF2-40B4-BE49-F238E27FC236}">
                <a16:creationId xmlns:a16="http://schemas.microsoft.com/office/drawing/2014/main" id="{AD3A8F84-0583-2117-5FA3-E037F2D3918E}"/>
              </a:ext>
            </a:extLst>
          </p:cNvPr>
          <p:cNvPicPr>
            <a:picLocks noChangeAspect="1"/>
          </p:cNvPicPr>
          <p:nvPr/>
        </p:nvPicPr>
        <p:blipFill>
          <a:blip r:embed="rId3"/>
          <a:stretch>
            <a:fillRect/>
          </a:stretch>
        </p:blipFill>
        <p:spPr>
          <a:xfrm>
            <a:off x="571363" y="1969477"/>
            <a:ext cx="5225990" cy="4555342"/>
          </a:xfrm>
          <a:prstGeom prst="rect">
            <a:avLst/>
          </a:prstGeom>
        </p:spPr>
      </p:pic>
    </p:spTree>
    <p:extLst>
      <p:ext uri="{BB962C8B-B14F-4D97-AF65-F5344CB8AC3E}">
        <p14:creationId xmlns:p14="http://schemas.microsoft.com/office/powerpoint/2010/main" val="385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NU Colour pallette">
      <a:dk1>
        <a:srgbClr val="000000"/>
      </a:dk1>
      <a:lt1>
        <a:srgbClr val="FFFFFF"/>
      </a:lt1>
      <a:dk2>
        <a:srgbClr val="DFCC59"/>
      </a:dk2>
      <a:lt2>
        <a:srgbClr val="363932"/>
      </a:lt2>
      <a:accent1>
        <a:srgbClr val="1D3656"/>
      </a:accent1>
      <a:accent2>
        <a:srgbClr val="E16936"/>
      </a:accent2>
      <a:accent3>
        <a:srgbClr val="BB3A3C"/>
      </a:accent3>
      <a:accent4>
        <a:srgbClr val="3EA5A0"/>
      </a:accent4>
      <a:accent5>
        <a:srgbClr val="19A5CD"/>
      </a:accent5>
      <a:accent6>
        <a:srgbClr val="70AD47"/>
      </a:accent6>
      <a:hlink>
        <a:srgbClr val="0563C1"/>
      </a:hlink>
      <a:folHlink>
        <a:srgbClr val="FE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U-Presentation-2021" id="{46CBDB0E-0A67-E44E-862F-0702C3CAE62A}" vid="{3BB45B09-D0AF-AA4F-9F70-B09E602985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fca115b-60cd-4375-a972-ef2b948c0fa5}" enabled="0" method="" siteId="{8fca115b-60cd-4375-a972-ef2b948c0fa5}"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2964</Words>
  <Application>Microsoft Office PowerPoint</Application>
  <PresentationFormat>Widescreen</PresentationFormat>
  <Paragraphs>204</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Arial,Sans-Serif</vt:lpstr>
      <vt:lpstr>Calibri</vt:lpstr>
      <vt:lpstr>Gill Sans MT</vt:lpstr>
      <vt:lpstr>Gill Sans Nova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Harpal Vilkhu</dc:creator>
  <cp:lastModifiedBy>Benedict Watling</cp:lastModifiedBy>
  <cp:revision>16</cp:revision>
  <dcterms:created xsi:type="dcterms:W3CDTF">2022-10-21T10:41:21Z</dcterms:created>
  <dcterms:modified xsi:type="dcterms:W3CDTF">2025-09-04T08:36:46Z</dcterms:modified>
</cp:coreProperties>
</file>