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EB"/>
    <a:srgbClr val="FE68C1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30A480-172B-4214-B68C-810B8E4E7C35}" v="145" dt="2025-09-01T11:35:53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B0684-3C6E-CCEE-AF6F-4499BAB225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4E022-56E2-E7D3-86A6-F37391107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35DA3-655A-403F-C939-9BFBA6569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5CDD1-FD5B-3760-7429-318822931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55C5C-2A25-AE56-2C09-0BF6E9D3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55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EF149-F882-6024-2965-0B807F0AF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F1BC3-1F56-B979-4003-3E0C538E2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A5FE0-8221-C319-E972-46936B177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744BD-125E-3F14-03EF-144440F2D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B2BFB-F423-0D4E-56C2-306432307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19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8B4197-922C-7238-AB7F-FF45014999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3DF4B-7D09-D4B8-A2CD-04E26D622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E8A84-B0EE-077E-D458-23E31A7C6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E82E6-713A-48A9-A7D1-29BB47AB3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B3BC2-A81E-3A0A-AD90-734D9C35D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16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AB695-F593-7486-56FC-56DBEE242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129A5-163B-0633-575D-6887CA951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8AA27-26F3-B20E-D46A-8794DB6FC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A058C-94D5-EDD6-1296-1586A73B8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67A0C-AD62-5B92-48F2-13038A957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17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CE94C-0EB7-7178-C5A6-679CCE7E7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22AF6-E7F3-173E-6006-FA71BD70B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DB34-6A04-BB34-24E4-12B2B7A51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84386-5C50-9D74-58FC-E4D8932BE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914BF-98CC-65BF-3191-30FA4FBF2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70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A88EE-78C1-5DF0-DC34-20854CECB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22335-12DB-6DFB-1A1D-83F941519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4B586-056A-0220-498B-C7435E2D2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F7ED8-E4A4-B477-80B1-A2B91748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621FB-068E-AF28-1263-B3326317A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DB60D-08E2-B85A-A891-28428BF1E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77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67AF9-6326-4013-1598-131004D42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0B024-BCE7-AB17-46F1-78D6640F5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29E8F-BD42-2F5A-28A4-2BD89BBF9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9F664-7FA7-919B-7740-DF879DA9BD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A7003A-97A6-31C3-5F3D-41B6D0621F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02B30C-BEFA-8FCD-80EF-35643BD1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D363C-43C2-DDC3-4273-C1DD3051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3EB0B-9F4C-B115-472E-FECDB5603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10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91C63-8264-9535-9A27-00D1EE599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70F1AD-8BAF-BEC1-DA33-F1624C70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4B35F-8F7B-6B2B-80A2-2BDD69E7A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DCD940-C53F-29EA-668D-C3715061F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82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C3C29B-39D0-0C7F-1305-605C1B38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6160B3-9C42-7E38-77A5-7CEC12840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9737D-59C6-B2B5-D1FA-11EB7D59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16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F8FB2-8BF0-1DDB-D45C-24B3CD4C3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06274-E135-497F-7116-00019CA93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E401F-8C7B-A7BF-D693-0EC4B359D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53A1E-F32D-ECAA-2F4D-33259763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73DEC9-6783-4465-21CE-F39DA710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E1C06-32A5-D10C-4372-4CC8DBB4D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47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507E6-718A-0171-B9BE-42602AEBA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14B4FD-2B5B-2331-BDEC-0C2CE86FB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570D0-FA85-4FCC-9A87-76C98CD4F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0A09D-1C5B-3BF0-E0B7-171F20ACE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47F88-4BD4-1C36-B287-2C0AD3833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7A746C-0E7B-B0C8-1C38-C1B662AE7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46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3DD8F8-1B8C-F89F-7E54-96D51BDF4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2017FF-FC7F-2E65-D0B2-5B86E94AA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3D875-5A73-7F5B-E431-A087326677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0D84FB-166D-45B4-BE07-DC78FDD178D8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D694F-E000-4C5A-38D4-EC1EBA9C9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5B2E8-078B-1E41-1642-E15990573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0A415A-7BAB-40A5-9D8F-AA97FC1289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0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4362C7D-F973-DE86-4F71-4A6F94A38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503"/>
            <a:ext cx="3305636" cy="10193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0672ACB-2F26-D78F-EEBB-3CC7DE6E70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8550" y="98503"/>
            <a:ext cx="2086266" cy="90500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83AACFE-E59C-F154-BA97-9F3EE299F91C}"/>
              </a:ext>
            </a:extLst>
          </p:cNvPr>
          <p:cNvSpPr/>
          <p:nvPr/>
        </p:nvSpPr>
        <p:spPr>
          <a:xfrm>
            <a:off x="0" y="2077922"/>
            <a:ext cx="12192000" cy="905001"/>
          </a:xfrm>
          <a:prstGeom prst="rect">
            <a:avLst/>
          </a:prstGeom>
          <a:solidFill>
            <a:srgbClr val="FE68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DFCFCC-3711-996A-A4E0-FDBBA31C873B}"/>
              </a:ext>
            </a:extLst>
          </p:cNvPr>
          <p:cNvSpPr txBox="1"/>
          <p:nvPr/>
        </p:nvSpPr>
        <p:spPr>
          <a:xfrm>
            <a:off x="332514" y="2194386"/>
            <a:ext cx="119241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Data-led interventions to improve BAME representation</a:t>
            </a:r>
          </a:p>
          <a:p>
            <a:pPr algn="ctr"/>
            <a:endParaRPr lang="en-GB" sz="3200" b="1" dirty="0"/>
          </a:p>
          <a:p>
            <a:pPr algn="ctr"/>
            <a:r>
              <a:rPr lang="en-GB" sz="2400" b="1" dirty="0"/>
              <a:t>Kirsty Webb</a:t>
            </a:r>
          </a:p>
          <a:p>
            <a:pPr algn="ctr"/>
            <a:r>
              <a:rPr lang="en-GB" sz="2400" b="1" dirty="0"/>
              <a:t>Associate Director of Organisational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583616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47FDBAA-79AF-95B8-9D6B-6CB40C6E52D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7184" y="1918793"/>
            <a:ext cx="3897746" cy="4784437"/>
          </a:xfrm>
          <a:prstGeom prst="rect">
            <a:avLst/>
          </a:prstGeom>
          <a:solidFill>
            <a:srgbClr val="FFCD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517012-0EE5-61F7-150D-A26C9CD82C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67070" y="1918793"/>
            <a:ext cx="3897746" cy="4784437"/>
          </a:xfrm>
          <a:prstGeom prst="rect">
            <a:avLst/>
          </a:prstGeom>
          <a:solidFill>
            <a:srgbClr val="FFCD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2DAB8A-B5C2-4707-4456-08674CDC4A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43594" y="1918793"/>
            <a:ext cx="3897746" cy="4784437"/>
          </a:xfrm>
          <a:prstGeom prst="rect">
            <a:avLst/>
          </a:prstGeom>
          <a:solidFill>
            <a:srgbClr val="FFCD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378A40-F9EC-B2B9-C8B2-41FCDF05CB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503"/>
            <a:ext cx="3305636" cy="10193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486511-445A-1891-9B02-E72B01A3770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8550" y="98503"/>
            <a:ext cx="2086266" cy="905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F4D007D-61A7-E4B6-0DE4-C0E22ED733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2403"/>
            <a:ext cx="12192000" cy="714364"/>
          </a:xfrm>
          <a:prstGeom prst="rect">
            <a:avLst/>
          </a:prstGeom>
          <a:solidFill>
            <a:srgbClr val="FE68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DBCA69-AFC9-B031-CBAE-4D58D470E24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205" y="1141439"/>
            <a:ext cx="11924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Data-led interventions to improve BAME representation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2BFF91-8A19-240C-7198-4371CB69A56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299" y="2109430"/>
            <a:ext cx="3362083" cy="33923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84A78CE-90E9-3229-86B3-6FAED2F7486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729" y="2109429"/>
            <a:ext cx="3359621" cy="339233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FD26B4A-F066-F677-9ADE-E0A1042DEC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4302" y="2109429"/>
            <a:ext cx="3407344" cy="339233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8DBC6AA-B28F-0535-34D7-74289E52EAC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0812" y="5686997"/>
            <a:ext cx="3795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Lack of                 meaningful data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83C007A-2EF9-0031-7795-2A7BB2ACE14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198472" y="5683444"/>
            <a:ext cx="3795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Assumption-led interventions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EA1C12-3463-E17E-D9D9-A02B96B7C3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29605" y="5667826"/>
            <a:ext cx="3897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Little impact on recruitment outcomes</a:t>
            </a:r>
          </a:p>
        </p:txBody>
      </p:sp>
    </p:spTree>
    <p:extLst>
      <p:ext uri="{BB962C8B-B14F-4D97-AF65-F5344CB8AC3E}">
        <p14:creationId xmlns:p14="http://schemas.microsoft.com/office/powerpoint/2010/main" val="307847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2084F-DF7F-B96C-77AE-C8B10A04C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DCB286D-3A17-1E1D-2C7D-B1AF105BC4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4655" y="1855803"/>
            <a:ext cx="12062695" cy="4903694"/>
          </a:xfrm>
          <a:prstGeom prst="rect">
            <a:avLst/>
          </a:prstGeom>
          <a:solidFill>
            <a:srgbClr val="FFCD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639430-9881-F95A-7965-007252D9E73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503"/>
            <a:ext cx="3305636" cy="10193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388029-A6AE-DDC8-B532-8DE9BD5FD6D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8550" y="98503"/>
            <a:ext cx="2086266" cy="905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DD653EF-C2A8-53E8-A1F5-2D9A1096B9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2403"/>
            <a:ext cx="12192000" cy="714364"/>
          </a:xfrm>
          <a:prstGeom prst="rect">
            <a:avLst/>
          </a:prstGeom>
          <a:solidFill>
            <a:srgbClr val="FE68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9450A2-8740-31C7-75C8-26143424422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205" y="1141439"/>
            <a:ext cx="11924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Data-led interventions to improve BAME representation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BA2160-E07B-59D6-32B2-AC494D2002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509" y="2115099"/>
            <a:ext cx="10517956" cy="40300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9C517A5-A553-2C48-FC5C-C3A455BE85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218401"/>
            <a:ext cx="11720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Interventions were successful at increasing the number of applications… </a:t>
            </a:r>
          </a:p>
        </p:txBody>
      </p:sp>
    </p:spTree>
    <p:extLst>
      <p:ext uri="{BB962C8B-B14F-4D97-AF65-F5344CB8AC3E}">
        <p14:creationId xmlns:p14="http://schemas.microsoft.com/office/powerpoint/2010/main" val="194558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F0095-6136-D1E7-58BE-2063243E3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D754C14-ACC7-7316-4A58-0713D4D2DF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4655" y="1855803"/>
            <a:ext cx="12062695" cy="4903694"/>
          </a:xfrm>
          <a:prstGeom prst="rect">
            <a:avLst/>
          </a:prstGeom>
          <a:solidFill>
            <a:srgbClr val="FFCD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955C70-D7A9-A413-1F18-E1F90046426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503"/>
            <a:ext cx="3305636" cy="10193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1018EE-9B36-0441-E5BF-928FFA06BE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8550" y="98503"/>
            <a:ext cx="2086266" cy="905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385D8A5-1192-287E-C60F-D4763827D75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2403"/>
            <a:ext cx="12192000" cy="714364"/>
          </a:xfrm>
          <a:prstGeom prst="rect">
            <a:avLst/>
          </a:prstGeom>
          <a:solidFill>
            <a:srgbClr val="FE68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FC341C-C74D-451F-9A2E-BE9580EF00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205" y="1141439"/>
            <a:ext cx="11924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Data-led interventions to improve BAME representation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B392BA-4341-B9B1-0D99-7A5B1429F1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62" y="1967404"/>
            <a:ext cx="11651876" cy="40787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A8D6DE-DA44-948B-5BCC-0F35A91679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190693"/>
            <a:ext cx="11720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… but this did not translate into recruitment outcomes.</a:t>
            </a:r>
          </a:p>
        </p:txBody>
      </p:sp>
    </p:spTree>
    <p:extLst>
      <p:ext uri="{BB962C8B-B14F-4D97-AF65-F5344CB8AC3E}">
        <p14:creationId xmlns:p14="http://schemas.microsoft.com/office/powerpoint/2010/main" val="134391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432C8-BA34-7699-F82A-C1D369DA5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Arrow: Right 39">
            <a:extLst>
              <a:ext uri="{FF2B5EF4-FFF2-40B4-BE49-F238E27FC236}">
                <a16:creationId xmlns:a16="http://schemas.microsoft.com/office/drawing/2014/main" id="{CCE97533-E750-475B-2C75-5326DEEAC3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55358" y="2434867"/>
            <a:ext cx="1207263" cy="129591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000280-F4D4-A06D-1C79-A66139342CC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7184" y="1918793"/>
            <a:ext cx="3897746" cy="4784437"/>
          </a:xfrm>
          <a:prstGeom prst="rect">
            <a:avLst/>
          </a:prstGeom>
          <a:solidFill>
            <a:srgbClr val="FFCD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8BE4685-436A-84B4-E5F7-8032D574250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90836" y="1918793"/>
            <a:ext cx="6873980" cy="4784437"/>
          </a:xfrm>
          <a:prstGeom prst="rect">
            <a:avLst/>
          </a:prstGeom>
          <a:solidFill>
            <a:srgbClr val="FFCD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FFDA66-58EC-5938-4D7A-99992A1E348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503"/>
            <a:ext cx="3305636" cy="101931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D765FFA-4FB9-401B-C229-2F25F73B6B7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8550" y="98503"/>
            <a:ext cx="2086266" cy="9050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E416E50-AE34-3648-0A9D-2414DD5378B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062403"/>
            <a:ext cx="12192000" cy="714364"/>
          </a:xfrm>
          <a:prstGeom prst="rect">
            <a:avLst/>
          </a:prstGeom>
          <a:solidFill>
            <a:srgbClr val="FE68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CB2E49-20E6-11BA-F953-2B8D99455D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205" y="1141439"/>
            <a:ext cx="11924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Data-led interventions to improve BAME representation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74A736-5B30-61E4-0FED-272E3F938D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8529" y="4290711"/>
            <a:ext cx="379505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dirty="0"/>
              <a:t>Poor quality applications?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dirty="0"/>
              <a:t>Patchy knowledge of UK employment law?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b="1" dirty="0"/>
              <a:t>Bias within systems and practices?</a:t>
            </a:r>
          </a:p>
          <a:p>
            <a:endParaRPr lang="en-GB" sz="20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57CEAB5-6B29-CD11-14ED-50E27356CE3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5647" y="4503770"/>
            <a:ext cx="1563746" cy="153023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0AD298F-8FFE-7613-E0F0-04D8531CE3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0588" y="4495708"/>
            <a:ext cx="1563745" cy="154635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8A5FA04-607F-0434-A6F3-C20EB9016A4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8381" y="4514498"/>
            <a:ext cx="1563744" cy="153023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545A891-D94D-27A1-2D6F-44D517F8D71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9360" y="2288188"/>
            <a:ext cx="1594973" cy="154833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4DCED3D-3B1D-24DD-7989-CB4A1D64E81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58381" y="2309644"/>
            <a:ext cx="1531941" cy="154635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D311959-41F3-7DDC-83CB-3878D5A821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64466" y="2288188"/>
            <a:ext cx="1531941" cy="154635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B76B491-0219-6158-6A24-A904FD9333D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4875" y="2249229"/>
            <a:ext cx="1552792" cy="158137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BF705C5C-6044-D204-DA9A-E909F2D30B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55647" y="3980873"/>
            <a:ext cx="1563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DASHBOARD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CF4D73A-FE9F-1AF8-722D-2281F1A8C23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83325" y="3978551"/>
            <a:ext cx="1787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INBUILT TOOLS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C1F4DE-E77B-B6B2-2B8C-063C5993EC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75814" y="3978551"/>
            <a:ext cx="1787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SAMPLING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14378C6-9C56-BC45-4D4A-BBE00115AF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6914" y="6089119"/>
            <a:ext cx="1787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GUIDANCE &amp; TRAINING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CB7AD54-928C-58C1-5B0F-3871312631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79360" y="6184090"/>
            <a:ext cx="1787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ONBOARDING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872D4AC-2F54-0970-4869-D10E68E1C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67855" y="6172931"/>
            <a:ext cx="2153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ANONYMISATION</a:t>
            </a:r>
          </a:p>
        </p:txBody>
      </p:sp>
    </p:spTree>
    <p:extLst>
      <p:ext uri="{BB962C8B-B14F-4D97-AF65-F5344CB8AC3E}">
        <p14:creationId xmlns:p14="http://schemas.microsoft.com/office/powerpoint/2010/main" val="4012271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94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 Arico (VCO - Staff)</dc:creator>
  <cp:lastModifiedBy>Fabio Arico (VCO - Staff)</cp:lastModifiedBy>
  <cp:revision>2</cp:revision>
  <dcterms:created xsi:type="dcterms:W3CDTF">2025-07-28T15:58:44Z</dcterms:created>
  <dcterms:modified xsi:type="dcterms:W3CDTF">2025-09-01T11:57:20Z</dcterms:modified>
</cp:coreProperties>
</file>