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6" r:id="rId22"/>
    <p:sldId id="277" r:id="rId23"/>
    <p:sldId id="278" r:id="rId24"/>
    <p:sldId id="279" r:id="rId25"/>
    <p:sldId id="280" r:id="rId26"/>
    <p:sldId id="281" r:id="rId27"/>
    <p:sldId id="282" r:id="rId28"/>
    <p:sldId id="273" r:id="rId29"/>
    <p:sldId id="274" r:id="rId30"/>
    <p:sldId id="27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t5uhL46pH2PVi/bdo89YNOrOg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FA464E-40A3-4CEA-B718-A051AC15D6E4}">
  <a:tblStyle styleId="{14FA464E-40A3-4CEA-B718-A051AC15D6E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20"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2600230392_0_3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SzPts val="1400"/>
              <a:buChar char="●"/>
            </a:pPr>
            <a:r>
              <a:rPr lang="en-GB"/>
              <a:t>In our gaps analysis summer schools and multi-intervention outreach and mentoring programmes showed the most evidence of promise, but had not been subject to impact evaluations with behavioural outcome measures. </a:t>
            </a:r>
            <a:endParaRPr/>
          </a:p>
          <a:p>
            <a:pPr marL="457200" lvl="0" indent="-317500" algn="l" rtl="0">
              <a:lnSpc>
                <a:spcPct val="115000"/>
              </a:lnSpc>
              <a:spcBef>
                <a:spcPts val="0"/>
              </a:spcBef>
              <a:spcAft>
                <a:spcPts val="0"/>
              </a:spcAft>
              <a:buSzPts val="1400"/>
              <a:buChar char="●"/>
            </a:pPr>
            <a:r>
              <a:rPr lang="en-GB"/>
              <a:t>TASO is filling this gap to enable the sector to learn how effective these programmes are at changing student behaviour (in relation to enrollment). This will help HEPs to better assess the extent to which resources allocated to these outreach activities are having the desired impact. </a:t>
            </a:r>
            <a:endParaRPr/>
          </a:p>
        </p:txBody>
      </p:sp>
      <p:sp>
        <p:nvSpPr>
          <p:cNvPr id="187" name="Google Shape;187;g12600230392_0_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600230392_0_3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12600230392_0_3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600230392_0_4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SzPts val="1400"/>
              <a:buNone/>
            </a:pPr>
            <a:endParaRPr sz="100"/>
          </a:p>
        </p:txBody>
      </p:sp>
      <p:sp>
        <p:nvSpPr>
          <p:cNvPr id="203" name="Google Shape;203;g12600230392_0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600230392_0_4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sz="1100"/>
          </a:p>
        </p:txBody>
      </p:sp>
      <p:sp>
        <p:nvSpPr>
          <p:cNvPr id="212" name="Google Shape;212;g12600230392_0_4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2600230392_0_4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sz="1100"/>
          </a:p>
        </p:txBody>
      </p:sp>
      <p:sp>
        <p:nvSpPr>
          <p:cNvPr id="219" name="Google Shape;219;g12600230392_0_4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2600230392_0_4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26" name="Google Shape;226;g12600230392_0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2600230392_0_4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sz="1100"/>
          </a:p>
        </p:txBody>
      </p:sp>
      <p:sp>
        <p:nvSpPr>
          <p:cNvPr id="238" name="Google Shape;238;g12600230392_0_4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b859f838f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11b859f838f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000"/>
              <a:buNone/>
            </a:pPr>
            <a:endParaRPr/>
          </a:p>
        </p:txBody>
      </p:sp>
      <p:sp>
        <p:nvSpPr>
          <p:cNvPr id="625" name="Google Shape;625;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b859f838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11b859f838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Important to stress independence from OfS. </a:t>
            </a:r>
            <a:endParaRPr/>
          </a:p>
        </p:txBody>
      </p:sp>
      <p:sp>
        <p:nvSpPr>
          <p:cNvPr id="81" name="Google Shape;81;g11b859f838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00000"/>
              </a:lnSpc>
              <a:spcBef>
                <a:spcPts val="0"/>
              </a:spcBef>
              <a:spcAft>
                <a:spcPts val="0"/>
              </a:spcAft>
              <a:buClr>
                <a:schemeClr val="dk1"/>
              </a:buClr>
              <a:buSzPts val="1000"/>
              <a:buChar char="•"/>
            </a:pPr>
            <a:r>
              <a:rPr lang="en-GB" sz="1000">
                <a:latin typeface="Arial"/>
                <a:ea typeface="Arial"/>
                <a:cs typeface="Arial"/>
                <a:sym typeface="Arial"/>
              </a:rPr>
              <a:t>TASO’s evidence review published in 2020 found that summer schools are associated with an increase in confidence/aspirations related to HE.</a:t>
            </a:r>
            <a:endParaRPr sz="400">
              <a:latin typeface="Arial"/>
              <a:ea typeface="Arial"/>
              <a:cs typeface="Arial"/>
              <a:sym typeface="Arial"/>
            </a:endParaRPr>
          </a:p>
          <a:p>
            <a:pPr marL="457200" lvl="0" indent="-292100" algn="l" rtl="0">
              <a:lnSpc>
                <a:spcPct val="100000"/>
              </a:lnSpc>
              <a:spcBef>
                <a:spcPts val="0"/>
              </a:spcBef>
              <a:spcAft>
                <a:spcPts val="0"/>
              </a:spcAft>
              <a:buClr>
                <a:schemeClr val="dk1"/>
              </a:buClr>
              <a:buSzPts val="1000"/>
              <a:buChar char="•"/>
            </a:pPr>
            <a:r>
              <a:rPr lang="en-GB" sz="400">
                <a:latin typeface="Arial"/>
                <a:ea typeface="Arial"/>
                <a:cs typeface="Arial"/>
                <a:sym typeface="Arial"/>
              </a:rPr>
              <a:t>Type 2 rather than Type 3 evidence </a:t>
            </a:r>
            <a:endParaRPr sz="1000">
              <a:latin typeface="Arial"/>
              <a:ea typeface="Arial"/>
              <a:cs typeface="Arial"/>
              <a:sym typeface="Arial"/>
            </a:endParaRPr>
          </a:p>
          <a:p>
            <a:pPr marL="1371600" lvl="2" indent="-228600" algn="l" rtl="0">
              <a:lnSpc>
                <a:spcPct val="100000"/>
              </a:lnSpc>
              <a:spcBef>
                <a:spcPts val="0"/>
              </a:spcBef>
              <a:spcAft>
                <a:spcPts val="0"/>
              </a:spcAft>
              <a:buClr>
                <a:schemeClr val="dk1"/>
              </a:buClr>
              <a:buSzPts val="1000"/>
              <a:buFont typeface="Courier New"/>
              <a:buNone/>
            </a:pPr>
            <a:endParaRPr/>
          </a:p>
        </p:txBody>
      </p:sp>
      <p:sp>
        <p:nvSpPr>
          <p:cNvPr id="643" name="Google Shape;643;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1b1488c966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g11b1488c966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1200"/>
              </a:spcBef>
              <a:spcAft>
                <a:spcPts val="0"/>
              </a:spcAft>
              <a:buSzPts val="1400"/>
              <a:buFont typeface="Arial"/>
              <a:buChar char="•"/>
            </a:pPr>
            <a:r>
              <a:rPr lang="en-GB"/>
              <a:t>We have multiple university partners, some of which run summer schools at students aged under 16 (Year 9 or 10) and some which target Year 12 students (post-16).</a:t>
            </a:r>
            <a:endParaRPr/>
          </a:p>
          <a:p>
            <a:pPr marL="171450" lvl="0" indent="-82550" algn="l" rtl="0">
              <a:lnSpc>
                <a:spcPct val="100000"/>
              </a:lnSpc>
              <a:spcBef>
                <a:spcPts val="1200"/>
              </a:spcBef>
              <a:spcAft>
                <a:spcPts val="0"/>
              </a:spcAft>
              <a:buSzPts val="1400"/>
              <a:buNone/>
            </a:pPr>
            <a:endParaRPr/>
          </a:p>
        </p:txBody>
      </p:sp>
      <p:sp>
        <p:nvSpPr>
          <p:cNvPr id="652" name="Google Shape;652;g11b1488c966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1200"/>
              </a:spcBef>
              <a:spcAft>
                <a:spcPts val="0"/>
              </a:spcAft>
              <a:buSzPts val="1400"/>
              <a:buFont typeface="Arial"/>
              <a:buNone/>
            </a:pPr>
            <a:endParaRPr/>
          </a:p>
        </p:txBody>
      </p:sp>
      <p:sp>
        <p:nvSpPr>
          <p:cNvPr id="661" name="Google Shape;661;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Font typeface="Arial"/>
              <a:buNone/>
            </a:pPr>
            <a:r>
              <a:rPr lang="en-GB"/>
              <a:t>IE – whether the summer schools works</a:t>
            </a:r>
            <a:endParaRPr/>
          </a:p>
          <a:p>
            <a:pPr marL="0" lvl="0" indent="0" algn="l" rtl="0">
              <a:lnSpc>
                <a:spcPct val="100000"/>
              </a:lnSpc>
              <a:spcBef>
                <a:spcPts val="1200"/>
              </a:spcBef>
              <a:spcAft>
                <a:spcPts val="0"/>
              </a:spcAft>
              <a:buSzPts val="1400"/>
              <a:buFont typeface="Arial"/>
              <a:buNone/>
            </a:pPr>
            <a:r>
              <a:rPr lang="en-GB"/>
              <a:t>IPE – how and why the summer school works (or doesn’t work) – qual interviews/focus groups </a:t>
            </a:r>
            <a:endParaRPr/>
          </a:p>
          <a:p>
            <a:pPr marL="0" lvl="0" indent="0" algn="l" rtl="0">
              <a:lnSpc>
                <a:spcPct val="100000"/>
              </a:lnSpc>
              <a:spcBef>
                <a:spcPts val="1200"/>
              </a:spcBef>
              <a:spcAft>
                <a:spcPts val="0"/>
              </a:spcAft>
              <a:buSzPts val="1400"/>
              <a:buFont typeface="Arial"/>
              <a:buNone/>
            </a:pPr>
            <a:r>
              <a:rPr lang="en-GB"/>
              <a:t>AE – for summer schools not oversubscribed so couldn’t participate in the RCT</a:t>
            </a:r>
            <a:endParaRPr/>
          </a:p>
        </p:txBody>
      </p:sp>
      <p:sp>
        <p:nvSpPr>
          <p:cNvPr id="671" name="Google Shape;671;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00000"/>
              </a:lnSpc>
              <a:spcBef>
                <a:spcPts val="0"/>
              </a:spcBef>
              <a:spcAft>
                <a:spcPts val="0"/>
              </a:spcAft>
              <a:buClr>
                <a:schemeClr val="dk1"/>
              </a:buClr>
              <a:buSzPts val="1000"/>
              <a:buChar char="•"/>
            </a:pPr>
            <a:r>
              <a:rPr lang="en-GB"/>
              <a:t>Today we are releasing the interim findings from this evaluation which can be accessed on our website, alongside a technical analysis report carried out by BIT. I’ll now pass over to Paddy to talk through the RCT and interim findings. </a:t>
            </a:r>
            <a:endParaRPr/>
          </a:p>
        </p:txBody>
      </p:sp>
      <p:sp>
        <p:nvSpPr>
          <p:cNvPr id="688" name="Google Shape;688;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264047c3c9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1264047c3c9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264047c3c9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sz="1100"/>
          </a:p>
        </p:txBody>
      </p:sp>
      <p:sp>
        <p:nvSpPr>
          <p:cNvPr id="259" name="Google Shape;259;g1264047c3c9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9509724d3_1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119509724d3_1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119509724d3_1_1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b859f838f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1b859f838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600230392_0_3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a:highlight>
                  <a:srgbClr val="FFFFFF"/>
                </a:highlight>
                <a:latin typeface="Arial"/>
                <a:ea typeface="Arial"/>
                <a:cs typeface="Arial"/>
                <a:sym typeface="Arial"/>
              </a:rPr>
              <a:t>In 2020, t</a:t>
            </a:r>
            <a:r>
              <a:rPr lang="en-GB" sz="1100">
                <a:solidFill>
                  <a:srgbClr val="0B0C0C"/>
                </a:solidFill>
                <a:highlight>
                  <a:srgbClr val="FFFFFF"/>
                </a:highlight>
                <a:latin typeface="Arial"/>
                <a:ea typeface="Arial"/>
                <a:cs typeface="Arial"/>
                <a:sym typeface="Arial"/>
              </a:rPr>
              <a:t>he gap in progression to HE between Free School Meal and non-Free School Meal pupils increased to 19.1 percentage points, representing the largest gap since 2005/06.</a:t>
            </a:r>
            <a:endParaRPr sz="1100">
              <a:highlight>
                <a:srgbClr val="FFFFFF"/>
              </a:highlight>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r>
              <a:rPr lang="en-GB" sz="700">
                <a:latin typeface="Times New Roman"/>
                <a:ea typeface="Times New Roman"/>
                <a:cs typeface="Times New Roman"/>
                <a:sym typeface="Times New Roman"/>
              </a:rPr>
              <a:t> </a:t>
            </a:r>
            <a:r>
              <a:rPr lang="en-GB" sz="1100">
                <a:solidFill>
                  <a:srgbClr val="0B0C0C"/>
                </a:solidFill>
                <a:highlight>
                  <a:srgbClr val="FFFFFF"/>
                </a:highlight>
                <a:latin typeface="Arial"/>
                <a:ea typeface="Arial"/>
                <a:cs typeface="Arial"/>
                <a:sym typeface="Arial"/>
              </a:rPr>
              <a:t>This gap persists even though</a:t>
            </a:r>
            <a:r>
              <a:rPr lang="en-GB" sz="1100">
                <a:latin typeface="Arial"/>
                <a:ea typeface="Arial"/>
                <a:cs typeface="Arial"/>
                <a:sym typeface="Arial"/>
              </a:rPr>
              <a:t> ~40% of AAP funding (£550 million) is spent on interventions to support widening participation.</a:t>
            </a:r>
            <a:endParaRPr sz="1100">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r>
              <a:rPr lang="en-GB" sz="1100">
                <a:latin typeface="Arial"/>
                <a:ea typeface="Arial"/>
                <a:cs typeface="Arial"/>
                <a:sym typeface="Arial"/>
              </a:rPr>
              <a:t>We know the sector is making considerable effort to reduce equality gaps - we see effective evaluation ss crucial to success. TASO’s role is to help.</a:t>
            </a:r>
            <a:endParaRPr sz="1100">
              <a:latin typeface="Arial"/>
              <a:ea typeface="Arial"/>
              <a:cs typeface="Arial"/>
              <a:sym typeface="Arial"/>
            </a:endParaRPr>
          </a:p>
          <a:p>
            <a:pPr marL="0" lvl="0" indent="0" algn="l" rtl="0">
              <a:lnSpc>
                <a:spcPct val="100000"/>
              </a:lnSpc>
              <a:spcBef>
                <a:spcPts val="600"/>
              </a:spcBef>
              <a:spcAft>
                <a:spcPts val="0"/>
              </a:spcAft>
              <a:buSzPts val="1400"/>
              <a:buNone/>
            </a:pPr>
            <a:endParaRPr/>
          </a:p>
        </p:txBody>
      </p:sp>
      <p:sp>
        <p:nvSpPr>
          <p:cNvPr id="101" name="Google Shape;101;g12600230392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b859f838f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11b859f838f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600230392_0_3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300"/>
              </a:spcAft>
              <a:buClr>
                <a:schemeClr val="dk1"/>
              </a:buClr>
              <a:buSzPts val="1100"/>
              <a:buFont typeface="Arial"/>
              <a:buNone/>
            </a:pPr>
            <a:r>
              <a:rPr lang="en-GB">
                <a:latin typeface="Arial"/>
                <a:ea typeface="Arial"/>
                <a:cs typeface="Arial"/>
                <a:sym typeface="Arial"/>
              </a:rPr>
              <a:t>TASO’s role is to help the sector produce more Type 3 evidence as this provides us with the best possible understanding of which activities and approaches are most effective.</a:t>
            </a:r>
            <a:endParaRPr sz="200"/>
          </a:p>
        </p:txBody>
      </p:sp>
      <p:sp>
        <p:nvSpPr>
          <p:cNvPr id="116" name="Google Shape;116;g12600230392_0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600230392_0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12600230392_0_3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lvl="0" indent="-298450" algn="l" rtl="0">
              <a:lnSpc>
                <a:spcPct val="100000"/>
              </a:lnSpc>
              <a:spcBef>
                <a:spcPts val="0"/>
              </a:spcBef>
              <a:spcAft>
                <a:spcPts val="0"/>
              </a:spcAft>
              <a:buClr>
                <a:schemeClr val="dk1"/>
              </a:buClr>
              <a:buSzPts val="1100"/>
              <a:buChar char="•"/>
            </a:pPr>
            <a:r>
              <a:rPr lang="en-GB" sz="1100">
                <a:latin typeface="Arial"/>
                <a:ea typeface="Arial"/>
                <a:cs typeface="Arial"/>
                <a:sym typeface="Arial"/>
              </a:rPr>
              <a:t>RCT’s and QEDs are the best methods for determining whether an intervention </a:t>
            </a:r>
            <a:r>
              <a:rPr lang="en-GB" sz="1100" u="sng">
                <a:latin typeface="Arial"/>
                <a:ea typeface="Arial"/>
                <a:cs typeface="Arial"/>
                <a:sym typeface="Arial"/>
              </a:rPr>
              <a:t>causes</a:t>
            </a:r>
            <a:r>
              <a:rPr lang="en-GB" sz="1100">
                <a:latin typeface="Arial"/>
                <a:ea typeface="Arial"/>
                <a:cs typeface="Arial"/>
                <a:sym typeface="Arial"/>
              </a:rPr>
              <a:t> an outcome, allowing the evaluator to isolate the effects of an intervention from other factors that may have occurred simultaneously. </a:t>
            </a:r>
            <a:endParaRPr sz="1100">
              <a:latin typeface="Arial"/>
              <a:ea typeface="Arial"/>
              <a:cs typeface="Arial"/>
              <a:sym typeface="Arial"/>
            </a:endParaRPr>
          </a:p>
          <a:p>
            <a:pPr marL="342900" lvl="0" indent="-298450" algn="l" rtl="0">
              <a:lnSpc>
                <a:spcPct val="100000"/>
              </a:lnSpc>
              <a:spcBef>
                <a:spcPts val="0"/>
              </a:spcBef>
              <a:spcAft>
                <a:spcPts val="0"/>
              </a:spcAft>
              <a:buSzPts val="1100"/>
              <a:buFont typeface="Arial"/>
              <a:buChar char="•"/>
            </a:pPr>
            <a:r>
              <a:rPr lang="en-GB" sz="1100">
                <a:latin typeface="Arial"/>
                <a:ea typeface="Arial"/>
                <a:cs typeface="Arial"/>
                <a:sym typeface="Arial"/>
              </a:rPr>
              <a:t>As we will discuss in a minute, TASO is currently using the RCT method to assess the impact of HEP outreach interventions (summer schools + MIOM). </a:t>
            </a:r>
            <a:endParaRPr sz="1100">
              <a:latin typeface="Arial"/>
              <a:ea typeface="Arial"/>
              <a:cs typeface="Arial"/>
              <a:sym typeface="Arial"/>
            </a:endParaRPr>
          </a:p>
          <a:p>
            <a:pPr marL="342900" lvl="0" indent="-298450" algn="l" rtl="0">
              <a:lnSpc>
                <a:spcPct val="100000"/>
              </a:lnSpc>
              <a:spcBef>
                <a:spcPts val="0"/>
              </a:spcBef>
              <a:spcAft>
                <a:spcPts val="0"/>
              </a:spcAft>
              <a:buSzPts val="1100"/>
              <a:buFont typeface="Arial"/>
              <a:buChar char="•"/>
            </a:pPr>
            <a:r>
              <a:rPr lang="en-GB" sz="1100">
                <a:latin typeface="Arial"/>
                <a:ea typeface="Arial"/>
                <a:cs typeface="Arial"/>
                <a:sym typeface="Arial"/>
              </a:rPr>
              <a:t>This illustrates our approach to randomisting students into treatment / control groups in our summer school evaluation - where places are oversubscribed. </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124" name="Google Shape;124;g12600230392_0_3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600230392_0_3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12600230392_0_3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600230392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From now until Spring 2023 we will be publishing a number of outputs that will help the sector build evidence and evaluation into their work. </a:t>
            </a:r>
            <a:endParaRPr/>
          </a:p>
        </p:txBody>
      </p:sp>
      <p:sp>
        <p:nvSpPr>
          <p:cNvPr id="181" name="Google Shape;181;g12600230392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2"/>
            </a:gs>
            <a:gs pos="12000">
              <a:schemeClr val="dk2"/>
            </a:gs>
            <a:gs pos="89000">
              <a:schemeClr val="accent1"/>
            </a:gs>
            <a:gs pos="100000">
              <a:schemeClr val="accent1"/>
            </a:gs>
          </a:gsLst>
          <a:lin ang="0" scaled="0"/>
        </a:gradFill>
        <a:effectLst/>
      </p:bgPr>
    </p:bg>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759125" y="1122363"/>
            <a:ext cx="9908875"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759125" y="3602038"/>
            <a:ext cx="9908875"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2"/>
              </a:buClr>
              <a:buSzPts val="2400"/>
              <a:buNone/>
              <a:defRPr sz="2400">
                <a:solidFill>
                  <a:schemeClr val="l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759125" y="6495691"/>
            <a:ext cx="2983925" cy="22578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599" y="6495691"/>
            <a:ext cx="4950125" cy="225784"/>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9230264" y="6495691"/>
            <a:ext cx="2743200" cy="22578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1" name="Google Shape;21;p8" descr="A picture containing drawing&#10;&#10;Description automatically generated"/>
          <p:cNvPicPr preferRelativeResize="0"/>
          <p:nvPr/>
        </p:nvPicPr>
        <p:blipFill rotWithShape="1">
          <a:blip r:embed="rId2">
            <a:alphaModFix/>
          </a:blip>
          <a:srcRect/>
          <a:stretch/>
        </p:blipFill>
        <p:spPr>
          <a:xfrm>
            <a:off x="1" y="0"/>
            <a:ext cx="3581400" cy="107620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0" y="2255471"/>
            <a:ext cx="12191999" cy="1713213"/>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6"/>
              </a:buClr>
              <a:buSzPts val="4400"/>
              <a:buFont typeface="Arial"/>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1"/>
          <p:cNvSpPr txBox="1">
            <a:spLocks noGrp="1"/>
          </p:cNvSpPr>
          <p:nvPr>
            <p:ph type="dt" idx="10"/>
          </p:nvPr>
        </p:nvSpPr>
        <p:spPr>
          <a:xfrm>
            <a:off x="759125" y="6495691"/>
            <a:ext cx="2983925" cy="22578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599" y="6495691"/>
            <a:ext cx="4950125" cy="225784"/>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9230264" y="6495691"/>
            <a:ext cx="2743200" cy="22578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 name="Google Shape;27;p11" descr="A picture containing clock&#10;&#10;Description automatically generated"/>
          <p:cNvPicPr preferRelativeResize="0"/>
          <p:nvPr/>
        </p:nvPicPr>
        <p:blipFill rotWithShape="1">
          <a:blip r:embed="rId2">
            <a:alphaModFix/>
          </a:blip>
          <a:srcRect/>
          <a:stretch/>
        </p:blipFill>
        <p:spPr>
          <a:xfrm>
            <a:off x="218386" y="-4469"/>
            <a:ext cx="3108297" cy="106086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759125" y="1056400"/>
            <a:ext cx="10594675" cy="6342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759125" y="1825624"/>
            <a:ext cx="11214339" cy="45320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9"/>
          <p:cNvSpPr txBox="1">
            <a:spLocks noGrp="1"/>
          </p:cNvSpPr>
          <p:nvPr>
            <p:ph type="dt" idx="10"/>
          </p:nvPr>
        </p:nvSpPr>
        <p:spPr>
          <a:xfrm>
            <a:off x="759125" y="6495691"/>
            <a:ext cx="2983925" cy="22578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ftr" idx="11"/>
          </p:nvPr>
        </p:nvSpPr>
        <p:spPr>
          <a:xfrm>
            <a:off x="4038599" y="6495691"/>
            <a:ext cx="4950125" cy="225784"/>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sldNum" idx="12"/>
          </p:nvPr>
        </p:nvSpPr>
        <p:spPr>
          <a:xfrm>
            <a:off x="9230264" y="6495691"/>
            <a:ext cx="2743200" cy="22578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4" name="Google Shape;34;p9" descr="A picture containing clock&#10;&#10;Description automatically generated"/>
          <p:cNvPicPr preferRelativeResize="0"/>
          <p:nvPr/>
        </p:nvPicPr>
        <p:blipFill rotWithShape="1">
          <a:blip r:embed="rId2">
            <a:alphaModFix/>
          </a:blip>
          <a:srcRect/>
          <a:stretch/>
        </p:blipFill>
        <p:spPr>
          <a:xfrm>
            <a:off x="218386" y="-4469"/>
            <a:ext cx="3108297" cy="106086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759125" y="1056400"/>
            <a:ext cx="11214339" cy="6342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759125" y="1825625"/>
            <a:ext cx="526067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0"/>
          <p:cNvSpPr txBox="1">
            <a:spLocks noGrp="1"/>
          </p:cNvSpPr>
          <p:nvPr>
            <p:ph type="dt" idx="10"/>
          </p:nvPr>
        </p:nvSpPr>
        <p:spPr>
          <a:xfrm>
            <a:off x="759125" y="6495691"/>
            <a:ext cx="2983925" cy="22578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038599" y="6495691"/>
            <a:ext cx="4950125" cy="225784"/>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9230264" y="6495691"/>
            <a:ext cx="2743200" cy="22578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2" name="Google Shape;42;p10" descr="A picture containing clock&#10;&#10;Description automatically generated"/>
          <p:cNvPicPr preferRelativeResize="0"/>
          <p:nvPr/>
        </p:nvPicPr>
        <p:blipFill rotWithShape="1">
          <a:blip r:embed="rId2">
            <a:alphaModFix/>
          </a:blip>
          <a:srcRect/>
          <a:stretch/>
        </p:blipFill>
        <p:spPr>
          <a:xfrm>
            <a:off x="218386" y="-4469"/>
            <a:ext cx="3108297" cy="106086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12"/>
          <p:cNvSpPr txBox="1">
            <a:spLocks noGrp="1"/>
          </p:cNvSpPr>
          <p:nvPr>
            <p:ph type="dt" idx="10"/>
          </p:nvPr>
        </p:nvSpPr>
        <p:spPr>
          <a:xfrm>
            <a:off x="759125" y="6495691"/>
            <a:ext cx="2983925" cy="22578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599" y="6495691"/>
            <a:ext cx="4950125" cy="225784"/>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9230264" y="6495691"/>
            <a:ext cx="2743200" cy="22578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9" name="Google Shape;49;p12" descr="A picture containing clock&#10;&#10;Description automatically generated"/>
          <p:cNvPicPr preferRelativeResize="0"/>
          <p:nvPr/>
        </p:nvPicPr>
        <p:blipFill rotWithShape="1">
          <a:blip r:embed="rId2">
            <a:alphaModFix/>
          </a:blip>
          <a:srcRect/>
          <a:stretch/>
        </p:blipFill>
        <p:spPr>
          <a:xfrm>
            <a:off x="218386" y="-4469"/>
            <a:ext cx="3108297" cy="106086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9788" y="1056400"/>
            <a:ext cx="10515600" cy="6342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
          <p:cNvSpPr txBox="1">
            <a:spLocks noGrp="1"/>
          </p:cNvSpPr>
          <p:nvPr>
            <p:ph type="dt" idx="10"/>
          </p:nvPr>
        </p:nvSpPr>
        <p:spPr>
          <a:xfrm>
            <a:off x="759125" y="6495691"/>
            <a:ext cx="2983925" cy="22578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ftr" idx="11"/>
          </p:nvPr>
        </p:nvSpPr>
        <p:spPr>
          <a:xfrm>
            <a:off x="4038599" y="6495691"/>
            <a:ext cx="4950125" cy="225784"/>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3"/>
          <p:cNvSpPr txBox="1">
            <a:spLocks noGrp="1"/>
          </p:cNvSpPr>
          <p:nvPr>
            <p:ph type="sldNum" idx="12"/>
          </p:nvPr>
        </p:nvSpPr>
        <p:spPr>
          <a:xfrm>
            <a:off x="9230264" y="6495691"/>
            <a:ext cx="2743200" cy="22578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9" name="Google Shape;59;p13" descr="A picture containing clock&#10;&#10;Description automatically generated"/>
          <p:cNvPicPr preferRelativeResize="0"/>
          <p:nvPr/>
        </p:nvPicPr>
        <p:blipFill rotWithShape="1">
          <a:blip r:embed="rId2">
            <a:alphaModFix/>
          </a:blip>
          <a:srcRect/>
          <a:stretch/>
        </p:blipFill>
        <p:spPr>
          <a:xfrm>
            <a:off x="218386" y="-4469"/>
            <a:ext cx="3108297" cy="106086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759125" y="1056400"/>
            <a:ext cx="11214339" cy="6342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
          <p:cNvSpPr txBox="1">
            <a:spLocks noGrp="1"/>
          </p:cNvSpPr>
          <p:nvPr>
            <p:ph type="dt" idx="10"/>
          </p:nvPr>
        </p:nvSpPr>
        <p:spPr>
          <a:xfrm>
            <a:off x="759125" y="6495691"/>
            <a:ext cx="2983925" cy="22578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599" y="6495691"/>
            <a:ext cx="4950125" cy="225784"/>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9230264" y="6495691"/>
            <a:ext cx="2743200" cy="22578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5" name="Google Shape;65;p14" descr="A picture containing clock&#10;&#10;Description automatically generated"/>
          <p:cNvPicPr preferRelativeResize="0"/>
          <p:nvPr/>
        </p:nvPicPr>
        <p:blipFill rotWithShape="1">
          <a:blip r:embed="rId2">
            <a:alphaModFix/>
          </a:blip>
          <a:srcRect/>
          <a:stretch/>
        </p:blipFill>
        <p:spPr>
          <a:xfrm>
            <a:off x="218386" y="-4469"/>
            <a:ext cx="3108297" cy="106086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5"/>
          <p:cNvSpPr txBox="1">
            <a:spLocks noGrp="1"/>
          </p:cNvSpPr>
          <p:nvPr>
            <p:ph type="dt" idx="10"/>
          </p:nvPr>
        </p:nvSpPr>
        <p:spPr>
          <a:xfrm>
            <a:off x="759125" y="6495691"/>
            <a:ext cx="2983925" cy="22578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4038599" y="6495691"/>
            <a:ext cx="4950125" cy="225784"/>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9230264" y="6495691"/>
            <a:ext cx="2743200" cy="22578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0" name="Google Shape;70;p15" descr="A picture containing clock&#10;&#10;Description automatically generated"/>
          <p:cNvPicPr preferRelativeResize="0"/>
          <p:nvPr/>
        </p:nvPicPr>
        <p:blipFill rotWithShape="1">
          <a:blip r:embed="rId2">
            <a:alphaModFix/>
          </a:blip>
          <a:srcRect/>
          <a:stretch/>
        </p:blipFill>
        <p:spPr>
          <a:xfrm>
            <a:off x="218386" y="-4469"/>
            <a:ext cx="3108297" cy="106086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759125" y="1056400"/>
            <a:ext cx="11214339" cy="6342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759125" y="1825624"/>
            <a:ext cx="11214339" cy="453204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7"/>
          <p:cNvSpPr txBox="1">
            <a:spLocks noGrp="1"/>
          </p:cNvSpPr>
          <p:nvPr>
            <p:ph type="dt" idx="10"/>
          </p:nvPr>
        </p:nvSpPr>
        <p:spPr>
          <a:xfrm>
            <a:off x="759125" y="6495691"/>
            <a:ext cx="2983925" cy="22578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7"/>
          <p:cNvSpPr txBox="1">
            <a:spLocks noGrp="1"/>
          </p:cNvSpPr>
          <p:nvPr>
            <p:ph type="ftr" idx="11"/>
          </p:nvPr>
        </p:nvSpPr>
        <p:spPr>
          <a:xfrm>
            <a:off x="4038599" y="6495691"/>
            <a:ext cx="4950125" cy="225784"/>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7"/>
          <p:cNvSpPr txBox="1">
            <a:spLocks noGrp="1"/>
          </p:cNvSpPr>
          <p:nvPr>
            <p:ph type="sldNum" idx="12"/>
          </p:nvPr>
        </p:nvSpPr>
        <p:spPr>
          <a:xfrm>
            <a:off x="9230264" y="6495691"/>
            <a:ext cx="2743200" cy="225784"/>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taso.org.uk/evidence/resources-hub/introduction-to-quasi-experimental-design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so.org.uk/news-item/taso-launches-two-new-themes-which-will-shape-future-research-projec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fficeforstudents.org.uk/publications/standards-of-evidence-and-evaluating-impact-of-outrea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p:nvPr>
        </p:nvSpPr>
        <p:spPr>
          <a:xfrm>
            <a:off x="759125" y="1122363"/>
            <a:ext cx="9908875" cy="2387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endParaRPr/>
          </a:p>
          <a:p>
            <a:pPr marL="0" lvl="0" indent="0" algn="l" rtl="0">
              <a:lnSpc>
                <a:spcPct val="90000"/>
              </a:lnSpc>
              <a:spcBef>
                <a:spcPts val="0"/>
              </a:spcBef>
              <a:spcAft>
                <a:spcPts val="0"/>
              </a:spcAft>
              <a:buClr>
                <a:schemeClr val="lt1"/>
              </a:buClr>
              <a:buSzPct val="100000"/>
              <a:buFont typeface="Arial"/>
              <a:buNone/>
            </a:pPr>
            <a:r>
              <a:rPr lang="en-GB"/>
              <a:t>Tackling inequalities in higher education: an overview of TASO’s  work one year on</a:t>
            </a:r>
            <a:endParaRPr/>
          </a:p>
        </p:txBody>
      </p:sp>
      <p:sp>
        <p:nvSpPr>
          <p:cNvPr id="76" name="Google Shape;76;p1"/>
          <p:cNvSpPr txBox="1">
            <a:spLocks noGrp="1"/>
          </p:cNvSpPr>
          <p:nvPr>
            <p:ph type="subTitle" idx="1"/>
          </p:nvPr>
        </p:nvSpPr>
        <p:spPr>
          <a:xfrm>
            <a:off x="759070" y="4174994"/>
            <a:ext cx="9909000" cy="165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2"/>
              </a:buClr>
              <a:buSzPts val="2400"/>
              <a:buNone/>
            </a:pPr>
            <a:r>
              <a:rPr lang="en-GB" b="1"/>
              <a:t>Omar Khan</a:t>
            </a:r>
            <a:endParaRPr b="1"/>
          </a:p>
          <a:p>
            <a:pPr marL="0" lvl="0" indent="0" algn="l" rtl="0">
              <a:lnSpc>
                <a:spcPct val="90000"/>
              </a:lnSpc>
              <a:spcBef>
                <a:spcPts val="0"/>
              </a:spcBef>
              <a:spcAft>
                <a:spcPts val="0"/>
              </a:spcAft>
              <a:buClr>
                <a:schemeClr val="lt2"/>
              </a:buClr>
              <a:buSzPts val="2400"/>
              <a:buNone/>
            </a:pPr>
            <a:r>
              <a:rPr lang="en-GB"/>
              <a:t>Director</a:t>
            </a:r>
            <a:endParaRPr/>
          </a:p>
        </p:txBody>
      </p:sp>
      <p:sp>
        <p:nvSpPr>
          <p:cNvPr id="77" name="Google Shape;77;p1"/>
          <p:cNvSpPr txBox="1">
            <a:spLocks noGrp="1"/>
          </p:cNvSpPr>
          <p:nvPr>
            <p:ph type="sldNum" idx="12"/>
          </p:nvPr>
        </p:nvSpPr>
        <p:spPr>
          <a:xfrm>
            <a:off x="9230264" y="6495691"/>
            <a:ext cx="2743200" cy="22578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2600230392_0_381"/>
          <p:cNvSpPr txBox="1">
            <a:spLocks noGrp="1"/>
          </p:cNvSpPr>
          <p:nvPr>
            <p:ph type="sldNum" idx="12"/>
          </p:nvPr>
        </p:nvSpPr>
        <p:spPr>
          <a:xfrm>
            <a:off x="819659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10</a:t>
            </a:fld>
            <a:endParaRPr/>
          </a:p>
        </p:txBody>
      </p:sp>
      <p:sp>
        <p:nvSpPr>
          <p:cNvPr id="190" name="Google Shape;190;g12600230392_0_381"/>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Theme 1: Access and participation activities</a:t>
            </a:r>
            <a:endParaRPr/>
          </a:p>
        </p:txBody>
      </p:sp>
      <p:sp>
        <p:nvSpPr>
          <p:cNvPr id="191" name="Google Shape;191;g12600230392_0_381"/>
          <p:cNvSpPr txBox="1"/>
          <p:nvPr/>
        </p:nvSpPr>
        <p:spPr>
          <a:xfrm>
            <a:off x="92150" y="2313400"/>
            <a:ext cx="6548700" cy="4023000"/>
          </a:xfrm>
          <a:prstGeom prst="rect">
            <a:avLst/>
          </a:prstGeom>
          <a:noFill/>
          <a:ln>
            <a:noFill/>
          </a:ln>
        </p:spPr>
        <p:txBody>
          <a:bodyPr spcFirstLastPara="1" wrap="square" lIns="91425" tIns="45700" rIns="91425" bIns="45700" anchor="t" anchorCtr="0">
            <a:spAutoFit/>
          </a:bodyPr>
          <a:lstStyle/>
          <a:p>
            <a:pPr marL="914400" marR="0" lvl="1" indent="-368300" algn="l" rtl="0">
              <a:lnSpc>
                <a:spcPct val="115000"/>
              </a:lnSpc>
              <a:spcBef>
                <a:spcPts val="1000"/>
              </a:spcBef>
              <a:spcAft>
                <a:spcPts val="0"/>
              </a:spcAft>
              <a:buClr>
                <a:schemeClr val="dk1"/>
              </a:buClr>
              <a:buSzPts val="2200"/>
              <a:buFont typeface="Courier New"/>
              <a:buChar char="○"/>
            </a:pPr>
            <a:r>
              <a:rPr lang="en-GB" sz="2200" b="1" i="0" u="none" strike="noStrike" cap="none">
                <a:solidFill>
                  <a:schemeClr val="dk1"/>
                </a:solidFill>
                <a:latin typeface="Arial"/>
                <a:ea typeface="Arial"/>
                <a:cs typeface="Arial"/>
                <a:sym typeface="Arial"/>
              </a:rPr>
              <a:t>Summer schools RCT. </a:t>
            </a:r>
            <a:r>
              <a:rPr lang="en-GB" sz="2200" b="0" i="0" u="none" strike="noStrike" cap="none">
                <a:solidFill>
                  <a:schemeClr val="dk1"/>
                </a:solidFill>
                <a:latin typeface="Arial"/>
                <a:ea typeface="Arial"/>
                <a:cs typeface="Arial"/>
                <a:sym typeface="Arial"/>
              </a:rPr>
              <a:t>Year 1 first results published in Summer 2022, with full Year 2 results published in late 2024.</a:t>
            </a:r>
            <a:endParaRPr sz="2200" b="0" i="0" u="none" strike="noStrike" cap="none">
              <a:solidFill>
                <a:schemeClr val="dk1"/>
              </a:solidFill>
              <a:latin typeface="Arial"/>
              <a:ea typeface="Arial"/>
              <a:cs typeface="Arial"/>
              <a:sym typeface="Arial"/>
            </a:endParaRPr>
          </a:p>
          <a:p>
            <a:pPr marL="914400" marR="0" lvl="1" indent="-368300" algn="l" rtl="0">
              <a:lnSpc>
                <a:spcPct val="115000"/>
              </a:lnSpc>
              <a:spcBef>
                <a:spcPts val="1000"/>
              </a:spcBef>
              <a:spcAft>
                <a:spcPts val="0"/>
              </a:spcAft>
              <a:buClr>
                <a:schemeClr val="dk1"/>
              </a:buClr>
              <a:buSzPts val="2200"/>
              <a:buFont typeface="Courier New"/>
              <a:buChar char="○"/>
            </a:pPr>
            <a:r>
              <a:rPr lang="en-GB" sz="2200" b="1" i="0" u="none" strike="noStrike" cap="none">
                <a:solidFill>
                  <a:schemeClr val="dk1"/>
                </a:solidFill>
                <a:latin typeface="Arial"/>
                <a:ea typeface="Arial"/>
                <a:cs typeface="Arial"/>
                <a:sym typeface="Arial"/>
              </a:rPr>
              <a:t>MIOM: </a:t>
            </a:r>
            <a:r>
              <a:rPr lang="en-GB" sz="2200" b="0" i="0" u="none" strike="noStrike" cap="none">
                <a:solidFill>
                  <a:schemeClr val="dk1"/>
                </a:solidFill>
                <a:latin typeface="Arial"/>
                <a:ea typeface="Arial"/>
                <a:cs typeface="Arial"/>
                <a:sym typeface="Arial"/>
              </a:rPr>
              <a:t>3 pilot impact evaluations (2 RCTs and 1 QED) on the efficacy of multi-intervention outreach programmes and how to evaluate them (published March 2023)</a:t>
            </a:r>
            <a:endParaRPr sz="2200" b="0" i="0" u="none" strike="noStrike" cap="none">
              <a:solidFill>
                <a:schemeClr val="dk1"/>
              </a:solidFill>
              <a:latin typeface="Arial"/>
              <a:ea typeface="Arial"/>
              <a:cs typeface="Arial"/>
              <a:sym typeface="Arial"/>
            </a:endParaRPr>
          </a:p>
          <a:p>
            <a:pPr marL="914400" marR="0" lvl="0" indent="0" algn="l" rtl="0">
              <a:lnSpc>
                <a:spcPct val="115000"/>
              </a:lnSpc>
              <a:spcBef>
                <a:spcPts val="100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92" name="Google Shape;192;g12600230392_0_381"/>
          <p:cNvPicPr preferRelativeResize="0"/>
          <p:nvPr/>
        </p:nvPicPr>
        <p:blipFill rotWithShape="1">
          <a:blip r:embed="rId3">
            <a:alphaModFix/>
          </a:blip>
          <a:srcRect/>
          <a:stretch/>
        </p:blipFill>
        <p:spPr>
          <a:xfrm>
            <a:off x="6736625" y="2536600"/>
            <a:ext cx="4842749" cy="33704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2600230392_0_395"/>
          <p:cNvSpPr txBox="1">
            <a:spLocks noGrp="1"/>
          </p:cNvSpPr>
          <p:nvPr>
            <p:ph type="sldNum" idx="12"/>
          </p:nvPr>
        </p:nvSpPr>
        <p:spPr>
          <a:xfrm>
            <a:off x="819659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11</a:t>
            </a:fld>
            <a:endParaRPr/>
          </a:p>
        </p:txBody>
      </p:sp>
      <p:sp>
        <p:nvSpPr>
          <p:cNvPr id="198" name="Google Shape;198;g12600230392_0_395"/>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Attainment raising typology (Theme 1)</a:t>
            </a:r>
            <a:endParaRPr/>
          </a:p>
        </p:txBody>
      </p:sp>
      <p:sp>
        <p:nvSpPr>
          <p:cNvPr id="199" name="Google Shape;199;g12600230392_0_395"/>
          <p:cNvSpPr txBox="1"/>
          <p:nvPr/>
        </p:nvSpPr>
        <p:spPr>
          <a:xfrm>
            <a:off x="297300" y="2226663"/>
            <a:ext cx="6387600" cy="523200"/>
          </a:xfrm>
          <a:prstGeom prst="rect">
            <a:avLst/>
          </a:prstGeom>
          <a:noFill/>
          <a:ln>
            <a:noFill/>
          </a:ln>
        </p:spPr>
        <p:txBody>
          <a:bodyPr spcFirstLastPara="1" wrap="square" lIns="91425" tIns="91425" rIns="91425" bIns="91425" anchor="t" anchorCtr="0">
            <a:spAutoFit/>
          </a:bodyPr>
          <a:lstStyle/>
          <a:p>
            <a:pPr marL="269999" marR="0" lvl="1" indent="-130299" algn="l" rtl="0">
              <a:lnSpc>
                <a:spcPct val="115000"/>
              </a:lnSpc>
              <a:spcBef>
                <a:spcPts val="100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p:txBody>
      </p:sp>
      <p:sp>
        <p:nvSpPr>
          <p:cNvPr id="200" name="Google Shape;200;g12600230392_0_395"/>
          <p:cNvSpPr txBox="1"/>
          <p:nvPr/>
        </p:nvSpPr>
        <p:spPr>
          <a:xfrm>
            <a:off x="585600" y="2124700"/>
            <a:ext cx="11020800" cy="4596900"/>
          </a:xfrm>
          <a:prstGeom prst="rect">
            <a:avLst/>
          </a:prstGeom>
          <a:noFill/>
          <a:ln>
            <a:noFill/>
          </a:ln>
        </p:spPr>
        <p:txBody>
          <a:bodyPr spcFirstLastPara="1" wrap="square" lIns="91425" tIns="91425" rIns="91425" bIns="91425" anchor="t" anchorCtr="0">
            <a:spAutoFit/>
          </a:bodyPr>
          <a:lstStyle/>
          <a:p>
            <a:pPr marL="457200" marR="0" lvl="0" indent="-361950" algn="l" rtl="0">
              <a:lnSpc>
                <a:spcPct val="115000"/>
              </a:lnSpc>
              <a:spcBef>
                <a:spcPts val="0"/>
              </a:spcBef>
              <a:spcAft>
                <a:spcPts val="0"/>
              </a:spcAft>
              <a:buClr>
                <a:schemeClr val="dk1"/>
              </a:buClr>
              <a:buSzPts val="2100"/>
              <a:buFont typeface="Arial"/>
              <a:buChar char="●"/>
            </a:pPr>
            <a:r>
              <a:rPr lang="en-GB" sz="2100" b="0" i="0" u="none" strike="noStrike" cap="none">
                <a:solidFill>
                  <a:schemeClr val="dk1"/>
                </a:solidFill>
                <a:latin typeface="Arial"/>
                <a:ea typeface="Arial"/>
                <a:cs typeface="Arial"/>
                <a:sym typeface="Arial"/>
              </a:rPr>
              <a:t>The latest guidance from the Office for Students (OfS) has called on HEPs to focus their widening participation activities on raising the academic attainment of school students. </a:t>
            </a:r>
            <a:endParaRPr sz="21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100"/>
              <a:buFont typeface="Arial"/>
              <a:buNone/>
            </a:pPr>
            <a:endParaRPr sz="2100" b="0" i="0" u="none" strike="noStrike" cap="none">
              <a:solidFill>
                <a:schemeClr val="dk1"/>
              </a:solidFill>
              <a:latin typeface="Arial"/>
              <a:ea typeface="Arial"/>
              <a:cs typeface="Arial"/>
              <a:sym typeface="Arial"/>
            </a:endParaRPr>
          </a:p>
          <a:p>
            <a:pPr marL="457200" marR="0" lvl="0" indent="-361950" algn="l" rtl="0">
              <a:lnSpc>
                <a:spcPct val="115000"/>
              </a:lnSpc>
              <a:spcBef>
                <a:spcPts val="0"/>
              </a:spcBef>
              <a:spcAft>
                <a:spcPts val="0"/>
              </a:spcAft>
              <a:buClr>
                <a:schemeClr val="dk1"/>
              </a:buClr>
              <a:buSzPts val="2100"/>
              <a:buFont typeface="Arial"/>
              <a:buChar char="●"/>
            </a:pPr>
            <a:r>
              <a:rPr lang="en-GB" sz="2100" b="0" i="0" u="none" strike="noStrike" cap="none">
                <a:solidFill>
                  <a:schemeClr val="dk1"/>
                </a:solidFill>
                <a:latin typeface="Arial"/>
                <a:ea typeface="Arial"/>
                <a:cs typeface="Arial"/>
                <a:sym typeface="Arial"/>
              </a:rPr>
              <a:t>TASO is developing a:</a:t>
            </a:r>
            <a:endParaRPr sz="2100" b="0" i="0" u="none" strike="noStrike" cap="none">
              <a:solidFill>
                <a:schemeClr val="dk1"/>
              </a:solidFill>
              <a:latin typeface="Arial"/>
              <a:ea typeface="Arial"/>
              <a:cs typeface="Arial"/>
              <a:sym typeface="Arial"/>
            </a:endParaRPr>
          </a:p>
          <a:p>
            <a:pPr marL="914400" marR="0" lvl="1" indent="-361950" algn="l" rtl="0">
              <a:lnSpc>
                <a:spcPct val="115000"/>
              </a:lnSpc>
              <a:spcBef>
                <a:spcPts val="0"/>
              </a:spcBef>
              <a:spcAft>
                <a:spcPts val="0"/>
              </a:spcAft>
              <a:buClr>
                <a:schemeClr val="dk1"/>
              </a:buClr>
              <a:buSzPts val="2100"/>
              <a:buFont typeface="Arial"/>
              <a:buChar char="○"/>
            </a:pPr>
            <a:r>
              <a:rPr lang="en-GB" sz="2100" b="0" i="0" u="none" strike="noStrike" cap="none">
                <a:solidFill>
                  <a:schemeClr val="dk1"/>
                </a:solidFill>
                <a:latin typeface="Arial"/>
                <a:ea typeface="Arial"/>
                <a:cs typeface="Arial"/>
                <a:sym typeface="Arial"/>
              </a:rPr>
              <a:t>Rapid review of the literature on interventions carried out by HEPs to raise the attainment of school-age students. </a:t>
            </a:r>
            <a:endParaRPr sz="2100" b="0" i="0" u="none" strike="noStrike" cap="none">
              <a:solidFill>
                <a:schemeClr val="dk1"/>
              </a:solidFill>
              <a:latin typeface="Arial"/>
              <a:ea typeface="Arial"/>
              <a:cs typeface="Arial"/>
              <a:sym typeface="Arial"/>
            </a:endParaRPr>
          </a:p>
          <a:p>
            <a:pPr marL="914400" marR="0" lvl="1" indent="-361950" algn="l" rtl="0">
              <a:lnSpc>
                <a:spcPct val="115000"/>
              </a:lnSpc>
              <a:spcBef>
                <a:spcPts val="0"/>
              </a:spcBef>
              <a:spcAft>
                <a:spcPts val="0"/>
              </a:spcAft>
              <a:buClr>
                <a:schemeClr val="dk1"/>
              </a:buClr>
              <a:buSzPts val="2100"/>
              <a:buFont typeface="Arial"/>
              <a:buChar char="○"/>
            </a:pPr>
            <a:r>
              <a:rPr lang="en-GB" sz="2100" b="0" i="0" u="none" strike="noStrike" cap="none">
                <a:solidFill>
                  <a:schemeClr val="dk1"/>
                </a:solidFill>
                <a:latin typeface="Arial"/>
                <a:ea typeface="Arial"/>
                <a:cs typeface="Arial"/>
                <a:sym typeface="Arial"/>
              </a:rPr>
              <a:t>Typology of attainment raising interventions/activities, this currently includes:</a:t>
            </a:r>
            <a:endParaRPr sz="2100" b="0" i="0" u="none" strike="noStrike" cap="none">
              <a:solidFill>
                <a:schemeClr val="dk1"/>
              </a:solidFill>
              <a:latin typeface="Arial"/>
              <a:ea typeface="Arial"/>
              <a:cs typeface="Arial"/>
              <a:sym typeface="Arial"/>
            </a:endParaRPr>
          </a:p>
          <a:p>
            <a:pPr marL="1828800" marR="0" lvl="0" indent="-361950" algn="l" rtl="0">
              <a:lnSpc>
                <a:spcPct val="115000"/>
              </a:lnSpc>
              <a:spcBef>
                <a:spcPts val="0"/>
              </a:spcBef>
              <a:spcAft>
                <a:spcPts val="0"/>
              </a:spcAft>
              <a:buClr>
                <a:schemeClr val="dk1"/>
              </a:buClr>
              <a:buSzPts val="2100"/>
              <a:buFont typeface="Arial"/>
              <a:buAutoNum type="arabicPeriod"/>
            </a:pPr>
            <a:r>
              <a:rPr lang="en-GB" sz="2100" b="0" i="0" u="none" strike="noStrike" cap="none">
                <a:solidFill>
                  <a:schemeClr val="dk1"/>
                </a:solidFill>
                <a:latin typeface="Arial"/>
                <a:ea typeface="Arial"/>
                <a:cs typeface="Arial"/>
                <a:sym typeface="Arial"/>
              </a:rPr>
              <a:t>Information, advice and guidance</a:t>
            </a:r>
            <a:endParaRPr sz="2100" b="0" i="0" u="none" strike="noStrike" cap="none">
              <a:solidFill>
                <a:schemeClr val="dk1"/>
              </a:solidFill>
              <a:latin typeface="Arial"/>
              <a:ea typeface="Arial"/>
              <a:cs typeface="Arial"/>
              <a:sym typeface="Arial"/>
            </a:endParaRPr>
          </a:p>
          <a:p>
            <a:pPr marL="1828800" marR="0" lvl="0" indent="-361950" algn="l" rtl="0">
              <a:lnSpc>
                <a:spcPct val="115000"/>
              </a:lnSpc>
              <a:spcBef>
                <a:spcPts val="0"/>
              </a:spcBef>
              <a:spcAft>
                <a:spcPts val="0"/>
              </a:spcAft>
              <a:buClr>
                <a:schemeClr val="dk1"/>
              </a:buClr>
              <a:buSzPts val="2100"/>
              <a:buFont typeface="Arial"/>
              <a:buAutoNum type="arabicPeriod"/>
            </a:pPr>
            <a:r>
              <a:rPr lang="en-GB" sz="2100" b="0" i="0" u="none" strike="noStrike" cap="none">
                <a:solidFill>
                  <a:schemeClr val="dk1"/>
                </a:solidFill>
                <a:latin typeface="Arial"/>
                <a:ea typeface="Arial"/>
                <a:cs typeface="Arial"/>
                <a:sym typeface="Arial"/>
              </a:rPr>
              <a:t>Developing study skills and other soft skills</a:t>
            </a:r>
            <a:endParaRPr sz="2100" b="0" i="0" u="none" strike="noStrike" cap="none">
              <a:solidFill>
                <a:schemeClr val="dk1"/>
              </a:solidFill>
              <a:latin typeface="Arial"/>
              <a:ea typeface="Arial"/>
              <a:cs typeface="Arial"/>
              <a:sym typeface="Arial"/>
            </a:endParaRPr>
          </a:p>
          <a:p>
            <a:pPr marL="1828800" marR="0" lvl="0" indent="-361950" algn="l" rtl="0">
              <a:lnSpc>
                <a:spcPct val="115000"/>
              </a:lnSpc>
              <a:spcBef>
                <a:spcPts val="0"/>
              </a:spcBef>
              <a:spcAft>
                <a:spcPts val="0"/>
              </a:spcAft>
              <a:buClr>
                <a:schemeClr val="dk1"/>
              </a:buClr>
              <a:buSzPts val="2100"/>
              <a:buFont typeface="Arial"/>
              <a:buAutoNum type="arabicPeriod"/>
            </a:pPr>
            <a:r>
              <a:rPr lang="en-GB" sz="2100" b="0" i="0" u="none" strike="noStrike" cap="none">
                <a:solidFill>
                  <a:schemeClr val="dk1"/>
                </a:solidFill>
                <a:latin typeface="Arial"/>
                <a:ea typeface="Arial"/>
                <a:cs typeface="Arial"/>
                <a:sym typeface="Arial"/>
              </a:rPr>
              <a:t>Tutoring and other academic support</a:t>
            </a:r>
            <a:endParaRPr sz="2100" b="0" i="0" u="none" strike="noStrike" cap="none">
              <a:solidFill>
                <a:schemeClr val="dk1"/>
              </a:solidFill>
              <a:latin typeface="Arial"/>
              <a:ea typeface="Arial"/>
              <a:cs typeface="Arial"/>
              <a:sym typeface="Arial"/>
            </a:endParaRPr>
          </a:p>
          <a:p>
            <a:pPr marL="1828800" marR="0" lvl="0" indent="-361950" algn="l" rtl="0">
              <a:lnSpc>
                <a:spcPct val="115000"/>
              </a:lnSpc>
              <a:spcBef>
                <a:spcPts val="0"/>
              </a:spcBef>
              <a:spcAft>
                <a:spcPts val="0"/>
              </a:spcAft>
              <a:buClr>
                <a:schemeClr val="dk1"/>
              </a:buClr>
              <a:buSzPts val="2100"/>
              <a:buFont typeface="Arial"/>
              <a:buAutoNum type="arabicPeriod"/>
            </a:pPr>
            <a:r>
              <a:rPr lang="en-GB" sz="2100" b="0" i="0" u="none" strike="noStrike" cap="none">
                <a:solidFill>
                  <a:schemeClr val="dk1"/>
                </a:solidFill>
                <a:latin typeface="Arial"/>
                <a:ea typeface="Arial"/>
                <a:cs typeface="Arial"/>
                <a:sym typeface="Arial"/>
              </a:rPr>
              <a:t>School governance and teacher training</a:t>
            </a:r>
            <a:endParaRPr sz="2100" b="0" i="0" u="none" strike="noStrike" cap="none">
              <a:solidFill>
                <a:schemeClr val="dk1"/>
              </a:solidFill>
              <a:latin typeface="Arial"/>
              <a:ea typeface="Arial"/>
              <a:cs typeface="Arial"/>
              <a:sym typeface="Arial"/>
            </a:endParaRPr>
          </a:p>
          <a:p>
            <a:pPr marL="1828800" marR="0" lvl="0" indent="-361950" algn="l" rtl="0">
              <a:lnSpc>
                <a:spcPct val="115000"/>
              </a:lnSpc>
              <a:spcBef>
                <a:spcPts val="0"/>
              </a:spcBef>
              <a:spcAft>
                <a:spcPts val="0"/>
              </a:spcAft>
              <a:buClr>
                <a:schemeClr val="dk1"/>
              </a:buClr>
              <a:buSzPts val="2100"/>
              <a:buFont typeface="Arial"/>
              <a:buAutoNum type="arabicPeriod"/>
            </a:pPr>
            <a:r>
              <a:rPr lang="en-GB" sz="2100" b="0" i="0" u="none" strike="noStrike" cap="none">
                <a:solidFill>
                  <a:schemeClr val="dk1"/>
                </a:solidFill>
                <a:latin typeface="Arial"/>
                <a:ea typeface="Arial"/>
                <a:cs typeface="Arial"/>
                <a:sym typeface="Arial"/>
              </a:rPr>
              <a:t>Multi-intervention outreach and mentoring </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2600230392_0_402"/>
          <p:cNvSpPr txBox="1">
            <a:spLocks noGrp="1"/>
          </p:cNvSpPr>
          <p:nvPr>
            <p:ph type="sldNum" idx="12"/>
          </p:nvPr>
        </p:nvSpPr>
        <p:spPr>
          <a:xfrm>
            <a:off x="819659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12</a:t>
            </a:fld>
            <a:endParaRPr/>
          </a:p>
        </p:txBody>
      </p:sp>
      <p:sp>
        <p:nvSpPr>
          <p:cNvPr id="206" name="Google Shape;206;g12600230392_0_402"/>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Theme 2: Student Experience</a:t>
            </a:r>
            <a:endParaRPr/>
          </a:p>
        </p:txBody>
      </p:sp>
      <p:sp>
        <p:nvSpPr>
          <p:cNvPr id="207" name="Google Shape;207;g12600230392_0_402"/>
          <p:cNvSpPr txBox="1"/>
          <p:nvPr/>
        </p:nvSpPr>
        <p:spPr>
          <a:xfrm>
            <a:off x="364100" y="2167525"/>
            <a:ext cx="5475000" cy="4800248"/>
          </a:xfrm>
          <a:prstGeom prst="rect">
            <a:avLst/>
          </a:prstGeom>
          <a:noFill/>
          <a:ln>
            <a:noFill/>
          </a:ln>
        </p:spPr>
        <p:txBody>
          <a:bodyPr spcFirstLastPara="1" wrap="square" lIns="91425" tIns="45700" rIns="91425" bIns="45700" anchor="t" anchorCtr="0">
            <a:spAutoFit/>
          </a:bodyPr>
          <a:lstStyle/>
          <a:p>
            <a:pPr marL="457200" marR="0" lvl="0" indent="-368300" algn="l" rtl="0">
              <a:lnSpc>
                <a:spcPct val="100000"/>
              </a:lnSpc>
              <a:spcBef>
                <a:spcPts val="120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Race Equality Gaps: TASO is working with 2 HEPs to use evaluate whether reforming the curriculum to make it more diverse will help close race equality gaps in attainment (QED).</a:t>
            </a:r>
            <a:endParaRPr sz="2200" b="0" i="0" u="none" strike="noStrike" cap="none" dirty="0">
              <a:solidFill>
                <a:schemeClr val="dk1"/>
              </a:solidFill>
              <a:latin typeface="Arial"/>
              <a:ea typeface="Arial"/>
              <a:cs typeface="Arial"/>
              <a:sym typeface="Arial"/>
            </a:endParaRPr>
          </a:p>
          <a:p>
            <a:pPr marL="457200" marR="0" lvl="0" indent="0" algn="l" rtl="0">
              <a:lnSpc>
                <a:spcPct val="100000"/>
              </a:lnSpc>
              <a:spcBef>
                <a:spcPts val="1200"/>
              </a:spcBef>
              <a:spcAft>
                <a:spcPts val="0"/>
              </a:spcAft>
              <a:buClr>
                <a:srgbClr val="000000"/>
              </a:buClr>
              <a:buSzPts val="200"/>
              <a:buFont typeface="Arial"/>
              <a:buNone/>
            </a:pPr>
            <a:endParaRPr sz="2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120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A research project to understand the impact of shifting to online T&amp;L during the COVID-19 pandemic on disadvantaged learners. .</a:t>
            </a:r>
            <a:endParaRPr sz="2200" b="0" i="0" u="none" strike="noStrike" cap="none" dirty="0">
              <a:solidFill>
                <a:schemeClr val="dk1"/>
              </a:solidFill>
              <a:latin typeface="Arial"/>
              <a:ea typeface="Arial"/>
              <a:cs typeface="Arial"/>
              <a:sym typeface="Arial"/>
            </a:endParaRPr>
          </a:p>
          <a:p>
            <a:pPr marL="457200" marR="0" lvl="0" indent="0" algn="l" rtl="0">
              <a:lnSpc>
                <a:spcPct val="100000"/>
              </a:lnSpc>
              <a:spcBef>
                <a:spcPts val="1200"/>
              </a:spcBef>
              <a:spcAft>
                <a:spcPts val="0"/>
              </a:spcAft>
              <a:buClr>
                <a:srgbClr val="000000"/>
              </a:buClr>
              <a:buSzPts val="200"/>
              <a:buFont typeface="Arial"/>
              <a:buNone/>
            </a:pPr>
            <a:endParaRPr sz="200" b="0" i="0" u="none" strike="noStrike" cap="none" dirty="0">
              <a:solidFill>
                <a:schemeClr val="dk1"/>
              </a:solidFill>
              <a:latin typeface="Arial"/>
              <a:ea typeface="Arial"/>
              <a:cs typeface="Arial"/>
              <a:sym typeface="Arial"/>
            </a:endParaRPr>
          </a:p>
          <a:p>
            <a:pPr marL="457200" marR="0" lvl="0" indent="-368300" algn="l" rtl="0">
              <a:lnSpc>
                <a:spcPct val="115000"/>
              </a:lnSpc>
              <a:spcBef>
                <a:spcPts val="1000"/>
              </a:spcBef>
              <a:spcAft>
                <a:spcPts val="60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Both findings will be published </a:t>
            </a:r>
            <a:r>
              <a:rPr lang="en-GB" sz="2200" b="0" i="0" u="none" strike="noStrike" cap="none">
                <a:solidFill>
                  <a:schemeClr val="dk1"/>
                </a:solidFill>
                <a:latin typeface="Arial"/>
                <a:ea typeface="Arial"/>
                <a:cs typeface="Arial"/>
                <a:sym typeface="Arial"/>
              </a:rPr>
              <a:t>in </a:t>
            </a:r>
            <a:r>
              <a:rPr lang="en-GB" sz="2200">
                <a:solidFill>
                  <a:schemeClr val="dk1"/>
                </a:solidFill>
              </a:rPr>
              <a:t>Autumn</a:t>
            </a:r>
            <a:r>
              <a:rPr lang="en-GB" sz="2200" b="0" i="0" u="none" strike="noStrike" cap="none">
                <a:solidFill>
                  <a:schemeClr val="dk1"/>
                </a:solidFill>
                <a:latin typeface="Arial"/>
                <a:ea typeface="Arial"/>
                <a:cs typeface="Arial"/>
                <a:sym typeface="Arial"/>
              </a:rPr>
              <a:t> 2022.</a:t>
            </a:r>
            <a:endParaRPr sz="1800" b="0" i="0" u="none" strike="noStrike" cap="none" dirty="0">
              <a:solidFill>
                <a:schemeClr val="dk1"/>
              </a:solidFill>
              <a:latin typeface="Arial"/>
              <a:ea typeface="Arial"/>
              <a:cs typeface="Arial"/>
              <a:sym typeface="Arial"/>
            </a:endParaRPr>
          </a:p>
        </p:txBody>
      </p:sp>
      <p:pic>
        <p:nvPicPr>
          <p:cNvPr id="208" name="Google Shape;208;g12600230392_0_402"/>
          <p:cNvPicPr preferRelativeResize="0"/>
          <p:nvPr/>
        </p:nvPicPr>
        <p:blipFill rotWithShape="1">
          <a:blip r:embed="rId3">
            <a:alphaModFix/>
          </a:blip>
          <a:srcRect/>
          <a:stretch/>
        </p:blipFill>
        <p:spPr>
          <a:xfrm>
            <a:off x="6132250" y="2292349"/>
            <a:ext cx="5614926" cy="3606775"/>
          </a:xfrm>
          <a:prstGeom prst="rect">
            <a:avLst/>
          </a:prstGeom>
          <a:noFill/>
          <a:ln w="9525" cap="flat" cmpd="sng">
            <a:solidFill>
              <a:srgbClr val="000000"/>
            </a:solidFill>
            <a:prstDash val="solid"/>
            <a:round/>
            <a:headEnd type="none" w="sm" len="sm"/>
            <a:tailEnd type="none" w="sm" len="sm"/>
          </a:ln>
        </p:spPr>
      </p:pic>
      <p:sp>
        <p:nvSpPr>
          <p:cNvPr id="209" name="Google Shape;209;g12600230392_0_402"/>
          <p:cNvSpPr txBox="1"/>
          <p:nvPr/>
        </p:nvSpPr>
        <p:spPr>
          <a:xfrm>
            <a:off x="6132250" y="5973225"/>
            <a:ext cx="59631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See our webinar on quasi-experimental design: </a:t>
            </a:r>
            <a:r>
              <a:rPr lang="en-GB" sz="1400" b="0" i="0" u="sng" strike="noStrike" cap="none">
                <a:solidFill>
                  <a:schemeClr val="hlink"/>
                </a:solidFill>
                <a:latin typeface="Arial"/>
                <a:ea typeface="Arial"/>
                <a:cs typeface="Arial"/>
                <a:sym typeface="Arial"/>
                <a:hlinkClick r:id="rId4"/>
              </a:rPr>
              <a:t>https://taso.org.uk/evidence/resources-hub/introduction-to-quasi-experimental-designs/</a:t>
            </a: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2600230392_0_417"/>
          <p:cNvSpPr txBox="1">
            <a:spLocks noGrp="1"/>
          </p:cNvSpPr>
          <p:nvPr>
            <p:ph type="sldNum" idx="12"/>
          </p:nvPr>
        </p:nvSpPr>
        <p:spPr>
          <a:xfrm>
            <a:off x="819659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13</a:t>
            </a:fld>
            <a:endParaRPr/>
          </a:p>
        </p:txBody>
      </p:sp>
      <p:sp>
        <p:nvSpPr>
          <p:cNvPr id="215" name="Google Shape;215;g12600230392_0_417"/>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Themes 3 and 4</a:t>
            </a:r>
            <a:endParaRPr/>
          </a:p>
        </p:txBody>
      </p:sp>
      <p:sp>
        <p:nvSpPr>
          <p:cNvPr id="216" name="Google Shape;216;g12600230392_0_417"/>
          <p:cNvSpPr txBox="1"/>
          <p:nvPr/>
        </p:nvSpPr>
        <p:spPr>
          <a:xfrm>
            <a:off x="488352" y="2316675"/>
            <a:ext cx="10336200" cy="4047300"/>
          </a:xfrm>
          <a:prstGeom prst="rect">
            <a:avLst/>
          </a:prstGeom>
          <a:noFill/>
          <a:ln>
            <a:noFill/>
          </a:ln>
        </p:spPr>
        <p:txBody>
          <a:bodyPr spcFirstLastPara="1" wrap="square" lIns="91425" tIns="45700" rIns="91425" bIns="45700" anchor="t" anchorCtr="0">
            <a:spAutoFit/>
          </a:bodyPr>
          <a:lstStyle/>
          <a:p>
            <a:pPr marL="457200" marR="0" lvl="0" indent="-368300" algn="l" rtl="0">
              <a:lnSpc>
                <a:spcPct val="115000"/>
              </a:lnSpc>
              <a:spcBef>
                <a:spcPts val="6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In July 2021, we published our </a:t>
            </a:r>
            <a:r>
              <a:rPr lang="en-GB" sz="2200" b="0" i="0" u="sng" strike="noStrike" cap="non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Sector Consultation Report</a:t>
            </a:r>
            <a:r>
              <a:rPr lang="en-GB" sz="2200" b="0" i="0" u="none" strike="noStrike" cap="none">
                <a:solidFill>
                  <a:schemeClr val="dk1"/>
                </a:solidFill>
                <a:latin typeface="Arial"/>
                <a:ea typeface="Arial"/>
                <a:cs typeface="Arial"/>
                <a:sym typeface="Arial"/>
              </a:rPr>
              <a:t>, detailing the scoping exercise TASO conducted with the sector to determine the focus of our two newest themes (Employment and Employability; Mental Health and Disability).</a:t>
            </a:r>
            <a:endParaRPr sz="2200" b="0" i="0" u="none" strike="noStrike" cap="none">
              <a:solidFill>
                <a:schemeClr val="dk1"/>
              </a:solidFill>
              <a:latin typeface="Arial"/>
              <a:ea typeface="Arial"/>
              <a:cs typeface="Arial"/>
              <a:sym typeface="Arial"/>
            </a:endParaRPr>
          </a:p>
          <a:p>
            <a:pPr marL="457200" marR="0" lvl="0" indent="0" algn="l" rtl="0">
              <a:lnSpc>
                <a:spcPct val="115000"/>
              </a:lnSpc>
              <a:spcBef>
                <a:spcPts val="60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a:p>
            <a:pPr marL="457200" marR="0" lvl="0" indent="-368300" algn="l" rtl="0">
              <a:lnSpc>
                <a:spcPct val="100000"/>
              </a:lnSpc>
              <a:spcBef>
                <a:spcPts val="12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Three Gap Analysis reports for these areas will be published in Summer 2022. </a:t>
            </a:r>
            <a:endParaRPr sz="2200" b="0" i="0" u="none" strike="noStrike" cap="none">
              <a:solidFill>
                <a:schemeClr val="dk1"/>
              </a:solidFill>
              <a:latin typeface="Arial"/>
              <a:ea typeface="Arial"/>
              <a:cs typeface="Arial"/>
              <a:sym typeface="Arial"/>
            </a:endParaRPr>
          </a:p>
          <a:p>
            <a:pPr marL="457200" marR="0" lvl="0" indent="0" algn="l" rtl="0">
              <a:lnSpc>
                <a:spcPct val="100000"/>
              </a:lnSpc>
              <a:spcBef>
                <a:spcPts val="120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a:p>
            <a:pPr marL="457200" marR="0" lvl="0" indent="-368300" algn="l" rtl="0">
              <a:lnSpc>
                <a:spcPct val="100000"/>
              </a:lnSpc>
              <a:spcBef>
                <a:spcPts val="12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In May, we plan to invite HEPs to submit examples of the activities / interventions they are delivering to reduce equality gaps within these thematic areas. We will support the evaluation of selected interventions by matching HEPs with representatives from our evaluation panel. </a:t>
            </a: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2600230392_0_423"/>
          <p:cNvSpPr txBox="1">
            <a:spLocks noGrp="1"/>
          </p:cNvSpPr>
          <p:nvPr>
            <p:ph type="sldNum" idx="12"/>
          </p:nvPr>
        </p:nvSpPr>
        <p:spPr>
          <a:xfrm>
            <a:off x="819659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14</a:t>
            </a:fld>
            <a:endParaRPr/>
          </a:p>
        </p:txBody>
      </p:sp>
      <p:sp>
        <p:nvSpPr>
          <p:cNvPr id="222" name="Google Shape;222;g12600230392_0_423"/>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Evaluation projects </a:t>
            </a:r>
            <a:endParaRPr/>
          </a:p>
        </p:txBody>
      </p:sp>
      <p:sp>
        <p:nvSpPr>
          <p:cNvPr id="223" name="Google Shape;223;g12600230392_0_423"/>
          <p:cNvSpPr txBox="1"/>
          <p:nvPr/>
        </p:nvSpPr>
        <p:spPr>
          <a:xfrm>
            <a:off x="258925" y="2249500"/>
            <a:ext cx="11648100" cy="4131900"/>
          </a:xfrm>
          <a:prstGeom prst="rect">
            <a:avLst/>
          </a:prstGeom>
          <a:noFill/>
          <a:ln>
            <a:noFill/>
          </a:ln>
        </p:spPr>
        <p:txBody>
          <a:bodyPr spcFirstLastPara="1" wrap="square" lIns="91425" tIns="45700" rIns="91425" bIns="45700" anchor="t" anchorCtr="0">
            <a:spAutoFit/>
          </a:bodyPr>
          <a:lstStyle/>
          <a:p>
            <a:pPr marL="457200" marR="0" lvl="0" indent="0" algn="l" rtl="0">
              <a:lnSpc>
                <a:spcPct val="115000"/>
              </a:lnSpc>
              <a:spcBef>
                <a:spcPts val="600"/>
              </a:spcBef>
              <a:spcAft>
                <a:spcPts val="0"/>
              </a:spcAft>
              <a:buClr>
                <a:srgbClr val="000000"/>
              </a:buClr>
              <a:buSzPts val="1000"/>
              <a:buFont typeface="Arial"/>
              <a:buNone/>
            </a:pPr>
            <a:endParaRPr sz="900" b="0" i="0" u="none" strike="noStrike" cap="none">
              <a:solidFill>
                <a:schemeClr val="dk1"/>
              </a:solidFill>
              <a:latin typeface="Arial"/>
              <a:ea typeface="Arial"/>
              <a:cs typeface="Arial"/>
              <a:sym typeface="Arial"/>
            </a:endParaRPr>
          </a:p>
          <a:p>
            <a:pPr marL="457200" marR="0" lvl="0" indent="-368300" algn="l" rtl="0">
              <a:lnSpc>
                <a:spcPct val="115000"/>
              </a:lnSpc>
              <a:spcBef>
                <a:spcPts val="600"/>
              </a:spcBef>
              <a:spcAft>
                <a:spcPts val="0"/>
              </a:spcAft>
              <a:buClr>
                <a:schemeClr val="dk1"/>
              </a:buClr>
              <a:buSzPts val="2200"/>
              <a:buFont typeface="Arial"/>
              <a:buChar char="●"/>
            </a:pPr>
            <a:r>
              <a:rPr lang="en-GB" sz="2200" b="1" i="0" u="none" strike="noStrike" cap="none">
                <a:solidFill>
                  <a:schemeClr val="dk1"/>
                </a:solidFill>
                <a:latin typeface="Arial"/>
                <a:ea typeface="Arial"/>
                <a:cs typeface="Arial"/>
                <a:sym typeface="Arial"/>
              </a:rPr>
              <a:t>Survey validation, </a:t>
            </a:r>
            <a:r>
              <a:rPr lang="en-GB" sz="2200" b="0" i="0" u="none" strike="noStrike" cap="none">
                <a:solidFill>
                  <a:schemeClr val="dk1"/>
                </a:solidFill>
                <a:latin typeface="Arial"/>
                <a:ea typeface="Arial"/>
                <a:cs typeface="Arial"/>
                <a:sym typeface="Arial"/>
              </a:rPr>
              <a:t>a review of existing scales used across widening participation and student success teams, cumulating in the design of a multi-scale questionnaire that can be widely used. </a:t>
            </a:r>
            <a:endParaRPr sz="2200" b="0" i="0" u="none" strike="noStrike" cap="none">
              <a:solidFill>
                <a:schemeClr val="dk1"/>
              </a:solidFill>
              <a:latin typeface="Arial"/>
              <a:ea typeface="Arial"/>
              <a:cs typeface="Arial"/>
              <a:sym typeface="Arial"/>
            </a:endParaRPr>
          </a:p>
          <a:p>
            <a:pPr marL="457200" marR="0" lvl="0" indent="0" algn="l" rtl="0">
              <a:lnSpc>
                <a:spcPct val="115000"/>
              </a:lnSpc>
              <a:spcBef>
                <a:spcPts val="600"/>
              </a:spcBef>
              <a:spcAft>
                <a:spcPts val="0"/>
              </a:spcAft>
              <a:buClr>
                <a:srgbClr val="000000"/>
              </a:buClr>
              <a:buSzPts val="2200"/>
              <a:buFont typeface="Arial"/>
              <a:buNone/>
            </a:pPr>
            <a:r>
              <a:rPr lang="en-GB" sz="2200" b="0" i="0" u="sng" strike="noStrike" cap="none">
                <a:solidFill>
                  <a:schemeClr val="dk1"/>
                </a:solidFill>
                <a:latin typeface="Arial"/>
                <a:ea typeface="Arial"/>
                <a:cs typeface="Arial"/>
                <a:sym typeface="Arial"/>
              </a:rPr>
              <a:t>A validated survey will be available for HEPS to use from Winter 2022.</a:t>
            </a:r>
            <a:endParaRPr sz="2200" b="0" i="0" u="sng" strike="noStrike" cap="none">
              <a:solidFill>
                <a:schemeClr val="dk1"/>
              </a:solidFill>
              <a:latin typeface="Arial"/>
              <a:ea typeface="Arial"/>
              <a:cs typeface="Arial"/>
              <a:sym typeface="Arial"/>
            </a:endParaRPr>
          </a:p>
          <a:p>
            <a:pPr marL="457200" marR="0" lvl="0" indent="0" algn="l" rtl="0">
              <a:lnSpc>
                <a:spcPct val="115000"/>
              </a:lnSpc>
              <a:spcBef>
                <a:spcPts val="60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457200" marR="0" lvl="0" indent="-368300" algn="l" rtl="0">
              <a:lnSpc>
                <a:spcPct val="115000"/>
              </a:lnSpc>
              <a:spcBef>
                <a:spcPts val="600"/>
              </a:spcBef>
              <a:spcAft>
                <a:spcPts val="0"/>
              </a:spcAft>
              <a:buClr>
                <a:schemeClr val="dk1"/>
              </a:buClr>
              <a:buSzPts val="2200"/>
              <a:buFont typeface="Arial"/>
              <a:buChar char="●"/>
            </a:pPr>
            <a:r>
              <a:rPr lang="en-GB" sz="2200" b="1" i="0" u="none" strike="noStrike" cap="none">
                <a:solidFill>
                  <a:schemeClr val="dk1"/>
                </a:solidFill>
                <a:latin typeface="Arial"/>
                <a:ea typeface="Arial"/>
                <a:cs typeface="Arial"/>
                <a:sym typeface="Arial"/>
              </a:rPr>
              <a:t>Small n, </a:t>
            </a:r>
            <a:r>
              <a:rPr lang="en-GB" sz="2200" b="0" i="0" u="none" strike="noStrike" cap="none">
                <a:solidFill>
                  <a:schemeClr val="dk1"/>
                </a:solidFill>
                <a:latin typeface="Arial"/>
                <a:ea typeface="Arial"/>
                <a:cs typeface="Arial"/>
                <a:sym typeface="Arial"/>
              </a:rPr>
              <a:t>the development and piloting of guidance to support causal evaluation with small cohorts. HEPs recently applied to participate in TASO’s pilots.</a:t>
            </a:r>
            <a:r>
              <a:rPr lang="en-GB" sz="2200" b="0" i="0" u="sng" strike="noStrike" cap="none">
                <a:solidFill>
                  <a:schemeClr val="dk1"/>
                </a:solidFill>
                <a:latin typeface="Arial"/>
                <a:ea typeface="Arial"/>
                <a:cs typeface="Arial"/>
                <a:sym typeface="Arial"/>
              </a:rPr>
              <a:t> </a:t>
            </a:r>
            <a:endParaRPr sz="2200" b="0" i="0" u="sng" strike="noStrike" cap="none">
              <a:solidFill>
                <a:schemeClr val="dk1"/>
              </a:solidFill>
              <a:latin typeface="Arial"/>
              <a:ea typeface="Arial"/>
              <a:cs typeface="Arial"/>
              <a:sym typeface="Arial"/>
            </a:endParaRPr>
          </a:p>
          <a:p>
            <a:pPr marL="457200" marR="0" lvl="0" indent="0" algn="l" rtl="0">
              <a:lnSpc>
                <a:spcPct val="115000"/>
              </a:lnSpc>
              <a:spcBef>
                <a:spcPts val="60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457200" marR="0" lvl="0" indent="-368300" algn="l" rtl="0">
              <a:lnSpc>
                <a:spcPct val="115000"/>
              </a:lnSpc>
              <a:spcBef>
                <a:spcPts val="600"/>
              </a:spcBef>
              <a:spcAft>
                <a:spcPts val="600"/>
              </a:spcAft>
              <a:buClr>
                <a:schemeClr val="dk1"/>
              </a:buClr>
              <a:buSzPts val="2200"/>
              <a:buFont typeface="Arial"/>
              <a:buChar char="●"/>
            </a:pPr>
            <a:r>
              <a:rPr lang="en-GB" sz="2200" b="1" i="0" u="none" strike="noStrike" cap="none">
                <a:solidFill>
                  <a:schemeClr val="dk1"/>
                </a:solidFill>
                <a:latin typeface="Arial"/>
                <a:ea typeface="Arial"/>
                <a:cs typeface="Arial"/>
                <a:sym typeface="Arial"/>
              </a:rPr>
              <a:t>Ethics, </a:t>
            </a:r>
            <a:r>
              <a:rPr lang="en-GB" sz="2200" b="0" i="0" u="none" strike="noStrike" cap="none">
                <a:solidFill>
                  <a:schemeClr val="dk1"/>
                </a:solidFill>
                <a:latin typeface="Arial"/>
                <a:ea typeface="Arial"/>
                <a:cs typeface="Arial"/>
                <a:sym typeface="Arial"/>
              </a:rPr>
              <a:t>guidance for the sector on how to design ethical research and evaluation. </a:t>
            </a:r>
            <a:r>
              <a:rPr lang="en-GB" sz="2200" b="0" i="0" u="sng" strike="noStrike" cap="none">
                <a:solidFill>
                  <a:schemeClr val="dk1"/>
                </a:solidFill>
                <a:latin typeface="Arial"/>
                <a:ea typeface="Arial"/>
                <a:cs typeface="Arial"/>
                <a:sym typeface="Arial"/>
              </a:rPr>
              <a:t>See our newly published online guidance and webinar.</a:t>
            </a:r>
            <a:endParaRPr sz="2200" b="0" i="0" u="sng"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2600230392_0_429"/>
          <p:cNvSpPr txBox="1">
            <a:spLocks noGrp="1"/>
          </p:cNvSpPr>
          <p:nvPr>
            <p:ph type="sldNum" idx="12"/>
          </p:nvPr>
        </p:nvSpPr>
        <p:spPr>
          <a:xfrm>
            <a:off x="819659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15</a:t>
            </a:fld>
            <a:endParaRPr/>
          </a:p>
        </p:txBody>
      </p:sp>
      <p:sp>
        <p:nvSpPr>
          <p:cNvPr id="229" name="Google Shape;229;g12600230392_0_429"/>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Evaluation guidance</a:t>
            </a:r>
            <a:endParaRPr/>
          </a:p>
        </p:txBody>
      </p:sp>
      <p:sp>
        <p:nvSpPr>
          <p:cNvPr id="230" name="Google Shape;230;g12600230392_0_429"/>
          <p:cNvSpPr/>
          <p:nvPr/>
        </p:nvSpPr>
        <p:spPr>
          <a:xfrm>
            <a:off x="1115525" y="2447425"/>
            <a:ext cx="10724400" cy="8085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rgbClr val="000000"/>
              </a:buClr>
              <a:buSzPts val="2400"/>
              <a:buFont typeface="Arial"/>
              <a:buNone/>
            </a:pPr>
            <a:r>
              <a:rPr lang="en-GB" sz="2200" b="0" i="0" u="none" strike="noStrike" cap="none">
                <a:solidFill>
                  <a:schemeClr val="dk1"/>
                </a:solidFill>
                <a:latin typeface="Arial"/>
                <a:ea typeface="Arial"/>
                <a:cs typeface="Arial"/>
                <a:sym typeface="Arial"/>
              </a:rPr>
              <a:t>Monitoring and evaluation framework (MEF): Diagnose, Plan, Measure, Reflect </a:t>
            </a:r>
            <a:endParaRPr sz="2200" b="0" i="0" u="none" strike="noStrike" cap="none">
              <a:solidFill>
                <a:schemeClr val="dk1"/>
              </a:solidFill>
              <a:latin typeface="Arial"/>
              <a:ea typeface="Arial"/>
              <a:cs typeface="Arial"/>
              <a:sym typeface="Arial"/>
            </a:endParaRPr>
          </a:p>
        </p:txBody>
      </p:sp>
      <p:pic>
        <p:nvPicPr>
          <p:cNvPr id="231" name="Google Shape;231;g12600230392_0_429" descr="A close up of a logo&#10;&#10;Description automatically generated"/>
          <p:cNvPicPr preferRelativeResize="0"/>
          <p:nvPr/>
        </p:nvPicPr>
        <p:blipFill rotWithShape="1">
          <a:blip r:embed="rId3">
            <a:alphaModFix/>
          </a:blip>
          <a:srcRect b="13948"/>
          <a:stretch/>
        </p:blipFill>
        <p:spPr>
          <a:xfrm>
            <a:off x="463600" y="2300525"/>
            <a:ext cx="1176950" cy="892799"/>
          </a:xfrm>
          <a:prstGeom prst="rect">
            <a:avLst/>
          </a:prstGeom>
          <a:noFill/>
          <a:ln>
            <a:noFill/>
          </a:ln>
        </p:spPr>
      </p:pic>
      <p:pic>
        <p:nvPicPr>
          <p:cNvPr id="232" name="Google Shape;232;g12600230392_0_429" descr="A close up of a logo&#10;&#10;Description automatically generated"/>
          <p:cNvPicPr preferRelativeResize="0"/>
          <p:nvPr/>
        </p:nvPicPr>
        <p:blipFill rotWithShape="1">
          <a:blip r:embed="rId4">
            <a:alphaModFix/>
          </a:blip>
          <a:srcRect b="13948"/>
          <a:stretch/>
        </p:blipFill>
        <p:spPr>
          <a:xfrm>
            <a:off x="462625" y="3659075"/>
            <a:ext cx="997325" cy="808500"/>
          </a:xfrm>
          <a:prstGeom prst="rect">
            <a:avLst/>
          </a:prstGeom>
          <a:noFill/>
          <a:ln>
            <a:noFill/>
          </a:ln>
        </p:spPr>
      </p:pic>
      <p:sp>
        <p:nvSpPr>
          <p:cNvPr id="233" name="Google Shape;233;g12600230392_0_429"/>
          <p:cNvSpPr txBox="1"/>
          <p:nvPr/>
        </p:nvSpPr>
        <p:spPr>
          <a:xfrm>
            <a:off x="1577300" y="3582875"/>
            <a:ext cx="10031400" cy="89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200" b="0" i="0" u="none" strike="noStrike" cap="none">
                <a:solidFill>
                  <a:schemeClr val="dk1"/>
                </a:solidFill>
                <a:latin typeface="Arial"/>
                <a:ea typeface="Arial"/>
                <a:cs typeface="Arial"/>
                <a:sym typeface="Arial"/>
              </a:rPr>
              <a:t>Evaluation webinars: survey design &amp; validation, correlation versus causation, pre and post-test design  </a:t>
            </a:r>
            <a:r>
              <a:rPr lang="en-GB" sz="2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4" name="Google Shape;234;g12600230392_0_429"/>
          <p:cNvSpPr txBox="1"/>
          <p:nvPr/>
        </p:nvSpPr>
        <p:spPr>
          <a:xfrm>
            <a:off x="1581125" y="5218425"/>
            <a:ext cx="8584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200" b="0" i="0" u="none" strike="noStrike" cap="none">
                <a:solidFill>
                  <a:schemeClr val="dk1"/>
                </a:solidFill>
                <a:latin typeface="Arial"/>
                <a:ea typeface="Arial"/>
                <a:cs typeface="Arial"/>
                <a:sym typeface="Arial"/>
              </a:rPr>
              <a:t>Evidence toolkit  </a:t>
            </a:r>
            <a:r>
              <a:rPr lang="en-GB" sz="2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35" name="Google Shape;235;g12600230392_0_429"/>
          <p:cNvPicPr preferRelativeResize="0"/>
          <p:nvPr/>
        </p:nvPicPr>
        <p:blipFill rotWithShape="1">
          <a:blip r:embed="rId5">
            <a:alphaModFix/>
          </a:blip>
          <a:srcRect b="15782"/>
          <a:stretch/>
        </p:blipFill>
        <p:spPr>
          <a:xfrm>
            <a:off x="387394" y="5031225"/>
            <a:ext cx="1176968" cy="991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2600230392_0_440"/>
          <p:cNvSpPr txBox="1">
            <a:spLocks noGrp="1"/>
          </p:cNvSpPr>
          <p:nvPr>
            <p:ph type="sldNum" idx="12"/>
          </p:nvPr>
        </p:nvSpPr>
        <p:spPr>
          <a:xfrm>
            <a:off x="819659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16</a:t>
            </a:fld>
            <a:endParaRPr/>
          </a:p>
        </p:txBody>
      </p:sp>
      <p:sp>
        <p:nvSpPr>
          <p:cNvPr id="241" name="Google Shape;241;g12600230392_0_440"/>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Look out for </a:t>
            </a:r>
            <a:endParaRPr/>
          </a:p>
        </p:txBody>
      </p:sp>
      <p:sp>
        <p:nvSpPr>
          <p:cNvPr id="242" name="Google Shape;242;g12600230392_0_440"/>
          <p:cNvSpPr txBox="1"/>
          <p:nvPr/>
        </p:nvSpPr>
        <p:spPr>
          <a:xfrm>
            <a:off x="608100" y="1817650"/>
            <a:ext cx="10975800" cy="5592600"/>
          </a:xfrm>
          <a:prstGeom prst="rect">
            <a:avLst/>
          </a:prstGeom>
          <a:noFill/>
          <a:ln>
            <a:noFill/>
          </a:ln>
        </p:spPr>
        <p:txBody>
          <a:bodyPr spcFirstLastPara="1" wrap="square" lIns="91425" tIns="45700" rIns="91425" bIns="45700" anchor="t" anchorCtr="0">
            <a:spAutoFit/>
          </a:bodyPr>
          <a:lstStyle/>
          <a:p>
            <a:pPr marL="457200" marR="0" lvl="0" indent="0" algn="l" rtl="0">
              <a:lnSpc>
                <a:spcPct val="115000"/>
              </a:lnSpc>
              <a:spcBef>
                <a:spcPts val="1000"/>
              </a:spcBef>
              <a:spcAft>
                <a:spcPts val="0"/>
              </a:spcAft>
              <a:buClr>
                <a:srgbClr val="000000"/>
              </a:buClr>
              <a:buSzPts val="500"/>
              <a:buFont typeface="Arial"/>
              <a:buNone/>
            </a:pPr>
            <a:endParaRPr sz="500" b="0" i="0" u="none" strike="noStrike" cap="none" dirty="0">
              <a:solidFill>
                <a:schemeClr val="dk1"/>
              </a:solidFill>
              <a:latin typeface="Arial"/>
              <a:ea typeface="Arial"/>
              <a:cs typeface="Arial"/>
              <a:sym typeface="Arial"/>
            </a:endParaRPr>
          </a:p>
          <a:p>
            <a:pPr marL="457200" marR="0" lvl="0" indent="-368300" algn="l" rtl="0">
              <a:lnSpc>
                <a:spcPct val="115000"/>
              </a:lnSpc>
              <a:spcBef>
                <a:spcPts val="100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Summer publications (3x Gap Analysis reports, Summer School evaluation, Race Equality Gaps evaluation, Teaching and Learning report), each with launch event</a:t>
            </a:r>
            <a:endParaRPr sz="2200" b="0" i="0" u="none" strike="noStrike" cap="none" dirty="0">
              <a:solidFill>
                <a:schemeClr val="dk1"/>
              </a:solidFill>
              <a:latin typeface="Arial"/>
              <a:ea typeface="Arial"/>
              <a:cs typeface="Arial"/>
              <a:sym typeface="Arial"/>
            </a:endParaRPr>
          </a:p>
          <a:p>
            <a:pPr marL="457200" marR="0" lvl="0" indent="-368300" algn="l" rtl="0">
              <a:lnSpc>
                <a:spcPct val="115000"/>
              </a:lnSpc>
              <a:spcBef>
                <a:spcPts val="100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Further support for the sector on</a:t>
            </a:r>
            <a:endParaRPr sz="2200" b="0" i="0" u="none" strike="noStrike" cap="none" dirty="0">
              <a:solidFill>
                <a:schemeClr val="dk1"/>
              </a:solidFill>
              <a:latin typeface="Arial"/>
              <a:ea typeface="Arial"/>
              <a:cs typeface="Arial"/>
              <a:sym typeface="Arial"/>
            </a:endParaRPr>
          </a:p>
          <a:p>
            <a:pPr marL="914400" marR="0" lvl="1" indent="-368300" algn="l" rtl="0">
              <a:lnSpc>
                <a:spcPct val="115000"/>
              </a:lnSpc>
              <a:spcBef>
                <a:spcPts val="100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Understanding and responding to the challenges in delivering RCTs</a:t>
            </a:r>
            <a:endParaRPr sz="2200" b="0" i="0" u="none" strike="noStrike" cap="none" dirty="0">
              <a:solidFill>
                <a:schemeClr val="dk1"/>
              </a:solidFill>
              <a:latin typeface="Arial"/>
              <a:ea typeface="Arial"/>
              <a:cs typeface="Arial"/>
              <a:sym typeface="Arial"/>
            </a:endParaRPr>
          </a:p>
          <a:p>
            <a:pPr marL="914400" marR="0" lvl="1" indent="-368300" algn="l" rtl="0">
              <a:lnSpc>
                <a:spcPct val="115000"/>
              </a:lnSpc>
              <a:spcBef>
                <a:spcPts val="100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Raising attainment activities better able to identify intermediate outcomes that are predictive of higher attainment through the survey validation project</a:t>
            </a:r>
            <a:endParaRPr sz="2200" b="0" i="0" u="none" strike="noStrike" cap="none" dirty="0">
              <a:solidFill>
                <a:schemeClr val="dk1"/>
              </a:solidFill>
              <a:latin typeface="Arial"/>
              <a:ea typeface="Arial"/>
              <a:cs typeface="Arial"/>
              <a:sym typeface="Arial"/>
            </a:endParaRPr>
          </a:p>
          <a:p>
            <a:pPr marL="457200" marR="0" lvl="0" indent="-368300" algn="l" rtl="0">
              <a:lnSpc>
                <a:spcPct val="115000"/>
              </a:lnSpc>
              <a:spcBef>
                <a:spcPts val="100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Opportunities to collaborate with TASO:</a:t>
            </a:r>
            <a:endParaRPr sz="22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dirty="0">
              <a:solidFill>
                <a:schemeClr val="dk1"/>
              </a:solidFill>
              <a:latin typeface="Arial"/>
              <a:ea typeface="Arial"/>
              <a:cs typeface="Arial"/>
              <a:sym typeface="Arial"/>
            </a:endParaRPr>
          </a:p>
          <a:p>
            <a:pPr marL="914400" marR="0" lvl="1" indent="-368300" algn="l" rtl="0">
              <a:lnSpc>
                <a:spcPct val="115000"/>
              </a:lnSpc>
              <a:spcBef>
                <a:spcPts val="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Piloting interventions in Theme 3 + 4, by being matched with an evaluator paid for by TASO (ITT out now)</a:t>
            </a:r>
            <a:endParaRPr sz="2200" b="0" i="0" u="none" strike="noStrike" cap="none" dirty="0">
              <a:solidFill>
                <a:schemeClr val="dk1"/>
              </a:solidFill>
              <a:latin typeface="Arial"/>
              <a:ea typeface="Arial"/>
              <a:cs typeface="Arial"/>
              <a:sym typeface="Arial"/>
            </a:endParaRPr>
          </a:p>
          <a:p>
            <a:pPr marL="914400" marR="0" lvl="1" indent="-368300" algn="l" rtl="0">
              <a:lnSpc>
                <a:spcPct val="115000"/>
              </a:lnSpc>
              <a:spcBef>
                <a:spcPts val="100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Learning analytics type 3 evaluation (ITT closing)</a:t>
            </a:r>
            <a:endParaRPr sz="2200" b="0" i="0" u="none" strike="noStrike" cap="none" dirty="0">
              <a:solidFill>
                <a:schemeClr val="dk1"/>
              </a:solidFill>
              <a:latin typeface="Arial"/>
              <a:ea typeface="Arial"/>
              <a:cs typeface="Arial"/>
              <a:sym typeface="Arial"/>
            </a:endParaRPr>
          </a:p>
          <a:p>
            <a:pPr marL="457200" marR="0" lvl="0" indent="0" algn="l" rtl="0">
              <a:lnSpc>
                <a:spcPct val="115000"/>
              </a:lnSpc>
              <a:spcBef>
                <a:spcPts val="1000"/>
              </a:spcBef>
              <a:spcAft>
                <a:spcPts val="0"/>
              </a:spcAft>
              <a:buClr>
                <a:srgbClr val="000000"/>
              </a:buClr>
              <a:buSzPts val="500"/>
              <a:buFont typeface="Arial"/>
              <a:buNone/>
            </a:pPr>
            <a:endParaRPr sz="5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108235E1-8532-75FE-AE3E-52E39411FFB9}"/>
              </a:ext>
            </a:extLst>
          </p:cNvPr>
          <p:cNvSpPr txBox="1"/>
          <p:nvPr/>
        </p:nvSpPr>
        <p:spPr>
          <a:xfrm>
            <a:off x="3048482" y="3439395"/>
            <a:ext cx="6096964" cy="523220"/>
          </a:xfrm>
          <a:prstGeom prst="rect">
            <a:avLst/>
          </a:prstGeom>
          <a:noFill/>
        </p:spPr>
        <p:txBody>
          <a:bodyPr wrap="square">
            <a:spAutoFit/>
          </a:bodyPr>
          <a:lstStyle/>
          <a:p>
            <a:pPr algn="l"/>
            <a:r>
              <a:rPr lang="en-GB" b="0" i="0" dirty="0">
                <a:solidFill>
                  <a:srgbClr val="FFFFFF"/>
                </a:solidFill>
                <a:effectLst/>
                <a:latin typeface="-apple-system"/>
              </a:rPr>
              <a:t>Total paid:</a:t>
            </a:r>
            <a:r>
              <a:rPr lang="en-GB" b="1" i="0" dirty="0">
                <a:solidFill>
                  <a:srgbClr val="FFFFFF"/>
                </a:solidFill>
                <a:effectLst/>
                <a:latin typeface="-apple-system"/>
              </a:rPr>
              <a:t>£62.00</a:t>
            </a:r>
            <a:endParaRPr lang="en-GB" b="0" i="0" dirty="0">
              <a:solidFill>
                <a:srgbClr val="FFFFFF"/>
              </a:solidFill>
              <a:effectLst/>
              <a:latin typeface="-apple-system"/>
            </a:endParaRPr>
          </a:p>
          <a:p>
            <a:pPr algn="l"/>
            <a:r>
              <a:rPr lang="en-GB" b="0" i="0" dirty="0">
                <a:solidFill>
                  <a:srgbClr val="FFFFFF"/>
                </a:solidFill>
                <a:effectLst/>
                <a:latin typeface="-apple-system"/>
              </a:rPr>
              <a:t>Booking reference:</a:t>
            </a:r>
            <a:r>
              <a:rPr lang="en-GB" b="1" i="0" dirty="0">
                <a:solidFill>
                  <a:srgbClr val="FFFFFF"/>
                </a:solidFill>
                <a:effectLst/>
                <a:latin typeface="-apple-system"/>
              </a:rPr>
              <a:t>974338046835</a:t>
            </a:r>
            <a:endParaRPr lang="en-GB" b="0" i="0" dirty="0">
              <a:solidFill>
                <a:srgbClr val="FFFFFF"/>
              </a:solidFill>
              <a:effectLst/>
              <a:latin typeface="-apple-syste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1b859f838f_0_149"/>
          <p:cNvSpPr txBox="1">
            <a:spLocks noGrp="1"/>
          </p:cNvSpPr>
          <p:nvPr>
            <p:ph type="sldNum" idx="12"/>
          </p:nvPr>
        </p:nvSpPr>
        <p:spPr>
          <a:xfrm>
            <a:off x="923026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17</a:t>
            </a:fld>
            <a:endParaRPr/>
          </a:p>
        </p:txBody>
      </p:sp>
      <p:sp>
        <p:nvSpPr>
          <p:cNvPr id="248" name="Google Shape;248;g11b859f838f_0_149"/>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Lessons learned: operations and R &amp; E</a:t>
            </a:r>
            <a:endParaRPr/>
          </a:p>
        </p:txBody>
      </p:sp>
      <p:sp>
        <p:nvSpPr>
          <p:cNvPr id="249" name="Google Shape;249;g11b859f838f_0_149"/>
          <p:cNvSpPr txBox="1"/>
          <p:nvPr/>
        </p:nvSpPr>
        <p:spPr>
          <a:xfrm>
            <a:off x="306500" y="1947950"/>
            <a:ext cx="11474700" cy="4587000"/>
          </a:xfrm>
          <a:prstGeom prst="rect">
            <a:avLst/>
          </a:prstGeom>
          <a:noFill/>
          <a:ln>
            <a:noFill/>
          </a:ln>
        </p:spPr>
        <p:txBody>
          <a:bodyPr spcFirstLastPara="1" wrap="square" lIns="91425" tIns="45700" rIns="91425" bIns="45700" anchor="ctr" anchorCtr="0">
            <a:spAutoFit/>
          </a:bodyPr>
          <a:lstStyle/>
          <a:p>
            <a:pPr marL="457200" marR="0" lvl="0" indent="-368300" algn="l" rtl="0">
              <a:lnSpc>
                <a:spcPct val="100000"/>
              </a:lnSpc>
              <a:spcBef>
                <a:spcPts val="10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Operationally: try not set up a charity during a global pandemic</a:t>
            </a:r>
            <a:endParaRPr sz="2200" b="0" i="0" u="none" strike="noStrike" cap="none">
              <a:solidFill>
                <a:schemeClr val="dk1"/>
              </a:solidFill>
              <a:latin typeface="Arial"/>
              <a:ea typeface="Arial"/>
              <a:cs typeface="Arial"/>
              <a:sym typeface="Arial"/>
            </a:endParaRPr>
          </a:p>
          <a:p>
            <a:pPr marL="457200" marR="0" lvl="0" indent="-368300" algn="l" rtl="0">
              <a:lnSpc>
                <a:spcPct val="100000"/>
              </a:lnSpc>
              <a:spcBef>
                <a:spcPts val="10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Research and evaluation: </a:t>
            </a:r>
            <a:endParaRPr sz="2200" b="0" i="0" u="none" strike="noStrike" cap="none">
              <a:solidFill>
                <a:schemeClr val="dk1"/>
              </a:solidFill>
              <a:latin typeface="Arial"/>
              <a:ea typeface="Arial"/>
              <a:cs typeface="Arial"/>
              <a:sym typeface="Arial"/>
            </a:endParaRPr>
          </a:p>
          <a:p>
            <a:pPr marL="914400" marR="0" lvl="1" indent="-368300" algn="l" rtl="0">
              <a:lnSpc>
                <a:spcPct val="100000"/>
              </a:lnSpc>
              <a:spcBef>
                <a:spcPts val="10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the real world is messy, but it is possible to deliver RCTs and QEDs!</a:t>
            </a:r>
            <a:endParaRPr sz="2200" b="0" i="0" u="none" strike="noStrike" cap="none">
              <a:solidFill>
                <a:schemeClr val="dk1"/>
              </a:solidFill>
              <a:latin typeface="Arial"/>
              <a:ea typeface="Arial"/>
              <a:cs typeface="Arial"/>
              <a:sym typeface="Arial"/>
            </a:endParaRPr>
          </a:p>
          <a:p>
            <a:pPr marL="914400" marR="0" lvl="1" indent="-368300" algn="l" rtl="0">
              <a:lnSpc>
                <a:spcPct val="100000"/>
              </a:lnSpc>
              <a:spcBef>
                <a:spcPts val="10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needs to be flexible and responsive, especially where delivery changes, in different institutional contexts or for different cohorts</a:t>
            </a:r>
            <a:endParaRPr sz="2200" b="0" i="0" u="none" strike="noStrike" cap="none">
              <a:solidFill>
                <a:schemeClr val="dk1"/>
              </a:solidFill>
              <a:latin typeface="Arial"/>
              <a:ea typeface="Arial"/>
              <a:cs typeface="Arial"/>
              <a:sym typeface="Arial"/>
            </a:endParaRPr>
          </a:p>
          <a:p>
            <a:pPr marL="914400" marR="0" lvl="1" indent="-368300" algn="l" rtl="0">
              <a:lnSpc>
                <a:spcPct val="100000"/>
              </a:lnSpc>
              <a:spcBef>
                <a:spcPts val="10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move to online will have wider and long-lasting implications for HE as in society, offers opportunities to address inequalities alongside risk of exacerbating existing ones</a:t>
            </a:r>
            <a:endParaRPr sz="2200" b="0" i="0" u="none" strike="noStrike" cap="none">
              <a:solidFill>
                <a:schemeClr val="dk1"/>
              </a:solidFill>
              <a:latin typeface="Arial"/>
              <a:ea typeface="Arial"/>
              <a:cs typeface="Arial"/>
              <a:sym typeface="Arial"/>
            </a:endParaRPr>
          </a:p>
          <a:p>
            <a:pPr marL="457200" marR="0" lvl="0" indent="-368300" algn="l" rtl="0">
              <a:lnSpc>
                <a:spcPct val="100000"/>
              </a:lnSpc>
              <a:spcBef>
                <a:spcPts val="10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Inequalities are persistent and extensive, but also vary substantially, across populations, geographies and institutions</a:t>
            </a:r>
            <a:endParaRPr sz="2200" b="0" i="0" u="none" strike="noStrike" cap="none">
              <a:solidFill>
                <a:schemeClr val="dk1"/>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3"/>
          <p:cNvSpPr txBox="1">
            <a:spLocks noGrp="1"/>
          </p:cNvSpPr>
          <p:nvPr>
            <p:ph type="title"/>
          </p:nvPr>
        </p:nvSpPr>
        <p:spPr>
          <a:xfrm>
            <a:off x="1" y="2431711"/>
            <a:ext cx="12192000" cy="17133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4400"/>
              <a:buFont typeface="Arial"/>
              <a:buNone/>
            </a:pPr>
            <a:r>
              <a:rPr lang="en-GB"/>
              <a:t>Introduction to the summer schools evaluation</a:t>
            </a:r>
            <a:endParaRPr/>
          </a:p>
        </p:txBody>
      </p:sp>
      <p:sp>
        <p:nvSpPr>
          <p:cNvPr id="621" name="Google Shape;621;p3"/>
          <p:cNvSpPr txBox="1">
            <a:spLocks noGrp="1"/>
          </p:cNvSpPr>
          <p:nvPr>
            <p:ph type="sldNum" idx="12"/>
          </p:nvPr>
        </p:nvSpPr>
        <p:spPr>
          <a:xfrm>
            <a:off x="923026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
          <p:cNvSpPr txBox="1">
            <a:spLocks noGrp="1"/>
          </p:cNvSpPr>
          <p:nvPr>
            <p:ph type="sldNum" idx="12"/>
          </p:nvPr>
        </p:nvSpPr>
        <p:spPr>
          <a:xfrm>
            <a:off x="923026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19</a:t>
            </a:fld>
            <a:endParaRPr/>
          </a:p>
        </p:txBody>
      </p:sp>
      <p:sp>
        <p:nvSpPr>
          <p:cNvPr id="628" name="Google Shape;628;p1"/>
          <p:cNvSpPr txBox="1">
            <a:spLocks noGrp="1"/>
          </p:cNvSpPr>
          <p:nvPr>
            <p:ph type="title"/>
          </p:nvPr>
        </p:nvSpPr>
        <p:spPr>
          <a:xfrm>
            <a:off x="0" y="989971"/>
            <a:ext cx="12192000" cy="6342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GB">
                <a:solidFill>
                  <a:schemeClr val="lt1"/>
                </a:solidFill>
              </a:rPr>
              <a:t>TASO’s approach to research </a:t>
            </a:r>
            <a:endParaRPr>
              <a:solidFill>
                <a:schemeClr val="lt1"/>
              </a:solidFill>
            </a:endParaRPr>
          </a:p>
        </p:txBody>
      </p:sp>
      <p:grpSp>
        <p:nvGrpSpPr>
          <p:cNvPr id="629" name="Google Shape;629;p1"/>
          <p:cNvGrpSpPr/>
          <p:nvPr/>
        </p:nvGrpSpPr>
        <p:grpSpPr>
          <a:xfrm>
            <a:off x="1788897" y="3025937"/>
            <a:ext cx="8614205" cy="1360137"/>
            <a:chOff x="7584" y="2286393"/>
            <a:chExt cx="8614205" cy="1360137"/>
          </a:xfrm>
        </p:grpSpPr>
        <p:sp>
          <p:nvSpPr>
            <p:cNvPr id="630" name="Google Shape;630;p1"/>
            <p:cNvSpPr/>
            <p:nvPr/>
          </p:nvSpPr>
          <p:spPr>
            <a:xfrm>
              <a:off x="7584" y="2286393"/>
              <a:ext cx="2266896" cy="1360137"/>
            </a:xfrm>
            <a:prstGeom prst="roundRect">
              <a:avLst>
                <a:gd name="adj" fmla="val 10000"/>
              </a:avLst>
            </a:prstGeom>
            <a:solidFill>
              <a:srgbClr val="05DAB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
            <p:cNvSpPr txBox="1"/>
            <p:nvPr/>
          </p:nvSpPr>
          <p:spPr>
            <a:xfrm>
              <a:off x="47421" y="2326230"/>
              <a:ext cx="2187222" cy="1280463"/>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GB" sz="2500" b="1" i="0" u="none" strike="noStrike" cap="none">
                  <a:solidFill>
                    <a:schemeClr val="lt1"/>
                  </a:solidFill>
                  <a:latin typeface="Arial"/>
                  <a:ea typeface="Arial"/>
                  <a:cs typeface="Arial"/>
                  <a:sym typeface="Arial"/>
                </a:rPr>
                <a:t>Phase 1</a:t>
              </a:r>
              <a:r>
                <a:rPr lang="en-GB" sz="2500" b="0" i="0" u="none" strike="noStrike" cap="none">
                  <a:solidFill>
                    <a:schemeClr val="lt1"/>
                  </a:solidFill>
                  <a:latin typeface="Arial"/>
                  <a:ea typeface="Arial"/>
                  <a:cs typeface="Arial"/>
                  <a:sym typeface="Arial"/>
                </a:rPr>
                <a:t> – gap analysis</a:t>
              </a:r>
              <a:endParaRPr sz="2500" b="0" i="0" u="none" strike="noStrike" cap="none">
                <a:solidFill>
                  <a:schemeClr val="lt1"/>
                </a:solidFill>
                <a:latin typeface="Arial"/>
                <a:ea typeface="Arial"/>
                <a:cs typeface="Arial"/>
                <a:sym typeface="Arial"/>
              </a:endParaRPr>
            </a:p>
          </p:txBody>
        </p:sp>
        <p:sp>
          <p:nvSpPr>
            <p:cNvPr id="632" name="Google Shape;632;p1"/>
            <p:cNvSpPr/>
            <p:nvPr/>
          </p:nvSpPr>
          <p:spPr>
            <a:xfrm>
              <a:off x="2501170" y="2685367"/>
              <a:ext cx="480581" cy="562190"/>
            </a:xfrm>
            <a:prstGeom prst="rightArrow">
              <a:avLst>
                <a:gd name="adj1" fmla="val 60000"/>
                <a:gd name="adj2" fmla="val 50000"/>
              </a:avLst>
            </a:prstGeom>
            <a:solidFill>
              <a:srgbClr val="A7EAD5"/>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
            <p:cNvSpPr txBox="1"/>
            <p:nvPr/>
          </p:nvSpPr>
          <p:spPr>
            <a:xfrm>
              <a:off x="2501170" y="2797805"/>
              <a:ext cx="336407" cy="3373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634" name="Google Shape;634;p1"/>
            <p:cNvSpPr/>
            <p:nvPr/>
          </p:nvSpPr>
          <p:spPr>
            <a:xfrm>
              <a:off x="3181238" y="2286393"/>
              <a:ext cx="2266896" cy="1360137"/>
            </a:xfrm>
            <a:prstGeom prst="roundRect">
              <a:avLst>
                <a:gd name="adj" fmla="val 10000"/>
              </a:avLst>
            </a:prstGeom>
            <a:solidFill>
              <a:srgbClr val="05DAB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
            <p:cNvSpPr txBox="1"/>
            <p:nvPr/>
          </p:nvSpPr>
          <p:spPr>
            <a:xfrm>
              <a:off x="3221075" y="2326230"/>
              <a:ext cx="2187222" cy="1280463"/>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GB" sz="2500" b="1" i="0" u="none" strike="noStrike" cap="none">
                  <a:solidFill>
                    <a:schemeClr val="lt1"/>
                  </a:solidFill>
                  <a:latin typeface="Arial"/>
                  <a:ea typeface="Arial"/>
                  <a:cs typeface="Arial"/>
                  <a:sym typeface="Arial"/>
                </a:rPr>
                <a:t>Phase 2</a:t>
              </a:r>
              <a:r>
                <a:rPr lang="en-GB" sz="2500" b="0" i="0" u="none" strike="noStrike" cap="none">
                  <a:solidFill>
                    <a:schemeClr val="lt1"/>
                  </a:solidFill>
                  <a:latin typeface="Arial"/>
                  <a:ea typeface="Arial"/>
                  <a:cs typeface="Arial"/>
                  <a:sym typeface="Arial"/>
                </a:rPr>
                <a:t> – evidence generation</a:t>
              </a:r>
              <a:endParaRPr sz="2500" b="0" i="0" u="none" strike="noStrike" cap="none">
                <a:solidFill>
                  <a:schemeClr val="lt1"/>
                </a:solidFill>
                <a:latin typeface="Arial"/>
                <a:ea typeface="Arial"/>
                <a:cs typeface="Arial"/>
                <a:sym typeface="Arial"/>
              </a:endParaRPr>
            </a:p>
          </p:txBody>
        </p:sp>
        <p:sp>
          <p:nvSpPr>
            <p:cNvPr id="636" name="Google Shape;636;p1"/>
            <p:cNvSpPr/>
            <p:nvPr/>
          </p:nvSpPr>
          <p:spPr>
            <a:xfrm>
              <a:off x="5674824" y="2685367"/>
              <a:ext cx="480581" cy="562190"/>
            </a:xfrm>
            <a:prstGeom prst="rightArrow">
              <a:avLst>
                <a:gd name="adj1" fmla="val 60000"/>
                <a:gd name="adj2" fmla="val 50000"/>
              </a:avLst>
            </a:prstGeom>
            <a:solidFill>
              <a:srgbClr val="A7EAD5"/>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
            <p:cNvSpPr txBox="1"/>
            <p:nvPr/>
          </p:nvSpPr>
          <p:spPr>
            <a:xfrm>
              <a:off x="5674824" y="2797805"/>
              <a:ext cx="336407" cy="3373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638" name="Google Shape;638;p1"/>
            <p:cNvSpPr/>
            <p:nvPr/>
          </p:nvSpPr>
          <p:spPr>
            <a:xfrm>
              <a:off x="6354893" y="2286393"/>
              <a:ext cx="2266896" cy="1360137"/>
            </a:xfrm>
            <a:prstGeom prst="roundRect">
              <a:avLst>
                <a:gd name="adj" fmla="val 10000"/>
              </a:avLst>
            </a:prstGeom>
            <a:solidFill>
              <a:srgbClr val="05DAB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
            <p:cNvSpPr txBox="1"/>
            <p:nvPr/>
          </p:nvSpPr>
          <p:spPr>
            <a:xfrm>
              <a:off x="6394730" y="2326230"/>
              <a:ext cx="2187222" cy="1280463"/>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GB" sz="2500" b="1" i="0" u="none" strike="noStrike" cap="none">
                  <a:solidFill>
                    <a:schemeClr val="lt1"/>
                  </a:solidFill>
                  <a:latin typeface="Arial"/>
                  <a:ea typeface="Arial"/>
                  <a:cs typeface="Arial"/>
                  <a:sym typeface="Arial"/>
                </a:rPr>
                <a:t>Phase 3</a:t>
              </a:r>
              <a:r>
                <a:rPr lang="en-GB" sz="2500" b="0" i="0" u="none" strike="noStrike" cap="none">
                  <a:solidFill>
                    <a:schemeClr val="lt1"/>
                  </a:solidFill>
                  <a:latin typeface="Arial"/>
                  <a:ea typeface="Arial"/>
                  <a:cs typeface="Arial"/>
                  <a:sym typeface="Arial"/>
                </a:rPr>
                <a:t> – review and dissemination</a:t>
              </a:r>
              <a:endParaRPr sz="2500" b="0" i="0" u="none" strike="noStrike" cap="non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1b859f838f_0_0"/>
          <p:cNvSpPr txBox="1">
            <a:spLocks noGrp="1"/>
          </p:cNvSpPr>
          <p:nvPr>
            <p:ph type="sldNum" idx="12"/>
          </p:nvPr>
        </p:nvSpPr>
        <p:spPr>
          <a:xfrm>
            <a:off x="9382664" y="65718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a:t>
            </a:fld>
            <a:endParaRPr/>
          </a:p>
        </p:txBody>
      </p:sp>
      <p:sp>
        <p:nvSpPr>
          <p:cNvPr id="84" name="Google Shape;84;g11b859f838f_0_0"/>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Who we are</a:t>
            </a:r>
            <a:endParaRPr/>
          </a:p>
        </p:txBody>
      </p:sp>
      <p:pic>
        <p:nvPicPr>
          <p:cNvPr id="85" name="Google Shape;85;g11b859f838f_0_0"/>
          <p:cNvPicPr preferRelativeResize="0"/>
          <p:nvPr/>
        </p:nvPicPr>
        <p:blipFill rotWithShape="1">
          <a:blip r:embed="rId3">
            <a:alphaModFix/>
          </a:blip>
          <a:srcRect l="-6380" r="6379"/>
          <a:stretch/>
        </p:blipFill>
        <p:spPr>
          <a:xfrm>
            <a:off x="378396" y="3437962"/>
            <a:ext cx="1195075" cy="1195075"/>
          </a:xfrm>
          <a:prstGeom prst="rect">
            <a:avLst/>
          </a:prstGeom>
          <a:noFill/>
          <a:ln>
            <a:noFill/>
          </a:ln>
        </p:spPr>
      </p:pic>
      <p:pic>
        <p:nvPicPr>
          <p:cNvPr id="86" name="Google Shape;86;g11b859f838f_0_0"/>
          <p:cNvPicPr preferRelativeResize="0"/>
          <p:nvPr/>
        </p:nvPicPr>
        <p:blipFill rotWithShape="1">
          <a:blip r:embed="rId4">
            <a:alphaModFix/>
          </a:blip>
          <a:srcRect/>
          <a:stretch/>
        </p:blipFill>
        <p:spPr>
          <a:xfrm>
            <a:off x="454600" y="2122325"/>
            <a:ext cx="1195075" cy="1195075"/>
          </a:xfrm>
          <a:prstGeom prst="rect">
            <a:avLst/>
          </a:prstGeom>
          <a:noFill/>
          <a:ln>
            <a:noFill/>
          </a:ln>
        </p:spPr>
      </p:pic>
      <p:sp>
        <p:nvSpPr>
          <p:cNvPr id="87" name="Google Shape;87;g11b859f838f_0_0"/>
          <p:cNvSpPr txBox="1"/>
          <p:nvPr/>
        </p:nvSpPr>
        <p:spPr>
          <a:xfrm>
            <a:off x="1677700" y="3678563"/>
            <a:ext cx="10149000" cy="820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200"/>
              <a:buFont typeface="Arial"/>
              <a:buNone/>
            </a:pPr>
            <a:r>
              <a:rPr lang="en-GB" sz="2200" b="0" i="0" u="none" strike="noStrike" cap="none">
                <a:solidFill>
                  <a:schemeClr val="dk1"/>
                </a:solidFill>
                <a:latin typeface="Arial"/>
                <a:ea typeface="Arial"/>
                <a:cs typeface="Arial"/>
                <a:sym typeface="Arial"/>
              </a:rPr>
              <a:t>A hub for HE professionals to access research, toolkits, evaluation techniques and more to help widen participation and improve equality within the sector.</a:t>
            </a:r>
            <a:endParaRPr sz="2200" b="0" i="0" u="none" strike="noStrike" cap="none">
              <a:solidFill>
                <a:srgbClr val="000000"/>
              </a:solidFill>
              <a:latin typeface="Arial"/>
              <a:ea typeface="Arial"/>
              <a:cs typeface="Arial"/>
              <a:sym typeface="Arial"/>
            </a:endParaRPr>
          </a:p>
        </p:txBody>
      </p:sp>
      <p:sp>
        <p:nvSpPr>
          <p:cNvPr id="88" name="Google Shape;88;g11b859f838f_0_0"/>
          <p:cNvSpPr txBox="1"/>
          <p:nvPr/>
        </p:nvSpPr>
        <p:spPr>
          <a:xfrm>
            <a:off x="1677700" y="2323950"/>
            <a:ext cx="9299400" cy="820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600"/>
              </a:spcAft>
              <a:buClr>
                <a:srgbClr val="000000"/>
              </a:buClr>
              <a:buSzPts val="1100"/>
              <a:buFont typeface="Arial"/>
              <a:buNone/>
            </a:pPr>
            <a:r>
              <a:rPr lang="en-GB" sz="2200" b="0" i="0" u="none" strike="noStrike" cap="none">
                <a:solidFill>
                  <a:schemeClr val="dk1"/>
                </a:solidFill>
                <a:highlight>
                  <a:srgbClr val="FFFFFF"/>
                </a:highlight>
                <a:latin typeface="Arial"/>
                <a:ea typeface="Arial"/>
                <a:cs typeface="Arial"/>
                <a:sym typeface="Arial"/>
              </a:rPr>
              <a:t>TASO is an independent charity and part of the UK Government’s What Works Movement. </a:t>
            </a:r>
            <a:endParaRPr sz="2200" b="0" i="0" u="none" strike="noStrike" cap="none">
              <a:solidFill>
                <a:schemeClr val="dk1"/>
              </a:solidFill>
              <a:latin typeface="Arial"/>
              <a:ea typeface="Arial"/>
              <a:cs typeface="Arial"/>
              <a:sym typeface="Arial"/>
            </a:endParaRPr>
          </a:p>
        </p:txBody>
      </p:sp>
      <p:pic>
        <p:nvPicPr>
          <p:cNvPr id="89" name="Google Shape;89;g11b859f838f_0_0" descr="https://static.thenounproject.com/png/2230320-200.png"/>
          <p:cNvPicPr preferRelativeResize="0"/>
          <p:nvPr/>
        </p:nvPicPr>
        <p:blipFill rotWithShape="1">
          <a:blip r:embed="rId5">
            <a:alphaModFix/>
          </a:blip>
          <a:srcRect/>
          <a:stretch/>
        </p:blipFill>
        <p:spPr>
          <a:xfrm>
            <a:off x="650397" y="5006086"/>
            <a:ext cx="803475" cy="803475"/>
          </a:xfrm>
          <a:prstGeom prst="rect">
            <a:avLst/>
          </a:prstGeom>
          <a:noFill/>
          <a:ln>
            <a:noFill/>
          </a:ln>
        </p:spPr>
      </p:pic>
      <p:sp>
        <p:nvSpPr>
          <p:cNvPr id="90" name="Google Shape;90;g11b859f838f_0_0"/>
          <p:cNvSpPr/>
          <p:nvPr/>
        </p:nvSpPr>
        <p:spPr>
          <a:xfrm>
            <a:off x="1677711" y="5211046"/>
            <a:ext cx="9844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Arial"/>
                <a:ea typeface="Arial"/>
                <a:cs typeface="Arial"/>
                <a:sym typeface="Arial"/>
              </a:rPr>
              <a:t>Funded by the Office for Students from 2019 to 2023.</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6"/>
          <p:cNvSpPr txBox="1">
            <a:spLocks noGrp="1"/>
          </p:cNvSpPr>
          <p:nvPr>
            <p:ph type="sldNum" idx="12"/>
          </p:nvPr>
        </p:nvSpPr>
        <p:spPr>
          <a:xfrm>
            <a:off x="923026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20</a:t>
            </a:fld>
            <a:endParaRPr/>
          </a:p>
        </p:txBody>
      </p:sp>
      <p:sp>
        <p:nvSpPr>
          <p:cNvPr id="646" name="Google Shape;646;p6"/>
          <p:cNvSpPr txBox="1">
            <a:spLocks noGrp="1"/>
          </p:cNvSpPr>
          <p:nvPr>
            <p:ph type="title"/>
          </p:nvPr>
        </p:nvSpPr>
        <p:spPr>
          <a:xfrm>
            <a:off x="0" y="989971"/>
            <a:ext cx="12192000" cy="6342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GB">
                <a:solidFill>
                  <a:schemeClr val="lt1"/>
                </a:solidFill>
              </a:rPr>
              <a:t>Summer schools – what do we currently know?</a:t>
            </a:r>
            <a:endParaRPr>
              <a:solidFill>
                <a:schemeClr val="lt1"/>
              </a:solidFill>
            </a:endParaRPr>
          </a:p>
        </p:txBody>
      </p:sp>
      <p:sp>
        <p:nvSpPr>
          <p:cNvPr id="647" name="Google Shape;647;p6"/>
          <p:cNvSpPr txBox="1"/>
          <p:nvPr/>
        </p:nvSpPr>
        <p:spPr>
          <a:xfrm>
            <a:off x="994375" y="2644163"/>
            <a:ext cx="4689300" cy="2908448"/>
          </a:xfrm>
          <a:prstGeom prst="rect">
            <a:avLst/>
          </a:prstGeom>
          <a:noFill/>
          <a:ln>
            <a:noFill/>
          </a:ln>
        </p:spPr>
        <p:txBody>
          <a:bodyPr spcFirstLastPara="1" wrap="square" lIns="91425" tIns="45700" rIns="91425" bIns="45700" anchor="t" anchorCtr="0">
            <a:spAutoFit/>
          </a:bodyPr>
          <a:lstStyle/>
          <a:p>
            <a:pPr marL="349250" marR="0" lvl="0" indent="-34290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Arial"/>
                <a:ea typeface="Arial"/>
                <a:cs typeface="Arial"/>
                <a:sym typeface="Arial"/>
              </a:rPr>
              <a:t>Associated with:</a:t>
            </a:r>
            <a:endParaRPr/>
          </a:p>
          <a:p>
            <a:pPr marL="901700" marR="0" lvl="0" indent="-368300" algn="l" rtl="0">
              <a:lnSpc>
                <a:spcPct val="100000"/>
              </a:lnSpc>
              <a:spcBef>
                <a:spcPts val="0"/>
              </a:spcBef>
              <a:spcAft>
                <a:spcPts val="0"/>
              </a:spcAft>
              <a:buClr>
                <a:srgbClr val="000000"/>
              </a:buClr>
              <a:buSzPts val="2200"/>
              <a:buFont typeface="Courier New"/>
              <a:buChar char="o"/>
            </a:pPr>
            <a:r>
              <a:rPr lang="en-GB" sz="2200" b="0" i="0" u="none" strike="noStrike" cap="none">
                <a:solidFill>
                  <a:srgbClr val="000000"/>
                </a:solidFill>
                <a:latin typeface="Arial"/>
                <a:ea typeface="Arial"/>
                <a:cs typeface="Arial"/>
                <a:sym typeface="Arial"/>
              </a:rPr>
              <a:t>an increase in confidence/ aspirations</a:t>
            </a:r>
            <a:endParaRPr/>
          </a:p>
          <a:p>
            <a:pPr marL="901700" marR="0" lvl="0" indent="-368300" algn="l" rtl="0">
              <a:lnSpc>
                <a:spcPct val="100000"/>
              </a:lnSpc>
              <a:spcBef>
                <a:spcPts val="0"/>
              </a:spcBef>
              <a:spcAft>
                <a:spcPts val="0"/>
              </a:spcAft>
              <a:buClr>
                <a:srgbClr val="000000"/>
              </a:buClr>
              <a:buSzPts val="2200"/>
              <a:buFont typeface="Courier New"/>
              <a:buChar char="o"/>
            </a:pPr>
            <a:r>
              <a:rPr lang="en-GB" sz="2200" b="0" i="0" u="none" strike="noStrike" cap="none">
                <a:solidFill>
                  <a:srgbClr val="000000"/>
                </a:solidFill>
                <a:latin typeface="Arial"/>
                <a:ea typeface="Arial"/>
                <a:cs typeface="Arial"/>
                <a:sym typeface="Arial"/>
              </a:rPr>
              <a:t>in some cases, applications and progression to HE</a:t>
            </a:r>
            <a:endParaRPr sz="16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Arial"/>
                <a:ea typeface="Arial"/>
                <a:cs typeface="Arial"/>
                <a:sym typeface="Arial"/>
              </a:rPr>
              <a:t>But, limited evidence that:</a:t>
            </a:r>
            <a:endParaRPr sz="1600" b="0" i="0" u="none" strike="noStrike" cap="none">
              <a:solidFill>
                <a:srgbClr val="000000"/>
              </a:solidFill>
              <a:latin typeface="Arial"/>
              <a:ea typeface="Arial"/>
              <a:cs typeface="Arial"/>
              <a:sym typeface="Arial"/>
            </a:endParaRPr>
          </a:p>
          <a:p>
            <a:pPr marL="914400" marR="0" lvl="1" indent="-36830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Arial"/>
                <a:ea typeface="Arial"/>
                <a:cs typeface="Arial"/>
                <a:sym typeface="Arial"/>
              </a:rPr>
              <a:t>provides a causal link</a:t>
            </a:r>
            <a:endParaRPr sz="22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285750" marR="0" lvl="0" indent="-2159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648" name="Google Shape;648;p6"/>
          <p:cNvPicPr preferRelativeResize="0"/>
          <p:nvPr/>
        </p:nvPicPr>
        <p:blipFill rotWithShape="1">
          <a:blip r:embed="rId3">
            <a:alphaModFix/>
          </a:blip>
          <a:srcRect/>
          <a:stretch/>
        </p:blipFill>
        <p:spPr>
          <a:xfrm>
            <a:off x="6394185" y="2385161"/>
            <a:ext cx="4551048" cy="3167450"/>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11b1488c966_0_2"/>
          <p:cNvSpPr txBox="1">
            <a:spLocks noGrp="1"/>
          </p:cNvSpPr>
          <p:nvPr>
            <p:ph type="sldNum" idx="12"/>
          </p:nvPr>
        </p:nvSpPr>
        <p:spPr>
          <a:xfrm>
            <a:off x="923026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21</a:t>
            </a:fld>
            <a:endParaRPr/>
          </a:p>
        </p:txBody>
      </p:sp>
      <p:sp>
        <p:nvSpPr>
          <p:cNvPr id="655" name="Google Shape;655;g11b1488c966_0_2"/>
          <p:cNvSpPr txBox="1">
            <a:spLocks noGrp="1"/>
          </p:cNvSpPr>
          <p:nvPr>
            <p:ph type="title"/>
          </p:nvPr>
        </p:nvSpPr>
        <p:spPr>
          <a:xfrm>
            <a:off x="0" y="989971"/>
            <a:ext cx="12192000" cy="6342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GB">
                <a:solidFill>
                  <a:schemeClr val="lt1"/>
                </a:solidFill>
              </a:rPr>
              <a:t>Filling the gap – summer schools evaluation </a:t>
            </a:r>
            <a:endParaRPr>
              <a:solidFill>
                <a:schemeClr val="lt1"/>
              </a:solidFill>
            </a:endParaRPr>
          </a:p>
        </p:txBody>
      </p:sp>
      <p:sp>
        <p:nvSpPr>
          <p:cNvPr id="656" name="Google Shape;656;g11b1488c966_0_2"/>
          <p:cNvSpPr txBox="1"/>
          <p:nvPr/>
        </p:nvSpPr>
        <p:spPr>
          <a:xfrm>
            <a:off x="816125" y="2228850"/>
            <a:ext cx="5101500" cy="3924111"/>
          </a:xfrm>
          <a:prstGeom prst="rect">
            <a:avLst/>
          </a:prstGeom>
          <a:noFill/>
          <a:ln>
            <a:noFill/>
          </a:ln>
        </p:spPr>
        <p:txBody>
          <a:bodyPr spcFirstLastPara="1" wrap="square" lIns="91425" tIns="45700" rIns="91425" bIns="45700" anchor="t" anchorCtr="0">
            <a:spAutoFit/>
          </a:bodyPr>
          <a:lstStyle/>
          <a:p>
            <a:pPr marL="342900" marR="0" lvl="0" indent="-33655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Arial"/>
                <a:ea typeface="Arial"/>
                <a:cs typeface="Arial"/>
                <a:sym typeface="Arial"/>
              </a:rPr>
              <a:t>Randomised Controlled Trial – Type 3 evidence</a:t>
            </a:r>
            <a:endParaRPr/>
          </a:p>
          <a:p>
            <a:pPr marL="342900" marR="0" lvl="0" indent="-19685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Arial"/>
                <a:ea typeface="Arial"/>
                <a:cs typeface="Arial"/>
                <a:sym typeface="Arial"/>
              </a:rPr>
              <a:t>Collaboration:</a:t>
            </a:r>
            <a:endParaRPr/>
          </a:p>
          <a:p>
            <a:pPr marL="622300" marR="0" lvl="1" indent="-355600" algn="l" rtl="0">
              <a:lnSpc>
                <a:spcPct val="100000"/>
              </a:lnSpc>
              <a:spcBef>
                <a:spcPts val="0"/>
              </a:spcBef>
              <a:spcAft>
                <a:spcPts val="0"/>
              </a:spcAft>
              <a:buClr>
                <a:srgbClr val="000000"/>
              </a:buClr>
              <a:buSzPts val="2200"/>
              <a:buFont typeface="Courier New"/>
              <a:buChar char="o"/>
            </a:pPr>
            <a:r>
              <a:rPr lang="en-GB" sz="2200" b="0" i="0" u="none" strike="noStrike" cap="none">
                <a:solidFill>
                  <a:srgbClr val="000000"/>
                </a:solidFill>
                <a:latin typeface="Arial"/>
                <a:ea typeface="Arial"/>
                <a:cs typeface="Arial"/>
                <a:sym typeface="Arial"/>
              </a:rPr>
              <a:t>University partners</a:t>
            </a:r>
            <a:endParaRPr/>
          </a:p>
          <a:p>
            <a:pPr marL="901700" marR="0" lvl="1" indent="-279400" algn="l" rtl="0">
              <a:lnSpc>
                <a:spcPct val="100000"/>
              </a:lnSpc>
              <a:spcBef>
                <a:spcPts val="0"/>
              </a:spcBef>
              <a:spcAft>
                <a:spcPts val="0"/>
              </a:spcAft>
              <a:buClr>
                <a:srgbClr val="000000"/>
              </a:buClr>
              <a:buSzPts val="2200"/>
              <a:buFont typeface="Noto Sans Symbols"/>
              <a:buChar char="▪"/>
            </a:pPr>
            <a:r>
              <a:rPr lang="en-GB" sz="2200" b="0" i="0" u="none" strike="noStrike" cap="none">
                <a:solidFill>
                  <a:srgbClr val="000000"/>
                </a:solidFill>
                <a:latin typeface="Arial"/>
                <a:ea typeface="Arial"/>
                <a:cs typeface="Arial"/>
                <a:sym typeface="Arial"/>
              </a:rPr>
              <a:t>Pre- and post-16</a:t>
            </a:r>
            <a:endParaRPr/>
          </a:p>
          <a:p>
            <a:pPr marL="622300" marR="0" lvl="1" indent="-355600" algn="l" rtl="0">
              <a:lnSpc>
                <a:spcPct val="100000"/>
              </a:lnSpc>
              <a:spcBef>
                <a:spcPts val="0"/>
              </a:spcBef>
              <a:spcAft>
                <a:spcPts val="0"/>
              </a:spcAft>
              <a:buClr>
                <a:srgbClr val="000000"/>
              </a:buClr>
              <a:buSzPts val="2200"/>
              <a:buFont typeface="Courier New"/>
              <a:buChar char="o"/>
            </a:pPr>
            <a:r>
              <a:rPr lang="en-GB" sz="2200" b="0" i="0" u="none" strike="noStrike" cap="none">
                <a:solidFill>
                  <a:srgbClr val="000000"/>
                </a:solidFill>
                <a:latin typeface="Arial"/>
                <a:ea typeface="Arial"/>
                <a:cs typeface="Arial"/>
                <a:sym typeface="Arial"/>
              </a:rPr>
              <a:t>Behavioural Insights Team</a:t>
            </a:r>
            <a:endParaRPr sz="2200" b="0" i="0" u="none" strike="noStrike" cap="none">
              <a:solidFill>
                <a:srgbClr val="000000"/>
              </a:solidFill>
              <a:latin typeface="Arial"/>
              <a:ea typeface="Arial"/>
              <a:cs typeface="Arial"/>
              <a:sym typeface="Arial"/>
            </a:endParaRPr>
          </a:p>
          <a:p>
            <a:pPr marL="342900" marR="0" lvl="0" indent="-19685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000000"/>
              </a:buClr>
              <a:buSzPts val="2200"/>
              <a:buFont typeface="Arial"/>
              <a:buChar char="•"/>
            </a:pPr>
            <a:r>
              <a:rPr lang="en-GB" sz="2200" b="0" i="0" u="none" strike="noStrike" cap="none">
                <a:solidFill>
                  <a:srgbClr val="000000"/>
                </a:solidFill>
                <a:latin typeface="Arial"/>
                <a:ea typeface="Arial"/>
                <a:cs typeface="Arial"/>
                <a:sym typeface="Arial"/>
              </a:rPr>
              <a:t>Summer schools delivered (online) during summer of 2021</a:t>
            </a:r>
            <a:endParaRPr sz="22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285750" marR="0" lvl="0" indent="-2159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657" name="Google Shape;657;g11b1488c966_0_2"/>
          <p:cNvPicPr preferRelativeResize="0"/>
          <p:nvPr/>
        </p:nvPicPr>
        <p:blipFill rotWithShape="1">
          <a:blip r:embed="rId3">
            <a:alphaModFix/>
          </a:blip>
          <a:srcRect l="15916"/>
          <a:stretch/>
        </p:blipFill>
        <p:spPr>
          <a:xfrm>
            <a:off x="6705600" y="2426393"/>
            <a:ext cx="4276401" cy="3267076"/>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5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8"/>
          <p:cNvSpPr txBox="1">
            <a:spLocks noGrp="1"/>
          </p:cNvSpPr>
          <p:nvPr>
            <p:ph type="sldNum" idx="12"/>
          </p:nvPr>
        </p:nvSpPr>
        <p:spPr>
          <a:xfrm>
            <a:off x="923026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22</a:t>
            </a:fld>
            <a:endParaRPr/>
          </a:p>
        </p:txBody>
      </p:sp>
      <p:sp>
        <p:nvSpPr>
          <p:cNvPr id="664" name="Google Shape;664;p8"/>
          <p:cNvSpPr txBox="1">
            <a:spLocks noGrp="1"/>
          </p:cNvSpPr>
          <p:nvPr>
            <p:ph type="title"/>
          </p:nvPr>
        </p:nvSpPr>
        <p:spPr>
          <a:xfrm>
            <a:off x="0" y="989971"/>
            <a:ext cx="12192000" cy="6342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GB">
                <a:solidFill>
                  <a:schemeClr val="lt1"/>
                </a:solidFill>
              </a:rPr>
              <a:t>Summer schools evaluation </a:t>
            </a:r>
            <a:endParaRPr>
              <a:solidFill>
                <a:schemeClr val="lt1"/>
              </a:solidFill>
            </a:endParaRPr>
          </a:p>
        </p:txBody>
      </p:sp>
      <p:sp>
        <p:nvSpPr>
          <p:cNvPr id="665" name="Google Shape;665;p8"/>
          <p:cNvSpPr txBox="1"/>
          <p:nvPr/>
        </p:nvSpPr>
        <p:spPr>
          <a:xfrm>
            <a:off x="669774" y="2259500"/>
            <a:ext cx="6347251"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100" b="0" i="0" u="none" strike="noStrike" cap="none">
                <a:solidFill>
                  <a:srgbClr val="000000"/>
                </a:solidFill>
                <a:latin typeface="Arial"/>
                <a:ea typeface="Arial"/>
                <a:cs typeface="Arial"/>
                <a:sym typeface="Arial"/>
              </a:rPr>
              <a:t>By measuring the difference in outcomes between those who attended the summer schools and those who didn’t:</a:t>
            </a:r>
            <a:endParaRPr/>
          </a:p>
          <a:p>
            <a:pPr marL="0" marR="0" lvl="0" indent="0" algn="l" rtl="0">
              <a:lnSpc>
                <a:spcPct val="100000"/>
              </a:lnSpc>
              <a:spcBef>
                <a:spcPts val="0"/>
              </a:spcBef>
              <a:spcAft>
                <a:spcPts val="0"/>
              </a:spcAft>
              <a:buClr>
                <a:srgbClr val="000000"/>
              </a:buClr>
              <a:buSzPts val="2400"/>
              <a:buFont typeface="Arial"/>
              <a:buNone/>
            </a:pPr>
            <a:r>
              <a:rPr lang="en-GB" sz="2100" b="1" i="0" u="sng" strike="noStrike" cap="none">
                <a:solidFill>
                  <a:srgbClr val="000000"/>
                </a:solidFill>
                <a:latin typeface="Arial"/>
                <a:ea typeface="Arial"/>
                <a:cs typeface="Arial"/>
                <a:sym typeface="Arial"/>
              </a:rPr>
              <a:t>Causal evidence </a:t>
            </a:r>
            <a:r>
              <a:rPr lang="en-GB" sz="2100" b="0" i="0" u="none" strike="noStrike" cap="none">
                <a:solidFill>
                  <a:srgbClr val="000000"/>
                </a:solidFill>
                <a:latin typeface="Arial"/>
                <a:ea typeface="Arial"/>
                <a:cs typeface="Arial"/>
                <a:sym typeface="Arial"/>
              </a:rPr>
              <a:t>on the effect of summer schools.</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100" b="1" i="0" u="none" strike="noStrike" cap="none">
                <a:solidFill>
                  <a:srgbClr val="000000"/>
                </a:solidFill>
                <a:latin typeface="Arial"/>
                <a:ea typeface="Arial"/>
                <a:cs typeface="Arial"/>
                <a:sym typeface="Arial"/>
              </a:rPr>
              <a:t>Outcome data:</a:t>
            </a:r>
            <a:endParaRPr sz="2100" b="0" i="0" u="none" strike="noStrike" cap="none">
              <a:solidFill>
                <a:srgbClr val="000000"/>
              </a:solidFill>
              <a:latin typeface="Arial"/>
              <a:ea typeface="Arial"/>
              <a:cs typeface="Arial"/>
              <a:sym typeface="Arial"/>
            </a:endParaRPr>
          </a:p>
        </p:txBody>
      </p:sp>
      <p:pic>
        <p:nvPicPr>
          <p:cNvPr id="666" name="Google Shape;666;p8"/>
          <p:cNvPicPr preferRelativeResize="0"/>
          <p:nvPr/>
        </p:nvPicPr>
        <p:blipFill rotWithShape="1">
          <a:blip r:embed="rId3">
            <a:alphaModFix/>
          </a:blip>
          <a:srcRect l="17588" r="24075"/>
          <a:stretch/>
        </p:blipFill>
        <p:spPr>
          <a:xfrm>
            <a:off x="7687858" y="2098939"/>
            <a:ext cx="3275463" cy="3749364"/>
          </a:xfrm>
          <a:prstGeom prst="rect">
            <a:avLst/>
          </a:prstGeom>
          <a:noFill/>
          <a:ln w="9525" cap="flat" cmpd="sng">
            <a:solidFill>
              <a:schemeClr val="dk1"/>
            </a:solidFill>
            <a:prstDash val="solid"/>
            <a:round/>
            <a:headEnd type="none" w="sm" len="sm"/>
            <a:tailEnd type="none" w="sm" len="sm"/>
          </a:ln>
        </p:spPr>
      </p:pic>
      <p:sp>
        <p:nvSpPr>
          <p:cNvPr id="667" name="Google Shape;667;p8"/>
          <p:cNvSpPr txBox="1"/>
          <p:nvPr/>
        </p:nvSpPr>
        <p:spPr>
          <a:xfrm>
            <a:off x="669775" y="4244741"/>
            <a:ext cx="4889700" cy="17081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GB" sz="2100" b="0" i="0" u="none" strike="noStrike" cap="none">
                <a:solidFill>
                  <a:srgbClr val="000000"/>
                </a:solidFill>
                <a:latin typeface="Arial"/>
                <a:ea typeface="Arial"/>
                <a:cs typeface="Arial"/>
                <a:sym typeface="Arial"/>
              </a:rPr>
              <a:t>Primary – enrolment in HE</a:t>
            </a:r>
            <a:endParaRPr/>
          </a:p>
          <a:p>
            <a:pPr marL="342900" marR="0" lvl="0" indent="-342900" algn="l" rtl="0">
              <a:lnSpc>
                <a:spcPct val="100000"/>
              </a:lnSpc>
              <a:spcBef>
                <a:spcPts val="0"/>
              </a:spcBef>
              <a:spcAft>
                <a:spcPts val="0"/>
              </a:spcAft>
              <a:buClr>
                <a:srgbClr val="000000"/>
              </a:buClr>
              <a:buSzPts val="2400"/>
              <a:buFont typeface="Arial"/>
              <a:buChar char="•"/>
            </a:pPr>
            <a:r>
              <a:rPr lang="en-GB" sz="2100" b="0" i="0" u="none" strike="noStrike" cap="none">
                <a:solidFill>
                  <a:srgbClr val="000000"/>
                </a:solidFill>
                <a:latin typeface="Arial"/>
                <a:ea typeface="Arial"/>
                <a:cs typeface="Arial"/>
                <a:sym typeface="Arial"/>
              </a:rPr>
              <a:t>Secondary – which HEP</a:t>
            </a:r>
            <a:endParaRPr/>
          </a:p>
          <a:p>
            <a:pPr marL="342900" marR="0" lvl="0" indent="-342900" algn="l" rtl="0">
              <a:lnSpc>
                <a:spcPct val="100000"/>
              </a:lnSpc>
              <a:spcBef>
                <a:spcPts val="0"/>
              </a:spcBef>
              <a:spcAft>
                <a:spcPts val="0"/>
              </a:spcAft>
              <a:buClr>
                <a:srgbClr val="000000"/>
              </a:buClr>
              <a:buSzPts val="2400"/>
              <a:buFont typeface="Arial"/>
              <a:buChar char="•"/>
            </a:pPr>
            <a:r>
              <a:rPr lang="en-GB" sz="2100" b="1" i="0" u="none" strike="noStrike" cap="none">
                <a:solidFill>
                  <a:schemeClr val="dk2"/>
                </a:solidFill>
                <a:latin typeface="Arial"/>
                <a:ea typeface="Arial"/>
                <a:cs typeface="Arial"/>
                <a:sym typeface="Arial"/>
              </a:rPr>
              <a:t>Exploratory – self-reported applications to HE, and attitudes towards HE</a:t>
            </a:r>
            <a:endParaRPr sz="2100" b="1" i="0" u="none" strike="noStrike" cap="none">
              <a:solidFill>
                <a:schemeClr val="dk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4"/>
          <p:cNvSpPr txBox="1">
            <a:spLocks noGrp="1"/>
          </p:cNvSpPr>
          <p:nvPr>
            <p:ph type="sldNum" idx="12"/>
          </p:nvPr>
        </p:nvSpPr>
        <p:spPr>
          <a:xfrm>
            <a:off x="923026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23</a:t>
            </a:fld>
            <a:endParaRPr/>
          </a:p>
        </p:txBody>
      </p:sp>
      <p:sp>
        <p:nvSpPr>
          <p:cNvPr id="674" name="Google Shape;674;p4"/>
          <p:cNvSpPr txBox="1">
            <a:spLocks noGrp="1"/>
          </p:cNvSpPr>
          <p:nvPr>
            <p:ph type="title"/>
          </p:nvPr>
        </p:nvSpPr>
        <p:spPr>
          <a:xfrm>
            <a:off x="0" y="989971"/>
            <a:ext cx="12192000" cy="6342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GB">
                <a:solidFill>
                  <a:schemeClr val="lt1"/>
                </a:solidFill>
              </a:rPr>
              <a:t>Mixed methods evaluation </a:t>
            </a:r>
            <a:endParaRPr>
              <a:solidFill>
                <a:schemeClr val="lt1"/>
              </a:solidFill>
            </a:endParaRPr>
          </a:p>
        </p:txBody>
      </p:sp>
      <p:grpSp>
        <p:nvGrpSpPr>
          <p:cNvPr id="675" name="Google Shape;675;p4"/>
          <p:cNvGrpSpPr/>
          <p:nvPr/>
        </p:nvGrpSpPr>
        <p:grpSpPr>
          <a:xfrm>
            <a:off x="3215784" y="2056174"/>
            <a:ext cx="5155498" cy="4208054"/>
            <a:chOff x="858981" y="2087"/>
            <a:chExt cx="5155498" cy="4208054"/>
          </a:xfrm>
        </p:grpSpPr>
        <p:sp>
          <p:nvSpPr>
            <p:cNvPr id="676" name="Google Shape;676;p4"/>
            <p:cNvSpPr/>
            <p:nvPr/>
          </p:nvSpPr>
          <p:spPr>
            <a:xfrm rot="10800000">
              <a:off x="1443628" y="2087"/>
              <a:ext cx="4570851" cy="1169293"/>
            </a:xfrm>
            <a:prstGeom prst="homePlate">
              <a:avLst>
                <a:gd name="adj" fmla="val 50000"/>
              </a:avLst>
            </a:prstGeom>
            <a:solidFill>
              <a:srgbClr val="05DAB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txBox="1"/>
            <p:nvPr/>
          </p:nvSpPr>
          <p:spPr>
            <a:xfrm>
              <a:off x="1735951" y="2087"/>
              <a:ext cx="4278528" cy="1169293"/>
            </a:xfrm>
            <a:prstGeom prst="rect">
              <a:avLst/>
            </a:prstGeom>
            <a:noFill/>
            <a:ln>
              <a:noFill/>
            </a:ln>
          </p:spPr>
          <p:txBody>
            <a:bodyPr spcFirstLastPara="1" wrap="square" lIns="515625" tIns="118100" rIns="22045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GB" sz="3100" b="0" i="0" u="none" strike="noStrike" cap="none">
                  <a:solidFill>
                    <a:schemeClr val="lt1"/>
                  </a:solidFill>
                  <a:latin typeface="Arial"/>
                  <a:ea typeface="Arial"/>
                  <a:cs typeface="Arial"/>
                  <a:sym typeface="Arial"/>
                </a:rPr>
                <a:t>Impact evaluation</a:t>
              </a:r>
              <a:endParaRPr sz="3100" b="0" i="0" u="none" strike="noStrike" cap="none">
                <a:solidFill>
                  <a:schemeClr val="lt1"/>
                </a:solidFill>
                <a:latin typeface="Arial"/>
                <a:ea typeface="Arial"/>
                <a:cs typeface="Arial"/>
                <a:sym typeface="Arial"/>
              </a:endParaRPr>
            </a:p>
          </p:txBody>
        </p:sp>
        <p:sp>
          <p:nvSpPr>
            <p:cNvPr id="678" name="Google Shape;678;p4"/>
            <p:cNvSpPr/>
            <p:nvPr/>
          </p:nvSpPr>
          <p:spPr>
            <a:xfrm>
              <a:off x="858981" y="2087"/>
              <a:ext cx="1169293" cy="1169293"/>
            </a:xfrm>
            <a:prstGeom prst="ellipse">
              <a:avLst/>
            </a:prstGeom>
            <a:blipFill rotWithShape="1">
              <a:blip r:embed="rId3">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rot="10800000">
              <a:off x="1443628" y="1520424"/>
              <a:ext cx="4570851" cy="1169293"/>
            </a:xfrm>
            <a:prstGeom prst="homePlate">
              <a:avLst>
                <a:gd name="adj" fmla="val 50000"/>
              </a:avLst>
            </a:prstGeom>
            <a:solidFill>
              <a:srgbClr val="05DAB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txBox="1"/>
            <p:nvPr/>
          </p:nvSpPr>
          <p:spPr>
            <a:xfrm>
              <a:off x="1735951" y="1520424"/>
              <a:ext cx="4278528" cy="1169293"/>
            </a:xfrm>
            <a:prstGeom prst="rect">
              <a:avLst/>
            </a:prstGeom>
            <a:noFill/>
            <a:ln>
              <a:noFill/>
            </a:ln>
          </p:spPr>
          <p:txBody>
            <a:bodyPr spcFirstLastPara="1" wrap="square" lIns="515625" tIns="118100" rIns="22045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GB" sz="3100" b="0" i="0" u="none" strike="noStrike" cap="none">
                  <a:solidFill>
                    <a:schemeClr val="lt1"/>
                  </a:solidFill>
                  <a:latin typeface="Arial"/>
                  <a:ea typeface="Arial"/>
                  <a:cs typeface="Arial"/>
                  <a:sym typeface="Arial"/>
                </a:rPr>
                <a:t>Implementation and process evaluation</a:t>
              </a:r>
              <a:endParaRPr sz="3100" b="0" i="0" u="none" strike="noStrike" cap="none">
                <a:solidFill>
                  <a:schemeClr val="lt1"/>
                </a:solidFill>
                <a:latin typeface="Arial"/>
                <a:ea typeface="Arial"/>
                <a:cs typeface="Arial"/>
                <a:sym typeface="Arial"/>
              </a:endParaRPr>
            </a:p>
          </p:txBody>
        </p:sp>
        <p:sp>
          <p:nvSpPr>
            <p:cNvPr id="681" name="Google Shape;681;p4"/>
            <p:cNvSpPr/>
            <p:nvPr/>
          </p:nvSpPr>
          <p:spPr>
            <a:xfrm>
              <a:off x="858981" y="1520424"/>
              <a:ext cx="1169293" cy="1169293"/>
            </a:xfrm>
            <a:prstGeom prst="ellipse">
              <a:avLst/>
            </a:prstGeom>
            <a:blipFill rotWithShape="1">
              <a:blip r:embed="rId4">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rot="10800000">
              <a:off x="1443628" y="3040848"/>
              <a:ext cx="4570851" cy="1169293"/>
            </a:xfrm>
            <a:prstGeom prst="homePlate">
              <a:avLst>
                <a:gd name="adj" fmla="val 50000"/>
              </a:avLst>
            </a:prstGeom>
            <a:solidFill>
              <a:srgbClr val="05DAB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txBox="1"/>
            <p:nvPr/>
          </p:nvSpPr>
          <p:spPr>
            <a:xfrm>
              <a:off x="1735951" y="3040848"/>
              <a:ext cx="4278528" cy="1169293"/>
            </a:xfrm>
            <a:prstGeom prst="rect">
              <a:avLst/>
            </a:prstGeom>
            <a:noFill/>
            <a:ln>
              <a:noFill/>
            </a:ln>
          </p:spPr>
          <p:txBody>
            <a:bodyPr spcFirstLastPara="1" wrap="square" lIns="515625" tIns="118100" rIns="22045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GB" sz="3100" b="0" i="0" u="none" strike="noStrike" cap="none">
                  <a:solidFill>
                    <a:schemeClr val="lt1"/>
                  </a:solidFill>
                  <a:latin typeface="Arial"/>
                  <a:ea typeface="Arial"/>
                  <a:cs typeface="Arial"/>
                  <a:sym typeface="Arial"/>
                </a:rPr>
                <a:t>Alternative evaluation</a:t>
              </a:r>
              <a:endParaRPr sz="3100" b="0" i="0" u="none" strike="noStrike" cap="none">
                <a:solidFill>
                  <a:schemeClr val="lt1"/>
                </a:solidFill>
                <a:latin typeface="Arial"/>
                <a:ea typeface="Arial"/>
                <a:cs typeface="Arial"/>
                <a:sym typeface="Arial"/>
              </a:endParaRPr>
            </a:p>
          </p:txBody>
        </p:sp>
        <p:sp>
          <p:nvSpPr>
            <p:cNvPr id="684" name="Google Shape;684;p4"/>
            <p:cNvSpPr/>
            <p:nvPr/>
          </p:nvSpPr>
          <p:spPr>
            <a:xfrm>
              <a:off x="858981" y="3038760"/>
              <a:ext cx="1169293" cy="1169293"/>
            </a:xfrm>
            <a:prstGeom prst="ellipse">
              <a:avLst/>
            </a:prstGeom>
            <a:blipFill rotWithShape="1">
              <a:blip r:embed="rId5">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9"/>
          <p:cNvSpPr txBox="1">
            <a:spLocks noGrp="1"/>
          </p:cNvSpPr>
          <p:nvPr>
            <p:ph type="sldNum" idx="12"/>
          </p:nvPr>
        </p:nvSpPr>
        <p:spPr>
          <a:xfrm>
            <a:off x="923026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24</a:t>
            </a:fld>
            <a:endParaRPr/>
          </a:p>
        </p:txBody>
      </p:sp>
      <p:pic>
        <p:nvPicPr>
          <p:cNvPr id="691" name="Google Shape;691;p9"/>
          <p:cNvPicPr preferRelativeResize="0"/>
          <p:nvPr/>
        </p:nvPicPr>
        <p:blipFill rotWithShape="1">
          <a:blip r:embed="rId3">
            <a:alphaModFix/>
          </a:blip>
          <a:srcRect/>
          <a:stretch/>
        </p:blipFill>
        <p:spPr>
          <a:xfrm>
            <a:off x="3646487" y="69569"/>
            <a:ext cx="4899025" cy="671886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1264047c3c9_0_12"/>
          <p:cNvSpPr txBox="1">
            <a:spLocks noGrp="1"/>
          </p:cNvSpPr>
          <p:nvPr>
            <p:ph type="sldNum" idx="12"/>
          </p:nvPr>
        </p:nvSpPr>
        <p:spPr>
          <a:xfrm>
            <a:off x="923026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25</a:t>
            </a:fld>
            <a:endParaRPr/>
          </a:p>
        </p:txBody>
      </p:sp>
      <p:sp>
        <p:nvSpPr>
          <p:cNvPr id="255" name="Google Shape;255;g1264047c3c9_0_12"/>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Lessons learned: partner and policy context</a:t>
            </a:r>
            <a:endParaRPr/>
          </a:p>
        </p:txBody>
      </p:sp>
      <p:sp>
        <p:nvSpPr>
          <p:cNvPr id="256" name="Google Shape;256;g1264047c3c9_0_12"/>
          <p:cNvSpPr txBox="1"/>
          <p:nvPr/>
        </p:nvSpPr>
        <p:spPr>
          <a:xfrm>
            <a:off x="358650" y="2043475"/>
            <a:ext cx="11474700" cy="5053800"/>
          </a:xfrm>
          <a:prstGeom prst="rect">
            <a:avLst/>
          </a:prstGeom>
          <a:noFill/>
          <a:ln>
            <a:noFill/>
          </a:ln>
        </p:spPr>
        <p:txBody>
          <a:bodyPr spcFirstLastPara="1" wrap="square" lIns="91425" tIns="45700" rIns="91425" bIns="45700" anchor="ctr" anchorCtr="0">
            <a:spAutoFit/>
          </a:bodyPr>
          <a:lstStyle/>
          <a:p>
            <a:pPr marL="457200" marR="0" lvl="0" indent="-368300" algn="l" rtl="0">
              <a:lnSpc>
                <a:spcPct val="100000"/>
              </a:lnSpc>
              <a:spcBef>
                <a:spcPts val="10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What works approach requires consensus on the aim or vision: widespread agreement that inequalities in HE are too large</a:t>
            </a:r>
            <a:endParaRPr sz="2200" b="0" i="0" u="none" strike="noStrike" cap="none">
              <a:solidFill>
                <a:schemeClr val="dk1"/>
              </a:solidFill>
              <a:latin typeface="Arial"/>
              <a:ea typeface="Arial"/>
              <a:cs typeface="Arial"/>
              <a:sym typeface="Arial"/>
            </a:endParaRPr>
          </a:p>
          <a:p>
            <a:pPr marL="457200" marR="0" lvl="0" indent="-368300" algn="l" rtl="0">
              <a:lnSpc>
                <a:spcPct val="100000"/>
              </a:lnSpc>
              <a:spcBef>
                <a:spcPts val="10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Having strong partners at the outsets (eg KCL, NTU, BIT) helps with setup, reputation, reach</a:t>
            </a:r>
            <a:endParaRPr sz="2200" b="0" i="0" u="none" strike="noStrike" cap="none">
              <a:solidFill>
                <a:schemeClr val="dk1"/>
              </a:solidFill>
              <a:latin typeface="Arial"/>
              <a:ea typeface="Arial"/>
              <a:cs typeface="Arial"/>
              <a:sym typeface="Arial"/>
            </a:endParaRPr>
          </a:p>
          <a:p>
            <a:pPr marL="457200" marR="0" lvl="0" indent="-368300" algn="l" rtl="0">
              <a:lnSpc>
                <a:spcPct val="100000"/>
              </a:lnSpc>
              <a:spcBef>
                <a:spcPts val="10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Communications important for promoting and disseminating work, but also building and consolidating relationships (including regionally/ country-wide)</a:t>
            </a:r>
            <a:endParaRPr sz="2200" b="0" i="0" u="none" strike="noStrike" cap="none">
              <a:solidFill>
                <a:schemeClr val="dk1"/>
              </a:solidFill>
              <a:latin typeface="Arial"/>
              <a:ea typeface="Arial"/>
              <a:cs typeface="Arial"/>
              <a:sym typeface="Arial"/>
            </a:endParaRPr>
          </a:p>
          <a:p>
            <a:pPr marL="457200" marR="0" lvl="0" indent="-368300" algn="l" rtl="0">
              <a:lnSpc>
                <a:spcPct val="100000"/>
              </a:lnSpc>
              <a:spcBef>
                <a:spcPts val="10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Strong commitment across the HE sector to tackling inequalities and evaluation</a:t>
            </a:r>
            <a:endParaRPr sz="2200" b="0" i="0" u="none" strike="noStrike" cap="none">
              <a:solidFill>
                <a:schemeClr val="dk1"/>
              </a:solidFill>
              <a:latin typeface="Arial"/>
              <a:ea typeface="Arial"/>
              <a:cs typeface="Arial"/>
              <a:sym typeface="Arial"/>
            </a:endParaRPr>
          </a:p>
          <a:p>
            <a:pPr marL="457200" marR="0" lvl="0" indent="-368300" algn="l" rtl="0">
              <a:lnSpc>
                <a:spcPct val="100000"/>
              </a:lnSpc>
              <a:spcBef>
                <a:spcPts val="10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Some ‘buts’:</a:t>
            </a:r>
            <a:endParaRPr sz="2200" b="0" i="0" u="none" strike="noStrike" cap="none">
              <a:solidFill>
                <a:schemeClr val="dk1"/>
              </a:solidFill>
              <a:latin typeface="Arial"/>
              <a:ea typeface="Arial"/>
              <a:cs typeface="Arial"/>
              <a:sym typeface="Arial"/>
            </a:endParaRPr>
          </a:p>
          <a:p>
            <a:pPr marL="914400" marR="0" lvl="1" indent="-368300" algn="l" rtl="0">
              <a:lnSpc>
                <a:spcPct val="100000"/>
              </a:lnSpc>
              <a:spcBef>
                <a:spcPts val="10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less agreement on which inequalities matter or how to tackle them  </a:t>
            </a:r>
            <a:endParaRPr sz="2200" b="0" i="0" u="none" strike="noStrike" cap="none">
              <a:solidFill>
                <a:schemeClr val="dk1"/>
              </a:solidFill>
              <a:latin typeface="Arial"/>
              <a:ea typeface="Arial"/>
              <a:cs typeface="Arial"/>
              <a:sym typeface="Arial"/>
            </a:endParaRPr>
          </a:p>
          <a:p>
            <a:pPr marL="914400" marR="0" lvl="1" indent="-368300" algn="l" rtl="0">
              <a:lnSpc>
                <a:spcPct val="100000"/>
              </a:lnSpc>
              <a:spcBef>
                <a:spcPts val="100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evidence isn’t the only or sufficient way to change policies and practice, but WWCs aren’t and can’t be a ‘campaigning’ organisation (target partners, policymakers)</a:t>
            </a:r>
            <a:endParaRPr sz="2200" b="0" i="0" u="none" strike="noStrike" cap="none">
              <a:solidFill>
                <a:schemeClr val="dk1"/>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264047c3c9_0_25"/>
          <p:cNvSpPr txBox="1">
            <a:spLocks noGrp="1"/>
          </p:cNvSpPr>
          <p:nvPr>
            <p:ph type="sldNum" idx="12"/>
          </p:nvPr>
        </p:nvSpPr>
        <p:spPr>
          <a:xfrm>
            <a:off x="819659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26</a:t>
            </a:fld>
            <a:endParaRPr/>
          </a:p>
        </p:txBody>
      </p:sp>
      <p:sp>
        <p:nvSpPr>
          <p:cNvPr id="262" name="Google Shape;262;g1264047c3c9_0_25"/>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 How should TASO’s work inform planning?</a:t>
            </a:r>
            <a:endParaRPr/>
          </a:p>
        </p:txBody>
      </p:sp>
      <p:sp>
        <p:nvSpPr>
          <p:cNvPr id="263" name="Google Shape;263;g1264047c3c9_0_25"/>
          <p:cNvSpPr txBox="1"/>
          <p:nvPr/>
        </p:nvSpPr>
        <p:spPr>
          <a:xfrm>
            <a:off x="182725" y="2598350"/>
            <a:ext cx="11648100" cy="4685700"/>
          </a:xfrm>
          <a:prstGeom prst="rect">
            <a:avLst/>
          </a:prstGeom>
          <a:noFill/>
          <a:ln>
            <a:noFill/>
          </a:ln>
        </p:spPr>
        <p:txBody>
          <a:bodyPr spcFirstLastPara="1" wrap="square" lIns="91425" tIns="45700" rIns="91425" bIns="45700" anchor="t" anchorCtr="0">
            <a:spAutoFit/>
          </a:bodyPr>
          <a:lstStyle/>
          <a:p>
            <a:pPr marL="457200" marR="0" lvl="0" indent="-368300" algn="l" rtl="0">
              <a:lnSpc>
                <a:spcPct val="115000"/>
              </a:lnSpc>
              <a:spcBef>
                <a:spcPts val="0"/>
              </a:spcBef>
              <a:spcAft>
                <a:spcPts val="0"/>
              </a:spcAft>
              <a:buClr>
                <a:schemeClr val="dk1"/>
              </a:buClr>
              <a:buSzPts val="2200"/>
              <a:buFont typeface="Arial"/>
              <a:buChar char="●"/>
            </a:pPr>
            <a:r>
              <a:rPr lang="en-GB" sz="2200">
                <a:solidFill>
                  <a:schemeClr val="dk1"/>
                </a:solidFill>
              </a:rPr>
              <a:t>TASO has so far worked more with access and participation teams, and with evaluators in such teams, especially for Theme 1</a:t>
            </a:r>
            <a:endParaRPr sz="2200" b="0" i="0" u="none" strike="noStrike" cap="none">
              <a:solidFill>
                <a:schemeClr val="dk1"/>
              </a:solidFill>
              <a:latin typeface="Arial"/>
              <a:ea typeface="Arial"/>
              <a:cs typeface="Arial"/>
              <a:sym typeface="Arial"/>
            </a:endParaRPr>
          </a:p>
          <a:p>
            <a:pPr marL="457200" marR="0" lvl="0" indent="-368300" algn="l" rtl="0">
              <a:lnSpc>
                <a:spcPct val="115000"/>
              </a:lnSpc>
              <a:spcBef>
                <a:spcPts val="0"/>
              </a:spcBef>
              <a:spcAft>
                <a:spcPts val="0"/>
              </a:spcAft>
              <a:buClr>
                <a:schemeClr val="dk1"/>
              </a:buClr>
              <a:buSzPts val="2200"/>
              <a:buFont typeface="Arial"/>
              <a:buChar char="●"/>
            </a:pPr>
            <a:r>
              <a:rPr lang="en-GB" sz="2200">
                <a:solidFill>
                  <a:schemeClr val="dk1"/>
                </a:solidFill>
              </a:rPr>
              <a:t>Our themes 2, 3 and 4 have also involved us working with student success teams, as well as those working on employability, disability and mental health</a:t>
            </a:r>
            <a:endParaRPr sz="2200">
              <a:solidFill>
                <a:schemeClr val="dk1"/>
              </a:solidFill>
            </a:endParaRPr>
          </a:p>
          <a:p>
            <a:pPr marL="457200" marR="0" lvl="0" indent="-368300" algn="l" rtl="0">
              <a:lnSpc>
                <a:spcPct val="115000"/>
              </a:lnSpc>
              <a:spcBef>
                <a:spcPts val="0"/>
              </a:spcBef>
              <a:spcAft>
                <a:spcPts val="0"/>
              </a:spcAft>
              <a:buClr>
                <a:schemeClr val="dk1"/>
              </a:buClr>
              <a:buSzPts val="2200"/>
              <a:buChar char="●"/>
            </a:pPr>
            <a:r>
              <a:rPr lang="en-GB" sz="2200">
                <a:solidFill>
                  <a:schemeClr val="dk1"/>
                </a:solidFill>
              </a:rPr>
              <a:t>We also have a meetings with senior leaders in HE to understand their priorities, and to highlight the value and importance of TASO’s work to delivering on both regulatory and student outcomes</a:t>
            </a:r>
            <a:endParaRPr sz="2200">
              <a:solidFill>
                <a:schemeClr val="dk1"/>
              </a:solidFill>
            </a:endParaRPr>
          </a:p>
          <a:p>
            <a:pPr marL="457200" marR="0" lvl="0" indent="-368300" algn="l" rtl="0">
              <a:lnSpc>
                <a:spcPct val="115000"/>
              </a:lnSpc>
              <a:spcBef>
                <a:spcPts val="0"/>
              </a:spcBef>
              <a:spcAft>
                <a:spcPts val="0"/>
              </a:spcAft>
              <a:buClr>
                <a:schemeClr val="dk1"/>
              </a:buClr>
              <a:buSzPts val="2200"/>
              <a:buFont typeface="Arial"/>
              <a:buChar char="●"/>
            </a:pPr>
            <a:r>
              <a:rPr lang="en-GB" sz="2200">
                <a:solidFill>
                  <a:schemeClr val="dk1"/>
                </a:solidFill>
              </a:rPr>
              <a:t>How could we ensure we better engage with those planning in HE, to ensure it includes evaluation of access, participation and student outcomes?</a:t>
            </a:r>
            <a:endParaRPr sz="2200" b="0" i="0" u="none" strike="noStrike" cap="none">
              <a:solidFill>
                <a:schemeClr val="dk1"/>
              </a:solidFill>
              <a:latin typeface="Arial"/>
              <a:ea typeface="Arial"/>
              <a:cs typeface="Arial"/>
              <a:sym typeface="Arial"/>
            </a:endParaRPr>
          </a:p>
          <a:p>
            <a:pPr marL="457200" marR="0" lvl="0" indent="0" algn="l" rtl="0">
              <a:lnSpc>
                <a:spcPct val="115000"/>
              </a:lnSpc>
              <a:spcBef>
                <a:spcPts val="100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457200" marR="0" lvl="0" indent="0" algn="l" rtl="0">
              <a:lnSpc>
                <a:spcPct val="115000"/>
              </a:lnSpc>
              <a:spcBef>
                <a:spcPts val="100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19509724d3_1_124"/>
          <p:cNvSpPr txBox="1">
            <a:spLocks noGrp="1"/>
          </p:cNvSpPr>
          <p:nvPr>
            <p:ph type="ctrTitle"/>
          </p:nvPr>
        </p:nvSpPr>
        <p:spPr>
          <a:xfrm>
            <a:off x="759125" y="1122363"/>
            <a:ext cx="9909000" cy="238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400"/>
              <a:buNone/>
            </a:pPr>
            <a:r>
              <a:rPr lang="en-GB"/>
              <a:t>Questions?</a:t>
            </a:r>
            <a:endParaRPr/>
          </a:p>
        </p:txBody>
      </p:sp>
      <p:sp>
        <p:nvSpPr>
          <p:cNvPr id="270" name="Google Shape;270;g119509724d3_1_124"/>
          <p:cNvSpPr txBox="1">
            <a:spLocks noGrp="1"/>
          </p:cNvSpPr>
          <p:nvPr>
            <p:ph type="sldNum" idx="12"/>
          </p:nvPr>
        </p:nvSpPr>
        <p:spPr>
          <a:xfrm>
            <a:off x="923026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solidFill>
                  <a:schemeClr val="lt2"/>
                </a:solidFill>
              </a:rPr>
              <a:t>27</a:t>
            </a:fld>
            <a:endParaRPr>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1b859f838f_0_12"/>
          <p:cNvSpPr txBox="1">
            <a:spLocks noGrp="1"/>
          </p:cNvSpPr>
          <p:nvPr>
            <p:ph type="sldNum" idx="12"/>
          </p:nvPr>
        </p:nvSpPr>
        <p:spPr>
          <a:xfrm>
            <a:off x="923026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
        <p:nvSpPr>
          <p:cNvPr id="96" name="Google Shape;96;g11b859f838f_0_12"/>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Our vision and mission</a:t>
            </a:r>
            <a:endParaRPr/>
          </a:p>
        </p:txBody>
      </p:sp>
      <p:sp>
        <p:nvSpPr>
          <p:cNvPr id="97" name="Google Shape;97;g11b859f838f_0_12"/>
          <p:cNvSpPr txBox="1"/>
          <p:nvPr/>
        </p:nvSpPr>
        <p:spPr>
          <a:xfrm>
            <a:off x="619676" y="2673550"/>
            <a:ext cx="5473500" cy="2124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Arial"/>
                <a:ea typeface="Arial"/>
                <a:cs typeface="Arial"/>
                <a:sym typeface="Arial"/>
              </a:rPr>
              <a:t>Our vision is to eliminate equality gaps in higher education.</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Arial"/>
                <a:ea typeface="Arial"/>
                <a:cs typeface="Arial"/>
                <a:sym typeface="Arial"/>
              </a:rPr>
              <a:t>Our mission is to improve lives through evidence-based practice in higher education.</a:t>
            </a:r>
            <a:endParaRPr sz="2200" b="0" i="0" u="none" strike="noStrike" cap="none">
              <a:solidFill>
                <a:srgbClr val="000000"/>
              </a:solidFill>
              <a:latin typeface="Arial"/>
              <a:ea typeface="Arial"/>
              <a:cs typeface="Arial"/>
              <a:sym typeface="Arial"/>
            </a:endParaRPr>
          </a:p>
        </p:txBody>
      </p:sp>
      <p:pic>
        <p:nvPicPr>
          <p:cNvPr id="98" name="Google Shape;98;g11b859f838f_0_12"/>
          <p:cNvPicPr preferRelativeResize="0"/>
          <p:nvPr/>
        </p:nvPicPr>
        <p:blipFill rotWithShape="1">
          <a:blip r:embed="rId3">
            <a:alphaModFix/>
          </a:blip>
          <a:srcRect l="17622" t="13552" r="18059" b="13193"/>
          <a:stretch/>
        </p:blipFill>
        <p:spPr>
          <a:xfrm>
            <a:off x="6238625" y="2384750"/>
            <a:ext cx="5734856" cy="3674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2600230392_0_301"/>
          <p:cNvSpPr txBox="1">
            <a:spLocks noGrp="1"/>
          </p:cNvSpPr>
          <p:nvPr>
            <p:ph type="sldNum" idx="12"/>
          </p:nvPr>
        </p:nvSpPr>
        <p:spPr>
          <a:xfrm>
            <a:off x="923026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4</a:t>
            </a:fld>
            <a:endParaRPr/>
          </a:p>
        </p:txBody>
      </p:sp>
      <p:sp>
        <p:nvSpPr>
          <p:cNvPr id="104" name="Google Shape;104;g12600230392_0_301"/>
          <p:cNvSpPr txBox="1">
            <a:spLocks noGrp="1"/>
          </p:cNvSpPr>
          <p:nvPr>
            <p:ph type="title"/>
          </p:nvPr>
        </p:nvSpPr>
        <p:spPr>
          <a:xfrm>
            <a:off x="0" y="941083"/>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fontScale="90000"/>
          </a:bodyPr>
          <a:lstStyle/>
          <a:p>
            <a:pPr marL="631825" lvl="0" indent="0" algn="l" rtl="0">
              <a:lnSpc>
                <a:spcPct val="90000"/>
              </a:lnSpc>
              <a:spcBef>
                <a:spcPts val="0"/>
              </a:spcBef>
              <a:spcAft>
                <a:spcPts val="0"/>
              </a:spcAft>
              <a:buClr>
                <a:schemeClr val="accent6"/>
              </a:buClr>
              <a:buSzPct val="100000"/>
              <a:buFont typeface="Arial"/>
              <a:buNone/>
            </a:pPr>
            <a:r>
              <a:rPr lang="en-GB"/>
              <a:t>What works matters… and we have work to do</a:t>
            </a:r>
            <a:endParaRPr/>
          </a:p>
        </p:txBody>
      </p:sp>
      <p:sp>
        <p:nvSpPr>
          <p:cNvPr id="105" name="Google Shape;105;g12600230392_0_301"/>
          <p:cNvSpPr txBox="1"/>
          <p:nvPr/>
        </p:nvSpPr>
        <p:spPr>
          <a:xfrm>
            <a:off x="0" y="6581001"/>
            <a:ext cx="101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Arial"/>
                <a:ea typeface="Arial"/>
                <a:cs typeface="Arial"/>
                <a:sym typeface="Arial"/>
              </a:rPr>
              <a:t>Source: DfE</a:t>
            </a:r>
            <a:endParaRPr sz="1400" b="0" i="0" u="none" strike="noStrike" cap="none">
              <a:solidFill>
                <a:srgbClr val="000000"/>
              </a:solidFill>
              <a:latin typeface="Arial"/>
              <a:ea typeface="Arial"/>
              <a:cs typeface="Arial"/>
              <a:sym typeface="Arial"/>
            </a:endParaRPr>
          </a:p>
        </p:txBody>
      </p:sp>
      <p:pic>
        <p:nvPicPr>
          <p:cNvPr id="106" name="Google Shape;106;g12600230392_0_301"/>
          <p:cNvPicPr preferRelativeResize="0"/>
          <p:nvPr/>
        </p:nvPicPr>
        <p:blipFill rotWithShape="1">
          <a:blip r:embed="rId3">
            <a:alphaModFix/>
          </a:blip>
          <a:srcRect l="12358" t="14794" r="13416" b="5580"/>
          <a:stretch/>
        </p:blipFill>
        <p:spPr>
          <a:xfrm>
            <a:off x="2173575" y="1984675"/>
            <a:ext cx="7846175" cy="47347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1b859f838f_0_81"/>
          <p:cNvSpPr txBox="1">
            <a:spLocks noGrp="1"/>
          </p:cNvSpPr>
          <p:nvPr>
            <p:ph type="sldNum" idx="12"/>
          </p:nvPr>
        </p:nvSpPr>
        <p:spPr>
          <a:xfrm>
            <a:off x="819659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5</a:t>
            </a:fld>
            <a:endParaRPr/>
          </a:p>
        </p:txBody>
      </p:sp>
      <p:sp>
        <p:nvSpPr>
          <p:cNvPr id="112" name="Google Shape;112;g11b859f838f_0_81"/>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Using evidence to address gaps</a:t>
            </a:r>
            <a:endParaRPr/>
          </a:p>
        </p:txBody>
      </p:sp>
      <p:pic>
        <p:nvPicPr>
          <p:cNvPr id="113" name="Google Shape;113;g11b859f838f_0_81"/>
          <p:cNvPicPr preferRelativeResize="0"/>
          <p:nvPr/>
        </p:nvPicPr>
        <p:blipFill rotWithShape="1">
          <a:blip r:embed="rId3">
            <a:alphaModFix/>
          </a:blip>
          <a:srcRect/>
          <a:stretch/>
        </p:blipFill>
        <p:spPr>
          <a:xfrm>
            <a:off x="3704875" y="1947950"/>
            <a:ext cx="4814222" cy="4910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2600230392_0_314"/>
          <p:cNvSpPr txBox="1">
            <a:spLocks noGrp="1"/>
          </p:cNvSpPr>
          <p:nvPr>
            <p:ph type="sldNum" idx="12"/>
          </p:nvPr>
        </p:nvSpPr>
        <p:spPr>
          <a:xfrm>
            <a:off x="819659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6</a:t>
            </a:fld>
            <a:endParaRPr/>
          </a:p>
        </p:txBody>
      </p:sp>
      <p:sp>
        <p:nvSpPr>
          <p:cNvPr id="119" name="Google Shape;119;g12600230392_0_314"/>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How we work: Standards of evidence </a:t>
            </a:r>
            <a:endParaRPr/>
          </a:p>
        </p:txBody>
      </p:sp>
      <p:sp>
        <p:nvSpPr>
          <p:cNvPr id="120" name="Google Shape;120;g12600230392_0_314"/>
          <p:cNvSpPr txBox="1"/>
          <p:nvPr/>
        </p:nvSpPr>
        <p:spPr>
          <a:xfrm>
            <a:off x="326250" y="2176850"/>
            <a:ext cx="11512200" cy="4337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200"/>
              <a:buFont typeface="Arial"/>
              <a:buNone/>
            </a:pPr>
            <a:r>
              <a:rPr lang="en-GB" sz="2200" b="0" i="0" u="none" strike="noStrike" cap="none">
                <a:solidFill>
                  <a:schemeClr val="dk1"/>
                </a:solidFill>
                <a:latin typeface="Arial"/>
                <a:ea typeface="Arial"/>
                <a:cs typeface="Arial"/>
                <a:sym typeface="Arial"/>
              </a:rPr>
              <a:t>Our approach to classifying evidence is aligned with the </a:t>
            </a:r>
            <a:r>
              <a:rPr lang="en-GB" sz="2200" b="0" i="0" u="none" strike="noStrike" cap="none">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OfS ‘Standards of Evidence’</a:t>
            </a:r>
            <a:r>
              <a:rPr lang="en-GB" sz="2200" b="0" i="0" u="none" strike="noStrike" cap="none">
                <a:solidFill>
                  <a:schemeClr val="dk1"/>
                </a:solidFill>
                <a:latin typeface="Arial"/>
                <a:ea typeface="Arial"/>
                <a:cs typeface="Arial"/>
                <a:sym typeface="Arial"/>
              </a:rPr>
              <a:t>:</a:t>
            </a:r>
            <a:endParaRPr sz="2200" b="0" i="0" u="none" strike="noStrike" cap="none">
              <a:solidFill>
                <a:schemeClr val="dk1"/>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a:p>
            <a:pPr marL="558800" marR="0" lvl="0" indent="-368300" algn="l" rtl="0">
              <a:lnSpc>
                <a:spcPct val="115000"/>
              </a:lnSpc>
              <a:spcBef>
                <a:spcPts val="1000"/>
              </a:spcBef>
              <a:spcAft>
                <a:spcPts val="0"/>
              </a:spcAft>
              <a:buClr>
                <a:schemeClr val="dk1"/>
              </a:buClr>
              <a:buSzPts val="2200"/>
              <a:buFont typeface="Arial"/>
              <a:buChar char="●"/>
            </a:pPr>
            <a:r>
              <a:rPr lang="en-GB" sz="2200" b="1" i="0" u="none" strike="noStrike" cap="none">
                <a:solidFill>
                  <a:schemeClr val="dk1"/>
                </a:solidFill>
                <a:latin typeface="Arial"/>
                <a:ea typeface="Arial"/>
                <a:cs typeface="Arial"/>
                <a:sym typeface="Arial"/>
              </a:rPr>
              <a:t>Type 1 – Narrative: </a:t>
            </a:r>
            <a:r>
              <a:rPr lang="en-GB" sz="2200" b="0" i="0" u="none" strike="noStrike" cap="none">
                <a:solidFill>
                  <a:schemeClr val="dk1"/>
                </a:solidFill>
                <a:latin typeface="Arial"/>
                <a:ea typeface="Arial"/>
                <a:cs typeface="Arial"/>
                <a:sym typeface="Arial"/>
              </a:rPr>
              <a:t>there is a clear narrative for why we might expect an activity to be effective. This narrative is normally based on the findings of other research or evaluation.</a:t>
            </a:r>
            <a:endParaRPr sz="2200" b="0" i="0" u="none" strike="noStrike" cap="none">
              <a:solidFill>
                <a:schemeClr val="dk1"/>
              </a:solidFill>
              <a:latin typeface="Arial"/>
              <a:ea typeface="Arial"/>
              <a:cs typeface="Arial"/>
              <a:sym typeface="Arial"/>
            </a:endParaRPr>
          </a:p>
          <a:p>
            <a:pPr marL="457200" marR="0" lvl="0" indent="0" algn="l" rtl="0">
              <a:lnSpc>
                <a:spcPct val="115000"/>
              </a:lnSpc>
              <a:spcBef>
                <a:spcPts val="100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a:p>
            <a:pPr marL="558800" marR="0" lvl="0" indent="-368300" algn="l" rtl="0">
              <a:lnSpc>
                <a:spcPct val="115000"/>
              </a:lnSpc>
              <a:spcBef>
                <a:spcPts val="1000"/>
              </a:spcBef>
              <a:spcAft>
                <a:spcPts val="0"/>
              </a:spcAft>
              <a:buClr>
                <a:schemeClr val="dk1"/>
              </a:buClr>
              <a:buSzPts val="2200"/>
              <a:buFont typeface="Arial"/>
              <a:buChar char="●"/>
            </a:pPr>
            <a:r>
              <a:rPr lang="en-GB" sz="2200" b="1" i="0" u="none" strike="noStrike" cap="none">
                <a:solidFill>
                  <a:schemeClr val="dk1"/>
                </a:solidFill>
                <a:latin typeface="Arial"/>
                <a:ea typeface="Arial"/>
                <a:cs typeface="Arial"/>
                <a:sym typeface="Arial"/>
              </a:rPr>
              <a:t>Type 2 – Empirical Enquiry: </a:t>
            </a:r>
            <a:r>
              <a:rPr lang="en-GB" sz="2200" b="0" i="0" u="none" strike="noStrike" cap="none">
                <a:solidFill>
                  <a:schemeClr val="dk1"/>
                </a:solidFill>
                <a:latin typeface="Arial"/>
                <a:ea typeface="Arial"/>
                <a:cs typeface="Arial"/>
                <a:sym typeface="Arial"/>
              </a:rPr>
              <a:t>there is data which suggests that an activity is associated with better outcomes for students.</a:t>
            </a:r>
            <a:endParaRPr sz="2200" b="0" i="0" u="none" strike="noStrike" cap="none">
              <a:solidFill>
                <a:schemeClr val="dk1"/>
              </a:solidFill>
              <a:latin typeface="Arial"/>
              <a:ea typeface="Arial"/>
              <a:cs typeface="Arial"/>
              <a:sym typeface="Arial"/>
            </a:endParaRPr>
          </a:p>
          <a:p>
            <a:pPr marL="457200" marR="0" lvl="0" indent="0" algn="l" rtl="0">
              <a:lnSpc>
                <a:spcPct val="115000"/>
              </a:lnSpc>
              <a:spcBef>
                <a:spcPts val="1000"/>
              </a:spcBef>
              <a:spcAft>
                <a:spcPts val="0"/>
              </a:spcAft>
              <a:buClr>
                <a:srgbClr val="000000"/>
              </a:buClr>
              <a:buSzPts val="600"/>
              <a:buFont typeface="Arial"/>
              <a:buNone/>
            </a:pPr>
            <a:endParaRPr sz="600" b="1" i="0" u="none" strike="noStrike" cap="none">
              <a:solidFill>
                <a:schemeClr val="dk1"/>
              </a:solidFill>
              <a:latin typeface="Arial"/>
              <a:ea typeface="Arial"/>
              <a:cs typeface="Arial"/>
              <a:sym typeface="Arial"/>
            </a:endParaRPr>
          </a:p>
          <a:p>
            <a:pPr marL="558800" marR="0" lvl="0" indent="-368300" algn="l" rtl="0">
              <a:lnSpc>
                <a:spcPct val="115000"/>
              </a:lnSpc>
              <a:spcBef>
                <a:spcPts val="1000"/>
              </a:spcBef>
              <a:spcAft>
                <a:spcPts val="1000"/>
              </a:spcAft>
              <a:buClr>
                <a:schemeClr val="dk1"/>
              </a:buClr>
              <a:buSzPts val="2200"/>
              <a:buFont typeface="Arial"/>
              <a:buChar char="●"/>
            </a:pPr>
            <a:r>
              <a:rPr lang="en-GB" sz="2200" b="1" i="0" u="none" strike="noStrike" cap="none">
                <a:solidFill>
                  <a:schemeClr val="dk1"/>
                </a:solidFill>
                <a:latin typeface="Arial"/>
                <a:ea typeface="Arial"/>
                <a:cs typeface="Arial"/>
                <a:sym typeface="Arial"/>
              </a:rPr>
              <a:t>Type 3 – Causality:</a:t>
            </a:r>
            <a:r>
              <a:rPr lang="en-GB" sz="2200" b="0" i="0" u="none" strike="noStrike" cap="none">
                <a:solidFill>
                  <a:schemeClr val="dk1"/>
                </a:solidFill>
                <a:latin typeface="Arial"/>
                <a:ea typeface="Arial"/>
                <a:cs typeface="Arial"/>
                <a:sym typeface="Arial"/>
              </a:rPr>
              <a:t> a method is used which demonstrates that an activity has a ‘causal impact’ on outcomes for students.</a:t>
            </a: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2600230392_0_320"/>
          <p:cNvSpPr/>
          <p:nvPr/>
        </p:nvSpPr>
        <p:spPr>
          <a:xfrm>
            <a:off x="7267625" y="4535500"/>
            <a:ext cx="4154400" cy="1977600"/>
          </a:xfrm>
          <a:prstGeom prst="roundRect">
            <a:avLst>
              <a:gd name="adj" fmla="val 16667"/>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7" name="Google Shape;127;g12600230392_0_320"/>
          <p:cNvSpPr/>
          <p:nvPr/>
        </p:nvSpPr>
        <p:spPr>
          <a:xfrm>
            <a:off x="1824500" y="2815908"/>
            <a:ext cx="3211500" cy="3129000"/>
          </a:xfrm>
          <a:prstGeom prst="roundRect">
            <a:avLst>
              <a:gd name="adj" fmla="val 16667"/>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g12600230392_0_320"/>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Demonstrating causality (RCTs)</a:t>
            </a:r>
            <a:endParaRPr/>
          </a:p>
        </p:txBody>
      </p:sp>
      <p:pic>
        <p:nvPicPr>
          <p:cNvPr id="129" name="Google Shape;129;g12600230392_0_320" descr="A close up of a logo&#10;&#10;Description automatically generated"/>
          <p:cNvPicPr preferRelativeResize="0"/>
          <p:nvPr/>
        </p:nvPicPr>
        <p:blipFill rotWithShape="1">
          <a:blip r:embed="rId3">
            <a:alphaModFix/>
          </a:blip>
          <a:srcRect l="28168" r="30277" b="12617"/>
          <a:stretch/>
        </p:blipFill>
        <p:spPr>
          <a:xfrm>
            <a:off x="2354986" y="4225807"/>
            <a:ext cx="300932" cy="681933"/>
          </a:xfrm>
          <a:prstGeom prst="rect">
            <a:avLst/>
          </a:prstGeom>
          <a:noFill/>
          <a:ln>
            <a:noFill/>
          </a:ln>
        </p:spPr>
      </p:pic>
      <p:pic>
        <p:nvPicPr>
          <p:cNvPr id="130" name="Google Shape;130;g12600230392_0_320" descr="A close up of a logo&#10;&#10;Description automatically generated"/>
          <p:cNvPicPr preferRelativeResize="0"/>
          <p:nvPr/>
        </p:nvPicPr>
        <p:blipFill rotWithShape="1">
          <a:blip r:embed="rId4">
            <a:alphaModFix/>
          </a:blip>
          <a:srcRect l="28168" r="30277" b="12617"/>
          <a:stretch/>
        </p:blipFill>
        <p:spPr>
          <a:xfrm>
            <a:off x="2610538" y="4225807"/>
            <a:ext cx="300932" cy="681933"/>
          </a:xfrm>
          <a:prstGeom prst="rect">
            <a:avLst/>
          </a:prstGeom>
          <a:noFill/>
          <a:ln>
            <a:noFill/>
          </a:ln>
        </p:spPr>
      </p:pic>
      <p:pic>
        <p:nvPicPr>
          <p:cNvPr id="131" name="Google Shape;131;g12600230392_0_320" descr="A close up of a logo&#10;&#10;Description automatically generated"/>
          <p:cNvPicPr preferRelativeResize="0"/>
          <p:nvPr/>
        </p:nvPicPr>
        <p:blipFill rotWithShape="1">
          <a:blip r:embed="rId4">
            <a:alphaModFix/>
          </a:blip>
          <a:srcRect l="28168" r="30277" b="12617"/>
          <a:stretch/>
        </p:blipFill>
        <p:spPr>
          <a:xfrm>
            <a:off x="2866091" y="4225807"/>
            <a:ext cx="300932" cy="681933"/>
          </a:xfrm>
          <a:prstGeom prst="rect">
            <a:avLst/>
          </a:prstGeom>
          <a:noFill/>
          <a:ln>
            <a:noFill/>
          </a:ln>
        </p:spPr>
      </p:pic>
      <p:pic>
        <p:nvPicPr>
          <p:cNvPr id="132" name="Google Shape;132;g12600230392_0_320" descr="A close up of a logo&#10;&#10;Description automatically generated"/>
          <p:cNvPicPr preferRelativeResize="0"/>
          <p:nvPr/>
        </p:nvPicPr>
        <p:blipFill rotWithShape="1">
          <a:blip r:embed="rId4">
            <a:alphaModFix/>
          </a:blip>
          <a:srcRect l="28168" r="30277" b="12617"/>
          <a:stretch/>
        </p:blipFill>
        <p:spPr>
          <a:xfrm>
            <a:off x="3632749" y="4225807"/>
            <a:ext cx="300932" cy="681933"/>
          </a:xfrm>
          <a:prstGeom prst="rect">
            <a:avLst/>
          </a:prstGeom>
          <a:noFill/>
          <a:ln>
            <a:noFill/>
          </a:ln>
        </p:spPr>
      </p:pic>
      <p:pic>
        <p:nvPicPr>
          <p:cNvPr id="133" name="Google Shape;133;g12600230392_0_320" descr="A close up of a logo&#10;&#10;Description automatically generated"/>
          <p:cNvPicPr preferRelativeResize="0"/>
          <p:nvPr/>
        </p:nvPicPr>
        <p:blipFill rotWithShape="1">
          <a:blip r:embed="rId4">
            <a:alphaModFix/>
          </a:blip>
          <a:srcRect l="28168" r="30277" b="12617"/>
          <a:stretch/>
        </p:blipFill>
        <p:spPr>
          <a:xfrm>
            <a:off x="3121644" y="4225807"/>
            <a:ext cx="300932" cy="681933"/>
          </a:xfrm>
          <a:prstGeom prst="rect">
            <a:avLst/>
          </a:prstGeom>
          <a:noFill/>
          <a:ln>
            <a:noFill/>
          </a:ln>
        </p:spPr>
      </p:pic>
      <p:pic>
        <p:nvPicPr>
          <p:cNvPr id="134" name="Google Shape;134;g12600230392_0_320" descr="A close up of a logo&#10;&#10;Description automatically generated"/>
          <p:cNvPicPr preferRelativeResize="0"/>
          <p:nvPr/>
        </p:nvPicPr>
        <p:blipFill rotWithShape="1">
          <a:blip r:embed="rId4">
            <a:alphaModFix/>
          </a:blip>
          <a:srcRect l="28168" r="30277" b="12617"/>
          <a:stretch/>
        </p:blipFill>
        <p:spPr>
          <a:xfrm>
            <a:off x="4143854" y="4225807"/>
            <a:ext cx="300932" cy="681933"/>
          </a:xfrm>
          <a:prstGeom prst="rect">
            <a:avLst/>
          </a:prstGeom>
          <a:noFill/>
          <a:ln>
            <a:noFill/>
          </a:ln>
        </p:spPr>
      </p:pic>
      <p:pic>
        <p:nvPicPr>
          <p:cNvPr id="135" name="Google Shape;135;g12600230392_0_320" descr="A close up of a logo&#10;&#10;Description automatically generated"/>
          <p:cNvPicPr preferRelativeResize="0"/>
          <p:nvPr/>
        </p:nvPicPr>
        <p:blipFill rotWithShape="1">
          <a:blip r:embed="rId4">
            <a:alphaModFix/>
          </a:blip>
          <a:srcRect l="28168" r="30277" b="12617"/>
          <a:stretch/>
        </p:blipFill>
        <p:spPr>
          <a:xfrm>
            <a:off x="3888301" y="4225807"/>
            <a:ext cx="300932" cy="681933"/>
          </a:xfrm>
          <a:prstGeom prst="rect">
            <a:avLst/>
          </a:prstGeom>
          <a:noFill/>
          <a:ln>
            <a:noFill/>
          </a:ln>
        </p:spPr>
      </p:pic>
      <p:sp>
        <p:nvSpPr>
          <p:cNvPr id="136" name="Google Shape;136;g12600230392_0_320"/>
          <p:cNvSpPr/>
          <p:nvPr/>
        </p:nvSpPr>
        <p:spPr>
          <a:xfrm>
            <a:off x="1347099" y="2874503"/>
            <a:ext cx="3765000" cy="550800"/>
          </a:xfrm>
          <a:prstGeom prst="rect">
            <a:avLst/>
          </a:prstGeom>
          <a:noFill/>
          <a:ln>
            <a:noFill/>
          </a:ln>
        </p:spPr>
        <p:txBody>
          <a:bodyPr spcFirstLastPara="1" wrap="square" lIns="91425" tIns="45700" rIns="91425" bIns="45700" anchor="t" anchorCtr="0">
            <a:noAutofit/>
          </a:bodyPr>
          <a:lstStyle/>
          <a:p>
            <a:pPr marL="457200" marR="0" lvl="1"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Target population</a:t>
            </a:r>
            <a:endParaRPr sz="2400" b="1" i="0" u="none" strike="noStrike" cap="none">
              <a:solidFill>
                <a:schemeClr val="dk1"/>
              </a:solidFill>
              <a:latin typeface="Arial"/>
              <a:ea typeface="Arial"/>
              <a:cs typeface="Arial"/>
              <a:sym typeface="Arial"/>
            </a:endParaRPr>
          </a:p>
          <a:p>
            <a:pPr marL="457200" marR="0" lvl="1"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(students who apply to summer schools) </a:t>
            </a:r>
            <a:endParaRPr sz="1400" b="0" i="0" u="none" strike="noStrike" cap="none">
              <a:solidFill>
                <a:srgbClr val="000000"/>
              </a:solidFill>
              <a:latin typeface="Arial"/>
              <a:ea typeface="Arial"/>
              <a:cs typeface="Arial"/>
              <a:sym typeface="Arial"/>
            </a:endParaRPr>
          </a:p>
        </p:txBody>
      </p:sp>
      <p:pic>
        <p:nvPicPr>
          <p:cNvPr id="137" name="Google Shape;137;g12600230392_0_320" descr="A close up of a logo&#10;&#10;Description automatically generated"/>
          <p:cNvPicPr preferRelativeResize="0"/>
          <p:nvPr/>
        </p:nvPicPr>
        <p:blipFill rotWithShape="1">
          <a:blip r:embed="rId4">
            <a:alphaModFix/>
          </a:blip>
          <a:srcRect l="28168" r="30277" b="12617"/>
          <a:stretch/>
        </p:blipFill>
        <p:spPr>
          <a:xfrm>
            <a:off x="3381854" y="4225807"/>
            <a:ext cx="300932" cy="681933"/>
          </a:xfrm>
          <a:prstGeom prst="rect">
            <a:avLst/>
          </a:prstGeom>
          <a:noFill/>
          <a:ln>
            <a:noFill/>
          </a:ln>
        </p:spPr>
      </p:pic>
      <p:pic>
        <p:nvPicPr>
          <p:cNvPr id="138" name="Google Shape;138;g12600230392_0_320" descr="A close up of a logo&#10;&#10;Description automatically generated"/>
          <p:cNvPicPr preferRelativeResize="0"/>
          <p:nvPr/>
        </p:nvPicPr>
        <p:blipFill rotWithShape="1">
          <a:blip r:embed="rId3">
            <a:alphaModFix/>
          </a:blip>
          <a:srcRect l="28168" r="30277" b="12617"/>
          <a:stretch/>
        </p:blipFill>
        <p:spPr>
          <a:xfrm>
            <a:off x="2354986" y="4911607"/>
            <a:ext cx="300932" cy="681933"/>
          </a:xfrm>
          <a:prstGeom prst="rect">
            <a:avLst/>
          </a:prstGeom>
          <a:noFill/>
          <a:ln>
            <a:noFill/>
          </a:ln>
        </p:spPr>
      </p:pic>
      <p:pic>
        <p:nvPicPr>
          <p:cNvPr id="139" name="Google Shape;139;g12600230392_0_320" descr="A close up of a logo&#10;&#10;Description automatically generated"/>
          <p:cNvPicPr preferRelativeResize="0"/>
          <p:nvPr/>
        </p:nvPicPr>
        <p:blipFill rotWithShape="1">
          <a:blip r:embed="rId4">
            <a:alphaModFix/>
          </a:blip>
          <a:srcRect l="28168" r="30277" b="12617"/>
          <a:stretch/>
        </p:blipFill>
        <p:spPr>
          <a:xfrm>
            <a:off x="2610538" y="4911607"/>
            <a:ext cx="300932" cy="681933"/>
          </a:xfrm>
          <a:prstGeom prst="rect">
            <a:avLst/>
          </a:prstGeom>
          <a:noFill/>
          <a:ln>
            <a:noFill/>
          </a:ln>
        </p:spPr>
      </p:pic>
      <p:pic>
        <p:nvPicPr>
          <p:cNvPr id="140" name="Google Shape;140;g12600230392_0_320" descr="A close up of a logo&#10;&#10;Description automatically generated"/>
          <p:cNvPicPr preferRelativeResize="0"/>
          <p:nvPr/>
        </p:nvPicPr>
        <p:blipFill rotWithShape="1">
          <a:blip r:embed="rId4">
            <a:alphaModFix/>
          </a:blip>
          <a:srcRect l="28168" r="30277" b="12617"/>
          <a:stretch/>
        </p:blipFill>
        <p:spPr>
          <a:xfrm>
            <a:off x="2866091" y="4911607"/>
            <a:ext cx="300932" cy="681933"/>
          </a:xfrm>
          <a:prstGeom prst="rect">
            <a:avLst/>
          </a:prstGeom>
          <a:noFill/>
          <a:ln>
            <a:noFill/>
          </a:ln>
        </p:spPr>
      </p:pic>
      <p:pic>
        <p:nvPicPr>
          <p:cNvPr id="141" name="Google Shape;141;g12600230392_0_320" descr="A close up of a logo&#10;&#10;Description automatically generated"/>
          <p:cNvPicPr preferRelativeResize="0"/>
          <p:nvPr/>
        </p:nvPicPr>
        <p:blipFill rotWithShape="1">
          <a:blip r:embed="rId4">
            <a:alphaModFix/>
          </a:blip>
          <a:srcRect l="28168" r="30277" b="12617"/>
          <a:stretch/>
        </p:blipFill>
        <p:spPr>
          <a:xfrm>
            <a:off x="3632749" y="4911607"/>
            <a:ext cx="300932" cy="681933"/>
          </a:xfrm>
          <a:prstGeom prst="rect">
            <a:avLst/>
          </a:prstGeom>
          <a:noFill/>
          <a:ln>
            <a:noFill/>
          </a:ln>
        </p:spPr>
      </p:pic>
      <p:pic>
        <p:nvPicPr>
          <p:cNvPr id="142" name="Google Shape;142;g12600230392_0_320" descr="A close up of a logo&#10;&#10;Description automatically generated"/>
          <p:cNvPicPr preferRelativeResize="0"/>
          <p:nvPr/>
        </p:nvPicPr>
        <p:blipFill rotWithShape="1">
          <a:blip r:embed="rId4">
            <a:alphaModFix/>
          </a:blip>
          <a:srcRect l="28168" r="30277" b="12617"/>
          <a:stretch/>
        </p:blipFill>
        <p:spPr>
          <a:xfrm>
            <a:off x="3121644" y="4911607"/>
            <a:ext cx="300932" cy="681933"/>
          </a:xfrm>
          <a:prstGeom prst="rect">
            <a:avLst/>
          </a:prstGeom>
          <a:noFill/>
          <a:ln>
            <a:noFill/>
          </a:ln>
        </p:spPr>
      </p:pic>
      <p:pic>
        <p:nvPicPr>
          <p:cNvPr id="143" name="Google Shape;143;g12600230392_0_320" descr="A close up of a logo&#10;&#10;Description automatically generated"/>
          <p:cNvPicPr preferRelativeResize="0"/>
          <p:nvPr/>
        </p:nvPicPr>
        <p:blipFill rotWithShape="1">
          <a:blip r:embed="rId4">
            <a:alphaModFix/>
          </a:blip>
          <a:srcRect l="28168" r="30277" b="12617"/>
          <a:stretch/>
        </p:blipFill>
        <p:spPr>
          <a:xfrm>
            <a:off x="4143854" y="4911607"/>
            <a:ext cx="300932" cy="681933"/>
          </a:xfrm>
          <a:prstGeom prst="rect">
            <a:avLst/>
          </a:prstGeom>
          <a:noFill/>
          <a:ln>
            <a:noFill/>
          </a:ln>
        </p:spPr>
      </p:pic>
      <p:pic>
        <p:nvPicPr>
          <p:cNvPr id="144" name="Google Shape;144;g12600230392_0_320" descr="A close up of a logo&#10;&#10;Description automatically generated"/>
          <p:cNvPicPr preferRelativeResize="0"/>
          <p:nvPr/>
        </p:nvPicPr>
        <p:blipFill rotWithShape="1">
          <a:blip r:embed="rId4">
            <a:alphaModFix/>
          </a:blip>
          <a:srcRect l="28168" r="30277" b="12617"/>
          <a:stretch/>
        </p:blipFill>
        <p:spPr>
          <a:xfrm>
            <a:off x="3888301" y="4911607"/>
            <a:ext cx="300932" cy="681933"/>
          </a:xfrm>
          <a:prstGeom prst="rect">
            <a:avLst/>
          </a:prstGeom>
          <a:noFill/>
          <a:ln>
            <a:noFill/>
          </a:ln>
        </p:spPr>
      </p:pic>
      <p:pic>
        <p:nvPicPr>
          <p:cNvPr id="145" name="Google Shape;145;g12600230392_0_320" descr="A close up of a logo&#10;&#10;Description automatically generated"/>
          <p:cNvPicPr preferRelativeResize="0"/>
          <p:nvPr/>
        </p:nvPicPr>
        <p:blipFill rotWithShape="1">
          <a:blip r:embed="rId4">
            <a:alphaModFix/>
          </a:blip>
          <a:srcRect l="28168" r="30277" b="12617"/>
          <a:stretch/>
        </p:blipFill>
        <p:spPr>
          <a:xfrm>
            <a:off x="3381854" y="4911607"/>
            <a:ext cx="300932" cy="681933"/>
          </a:xfrm>
          <a:prstGeom prst="rect">
            <a:avLst/>
          </a:prstGeom>
          <a:noFill/>
          <a:ln>
            <a:noFill/>
          </a:ln>
        </p:spPr>
      </p:pic>
      <p:pic>
        <p:nvPicPr>
          <p:cNvPr id="146" name="Google Shape;146;g12600230392_0_320" descr="A close up of a logo&#10;&#10;Description automatically generated"/>
          <p:cNvPicPr preferRelativeResize="0"/>
          <p:nvPr/>
        </p:nvPicPr>
        <p:blipFill rotWithShape="1">
          <a:blip r:embed="rId3">
            <a:alphaModFix/>
          </a:blip>
          <a:srcRect l="28168" r="30277" b="12617"/>
          <a:stretch/>
        </p:blipFill>
        <p:spPr>
          <a:xfrm>
            <a:off x="8527186" y="5596099"/>
            <a:ext cx="300932" cy="681933"/>
          </a:xfrm>
          <a:prstGeom prst="rect">
            <a:avLst/>
          </a:prstGeom>
          <a:noFill/>
          <a:ln>
            <a:noFill/>
          </a:ln>
        </p:spPr>
      </p:pic>
      <p:pic>
        <p:nvPicPr>
          <p:cNvPr id="147" name="Google Shape;147;g12600230392_0_320" descr="A close up of a logo&#10;&#10;Description automatically generated"/>
          <p:cNvPicPr preferRelativeResize="0"/>
          <p:nvPr/>
        </p:nvPicPr>
        <p:blipFill rotWithShape="1">
          <a:blip r:embed="rId5">
            <a:alphaModFix/>
          </a:blip>
          <a:srcRect l="28168" r="30277" b="12617"/>
          <a:stretch/>
        </p:blipFill>
        <p:spPr>
          <a:xfrm>
            <a:off x="8782738" y="5596099"/>
            <a:ext cx="300932" cy="681933"/>
          </a:xfrm>
          <a:prstGeom prst="rect">
            <a:avLst/>
          </a:prstGeom>
          <a:noFill/>
          <a:ln>
            <a:noFill/>
          </a:ln>
        </p:spPr>
      </p:pic>
      <p:pic>
        <p:nvPicPr>
          <p:cNvPr id="148" name="Google Shape;148;g12600230392_0_320" descr="A close up of a logo&#10;&#10;Description automatically generated"/>
          <p:cNvPicPr preferRelativeResize="0"/>
          <p:nvPr/>
        </p:nvPicPr>
        <p:blipFill rotWithShape="1">
          <a:blip r:embed="rId4">
            <a:alphaModFix/>
          </a:blip>
          <a:srcRect l="28168" r="30277" b="12617"/>
          <a:stretch/>
        </p:blipFill>
        <p:spPr>
          <a:xfrm>
            <a:off x="9038291" y="5596099"/>
            <a:ext cx="300932" cy="681933"/>
          </a:xfrm>
          <a:prstGeom prst="rect">
            <a:avLst/>
          </a:prstGeom>
          <a:noFill/>
          <a:ln>
            <a:noFill/>
          </a:ln>
        </p:spPr>
      </p:pic>
      <p:pic>
        <p:nvPicPr>
          <p:cNvPr id="149" name="Google Shape;149;g12600230392_0_320" descr="A close up of a logo&#10;&#10;Description automatically generated"/>
          <p:cNvPicPr preferRelativeResize="0"/>
          <p:nvPr/>
        </p:nvPicPr>
        <p:blipFill rotWithShape="1">
          <a:blip r:embed="rId4">
            <a:alphaModFix/>
          </a:blip>
          <a:srcRect l="28168" r="30277" b="12617"/>
          <a:stretch/>
        </p:blipFill>
        <p:spPr>
          <a:xfrm>
            <a:off x="9804949" y="5596099"/>
            <a:ext cx="300932" cy="681933"/>
          </a:xfrm>
          <a:prstGeom prst="rect">
            <a:avLst/>
          </a:prstGeom>
          <a:noFill/>
          <a:ln>
            <a:noFill/>
          </a:ln>
        </p:spPr>
      </p:pic>
      <p:pic>
        <p:nvPicPr>
          <p:cNvPr id="150" name="Google Shape;150;g12600230392_0_320" descr="A close up of a logo&#10;&#10;Description automatically generated"/>
          <p:cNvPicPr preferRelativeResize="0"/>
          <p:nvPr/>
        </p:nvPicPr>
        <p:blipFill rotWithShape="1">
          <a:blip r:embed="rId6">
            <a:alphaModFix/>
          </a:blip>
          <a:srcRect l="28168" r="30277" b="12617"/>
          <a:stretch/>
        </p:blipFill>
        <p:spPr>
          <a:xfrm>
            <a:off x="9293844" y="5596099"/>
            <a:ext cx="300932" cy="681933"/>
          </a:xfrm>
          <a:prstGeom prst="rect">
            <a:avLst/>
          </a:prstGeom>
          <a:noFill/>
          <a:ln>
            <a:noFill/>
          </a:ln>
        </p:spPr>
      </p:pic>
      <p:sp>
        <p:nvSpPr>
          <p:cNvPr id="151" name="Google Shape;151;g12600230392_0_320"/>
          <p:cNvSpPr/>
          <p:nvPr/>
        </p:nvSpPr>
        <p:spPr>
          <a:xfrm>
            <a:off x="6681100" y="4683275"/>
            <a:ext cx="4974300" cy="550800"/>
          </a:xfrm>
          <a:prstGeom prst="rect">
            <a:avLst/>
          </a:prstGeom>
          <a:noFill/>
          <a:ln>
            <a:noFill/>
          </a:ln>
        </p:spPr>
        <p:txBody>
          <a:bodyPr spcFirstLastPara="1" wrap="square" lIns="91425" tIns="45700" rIns="91425" bIns="45700" anchor="t" anchorCtr="0">
            <a:noAutofit/>
          </a:bodyPr>
          <a:lstStyle/>
          <a:p>
            <a:pPr marL="457200" marR="0" lvl="1"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Control group</a:t>
            </a:r>
            <a:endParaRPr sz="2400" b="1" i="0" u="none" strike="noStrike" cap="none">
              <a:solidFill>
                <a:schemeClr val="dk1"/>
              </a:solidFill>
              <a:latin typeface="Arial"/>
              <a:ea typeface="Arial"/>
              <a:cs typeface="Arial"/>
              <a:sym typeface="Arial"/>
            </a:endParaRPr>
          </a:p>
          <a:p>
            <a:pPr marL="457200" marR="0" lvl="1"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(not allocated a place) </a:t>
            </a:r>
            <a:endParaRPr sz="1400" b="0" i="0" u="none" strike="noStrike" cap="none">
              <a:solidFill>
                <a:srgbClr val="000000"/>
              </a:solidFill>
              <a:latin typeface="Arial"/>
              <a:ea typeface="Arial"/>
              <a:cs typeface="Arial"/>
              <a:sym typeface="Arial"/>
            </a:endParaRPr>
          </a:p>
        </p:txBody>
      </p:sp>
      <p:pic>
        <p:nvPicPr>
          <p:cNvPr id="152" name="Google Shape;152;g12600230392_0_320" descr="A close up of a logo&#10;&#10;Description automatically generated"/>
          <p:cNvPicPr preferRelativeResize="0"/>
          <p:nvPr/>
        </p:nvPicPr>
        <p:blipFill rotWithShape="1">
          <a:blip r:embed="rId6">
            <a:alphaModFix/>
          </a:blip>
          <a:srcRect l="28168" r="30277" b="12617"/>
          <a:stretch/>
        </p:blipFill>
        <p:spPr>
          <a:xfrm>
            <a:off x="9554054" y="5596099"/>
            <a:ext cx="300932" cy="681933"/>
          </a:xfrm>
          <a:prstGeom prst="rect">
            <a:avLst/>
          </a:prstGeom>
          <a:noFill/>
          <a:ln>
            <a:noFill/>
          </a:ln>
        </p:spPr>
      </p:pic>
      <p:sp>
        <p:nvSpPr>
          <p:cNvPr id="153" name="Google Shape;153;g12600230392_0_320"/>
          <p:cNvSpPr/>
          <p:nvPr/>
        </p:nvSpPr>
        <p:spPr>
          <a:xfrm>
            <a:off x="7267625" y="2173300"/>
            <a:ext cx="4154400" cy="1977600"/>
          </a:xfrm>
          <a:prstGeom prst="roundRect">
            <a:avLst>
              <a:gd name="adj" fmla="val 16667"/>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4" name="Google Shape;154;g12600230392_0_320" descr="A close up of a logo&#10;&#10;Description automatically generated"/>
          <p:cNvPicPr preferRelativeResize="0"/>
          <p:nvPr/>
        </p:nvPicPr>
        <p:blipFill rotWithShape="1">
          <a:blip r:embed="rId5">
            <a:alphaModFix/>
          </a:blip>
          <a:srcRect l="28168" r="30277" b="12617"/>
          <a:stretch/>
        </p:blipFill>
        <p:spPr>
          <a:xfrm>
            <a:off x="8069986" y="3233899"/>
            <a:ext cx="300932" cy="681933"/>
          </a:xfrm>
          <a:prstGeom prst="rect">
            <a:avLst/>
          </a:prstGeom>
          <a:noFill/>
          <a:ln>
            <a:noFill/>
          </a:ln>
        </p:spPr>
      </p:pic>
      <p:pic>
        <p:nvPicPr>
          <p:cNvPr id="155" name="Google Shape;155;g12600230392_0_320" descr="A close up of a logo&#10;&#10;Description automatically generated"/>
          <p:cNvPicPr preferRelativeResize="0"/>
          <p:nvPr/>
        </p:nvPicPr>
        <p:blipFill rotWithShape="1">
          <a:blip r:embed="rId6">
            <a:alphaModFix/>
          </a:blip>
          <a:srcRect l="28168" r="30277" b="12617"/>
          <a:stretch/>
        </p:blipFill>
        <p:spPr>
          <a:xfrm>
            <a:off x="8325538" y="3233899"/>
            <a:ext cx="300932" cy="681933"/>
          </a:xfrm>
          <a:prstGeom prst="rect">
            <a:avLst/>
          </a:prstGeom>
          <a:noFill/>
          <a:ln>
            <a:noFill/>
          </a:ln>
        </p:spPr>
      </p:pic>
      <p:pic>
        <p:nvPicPr>
          <p:cNvPr id="156" name="Google Shape;156;g12600230392_0_320" descr="A close up of a logo&#10;&#10;Description automatically generated"/>
          <p:cNvPicPr preferRelativeResize="0"/>
          <p:nvPr/>
        </p:nvPicPr>
        <p:blipFill rotWithShape="1">
          <a:blip r:embed="rId7">
            <a:alphaModFix/>
          </a:blip>
          <a:srcRect l="28168" r="30277" b="12617"/>
          <a:stretch/>
        </p:blipFill>
        <p:spPr>
          <a:xfrm>
            <a:off x="8581091" y="3233899"/>
            <a:ext cx="300932" cy="681933"/>
          </a:xfrm>
          <a:prstGeom prst="rect">
            <a:avLst/>
          </a:prstGeom>
          <a:noFill/>
          <a:ln>
            <a:noFill/>
          </a:ln>
        </p:spPr>
      </p:pic>
      <p:pic>
        <p:nvPicPr>
          <p:cNvPr id="157" name="Google Shape;157;g12600230392_0_320" descr="A close up of a logo&#10;&#10;Description automatically generated"/>
          <p:cNvPicPr preferRelativeResize="0"/>
          <p:nvPr/>
        </p:nvPicPr>
        <p:blipFill rotWithShape="1">
          <a:blip r:embed="rId6">
            <a:alphaModFix/>
          </a:blip>
          <a:srcRect l="28168" r="30277" b="12617"/>
          <a:stretch/>
        </p:blipFill>
        <p:spPr>
          <a:xfrm>
            <a:off x="9347749" y="3233899"/>
            <a:ext cx="300932" cy="681933"/>
          </a:xfrm>
          <a:prstGeom prst="rect">
            <a:avLst/>
          </a:prstGeom>
          <a:noFill/>
          <a:ln>
            <a:noFill/>
          </a:ln>
        </p:spPr>
      </p:pic>
      <p:pic>
        <p:nvPicPr>
          <p:cNvPr id="158" name="Google Shape;158;g12600230392_0_320" descr="A close up of a logo&#10;&#10;Description automatically generated"/>
          <p:cNvPicPr preferRelativeResize="0"/>
          <p:nvPr/>
        </p:nvPicPr>
        <p:blipFill rotWithShape="1">
          <a:blip r:embed="rId4">
            <a:alphaModFix/>
          </a:blip>
          <a:srcRect l="28168" r="30277" b="12617"/>
          <a:stretch/>
        </p:blipFill>
        <p:spPr>
          <a:xfrm>
            <a:off x="8836644" y="3233899"/>
            <a:ext cx="300932" cy="681933"/>
          </a:xfrm>
          <a:prstGeom prst="rect">
            <a:avLst/>
          </a:prstGeom>
          <a:noFill/>
          <a:ln>
            <a:noFill/>
          </a:ln>
        </p:spPr>
      </p:pic>
      <p:sp>
        <p:nvSpPr>
          <p:cNvPr id="159" name="Google Shape;159;g12600230392_0_320"/>
          <p:cNvSpPr/>
          <p:nvPr/>
        </p:nvSpPr>
        <p:spPr>
          <a:xfrm>
            <a:off x="6757300" y="2244875"/>
            <a:ext cx="4740900" cy="550800"/>
          </a:xfrm>
          <a:prstGeom prst="rect">
            <a:avLst/>
          </a:prstGeom>
          <a:noFill/>
          <a:ln>
            <a:noFill/>
          </a:ln>
        </p:spPr>
        <p:txBody>
          <a:bodyPr spcFirstLastPara="1" wrap="square" lIns="91425" tIns="45700" rIns="91425" bIns="45700" anchor="t" anchorCtr="0">
            <a:noAutofit/>
          </a:bodyPr>
          <a:lstStyle/>
          <a:p>
            <a:pPr marL="457200" marR="0" lvl="1"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Treatment group</a:t>
            </a:r>
            <a:endParaRPr sz="2400" b="1" i="0" u="none" strike="noStrike" cap="none">
              <a:solidFill>
                <a:schemeClr val="dk1"/>
              </a:solidFill>
              <a:latin typeface="Arial"/>
              <a:ea typeface="Arial"/>
              <a:cs typeface="Arial"/>
              <a:sym typeface="Arial"/>
            </a:endParaRPr>
          </a:p>
          <a:p>
            <a:pPr marL="457200" marR="0" lvl="1"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(allocated a place) </a:t>
            </a:r>
            <a:endParaRPr sz="1400" b="0" i="0" u="none" strike="noStrike" cap="none">
              <a:solidFill>
                <a:srgbClr val="000000"/>
              </a:solidFill>
              <a:latin typeface="Arial"/>
              <a:ea typeface="Arial"/>
              <a:cs typeface="Arial"/>
              <a:sym typeface="Arial"/>
            </a:endParaRPr>
          </a:p>
        </p:txBody>
      </p:sp>
      <p:pic>
        <p:nvPicPr>
          <p:cNvPr id="160" name="Google Shape;160;g12600230392_0_320" descr="A close up of a logo&#10;&#10;Description automatically generated"/>
          <p:cNvPicPr preferRelativeResize="0"/>
          <p:nvPr/>
        </p:nvPicPr>
        <p:blipFill rotWithShape="1">
          <a:blip r:embed="rId4">
            <a:alphaModFix/>
          </a:blip>
          <a:srcRect l="28168" r="30277" b="12617"/>
          <a:stretch/>
        </p:blipFill>
        <p:spPr>
          <a:xfrm>
            <a:off x="9096854" y="3233899"/>
            <a:ext cx="300932" cy="681933"/>
          </a:xfrm>
          <a:prstGeom prst="rect">
            <a:avLst/>
          </a:prstGeom>
          <a:noFill/>
          <a:ln>
            <a:noFill/>
          </a:ln>
        </p:spPr>
      </p:pic>
      <p:pic>
        <p:nvPicPr>
          <p:cNvPr id="161" name="Google Shape;161;g12600230392_0_320" descr="A close up of a logo&#10;&#10;Description automatically generated"/>
          <p:cNvPicPr preferRelativeResize="0"/>
          <p:nvPr/>
        </p:nvPicPr>
        <p:blipFill rotWithShape="1">
          <a:blip r:embed="rId3">
            <a:alphaModFix/>
          </a:blip>
          <a:srcRect l="28168" r="30277" b="12617"/>
          <a:stretch/>
        </p:blipFill>
        <p:spPr>
          <a:xfrm>
            <a:off x="9593986" y="3233899"/>
            <a:ext cx="300932" cy="681933"/>
          </a:xfrm>
          <a:prstGeom prst="rect">
            <a:avLst/>
          </a:prstGeom>
          <a:noFill/>
          <a:ln>
            <a:noFill/>
          </a:ln>
        </p:spPr>
      </p:pic>
      <p:pic>
        <p:nvPicPr>
          <p:cNvPr id="162" name="Google Shape;162;g12600230392_0_320" descr="A close up of a logo&#10;&#10;Description automatically generated"/>
          <p:cNvPicPr preferRelativeResize="0"/>
          <p:nvPr/>
        </p:nvPicPr>
        <p:blipFill rotWithShape="1">
          <a:blip r:embed="rId5">
            <a:alphaModFix/>
          </a:blip>
          <a:srcRect l="28168" r="30277" b="12617"/>
          <a:stretch/>
        </p:blipFill>
        <p:spPr>
          <a:xfrm>
            <a:off x="9849538" y="3233899"/>
            <a:ext cx="300932" cy="681933"/>
          </a:xfrm>
          <a:prstGeom prst="rect">
            <a:avLst/>
          </a:prstGeom>
          <a:noFill/>
          <a:ln>
            <a:noFill/>
          </a:ln>
        </p:spPr>
      </p:pic>
      <p:pic>
        <p:nvPicPr>
          <p:cNvPr id="163" name="Google Shape;163;g12600230392_0_320" descr="A close up of a logo&#10;&#10;Description automatically generated"/>
          <p:cNvPicPr preferRelativeResize="0"/>
          <p:nvPr/>
        </p:nvPicPr>
        <p:blipFill rotWithShape="1">
          <a:blip r:embed="rId4">
            <a:alphaModFix/>
          </a:blip>
          <a:srcRect l="28168" r="30277" b="12617"/>
          <a:stretch/>
        </p:blipFill>
        <p:spPr>
          <a:xfrm>
            <a:off x="10105091" y="3233899"/>
            <a:ext cx="300932" cy="681933"/>
          </a:xfrm>
          <a:prstGeom prst="rect">
            <a:avLst/>
          </a:prstGeom>
          <a:noFill/>
          <a:ln>
            <a:noFill/>
          </a:ln>
        </p:spPr>
      </p:pic>
      <p:pic>
        <p:nvPicPr>
          <p:cNvPr id="164" name="Google Shape;164;g12600230392_0_320" descr="A close up of a logo&#10;&#10;Description automatically generated"/>
          <p:cNvPicPr preferRelativeResize="0"/>
          <p:nvPr/>
        </p:nvPicPr>
        <p:blipFill rotWithShape="1">
          <a:blip r:embed="rId5">
            <a:alphaModFix/>
          </a:blip>
          <a:srcRect l="28168" r="30277" b="12617"/>
          <a:stretch/>
        </p:blipFill>
        <p:spPr>
          <a:xfrm>
            <a:off x="10360644" y="3233899"/>
            <a:ext cx="300932" cy="681933"/>
          </a:xfrm>
          <a:prstGeom prst="rect">
            <a:avLst/>
          </a:prstGeom>
          <a:noFill/>
          <a:ln>
            <a:noFill/>
          </a:ln>
        </p:spPr>
      </p:pic>
      <p:cxnSp>
        <p:nvCxnSpPr>
          <p:cNvPr id="165" name="Google Shape;165;g12600230392_0_320"/>
          <p:cNvCxnSpPr>
            <a:stCxn id="127" idx="3"/>
            <a:endCxn id="153" idx="1"/>
          </p:cNvCxnSpPr>
          <p:nvPr/>
        </p:nvCxnSpPr>
        <p:spPr>
          <a:xfrm rot="10800000" flipH="1">
            <a:off x="5036000" y="3162108"/>
            <a:ext cx="2231700" cy="1218300"/>
          </a:xfrm>
          <a:prstGeom prst="bentConnector3">
            <a:avLst>
              <a:gd name="adj1" fmla="val 50000"/>
            </a:avLst>
          </a:prstGeom>
          <a:noFill/>
          <a:ln w="44450" cap="flat" cmpd="sng">
            <a:solidFill>
              <a:srgbClr val="00DAB1"/>
            </a:solidFill>
            <a:prstDash val="solid"/>
            <a:round/>
            <a:headEnd type="none" w="sm" len="sm"/>
            <a:tailEnd type="triangle" w="med" len="med"/>
          </a:ln>
        </p:spPr>
      </p:cxnSp>
      <p:cxnSp>
        <p:nvCxnSpPr>
          <p:cNvPr id="166" name="Google Shape;166;g12600230392_0_320"/>
          <p:cNvCxnSpPr>
            <a:stCxn id="127" idx="3"/>
            <a:endCxn id="126" idx="1"/>
          </p:cNvCxnSpPr>
          <p:nvPr/>
        </p:nvCxnSpPr>
        <p:spPr>
          <a:xfrm>
            <a:off x="5036000" y="4380408"/>
            <a:ext cx="2231700" cy="1143900"/>
          </a:xfrm>
          <a:prstGeom prst="bentConnector3">
            <a:avLst>
              <a:gd name="adj1" fmla="val 50000"/>
            </a:avLst>
          </a:prstGeom>
          <a:noFill/>
          <a:ln w="44450" cap="flat" cmpd="sng">
            <a:solidFill>
              <a:srgbClr val="00DAB1"/>
            </a:solidFill>
            <a:prstDash val="solid"/>
            <a:round/>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aphicFrame>
        <p:nvGraphicFramePr>
          <p:cNvPr id="171" name="Google Shape;171;g12600230392_0_370"/>
          <p:cNvGraphicFramePr/>
          <p:nvPr/>
        </p:nvGraphicFramePr>
        <p:xfrm>
          <a:off x="253100" y="2076500"/>
          <a:ext cx="10287000" cy="4674250"/>
        </p:xfrm>
        <a:graphic>
          <a:graphicData uri="http://schemas.openxmlformats.org/drawingml/2006/table">
            <a:tbl>
              <a:tblPr>
                <a:noFill/>
                <a:tableStyleId>{14FA464E-40A3-4CEA-B718-A051AC15D6E4}</a:tableStyleId>
              </a:tblPr>
              <a:tblGrid>
                <a:gridCol w="1506975">
                  <a:extLst>
                    <a:ext uri="{9D8B030D-6E8A-4147-A177-3AD203B41FA5}">
                      <a16:colId xmlns:a16="http://schemas.microsoft.com/office/drawing/2014/main" val="20000"/>
                    </a:ext>
                  </a:extLst>
                </a:gridCol>
                <a:gridCol w="8780025">
                  <a:extLst>
                    <a:ext uri="{9D8B030D-6E8A-4147-A177-3AD203B41FA5}">
                      <a16:colId xmlns:a16="http://schemas.microsoft.com/office/drawing/2014/main" val="20001"/>
                    </a:ext>
                  </a:extLst>
                </a:gridCol>
              </a:tblGrid>
              <a:tr h="934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200"/>
                        <a:buFont typeface="Arial"/>
                        <a:buNone/>
                      </a:pPr>
                      <a:r>
                        <a:rPr lang="en-GB" sz="2200" u="none" strike="noStrike" cap="none"/>
                        <a:t>Theme 1: </a:t>
                      </a:r>
                      <a:r>
                        <a:rPr lang="en-GB" sz="2200" u="none" strike="noStrike" cap="none">
                          <a:solidFill>
                            <a:schemeClr val="dk1"/>
                          </a:solidFill>
                        </a:rPr>
                        <a:t>Effectiveness of Widening Participation Outreach</a:t>
                      </a:r>
                      <a:endParaRPr sz="2200" u="none" strike="noStrike" cap="none"/>
                    </a:p>
                  </a:txBody>
                  <a:tcPr marL="91425" marR="91425" marT="91425" marB="91425"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934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200"/>
                        <a:buFont typeface="Arial"/>
                        <a:buNone/>
                      </a:pPr>
                      <a:r>
                        <a:rPr lang="en-GB" sz="2200" u="none" strike="noStrike" cap="none"/>
                        <a:t>Theme 2: </a:t>
                      </a:r>
                      <a:r>
                        <a:rPr lang="en-GB" sz="2200" u="none" strike="noStrike" cap="none">
                          <a:solidFill>
                            <a:schemeClr val="dk1"/>
                          </a:solidFill>
                        </a:rPr>
                        <a:t>Gaps in the Student Experience</a:t>
                      </a:r>
                      <a:endParaRPr sz="2200" u="none" strike="noStrike" cap="none"/>
                    </a:p>
                  </a:txBody>
                  <a:tcPr marL="91425" marR="91425" marT="91425" marB="91425"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934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200"/>
                        <a:buFont typeface="Arial"/>
                        <a:buNone/>
                      </a:pPr>
                      <a:r>
                        <a:rPr lang="en-GB" sz="2200" u="none" strike="noStrike" cap="none"/>
                        <a:t>Theme 3: Employment and Employability</a:t>
                      </a:r>
                      <a:endParaRPr sz="2200" u="none" strike="noStrike" cap="none"/>
                    </a:p>
                  </a:txBody>
                  <a:tcPr marL="91425" marR="91425" marT="91425" marB="91425"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934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200"/>
                        <a:buFont typeface="Arial"/>
                        <a:buNone/>
                      </a:pPr>
                      <a:r>
                        <a:rPr lang="en-GB" sz="2200" u="none" strike="noStrike" cap="none"/>
                        <a:t>Theme 4: Mental Health and Disability</a:t>
                      </a:r>
                      <a:endParaRPr sz="2200" u="none" strike="noStrike" cap="none"/>
                    </a:p>
                  </a:txBody>
                  <a:tcPr marL="91425" marR="91425" marT="91425" marB="91425"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934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200"/>
                        <a:buFont typeface="Arial"/>
                        <a:buNone/>
                      </a:pPr>
                      <a:r>
                        <a:rPr lang="en-GB" sz="2200" u="none" strike="noStrike" cap="none"/>
                        <a:t>Evaluation guidance</a:t>
                      </a:r>
                      <a:endParaRPr sz="2200" u="none" strike="noStrike" cap="none"/>
                    </a:p>
                  </a:txBody>
                  <a:tcPr marL="91425" marR="91425" marT="91425" marB="91425"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72" name="Google Shape;172;g12600230392_0_370"/>
          <p:cNvSpPr txBox="1">
            <a:spLocks noGrp="1"/>
          </p:cNvSpPr>
          <p:nvPr>
            <p:ph type="sldNum" idx="12"/>
          </p:nvPr>
        </p:nvSpPr>
        <p:spPr>
          <a:xfrm>
            <a:off x="8620664" y="64194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8</a:t>
            </a:fld>
            <a:endParaRPr/>
          </a:p>
        </p:txBody>
      </p:sp>
      <p:sp>
        <p:nvSpPr>
          <p:cNvPr id="173" name="Google Shape;173;g12600230392_0_370"/>
          <p:cNvSpPr txBox="1">
            <a:spLocks noGrp="1"/>
          </p:cNvSpPr>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Our work spans 5 key areas</a:t>
            </a:r>
            <a:endParaRPr/>
          </a:p>
        </p:txBody>
      </p:sp>
      <p:pic>
        <p:nvPicPr>
          <p:cNvPr id="174" name="Google Shape;174;g12600230392_0_370"/>
          <p:cNvPicPr preferRelativeResize="0"/>
          <p:nvPr/>
        </p:nvPicPr>
        <p:blipFill rotWithShape="1">
          <a:blip r:embed="rId3">
            <a:alphaModFix/>
          </a:blip>
          <a:srcRect/>
          <a:stretch/>
        </p:blipFill>
        <p:spPr>
          <a:xfrm>
            <a:off x="1011250" y="4008175"/>
            <a:ext cx="675025" cy="675025"/>
          </a:xfrm>
          <a:prstGeom prst="rect">
            <a:avLst/>
          </a:prstGeom>
          <a:noFill/>
          <a:ln>
            <a:noFill/>
          </a:ln>
        </p:spPr>
      </p:pic>
      <p:pic>
        <p:nvPicPr>
          <p:cNvPr id="175" name="Google Shape;175;g12600230392_0_370"/>
          <p:cNvPicPr preferRelativeResize="0"/>
          <p:nvPr/>
        </p:nvPicPr>
        <p:blipFill rotWithShape="1">
          <a:blip r:embed="rId4">
            <a:alphaModFix/>
          </a:blip>
          <a:srcRect/>
          <a:stretch/>
        </p:blipFill>
        <p:spPr>
          <a:xfrm>
            <a:off x="1011250" y="2133600"/>
            <a:ext cx="675025" cy="675047"/>
          </a:xfrm>
          <a:prstGeom prst="rect">
            <a:avLst/>
          </a:prstGeom>
          <a:noFill/>
          <a:ln>
            <a:noFill/>
          </a:ln>
        </p:spPr>
      </p:pic>
      <p:pic>
        <p:nvPicPr>
          <p:cNvPr id="176" name="Google Shape;176;g12600230392_0_370"/>
          <p:cNvPicPr preferRelativeResize="0"/>
          <p:nvPr/>
        </p:nvPicPr>
        <p:blipFill rotWithShape="1">
          <a:blip r:embed="rId5">
            <a:alphaModFix/>
          </a:blip>
          <a:srcRect/>
          <a:stretch/>
        </p:blipFill>
        <p:spPr>
          <a:xfrm>
            <a:off x="1073975" y="3070500"/>
            <a:ext cx="648750" cy="648750"/>
          </a:xfrm>
          <a:prstGeom prst="rect">
            <a:avLst/>
          </a:prstGeom>
          <a:noFill/>
          <a:ln>
            <a:noFill/>
          </a:ln>
        </p:spPr>
      </p:pic>
      <p:pic>
        <p:nvPicPr>
          <p:cNvPr id="177" name="Google Shape;177;g12600230392_0_370"/>
          <p:cNvPicPr preferRelativeResize="0"/>
          <p:nvPr/>
        </p:nvPicPr>
        <p:blipFill rotWithShape="1">
          <a:blip r:embed="rId6">
            <a:alphaModFix/>
          </a:blip>
          <a:srcRect/>
          <a:stretch/>
        </p:blipFill>
        <p:spPr>
          <a:xfrm>
            <a:off x="858850" y="4819650"/>
            <a:ext cx="827425" cy="827425"/>
          </a:xfrm>
          <a:prstGeom prst="rect">
            <a:avLst/>
          </a:prstGeom>
          <a:noFill/>
          <a:ln>
            <a:noFill/>
          </a:ln>
        </p:spPr>
      </p:pic>
      <p:pic>
        <p:nvPicPr>
          <p:cNvPr id="178" name="Google Shape;178;g12600230392_0_370"/>
          <p:cNvPicPr preferRelativeResize="0"/>
          <p:nvPr/>
        </p:nvPicPr>
        <p:blipFill rotWithShape="1">
          <a:blip r:embed="rId7">
            <a:alphaModFix/>
          </a:blip>
          <a:srcRect/>
          <a:stretch/>
        </p:blipFill>
        <p:spPr>
          <a:xfrm>
            <a:off x="858850" y="6009250"/>
            <a:ext cx="827424" cy="8274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2600230392_0_365"/>
          <p:cNvSpPr txBox="1">
            <a:spLocks noGrp="1"/>
          </p:cNvSpPr>
          <p:nvPr>
            <p:ph type="title"/>
          </p:nvPr>
        </p:nvSpPr>
        <p:spPr>
          <a:xfrm>
            <a:off x="0" y="2255471"/>
            <a:ext cx="12192000" cy="1713300"/>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rmAutofit/>
          </a:bodyPr>
          <a:lstStyle/>
          <a:p>
            <a:pPr marL="631825" lvl="0" indent="0" algn="l" rtl="0">
              <a:lnSpc>
                <a:spcPct val="90000"/>
              </a:lnSpc>
              <a:spcBef>
                <a:spcPts val="0"/>
              </a:spcBef>
              <a:spcAft>
                <a:spcPts val="0"/>
              </a:spcAft>
              <a:buClr>
                <a:schemeClr val="accent6"/>
              </a:buClr>
              <a:buSzPts val="4400"/>
              <a:buFont typeface="Arial"/>
              <a:buNone/>
            </a:pPr>
            <a:r>
              <a:rPr lang="en-GB"/>
              <a:t>Overview of TASO’s work</a:t>
            </a:r>
            <a:endParaRPr/>
          </a:p>
        </p:txBody>
      </p:sp>
      <p:sp>
        <p:nvSpPr>
          <p:cNvPr id="184" name="Google Shape;184;g12600230392_0_365"/>
          <p:cNvSpPr txBox="1">
            <a:spLocks noGrp="1"/>
          </p:cNvSpPr>
          <p:nvPr>
            <p:ph type="sldNum" idx="12"/>
          </p:nvPr>
        </p:nvSpPr>
        <p:spPr>
          <a:xfrm>
            <a:off x="9230264" y="6495691"/>
            <a:ext cx="2743200" cy="225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Office Theme">
  <a:themeElements>
    <a:clrScheme name="TASO">
      <a:dk1>
        <a:srgbClr val="000000"/>
      </a:dk1>
      <a:lt1>
        <a:srgbClr val="FFFFFF"/>
      </a:lt1>
      <a:dk2>
        <a:srgbClr val="3B66BC"/>
      </a:dk2>
      <a:lt2>
        <a:srgbClr val="EDEBE3"/>
      </a:lt2>
      <a:accent1>
        <a:srgbClr val="07DBB3"/>
      </a:accent1>
      <a:accent2>
        <a:srgbClr val="F9466C"/>
      </a:accent2>
      <a:accent3>
        <a:srgbClr val="3B66BC"/>
      </a:accent3>
      <a:accent4>
        <a:srgbClr val="EDEBE3"/>
      </a:accent4>
      <a:accent5>
        <a:srgbClr val="000000"/>
      </a:accent5>
      <a:accent6>
        <a:srgbClr val="FFFFFF"/>
      </a:accent6>
      <a:hlink>
        <a:srgbClr val="F9466C"/>
      </a:hlink>
      <a:folHlink>
        <a:srgbClr val="07DB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4b6d94-e8c4-49da-a979-9242fd65d88a">
      <Terms xmlns="http://schemas.microsoft.com/office/infopath/2007/PartnerControls"/>
    </lcf76f155ced4ddcb4097134ff3c332f>
    <TaxCatchAll xmlns="b2b3b332-7c05-4c9e-ac88-8c84810ea63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212BEED14A7E4F9DACB66556D25188" ma:contentTypeVersion="16" ma:contentTypeDescription="Create a new document." ma:contentTypeScope="" ma:versionID="8e1b69677ed7067c482b27fd55c1793c">
  <xsd:schema xmlns:xsd="http://www.w3.org/2001/XMLSchema" xmlns:xs="http://www.w3.org/2001/XMLSchema" xmlns:p="http://schemas.microsoft.com/office/2006/metadata/properties" xmlns:ns2="054b6d94-e8c4-49da-a979-9242fd65d88a" xmlns:ns3="b2b3b332-7c05-4c9e-ac88-8c84810ea636" xmlns:ns4="90385aca-c051-4920-a543-a58a9099ea41" targetNamespace="http://schemas.microsoft.com/office/2006/metadata/properties" ma:root="true" ma:fieldsID="17659020d50aa8f5e76f89c35cc3e569" ns2:_="" ns3:_="" ns4:_="">
    <xsd:import namespace="054b6d94-e8c4-49da-a979-9242fd65d88a"/>
    <xsd:import namespace="b2b3b332-7c05-4c9e-ac88-8c84810ea636"/>
    <xsd:import namespace="90385aca-c051-4920-a543-a58a9099ea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4:SharedWithUsers" minOccurs="0"/>
                <xsd:element ref="ns4: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4b6d94-e8c4-49da-a979-9242fd65d8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620fc26-8289-4c02-81ef-e580eda00c72"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b3b332-7c05-4c9e-ac88-8c84810ea63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da542d6-b093-448f-bee7-e5e5f054a4b1}" ma:internalName="TaxCatchAll" ma:showField="CatchAllData" ma:web="90385aca-c051-4920-a543-a58a9099ea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385aca-c051-4920-a543-a58a9099ea4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EB4B8-9546-4EA3-A75C-58F107D14C3F}">
  <ds:schemaRefs>
    <ds:schemaRef ds:uri="http://schemas.microsoft.com/office/2006/metadata/properties"/>
    <ds:schemaRef ds:uri="http://schemas.microsoft.com/office/infopath/2007/PartnerControls"/>
    <ds:schemaRef ds:uri="054b6d94-e8c4-49da-a979-9242fd65d88a"/>
    <ds:schemaRef ds:uri="b2b3b332-7c05-4c9e-ac88-8c84810ea636"/>
  </ds:schemaRefs>
</ds:datastoreItem>
</file>

<file path=customXml/itemProps2.xml><?xml version="1.0" encoding="utf-8"?>
<ds:datastoreItem xmlns:ds="http://schemas.openxmlformats.org/officeDocument/2006/customXml" ds:itemID="{B4F987E9-76AB-4A76-85FB-D61515875886}">
  <ds:schemaRefs>
    <ds:schemaRef ds:uri="http://schemas.microsoft.com/sharepoint/v3/contenttype/forms"/>
  </ds:schemaRefs>
</ds:datastoreItem>
</file>

<file path=customXml/itemProps3.xml><?xml version="1.0" encoding="utf-8"?>
<ds:datastoreItem xmlns:ds="http://schemas.openxmlformats.org/officeDocument/2006/customXml" ds:itemID="{EFD63CD1-DBEF-4E9C-B156-BAFBDA096C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4b6d94-e8c4-49da-a979-9242fd65d88a"/>
    <ds:schemaRef ds:uri="b2b3b332-7c05-4c9e-ac88-8c84810ea636"/>
    <ds:schemaRef ds:uri="90385aca-c051-4920-a543-a58a9099e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778</TotalTime>
  <Words>1893</Words>
  <Application>Microsoft Office PowerPoint</Application>
  <PresentationFormat>Widescreen</PresentationFormat>
  <Paragraphs>197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Tackling inequalities in higher education: an overview of TASO’s  work one year on</vt:lpstr>
      <vt:lpstr>Who we are</vt:lpstr>
      <vt:lpstr>Our vision and mission</vt:lpstr>
      <vt:lpstr>What works matters… and we have work to do</vt:lpstr>
      <vt:lpstr>Using evidence to address gaps</vt:lpstr>
      <vt:lpstr>How we work: Standards of evidence </vt:lpstr>
      <vt:lpstr>Demonstrating causality (RCTs)</vt:lpstr>
      <vt:lpstr>Our work spans 5 key areas</vt:lpstr>
      <vt:lpstr>Overview of TASO’s work</vt:lpstr>
      <vt:lpstr>Theme 1: Access and participation activities</vt:lpstr>
      <vt:lpstr>Attainment raising typology (Theme 1)</vt:lpstr>
      <vt:lpstr>Theme 2: Student Experience</vt:lpstr>
      <vt:lpstr>Themes 3 and 4</vt:lpstr>
      <vt:lpstr>Evaluation projects </vt:lpstr>
      <vt:lpstr>Evaluation guidance</vt:lpstr>
      <vt:lpstr>Look out for </vt:lpstr>
      <vt:lpstr>Lessons learned: operations and R &amp; E</vt:lpstr>
      <vt:lpstr>Introduction to the summer schools evaluation</vt:lpstr>
      <vt:lpstr>TASO’s approach to research </vt:lpstr>
      <vt:lpstr>Summer schools – what do we currently know?</vt:lpstr>
      <vt:lpstr>Filling the gap – summer schools evaluation </vt:lpstr>
      <vt:lpstr>Summer schools evaluation </vt:lpstr>
      <vt:lpstr>Mixed methods evaluation </vt:lpstr>
      <vt:lpstr>PowerPoint Presentation</vt:lpstr>
      <vt:lpstr>Lessons learned: partner and policy context</vt:lpstr>
      <vt:lpstr> How should TASO’s work inform planning?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Tackling inequalities in higher education: an overview of TASO’s  work one year on</dc:title>
  <dc:creator>Kozman, Eliza</dc:creator>
  <cp:lastModifiedBy>Omar Khan</cp:lastModifiedBy>
  <cp:revision>3</cp:revision>
  <dcterms:created xsi:type="dcterms:W3CDTF">2021-01-29T10:40:45Z</dcterms:created>
  <dcterms:modified xsi:type="dcterms:W3CDTF">2025-11-18T11:47:52Z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0x0101004F212BEED14A7E4F9DACB66556D25188</vt:lpwstr>
  </property>
</Properties>
</file>