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8" r:id="rId2"/>
    <p:sldId id="258" r:id="rId3"/>
    <p:sldId id="292" r:id="rId4"/>
    <p:sldId id="266" r:id="rId5"/>
    <p:sldId id="299" r:id="rId6"/>
    <p:sldId id="267" r:id="rId7"/>
    <p:sldId id="279" r:id="rId8"/>
    <p:sldId id="302" r:id="rId9"/>
    <p:sldId id="281" r:id="rId10"/>
    <p:sldId id="294" r:id="rId11"/>
    <p:sldId id="270" r:id="rId12"/>
    <p:sldId id="298" r:id="rId13"/>
    <p:sldId id="280" r:id="rId14"/>
    <p:sldId id="273" r:id="rId15"/>
    <p:sldId id="271" r:id="rId16"/>
    <p:sldId id="293" r:id="rId17"/>
    <p:sldId id="301" r:id="rId18"/>
    <p:sldId id="282" r:id="rId19"/>
    <p:sldId id="283" r:id="rId20"/>
    <p:sldId id="284" r:id="rId21"/>
    <p:sldId id="278" r:id="rId22"/>
    <p:sldId id="288" r:id="rId23"/>
    <p:sldId id="289" r:id="rId24"/>
    <p:sldId id="290" r:id="rId25"/>
    <p:sldId id="300" r:id="rId26"/>
    <p:sldId id="2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C1D137C7-A5B7-43BC-815A-03F89F51EC78}">
          <p14:sldIdLst>
            <p14:sldId id="268"/>
            <p14:sldId id="258"/>
            <p14:sldId id="292"/>
            <p14:sldId id="266"/>
            <p14:sldId id="299"/>
            <p14:sldId id="267"/>
            <p14:sldId id="279"/>
            <p14:sldId id="302"/>
            <p14:sldId id="281"/>
            <p14:sldId id="294"/>
            <p14:sldId id="270"/>
            <p14:sldId id="298"/>
            <p14:sldId id="280"/>
            <p14:sldId id="273"/>
            <p14:sldId id="271"/>
            <p14:sldId id="293"/>
            <p14:sldId id="301"/>
          </p14:sldIdLst>
        </p14:section>
        <p14:section name="Back-up" id="{0797EB4C-0147-4FD6-8186-6A81BABC3CBB}">
          <p14:sldIdLst>
            <p14:sldId id="282"/>
            <p14:sldId id="283"/>
            <p14:sldId id="284"/>
            <p14:sldId id="278"/>
            <p14:sldId id="288"/>
            <p14:sldId id="289"/>
            <p14:sldId id="290"/>
            <p14:sldId id="300"/>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C325EC-865F-481B-8E2A-B698C4EF8841}" v="19" dt="2025-09-03T11:50:11.2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9346" autoAdjust="0"/>
  </p:normalViewPr>
  <p:slideViewPr>
    <p:cSldViewPr snapToGrid="0">
      <p:cViewPr varScale="1">
        <p:scale>
          <a:sx n="56" d="100"/>
          <a:sy n="56" d="100"/>
        </p:scale>
        <p:origin x="104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chie Woodard (ECO - Staff)" userId="5fb34999-ee0b-49ab-83e2-964b19b38f12" providerId="ADAL" clId="{2DC7E08B-7659-415B-888B-2D23D6231E66}"/>
    <pc:docChg chg="modSld sldOrd modSection">
      <pc:chgData name="Ritchie Woodard (ECO - Staff)" userId="5fb34999-ee0b-49ab-83e2-964b19b38f12" providerId="ADAL" clId="{2DC7E08B-7659-415B-888B-2D23D6231E66}" dt="2025-09-03T23:44:01.040" v="3"/>
      <pc:docMkLst>
        <pc:docMk/>
      </pc:docMkLst>
      <pc:sldChg chg="ord">
        <pc:chgData name="Ritchie Woodard (ECO - Staff)" userId="5fb34999-ee0b-49ab-83e2-964b19b38f12" providerId="ADAL" clId="{2DC7E08B-7659-415B-888B-2D23D6231E66}" dt="2025-09-03T23:43:31.912" v="1"/>
        <pc:sldMkLst>
          <pc:docMk/>
          <pc:sldMk cId="3564068249" sldId="278"/>
        </pc:sldMkLst>
      </pc:sldChg>
      <pc:sldChg chg="ord">
        <pc:chgData name="Ritchie Woodard (ECO - Staff)" userId="5fb34999-ee0b-49ab-83e2-964b19b38f12" providerId="ADAL" clId="{2DC7E08B-7659-415B-888B-2D23D6231E66}" dt="2025-09-03T23:44:01.040" v="3"/>
        <pc:sldMkLst>
          <pc:docMk/>
          <pc:sldMk cId="4147180699" sldId="300"/>
        </pc:sldMkLst>
      </pc:sldChg>
    </pc:docChg>
  </pc:docChgLst>
  <pc:docChgLst>
    <pc:chgData name="Ritchie Woodard (ECO - Staff)" userId="5fb34999-ee0b-49ab-83e2-964b19b38f12" providerId="ADAL" clId="{D9C325EC-865F-481B-8E2A-B698C4EF8841}"/>
    <pc:docChg chg="undo custSel addSld modSld sldOrd modSection">
      <pc:chgData name="Ritchie Woodard (ECO - Staff)" userId="5fb34999-ee0b-49ab-83e2-964b19b38f12" providerId="ADAL" clId="{D9C325EC-865F-481B-8E2A-B698C4EF8841}" dt="2025-09-03T11:51:25.372" v="207" actId="2062"/>
      <pc:docMkLst>
        <pc:docMk/>
      </pc:docMkLst>
      <pc:sldChg chg="modSp mod">
        <pc:chgData name="Ritchie Woodard (ECO - Staff)" userId="5fb34999-ee0b-49ab-83e2-964b19b38f12" providerId="ADAL" clId="{D9C325EC-865F-481B-8E2A-B698C4EF8841}" dt="2025-09-03T09:33:01.750" v="25" actId="20577"/>
        <pc:sldMkLst>
          <pc:docMk/>
          <pc:sldMk cId="2585804917" sldId="267"/>
        </pc:sldMkLst>
        <pc:spChg chg="mod">
          <ac:chgData name="Ritchie Woodard (ECO - Staff)" userId="5fb34999-ee0b-49ab-83e2-964b19b38f12" providerId="ADAL" clId="{D9C325EC-865F-481B-8E2A-B698C4EF8841}" dt="2025-09-03T09:33:01.750" v="25" actId="20577"/>
          <ac:spMkLst>
            <pc:docMk/>
            <pc:sldMk cId="2585804917" sldId="267"/>
            <ac:spMk id="9" creationId="{7E7239A1-2E9C-314C-3E41-C19C198F557D}"/>
          </ac:spMkLst>
        </pc:spChg>
      </pc:sldChg>
      <pc:sldChg chg="modSp mod">
        <pc:chgData name="Ritchie Woodard (ECO - Staff)" userId="5fb34999-ee0b-49ab-83e2-964b19b38f12" providerId="ADAL" clId="{D9C325EC-865F-481B-8E2A-B698C4EF8841}" dt="2025-09-03T09:30:13.748" v="15" actId="20577"/>
        <pc:sldMkLst>
          <pc:docMk/>
          <pc:sldMk cId="142504121" sldId="268"/>
        </pc:sldMkLst>
        <pc:spChg chg="mod">
          <ac:chgData name="Ritchie Woodard (ECO - Staff)" userId="5fb34999-ee0b-49ab-83e2-964b19b38f12" providerId="ADAL" clId="{D9C325EC-865F-481B-8E2A-B698C4EF8841}" dt="2025-09-03T09:30:13.748" v="15" actId="20577"/>
          <ac:spMkLst>
            <pc:docMk/>
            <pc:sldMk cId="142504121" sldId="268"/>
            <ac:spMk id="2" creationId="{D1566283-04A2-984D-57E8-513CFFE9BBD7}"/>
          </ac:spMkLst>
        </pc:spChg>
      </pc:sldChg>
      <pc:sldChg chg="modSp mod">
        <pc:chgData name="Ritchie Woodard (ECO - Staff)" userId="5fb34999-ee0b-49ab-83e2-964b19b38f12" providerId="ADAL" clId="{D9C325EC-865F-481B-8E2A-B698C4EF8841}" dt="2025-09-03T10:47:41.350" v="191" actId="120"/>
        <pc:sldMkLst>
          <pc:docMk/>
          <pc:sldMk cId="2040912974" sldId="281"/>
        </pc:sldMkLst>
        <pc:spChg chg="mod">
          <ac:chgData name="Ritchie Woodard (ECO - Staff)" userId="5fb34999-ee0b-49ab-83e2-964b19b38f12" providerId="ADAL" clId="{D9C325EC-865F-481B-8E2A-B698C4EF8841}" dt="2025-09-03T10:47:41.350" v="191" actId="120"/>
          <ac:spMkLst>
            <pc:docMk/>
            <pc:sldMk cId="2040912974" sldId="281"/>
            <ac:spMk id="3" creationId="{C41A9CCC-7DEF-6CC9-E7A6-9797988B31EC}"/>
          </ac:spMkLst>
        </pc:spChg>
      </pc:sldChg>
      <pc:sldChg chg="modSp mod">
        <pc:chgData name="Ritchie Woodard (ECO - Staff)" userId="5fb34999-ee0b-49ab-83e2-964b19b38f12" providerId="ADAL" clId="{D9C325EC-865F-481B-8E2A-B698C4EF8841}" dt="2025-09-03T09:31:09.008" v="16" actId="1076"/>
        <pc:sldMkLst>
          <pc:docMk/>
          <pc:sldMk cId="349336155" sldId="292"/>
        </pc:sldMkLst>
        <pc:spChg chg="mod">
          <ac:chgData name="Ritchie Woodard (ECO - Staff)" userId="5fb34999-ee0b-49ab-83e2-964b19b38f12" providerId="ADAL" clId="{D9C325EC-865F-481B-8E2A-B698C4EF8841}" dt="2025-09-03T09:31:09.008" v="16" actId="1076"/>
          <ac:spMkLst>
            <pc:docMk/>
            <pc:sldMk cId="349336155" sldId="292"/>
            <ac:spMk id="3" creationId="{15CC03F7-3F8E-A247-72FB-4E4B1872500A}"/>
          </ac:spMkLst>
        </pc:spChg>
      </pc:sldChg>
      <pc:sldChg chg="addSp delSp modSp new mod ord setBg">
        <pc:chgData name="Ritchie Woodard (ECO - Staff)" userId="5fb34999-ee0b-49ab-83e2-964b19b38f12" providerId="ADAL" clId="{D9C325EC-865F-481B-8E2A-B698C4EF8841}" dt="2025-09-03T11:51:25.372" v="207" actId="2062"/>
        <pc:sldMkLst>
          <pc:docMk/>
          <pc:sldMk cId="1092274840" sldId="302"/>
        </pc:sldMkLst>
        <pc:spChg chg="mod">
          <ac:chgData name="Ritchie Woodard (ECO - Staff)" userId="5fb34999-ee0b-49ab-83e2-964b19b38f12" providerId="ADAL" clId="{D9C325EC-865F-481B-8E2A-B698C4EF8841}" dt="2025-09-03T10:18:11.398" v="170" actId="26606"/>
          <ac:spMkLst>
            <pc:docMk/>
            <pc:sldMk cId="1092274840" sldId="302"/>
            <ac:spMk id="2" creationId="{B04C0211-0F9C-C058-9B51-36432105A841}"/>
          </ac:spMkLst>
        </pc:spChg>
        <pc:spChg chg="del">
          <ac:chgData name="Ritchie Woodard (ECO - Staff)" userId="5fb34999-ee0b-49ab-83e2-964b19b38f12" providerId="ADAL" clId="{D9C325EC-865F-481B-8E2A-B698C4EF8841}" dt="2025-09-03T10:11:08.952" v="61" actId="478"/>
          <ac:spMkLst>
            <pc:docMk/>
            <pc:sldMk cId="1092274840" sldId="302"/>
            <ac:spMk id="3" creationId="{2350EFB5-BCC2-5710-A47E-FA9002E611C3}"/>
          </ac:spMkLst>
        </pc:spChg>
        <pc:spChg chg="add">
          <ac:chgData name="Ritchie Woodard (ECO - Staff)" userId="5fb34999-ee0b-49ab-83e2-964b19b38f12" providerId="ADAL" clId="{D9C325EC-865F-481B-8E2A-B698C4EF8841}" dt="2025-09-03T10:18:11.398" v="170" actId="26606"/>
          <ac:spMkLst>
            <pc:docMk/>
            <pc:sldMk cId="1092274840" sldId="302"/>
            <ac:spMk id="10" creationId="{5D5E0904-721C-4D68-9EB8-1C9752E329A7}"/>
          </ac:spMkLst>
        </pc:spChg>
        <pc:spChg chg="add">
          <ac:chgData name="Ritchie Woodard (ECO - Staff)" userId="5fb34999-ee0b-49ab-83e2-964b19b38f12" providerId="ADAL" clId="{D9C325EC-865F-481B-8E2A-B698C4EF8841}" dt="2025-09-03T10:18:11.398" v="170" actId="26606"/>
          <ac:spMkLst>
            <pc:docMk/>
            <pc:sldMk cId="1092274840" sldId="302"/>
            <ac:spMk id="12" creationId="{D0CDF5D3-7220-42A0-9D37-ECF3BF283B37}"/>
          </ac:spMkLst>
        </pc:spChg>
        <pc:spChg chg="add">
          <ac:chgData name="Ritchie Woodard (ECO - Staff)" userId="5fb34999-ee0b-49ab-83e2-964b19b38f12" providerId="ADAL" clId="{D9C325EC-865F-481B-8E2A-B698C4EF8841}" dt="2025-09-03T10:18:11.398" v="170" actId="26606"/>
          <ac:spMkLst>
            <pc:docMk/>
            <pc:sldMk cId="1092274840" sldId="302"/>
            <ac:spMk id="14" creationId="{64BC717F-58B3-4A4E-BC3B-1B11323AD5C9}"/>
          </ac:spMkLst>
        </pc:spChg>
        <pc:spChg chg="add">
          <ac:chgData name="Ritchie Woodard (ECO - Staff)" userId="5fb34999-ee0b-49ab-83e2-964b19b38f12" providerId="ADAL" clId="{D9C325EC-865F-481B-8E2A-B698C4EF8841}" dt="2025-09-03T10:18:11.398" v="170" actId="26606"/>
          <ac:spMkLst>
            <pc:docMk/>
            <pc:sldMk cId="1092274840" sldId="302"/>
            <ac:spMk id="16" creationId="{1EE75710-64C5-4CA8-8A7C-82EE4125C90D}"/>
          </ac:spMkLst>
        </pc:spChg>
        <pc:spChg chg="add">
          <ac:chgData name="Ritchie Woodard (ECO - Staff)" userId="5fb34999-ee0b-49ab-83e2-964b19b38f12" providerId="ADAL" clId="{D9C325EC-865F-481B-8E2A-B698C4EF8841}" dt="2025-09-03T10:18:11.398" v="170" actId="26606"/>
          <ac:spMkLst>
            <pc:docMk/>
            <pc:sldMk cId="1092274840" sldId="302"/>
            <ac:spMk id="18" creationId="{435050B1-74E1-4A81-923D-0F5971A3BC01}"/>
          </ac:spMkLst>
        </pc:spChg>
        <pc:graphicFrameChg chg="add mod">
          <ac:chgData name="Ritchie Woodard (ECO - Staff)" userId="5fb34999-ee0b-49ab-83e2-964b19b38f12" providerId="ADAL" clId="{D9C325EC-865F-481B-8E2A-B698C4EF8841}" dt="2025-09-03T10:11:10.716" v="62"/>
          <ac:graphicFrameMkLst>
            <pc:docMk/>
            <pc:sldMk cId="1092274840" sldId="302"/>
            <ac:graphicFrameMk id="4" creationId="{B77928AB-A97A-1EF9-D71A-FFAF2D843A02}"/>
          </ac:graphicFrameMkLst>
        </pc:graphicFrameChg>
        <pc:graphicFrameChg chg="add mod modGraphic">
          <ac:chgData name="Ritchie Woodard (ECO - Staff)" userId="5fb34999-ee0b-49ab-83e2-964b19b38f12" providerId="ADAL" clId="{D9C325EC-865F-481B-8E2A-B698C4EF8841}" dt="2025-09-03T11:51:25.372" v="207" actId="2062"/>
          <ac:graphicFrameMkLst>
            <pc:docMk/>
            <pc:sldMk cId="1092274840" sldId="302"/>
            <ac:graphicFrameMk id="5" creationId="{1D51BFE9-B6A8-5148-0DC0-BF3BD3331C9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6AA25-7F49-47F2-A18C-05E6CD9F1622}" type="datetimeFigureOut">
              <a:rPr lang="en-GB" smtClean="0"/>
              <a:t>04/09/2025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89D16-1030-4E0E-813C-6907D3D54E2F}" type="slidenum">
              <a:rPr lang="en-GB" smtClean="0"/>
              <a:t>‹#›</a:t>
            </a:fld>
            <a:endParaRPr lang="en-GB"/>
          </a:p>
        </p:txBody>
      </p:sp>
    </p:spTree>
    <p:extLst>
      <p:ext uri="{BB962C8B-B14F-4D97-AF65-F5344CB8AC3E}">
        <p14:creationId xmlns:p14="http://schemas.microsoft.com/office/powerpoint/2010/main" val="84910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Fabio came and asked if I wanted to be part of tackling this problem. The gauntlet had been thrown down – UEA had its definition of EG and it was up to us how to measure and analyse it. Fabio managed to wrestle this dataset, which was hard-fought. Much more liberal in the past, but after data protection act, became more about risk elimination than risk management. Now, we are finding that balance of access to data to inform insights while retaining anonymity and privacy – and a third factor that has been revealed during our work.</a:t>
            </a:r>
          </a:p>
        </p:txBody>
      </p:sp>
      <p:sp>
        <p:nvSpPr>
          <p:cNvPr id="4" name="Slide Number Placeholder 3"/>
          <p:cNvSpPr>
            <a:spLocks noGrp="1"/>
          </p:cNvSpPr>
          <p:nvPr>
            <p:ph type="sldNum" sz="quarter" idx="5"/>
          </p:nvPr>
        </p:nvSpPr>
        <p:spPr/>
        <p:txBody>
          <a:bodyPr/>
          <a:lstStyle/>
          <a:p>
            <a:fld id="{0F489D16-1030-4E0E-813C-6907D3D54E2F}" type="slidenum">
              <a:rPr lang="en-GB" smtClean="0"/>
              <a:t>5</a:t>
            </a:fld>
            <a:endParaRPr lang="en-GB"/>
          </a:p>
        </p:txBody>
      </p:sp>
    </p:spTree>
    <p:extLst>
      <p:ext uri="{BB962C8B-B14F-4D97-AF65-F5344CB8AC3E}">
        <p14:creationId xmlns:p14="http://schemas.microsoft.com/office/powerpoint/2010/main" val="293979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Edit centre (dep var)</a:t>
            </a:r>
          </a:p>
        </p:txBody>
      </p:sp>
      <p:sp>
        <p:nvSpPr>
          <p:cNvPr id="4" name="Slide Number Placeholder 3"/>
          <p:cNvSpPr>
            <a:spLocks noGrp="1"/>
          </p:cNvSpPr>
          <p:nvPr>
            <p:ph type="sldNum" sz="quarter" idx="5"/>
          </p:nvPr>
        </p:nvSpPr>
        <p:spPr/>
        <p:txBody>
          <a:bodyPr/>
          <a:lstStyle/>
          <a:p>
            <a:fld id="{0F489D16-1030-4E0E-813C-6907D3D54E2F}" type="slidenum">
              <a:rPr lang="en-GB" smtClean="0"/>
              <a:t>12</a:t>
            </a:fld>
            <a:endParaRPr lang="en-GB"/>
          </a:p>
        </p:txBody>
      </p:sp>
    </p:spTree>
    <p:extLst>
      <p:ext uri="{BB962C8B-B14F-4D97-AF65-F5344CB8AC3E}">
        <p14:creationId xmlns:p14="http://schemas.microsoft.com/office/powerpoint/2010/main" val="46931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Opportunity to use this type of data to inform policy, but if there is not an understanding of what is being measured, it may be pointing at the wrong thing, and incorrect conclusions may be drawn. Proliferation of metrics in sector.</a:t>
            </a:r>
          </a:p>
        </p:txBody>
      </p:sp>
      <p:sp>
        <p:nvSpPr>
          <p:cNvPr id="4" name="Slide Number Placeholder 3"/>
          <p:cNvSpPr>
            <a:spLocks noGrp="1"/>
          </p:cNvSpPr>
          <p:nvPr>
            <p:ph type="sldNum" sz="quarter" idx="5"/>
          </p:nvPr>
        </p:nvSpPr>
        <p:spPr/>
        <p:txBody>
          <a:bodyPr/>
          <a:lstStyle/>
          <a:p>
            <a:fld id="{0F489D16-1030-4E0E-813C-6907D3D54E2F}" type="slidenum">
              <a:rPr lang="en-GB" smtClean="0"/>
              <a:t>16</a:t>
            </a:fld>
            <a:endParaRPr lang="en-GB"/>
          </a:p>
        </p:txBody>
      </p:sp>
    </p:spTree>
    <p:extLst>
      <p:ext uri="{BB962C8B-B14F-4D97-AF65-F5344CB8AC3E}">
        <p14:creationId xmlns:p14="http://schemas.microsoft.com/office/powerpoint/2010/main" val="318736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Female – positive throughout. Black students - SLG &amp; NLG positive (</a:t>
            </a:r>
            <a:r>
              <a:rPr lang="en-GB" err="1"/>
              <a:t>insig</a:t>
            </a:r>
            <a:r>
              <a:rPr lang="en-GB"/>
              <a:t>), while CLG negative (sig) – some catch up but not nearly enough. Learning disabilities – positive (sig), then </a:t>
            </a:r>
            <a:r>
              <a:rPr lang="en-GB" err="1"/>
              <a:t>insig</a:t>
            </a:r>
            <a:r>
              <a:rPr lang="en-GB"/>
              <a:t> – catching up and no sig difference controlling for starting point. Mature – negative (sig), then positive (sig) – younger students catching up, but not enough given starting point.</a:t>
            </a:r>
          </a:p>
        </p:txBody>
      </p:sp>
      <p:sp>
        <p:nvSpPr>
          <p:cNvPr id="4" name="Slide Number Placeholder 3"/>
          <p:cNvSpPr>
            <a:spLocks noGrp="1"/>
          </p:cNvSpPr>
          <p:nvPr>
            <p:ph type="sldNum" sz="quarter" idx="5"/>
          </p:nvPr>
        </p:nvSpPr>
        <p:spPr/>
        <p:txBody>
          <a:bodyPr/>
          <a:lstStyle/>
          <a:p>
            <a:fld id="{0F489D16-1030-4E0E-813C-6907D3D54E2F}" type="slidenum">
              <a:rPr lang="en-GB" smtClean="0"/>
              <a:t>25</a:t>
            </a:fld>
            <a:endParaRPr lang="en-GB"/>
          </a:p>
        </p:txBody>
      </p:sp>
    </p:spTree>
    <p:extLst>
      <p:ext uri="{BB962C8B-B14F-4D97-AF65-F5344CB8AC3E}">
        <p14:creationId xmlns:p14="http://schemas.microsoft.com/office/powerpoint/2010/main" val="425034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F5BC9200-BE06-4F86-A7DC-62CBF6156B3D}" type="datetimeFigureOut">
              <a:rPr lang="en-GB" smtClean="0"/>
              <a:t>04/09/2025</a:t>
            </a:fld>
            <a:endParaRPr lang="en-GB"/>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172A81B2-B714-4643-AC44-87E0216587CF}" type="slidenum">
              <a:rPr lang="en-GB" smtClean="0"/>
              <a:t>‹#›</a:t>
            </a:fld>
            <a:endParaRPr lang="en-GB"/>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56953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BC9200-BE06-4F86-A7DC-62CBF6156B3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2A81B2-B714-4643-AC44-87E0216587CF}" type="slidenum">
              <a:rPr lang="en-GB" smtClean="0"/>
              <a:t>‹#›</a:t>
            </a:fld>
            <a:endParaRPr lang="en-GB"/>
          </a:p>
        </p:txBody>
      </p:sp>
    </p:spTree>
    <p:extLst>
      <p:ext uri="{BB962C8B-B14F-4D97-AF65-F5344CB8AC3E}">
        <p14:creationId xmlns:p14="http://schemas.microsoft.com/office/powerpoint/2010/main" val="304585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BC9200-BE06-4F86-A7DC-62CBF6156B3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2A81B2-B714-4643-AC44-87E0216587CF}" type="slidenum">
              <a:rPr lang="en-GB" smtClean="0"/>
              <a:t>‹#›</a:t>
            </a:fld>
            <a:endParaRPr lang="en-GB"/>
          </a:p>
        </p:txBody>
      </p:sp>
    </p:spTree>
    <p:extLst>
      <p:ext uri="{BB962C8B-B14F-4D97-AF65-F5344CB8AC3E}">
        <p14:creationId xmlns:p14="http://schemas.microsoft.com/office/powerpoint/2010/main" val="262482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BC9200-BE06-4F86-A7DC-62CBF6156B3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2A81B2-B714-4643-AC44-87E0216587CF}" type="slidenum">
              <a:rPr lang="en-GB" smtClean="0"/>
              <a:t>‹#›</a:t>
            </a:fld>
            <a:endParaRPr lang="en-GB"/>
          </a:p>
        </p:txBody>
      </p:sp>
    </p:spTree>
    <p:extLst>
      <p:ext uri="{BB962C8B-B14F-4D97-AF65-F5344CB8AC3E}">
        <p14:creationId xmlns:p14="http://schemas.microsoft.com/office/powerpoint/2010/main" val="175606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BC9200-BE06-4F86-A7DC-62CBF6156B3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2A81B2-B714-4643-AC44-87E0216587CF}" type="slidenum">
              <a:rPr lang="en-GB" smtClean="0"/>
              <a:t>‹#›</a:t>
            </a:fld>
            <a:endParaRPr lang="en-GB"/>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9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BC9200-BE06-4F86-A7DC-62CBF6156B3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2A81B2-B714-4643-AC44-87E0216587CF}" type="slidenum">
              <a:rPr lang="en-GB" smtClean="0"/>
              <a:t>‹#›</a:t>
            </a:fld>
            <a:endParaRPr lang="en-GB"/>
          </a:p>
        </p:txBody>
      </p:sp>
    </p:spTree>
    <p:extLst>
      <p:ext uri="{BB962C8B-B14F-4D97-AF65-F5344CB8AC3E}">
        <p14:creationId xmlns:p14="http://schemas.microsoft.com/office/powerpoint/2010/main" val="355751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BC9200-BE06-4F86-A7DC-62CBF6156B3D}" type="datetimeFigureOut">
              <a:rPr lang="en-GB" smtClean="0"/>
              <a:t>04/09/2025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2A81B2-B714-4643-AC44-87E0216587CF}" type="slidenum">
              <a:rPr lang="en-GB" smtClean="0"/>
              <a:t>‹#›</a:t>
            </a:fld>
            <a:endParaRPr lang="en-GB"/>
          </a:p>
        </p:txBody>
      </p:sp>
    </p:spTree>
    <p:extLst>
      <p:ext uri="{BB962C8B-B14F-4D97-AF65-F5344CB8AC3E}">
        <p14:creationId xmlns:p14="http://schemas.microsoft.com/office/powerpoint/2010/main" val="235223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BC9200-BE06-4F86-A7DC-62CBF6156B3D}" type="datetimeFigureOut">
              <a:rPr lang="en-GB" smtClean="0"/>
              <a:t>04/09/2025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2A81B2-B714-4643-AC44-87E0216587CF}" type="slidenum">
              <a:rPr lang="en-GB" smtClean="0"/>
              <a:t>‹#›</a:t>
            </a:fld>
            <a:endParaRPr lang="en-GB"/>
          </a:p>
        </p:txBody>
      </p:sp>
    </p:spTree>
    <p:extLst>
      <p:ext uri="{BB962C8B-B14F-4D97-AF65-F5344CB8AC3E}">
        <p14:creationId xmlns:p14="http://schemas.microsoft.com/office/powerpoint/2010/main" val="186020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C9200-BE06-4F86-A7DC-62CBF6156B3D}" type="datetimeFigureOut">
              <a:rPr lang="en-GB" smtClean="0"/>
              <a:t>04/09/2025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2A81B2-B714-4643-AC44-87E0216587CF}" type="slidenum">
              <a:rPr lang="en-GB" smtClean="0"/>
              <a:t>‹#›</a:t>
            </a:fld>
            <a:endParaRPr lang="en-GB"/>
          </a:p>
        </p:txBody>
      </p:sp>
    </p:spTree>
    <p:extLst>
      <p:ext uri="{BB962C8B-B14F-4D97-AF65-F5344CB8AC3E}">
        <p14:creationId xmlns:p14="http://schemas.microsoft.com/office/powerpoint/2010/main" val="204171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BC9200-BE06-4F86-A7DC-62CBF6156B3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2A81B2-B714-4643-AC44-87E0216587CF}" type="slidenum">
              <a:rPr lang="en-GB" smtClean="0"/>
              <a:t>‹#›</a:t>
            </a:fld>
            <a:endParaRPr lang="en-GB"/>
          </a:p>
        </p:txBody>
      </p:sp>
    </p:spTree>
    <p:extLst>
      <p:ext uri="{BB962C8B-B14F-4D97-AF65-F5344CB8AC3E}">
        <p14:creationId xmlns:p14="http://schemas.microsoft.com/office/powerpoint/2010/main" val="134587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BC9200-BE06-4F86-A7DC-62CBF6156B3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2A81B2-B714-4643-AC44-87E0216587CF}" type="slidenum">
              <a:rPr lang="en-GB" smtClean="0"/>
              <a:t>‹#›</a:t>
            </a:fld>
            <a:endParaRPr lang="en-GB"/>
          </a:p>
        </p:txBody>
      </p:sp>
    </p:spTree>
    <p:extLst>
      <p:ext uri="{BB962C8B-B14F-4D97-AF65-F5344CB8AC3E}">
        <p14:creationId xmlns:p14="http://schemas.microsoft.com/office/powerpoint/2010/main" val="189025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F5BC9200-BE06-4F86-A7DC-62CBF6156B3D}" type="datetimeFigureOut">
              <a:rPr lang="en-GB" smtClean="0"/>
              <a:t>04/09/2025</a:t>
            </a:fld>
            <a:endParaRPr lang="en-GB"/>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GB"/>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172A81B2-B714-4643-AC44-87E0216587CF}" type="slidenum">
              <a:rPr lang="en-GB" smtClean="0"/>
              <a:t>‹#›</a:t>
            </a:fld>
            <a:endParaRPr lang="en-GB"/>
          </a:p>
        </p:txBody>
      </p:sp>
    </p:spTree>
    <p:extLst>
      <p:ext uri="{BB962C8B-B14F-4D97-AF65-F5344CB8AC3E}">
        <p14:creationId xmlns:p14="http://schemas.microsoft.com/office/powerpoint/2010/main" val="3283214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6283-04A2-984D-57E8-513CFFE9BBD7}"/>
              </a:ext>
            </a:extLst>
          </p:cNvPr>
          <p:cNvSpPr>
            <a:spLocks noGrp="1"/>
          </p:cNvSpPr>
          <p:nvPr>
            <p:ph type="ctrTitle"/>
          </p:nvPr>
        </p:nvSpPr>
        <p:spPr>
          <a:xfrm>
            <a:off x="1261871" y="0"/>
            <a:ext cx="10592671" cy="3962400"/>
          </a:xfrm>
        </p:spPr>
        <p:txBody>
          <a:bodyPr>
            <a:normAutofit/>
          </a:bodyPr>
          <a:lstStyle/>
          <a:p>
            <a:pPr marL="0" marR="0" lvl="0" indent="0" algn="l" defTabSz="914400" rtl="0" eaLnBrk="1" fontAlgn="auto" latinLnBrk="0" hangingPunct="1">
              <a:lnSpc>
                <a:spcPct val="95000"/>
              </a:lnSpc>
              <a:spcBef>
                <a:spcPts val="1400"/>
              </a:spcBef>
              <a:spcAft>
                <a:spcPts val="200"/>
              </a:spcAft>
              <a:buClr>
                <a:srgbClr val="6F6F74"/>
              </a:buClr>
              <a:buSzPct val="80000"/>
              <a:buFont typeface="Arial" pitchFamily="34" charset="0"/>
              <a:buNone/>
              <a:tabLst/>
              <a:defRPr/>
            </a:pPr>
            <a:r>
              <a:rPr lang="en-GB" sz="4500" dirty="0">
                <a:latin typeface="Arial" panose="020B0604020202020204" pitchFamily="34" charset="0"/>
                <a:cs typeface="Arial" panose="020B0604020202020204" pitchFamily="34" charset="0"/>
              </a:rPr>
              <a:t>Exploring Educational Gain as a Metric </a:t>
            </a:r>
            <a:br>
              <a:rPr lang="en-GB" sz="4500" dirty="0">
                <a:latin typeface="Arial" panose="020B0604020202020204" pitchFamily="34" charset="0"/>
                <a:cs typeface="Arial" panose="020B0604020202020204" pitchFamily="34" charset="0"/>
              </a:rPr>
            </a:br>
            <a:r>
              <a:rPr lang="en-GB" sz="4500" dirty="0">
                <a:latin typeface="Arial" panose="020B0604020202020204" pitchFamily="34" charset="0"/>
                <a:cs typeface="Arial" panose="020B0604020202020204" pitchFamily="34" charset="0"/>
              </a:rPr>
              <a:t>to Tackle Attainment Gaps and Promote Inclusion in Higher Education in England</a:t>
            </a:r>
            <a:br>
              <a:rPr lang="en-GB" sz="4800" dirty="0">
                <a:latin typeface="Arial" panose="020B0604020202020204" pitchFamily="34" charset="0"/>
                <a:cs typeface="Arial" panose="020B0604020202020204" pitchFamily="34" charset="0"/>
              </a:rPr>
            </a:br>
            <a:br>
              <a:rPr lang="en-GB" sz="3000" dirty="0">
                <a:latin typeface="Arial" panose="020B0604020202020204" pitchFamily="34" charset="0"/>
                <a:cs typeface="Arial" panose="020B0604020202020204" pitchFamily="34" charset="0"/>
              </a:rPr>
            </a:br>
            <a:r>
              <a:rPr lang="en-GB" sz="3000" dirty="0">
                <a:latin typeface="Arial" panose="020B0604020202020204" pitchFamily="34" charset="0"/>
                <a:cs typeface="Arial" panose="020B0604020202020204" pitchFamily="34" charset="0"/>
              </a:rPr>
              <a:t>	</a:t>
            </a:r>
            <a:r>
              <a:rPr lang="en-GB" sz="3000" spc="10" dirty="0">
                <a:solidFill>
                  <a:srgbClr val="FFFFFF">
                    <a:lumMod val="75000"/>
                  </a:srgbClr>
                </a:solidFill>
                <a:latin typeface="Arial" panose="020B0604020202020204" pitchFamily="34" charset="0"/>
                <a:ea typeface="+mn-ea"/>
                <a:cs typeface="Arial" panose="020B0604020202020204" pitchFamily="34" charset="0"/>
              </a:rPr>
              <a:t>HEIR</a:t>
            </a:r>
            <a:r>
              <a:rPr kumimoji="0" lang="en-GB" sz="3000" b="0" i="0" u="none" strike="noStrike" kern="1200" cap="none" spc="10" normalizeH="0" baseline="0" noProof="0" dirty="0">
                <a:ln>
                  <a:noFill/>
                </a:ln>
                <a:solidFill>
                  <a:srgbClr val="FFFFFF">
                    <a:lumMod val="75000"/>
                  </a:srgbClr>
                </a:solidFill>
                <a:effectLst/>
                <a:uLnTx/>
                <a:uFillTx/>
                <a:latin typeface="Arial" panose="020B0604020202020204" pitchFamily="34" charset="0"/>
                <a:ea typeface="+mn-ea"/>
                <a:cs typeface="Arial" panose="020B0604020202020204" pitchFamily="34" charset="0"/>
              </a:rPr>
              <a:t> 2025, UEA, Norwich</a:t>
            </a:r>
            <a:endParaRPr lang="en-GB" sz="3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5CC03F7-3F8E-A247-72FB-4E4B1872500A}"/>
              </a:ext>
            </a:extLst>
          </p:cNvPr>
          <p:cNvSpPr>
            <a:spLocks noGrp="1"/>
          </p:cNvSpPr>
          <p:nvPr>
            <p:ph type="subTitle" idx="1"/>
          </p:nvPr>
        </p:nvSpPr>
        <p:spPr>
          <a:xfrm>
            <a:off x="2187702" y="4071007"/>
            <a:ext cx="9418320" cy="1691640"/>
          </a:xfrm>
        </p:spPr>
        <p:txBody>
          <a:bodyPr>
            <a:normAutofit/>
          </a:bodyPr>
          <a:lstStyle/>
          <a:p>
            <a:r>
              <a:rPr lang="en-GB" sz="3000">
                <a:latin typeface="Arial" panose="020B0604020202020204" pitchFamily="34" charset="0"/>
                <a:cs typeface="Arial" panose="020B0604020202020204" pitchFamily="34" charset="0"/>
              </a:rPr>
              <a:t>Fabio Aricò, Ritchie Woodard, and Laura Harvey</a:t>
            </a:r>
          </a:p>
        </p:txBody>
      </p:sp>
      <p:pic>
        <p:nvPicPr>
          <p:cNvPr id="27" name="Picture 26" descr="A logo for a company&#10;&#10;Description automatically generated">
            <a:extLst>
              <a:ext uri="{FF2B5EF4-FFF2-40B4-BE49-F238E27FC236}">
                <a16:creationId xmlns:a16="http://schemas.microsoft.com/office/drawing/2014/main" id="{FE2DCD4D-B0F5-177E-F9B6-E2BB5F61C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792" y="5517222"/>
            <a:ext cx="7493998" cy="1091973"/>
          </a:xfrm>
          <a:prstGeom prst="rect">
            <a:avLst/>
          </a:prstGeom>
        </p:spPr>
      </p:pic>
    </p:spTree>
    <p:extLst>
      <p:ext uri="{BB962C8B-B14F-4D97-AF65-F5344CB8AC3E}">
        <p14:creationId xmlns:p14="http://schemas.microsoft.com/office/powerpoint/2010/main" val="14250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AE476-F21C-342E-8BCD-1A1471A96C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65F38A-DCDB-EC87-0C20-DE1D0CEB3550}"/>
              </a:ext>
            </a:extLst>
          </p:cNvPr>
          <p:cNvSpPr>
            <a:spLocks noGrp="1"/>
          </p:cNvSpPr>
          <p:nvPr>
            <p:ph type="title"/>
          </p:nvPr>
        </p:nvSpPr>
        <p:spPr>
          <a:xfrm>
            <a:off x="738130" y="365760"/>
            <a:ext cx="9692640" cy="1021251"/>
          </a:xfrm>
        </p:spPr>
        <p:txBody>
          <a:bodyPr/>
          <a:lstStyle/>
          <a:p>
            <a:r>
              <a:rPr lang="en-GB">
                <a:latin typeface="Arial" panose="020B0604020202020204" pitchFamily="34" charset="0"/>
                <a:cs typeface="Arial" panose="020B0604020202020204" pitchFamily="34" charset="0"/>
              </a:rPr>
              <a:t>Learning Gain (LG) Metrics (Cont.)</a:t>
            </a:r>
          </a:p>
        </p:txBody>
      </p:sp>
      <p:sp>
        <p:nvSpPr>
          <p:cNvPr id="60" name="Arc 59">
            <a:extLst>
              <a:ext uri="{FF2B5EF4-FFF2-40B4-BE49-F238E27FC236}">
                <a16:creationId xmlns:a16="http://schemas.microsoft.com/office/drawing/2014/main" id="{83DB05B1-3474-8AC1-35EE-F24001090E4A}"/>
              </a:ext>
            </a:extLst>
          </p:cNvPr>
          <p:cNvSpPr/>
          <p:nvPr/>
        </p:nvSpPr>
        <p:spPr>
          <a:xfrm>
            <a:off x="6315073" y="4697859"/>
            <a:ext cx="3095623" cy="2093429"/>
          </a:xfrm>
          <a:prstGeom prst="arc">
            <a:avLst>
              <a:gd name="adj1" fmla="val 10852849"/>
              <a:gd name="adj2" fmla="val 251861"/>
            </a:avLst>
          </a:prstGeom>
          <a:ln w="57150">
            <a:solidFill>
              <a:srgbClr val="E46C0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 name="Group 2">
            <a:extLst>
              <a:ext uri="{FF2B5EF4-FFF2-40B4-BE49-F238E27FC236}">
                <a16:creationId xmlns:a16="http://schemas.microsoft.com/office/drawing/2014/main" id="{FAF2F570-4F19-EE41-16B0-534DDFF19015}"/>
              </a:ext>
            </a:extLst>
          </p:cNvPr>
          <p:cNvGrpSpPr/>
          <p:nvPr/>
        </p:nvGrpSpPr>
        <p:grpSpPr>
          <a:xfrm>
            <a:off x="738130" y="1990695"/>
            <a:ext cx="10172756" cy="4591080"/>
            <a:chOff x="738130" y="1990695"/>
            <a:chExt cx="10172756" cy="4591080"/>
          </a:xfrm>
        </p:grpSpPr>
        <p:cxnSp>
          <p:nvCxnSpPr>
            <p:cNvPr id="7" name="Straight Connector 6">
              <a:extLst>
                <a:ext uri="{FF2B5EF4-FFF2-40B4-BE49-F238E27FC236}">
                  <a16:creationId xmlns:a16="http://schemas.microsoft.com/office/drawing/2014/main" id="{5166A308-87DA-E249-487F-A0E86E166ABC}"/>
                </a:ext>
              </a:extLst>
            </p:cNvPr>
            <p:cNvCxnSpPr>
              <a:cxnSpLocks/>
            </p:cNvCxnSpPr>
            <p:nvPr/>
          </p:nvCxnSpPr>
          <p:spPr>
            <a:xfrm>
              <a:off x="3590925" y="2190750"/>
              <a:ext cx="69723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AC56CD3-549C-1289-3E0C-7DAD6849896F}"/>
                </a:ext>
              </a:extLst>
            </p:cNvPr>
            <p:cNvSpPr txBox="1"/>
            <p:nvPr/>
          </p:nvSpPr>
          <p:spPr>
            <a:xfrm>
              <a:off x="752391" y="2000220"/>
              <a:ext cx="1781233" cy="861774"/>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Simple LG </a:t>
              </a:r>
            </a:p>
            <a:p>
              <a:endParaRPr lang="en-GB" sz="1000" b="1" dirty="0">
                <a:latin typeface="Arial" panose="020B0604020202020204" pitchFamily="34" charset="0"/>
                <a:cs typeface="Arial" panose="020B0604020202020204" pitchFamily="34" charset="0"/>
              </a:endParaRPr>
            </a:p>
            <a:p>
              <a:r>
                <a:rPr lang="en-GB" sz="2000" b="1" i="1" dirty="0">
                  <a:solidFill>
                    <a:srgbClr val="0070C0"/>
                  </a:solidFill>
                  <a:latin typeface="Arial" panose="020B0604020202020204" pitchFamily="34" charset="0"/>
                  <a:cs typeface="Arial" panose="020B0604020202020204" pitchFamily="34" charset="0"/>
                </a:rPr>
                <a:t>equality</a:t>
              </a:r>
            </a:p>
          </p:txBody>
        </p:sp>
        <p:sp>
          <p:nvSpPr>
            <p:cNvPr id="11" name="TextBox 10">
              <a:extLst>
                <a:ext uri="{FF2B5EF4-FFF2-40B4-BE49-F238E27FC236}">
                  <a16:creationId xmlns:a16="http://schemas.microsoft.com/office/drawing/2014/main" id="{00C4C903-E50C-ADFB-05DA-33E67535945E}"/>
                </a:ext>
              </a:extLst>
            </p:cNvPr>
            <p:cNvSpPr txBox="1"/>
            <p:nvPr/>
          </p:nvSpPr>
          <p:spPr>
            <a:xfrm>
              <a:off x="752420" y="3762345"/>
              <a:ext cx="2400359" cy="861774"/>
            </a:xfrm>
            <a:prstGeom prst="rect">
              <a:avLst/>
            </a:prstGeom>
            <a:noFill/>
          </p:spPr>
          <p:txBody>
            <a:bodyPr wrap="square" rtlCol="0">
              <a:spAutoFit/>
            </a:bodyPr>
            <a:lstStyle/>
            <a:p>
              <a:r>
                <a:rPr lang="en-GB" sz="2000" b="1">
                  <a:latin typeface="Arial" panose="020B0604020202020204" pitchFamily="34" charset="0"/>
                  <a:cs typeface="Arial" panose="020B0604020202020204" pitchFamily="34" charset="0"/>
                </a:rPr>
                <a:t>Normalised LG</a:t>
              </a:r>
              <a:br>
                <a:rPr lang="en-GB" sz="2000" b="1">
                  <a:latin typeface="Arial" panose="020B0604020202020204" pitchFamily="34" charset="0"/>
                  <a:cs typeface="Arial" panose="020B0604020202020204" pitchFamily="34" charset="0"/>
                </a:rPr>
              </a:br>
              <a:endParaRPr lang="en-GB" sz="1000" b="1">
                <a:latin typeface="Arial" panose="020B0604020202020204" pitchFamily="34" charset="0"/>
                <a:cs typeface="Arial" panose="020B0604020202020204" pitchFamily="34" charset="0"/>
              </a:endParaRPr>
            </a:p>
            <a:p>
              <a:r>
                <a:rPr lang="en-GB" sz="2000" b="1" i="1">
                  <a:solidFill>
                    <a:srgbClr val="0070C0"/>
                  </a:solidFill>
                  <a:latin typeface="Arial" panose="020B0604020202020204" pitchFamily="34" charset="0"/>
                  <a:cs typeface="Arial" panose="020B0604020202020204" pitchFamily="34" charset="0"/>
                </a:rPr>
                <a:t>capability</a:t>
              </a:r>
              <a:r>
                <a:rPr lang="en-GB" sz="2000" b="1">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84F29CA7-691E-3FC5-BEFA-03A58ECA3FEA}"/>
                </a:ext>
              </a:extLst>
            </p:cNvPr>
            <p:cNvSpPr txBox="1"/>
            <p:nvPr/>
          </p:nvSpPr>
          <p:spPr>
            <a:xfrm>
              <a:off x="738130" y="5705475"/>
              <a:ext cx="2505131" cy="861774"/>
            </a:xfrm>
            <a:prstGeom prst="rect">
              <a:avLst/>
            </a:prstGeom>
            <a:noFill/>
          </p:spPr>
          <p:txBody>
            <a:bodyPr wrap="square" rtlCol="0">
              <a:spAutoFit/>
            </a:bodyPr>
            <a:lstStyle/>
            <a:p>
              <a:r>
                <a:rPr lang="en-GB" sz="2000" b="1">
                  <a:latin typeface="Arial" panose="020B0604020202020204" pitchFamily="34" charset="0"/>
                  <a:cs typeface="Arial" panose="020B0604020202020204" pitchFamily="34" charset="0"/>
                </a:rPr>
                <a:t>Contextualised LG</a:t>
              </a:r>
              <a:br>
                <a:rPr lang="en-GB" sz="2000" b="1">
                  <a:latin typeface="Arial" panose="020B0604020202020204" pitchFamily="34" charset="0"/>
                  <a:cs typeface="Arial" panose="020B0604020202020204" pitchFamily="34" charset="0"/>
                </a:rPr>
              </a:br>
              <a:endParaRPr lang="en-GB" sz="1000" b="1">
                <a:latin typeface="Arial" panose="020B0604020202020204" pitchFamily="34" charset="0"/>
                <a:cs typeface="Arial" panose="020B0604020202020204" pitchFamily="34" charset="0"/>
              </a:endParaRPr>
            </a:p>
            <a:p>
              <a:r>
                <a:rPr lang="en-GB" sz="2000" b="1" i="1">
                  <a:solidFill>
                    <a:srgbClr val="0070C0"/>
                  </a:solidFill>
                  <a:latin typeface="Arial" panose="020B0604020202020204" pitchFamily="34" charset="0"/>
                  <a:cs typeface="Arial" panose="020B0604020202020204" pitchFamily="34" charset="0"/>
                </a:rPr>
                <a:t>equity</a:t>
              </a:r>
              <a:r>
                <a:rPr lang="en-GB" sz="2000" b="1">
                  <a:latin typeface="Arial" panose="020B0604020202020204" pitchFamily="34" charset="0"/>
                  <a:cs typeface="Arial" panose="020B0604020202020204" pitchFamily="34" charset="0"/>
                </a:rPr>
                <a:t> </a:t>
              </a:r>
            </a:p>
          </p:txBody>
        </p:sp>
        <p:cxnSp>
          <p:nvCxnSpPr>
            <p:cNvPr id="14" name="Straight Connector 13">
              <a:extLst>
                <a:ext uri="{FF2B5EF4-FFF2-40B4-BE49-F238E27FC236}">
                  <a16:creationId xmlns:a16="http://schemas.microsoft.com/office/drawing/2014/main" id="{7E43F918-2AC0-AE2A-E534-52E3F4700E79}"/>
                </a:ext>
              </a:extLst>
            </p:cNvPr>
            <p:cNvCxnSpPr/>
            <p:nvPr/>
          </p:nvCxnSpPr>
          <p:spPr>
            <a:xfrm>
              <a:off x="3590925" y="1990695"/>
              <a:ext cx="0" cy="400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589A0F-F990-EA0B-CDFB-6C392F819F85}"/>
                </a:ext>
              </a:extLst>
            </p:cNvPr>
            <p:cNvCxnSpPr/>
            <p:nvPr/>
          </p:nvCxnSpPr>
          <p:spPr>
            <a:xfrm>
              <a:off x="10563225" y="1990695"/>
              <a:ext cx="0" cy="400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A3D209F-3BCF-26E5-B3C1-C02C3770EE68}"/>
                </a:ext>
              </a:extLst>
            </p:cNvPr>
            <p:cNvCxnSpPr>
              <a:cxnSpLocks/>
            </p:cNvCxnSpPr>
            <p:nvPr/>
          </p:nvCxnSpPr>
          <p:spPr>
            <a:xfrm>
              <a:off x="3590924" y="3962400"/>
              <a:ext cx="6972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261EE7-D6B2-3988-CE5C-B021802B8A22}"/>
                </a:ext>
              </a:extLst>
            </p:cNvPr>
            <p:cNvCxnSpPr/>
            <p:nvPr/>
          </p:nvCxnSpPr>
          <p:spPr>
            <a:xfrm>
              <a:off x="3590924" y="3762345"/>
              <a:ext cx="0" cy="400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38B9B4-7F92-3648-C7A9-EF070EA5B442}"/>
                </a:ext>
              </a:extLst>
            </p:cNvPr>
            <p:cNvCxnSpPr/>
            <p:nvPr/>
          </p:nvCxnSpPr>
          <p:spPr>
            <a:xfrm>
              <a:off x="10563224" y="3762345"/>
              <a:ext cx="0" cy="400110"/>
            </a:xfrm>
            <a:prstGeom prst="line">
              <a:avLst/>
            </a:prstGeom>
            <a:ln w="57150">
              <a:solidFill>
                <a:srgbClr val="E46C0A"/>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2379FC-60A7-1DC8-48FE-E43BE8B56538}"/>
                </a:ext>
              </a:extLst>
            </p:cNvPr>
            <p:cNvCxnSpPr>
              <a:cxnSpLocks/>
            </p:cNvCxnSpPr>
            <p:nvPr/>
          </p:nvCxnSpPr>
          <p:spPr>
            <a:xfrm>
              <a:off x="3590924" y="5905530"/>
              <a:ext cx="6972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FF783B-AAC3-B78A-B945-32C24D69E05E}"/>
                </a:ext>
              </a:extLst>
            </p:cNvPr>
            <p:cNvCxnSpPr/>
            <p:nvPr/>
          </p:nvCxnSpPr>
          <p:spPr>
            <a:xfrm>
              <a:off x="3590924" y="5705475"/>
              <a:ext cx="0" cy="400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F45F92-3BEB-605E-8D54-A9FA42DC1ED8}"/>
                </a:ext>
              </a:extLst>
            </p:cNvPr>
            <p:cNvCxnSpPr/>
            <p:nvPr/>
          </p:nvCxnSpPr>
          <p:spPr>
            <a:xfrm>
              <a:off x="10563224" y="5705475"/>
              <a:ext cx="0" cy="40011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749E775-9890-E869-ACA9-0EAD41E43A24}"/>
                </a:ext>
              </a:extLst>
            </p:cNvPr>
            <p:cNvSpPr txBox="1"/>
            <p:nvPr/>
          </p:nvSpPr>
          <p:spPr>
            <a:xfrm>
              <a:off x="3448050" y="2362155"/>
              <a:ext cx="676275"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0</a:t>
              </a:r>
            </a:p>
          </p:txBody>
        </p:sp>
        <p:sp>
          <p:nvSpPr>
            <p:cNvPr id="24" name="TextBox 23">
              <a:extLst>
                <a:ext uri="{FF2B5EF4-FFF2-40B4-BE49-F238E27FC236}">
                  <a16:creationId xmlns:a16="http://schemas.microsoft.com/office/drawing/2014/main" id="{07722B1A-EE47-D91B-0C29-56DE34D86A1F}"/>
                </a:ext>
              </a:extLst>
            </p:cNvPr>
            <p:cNvSpPr txBox="1"/>
            <p:nvPr/>
          </p:nvSpPr>
          <p:spPr>
            <a:xfrm>
              <a:off x="10225087" y="2390805"/>
              <a:ext cx="676275"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100</a:t>
              </a:r>
            </a:p>
          </p:txBody>
        </p:sp>
        <p:cxnSp>
          <p:nvCxnSpPr>
            <p:cNvPr id="25" name="Straight Connector 24">
              <a:extLst>
                <a:ext uri="{FF2B5EF4-FFF2-40B4-BE49-F238E27FC236}">
                  <a16:creationId xmlns:a16="http://schemas.microsoft.com/office/drawing/2014/main" id="{E913B61B-C65D-1B2E-D84D-232A2FC5E357}"/>
                </a:ext>
              </a:extLst>
            </p:cNvPr>
            <p:cNvCxnSpPr/>
            <p:nvPr/>
          </p:nvCxnSpPr>
          <p:spPr>
            <a:xfrm>
              <a:off x="5743575" y="1990695"/>
              <a:ext cx="0" cy="400110"/>
            </a:xfrm>
            <a:prstGeom prst="line">
              <a:avLst/>
            </a:prstGeom>
            <a:ln w="57150">
              <a:solidFill>
                <a:srgbClr val="E46C0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66FCB44-6E37-DE37-5F66-7CCE5F2D023B}"/>
                </a:ext>
              </a:extLst>
            </p:cNvPr>
            <p:cNvCxnSpPr/>
            <p:nvPr/>
          </p:nvCxnSpPr>
          <p:spPr>
            <a:xfrm>
              <a:off x="5743575" y="2190750"/>
              <a:ext cx="1162050" cy="0"/>
            </a:xfrm>
            <a:prstGeom prst="line">
              <a:avLst/>
            </a:prstGeom>
            <a:ln w="57150">
              <a:solidFill>
                <a:srgbClr val="E46C0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33902DA-D2ED-65E3-A982-8F9041BE2C88}"/>
                </a:ext>
              </a:extLst>
            </p:cNvPr>
            <p:cNvCxnSpPr/>
            <p:nvPr/>
          </p:nvCxnSpPr>
          <p:spPr>
            <a:xfrm>
              <a:off x="6905625" y="1990695"/>
              <a:ext cx="0" cy="400110"/>
            </a:xfrm>
            <a:prstGeom prst="line">
              <a:avLst/>
            </a:prstGeom>
            <a:ln w="57150">
              <a:solidFill>
                <a:srgbClr val="E46C0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81095C5-59B9-98A9-57D9-B7DF3E75AF2C}"/>
                </a:ext>
              </a:extLst>
            </p:cNvPr>
            <p:cNvCxnSpPr/>
            <p:nvPr/>
          </p:nvCxnSpPr>
          <p:spPr>
            <a:xfrm>
              <a:off x="8039100" y="2190750"/>
              <a:ext cx="1162050" cy="0"/>
            </a:xfrm>
            <a:prstGeom prst="line">
              <a:avLst/>
            </a:prstGeom>
            <a:ln w="57150">
              <a:solidFill>
                <a:srgbClr val="61819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2C1B33-FB9A-53DC-FB21-F47497F67298}"/>
                </a:ext>
              </a:extLst>
            </p:cNvPr>
            <p:cNvCxnSpPr/>
            <p:nvPr/>
          </p:nvCxnSpPr>
          <p:spPr>
            <a:xfrm>
              <a:off x="8039100" y="2000220"/>
              <a:ext cx="0" cy="400110"/>
            </a:xfrm>
            <a:prstGeom prst="line">
              <a:avLst/>
            </a:prstGeom>
            <a:ln w="57150">
              <a:solidFill>
                <a:srgbClr val="61819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274C4B0-462D-3500-C6D5-0B16747C60C0}"/>
                </a:ext>
              </a:extLst>
            </p:cNvPr>
            <p:cNvCxnSpPr/>
            <p:nvPr/>
          </p:nvCxnSpPr>
          <p:spPr>
            <a:xfrm>
              <a:off x="9210675" y="2000220"/>
              <a:ext cx="0" cy="400110"/>
            </a:xfrm>
            <a:prstGeom prst="line">
              <a:avLst/>
            </a:prstGeom>
            <a:ln w="57150">
              <a:solidFill>
                <a:srgbClr val="618197"/>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23DA83F-C6B8-DF05-5BDF-82AA19C6BD4D}"/>
                </a:ext>
              </a:extLst>
            </p:cNvPr>
            <p:cNvSpPr txBox="1"/>
            <p:nvPr/>
          </p:nvSpPr>
          <p:spPr>
            <a:xfrm>
              <a:off x="5486402" y="2362155"/>
              <a:ext cx="676275" cy="400110"/>
            </a:xfrm>
            <a:prstGeom prst="rect">
              <a:avLst/>
            </a:prstGeom>
            <a:noFill/>
          </p:spPr>
          <p:txBody>
            <a:bodyPr wrap="square" rtlCol="0">
              <a:spAutoFit/>
            </a:bodyPr>
            <a:lstStyle/>
            <a:p>
              <a:r>
                <a:rPr lang="en-GB" sz="2000">
                  <a:solidFill>
                    <a:srgbClr val="E46C0A"/>
                  </a:solidFill>
                  <a:latin typeface="Arial" panose="020B0604020202020204" pitchFamily="34" charset="0"/>
                  <a:cs typeface="Arial" panose="020B0604020202020204" pitchFamily="34" charset="0"/>
                </a:rPr>
                <a:t>40</a:t>
              </a:r>
            </a:p>
          </p:txBody>
        </p:sp>
        <p:sp>
          <p:nvSpPr>
            <p:cNvPr id="34" name="TextBox 33">
              <a:extLst>
                <a:ext uri="{FF2B5EF4-FFF2-40B4-BE49-F238E27FC236}">
                  <a16:creationId xmlns:a16="http://schemas.microsoft.com/office/drawing/2014/main" id="{11AD9DC0-8994-F749-0C60-8F65FE69F949}"/>
                </a:ext>
              </a:extLst>
            </p:cNvPr>
            <p:cNvSpPr txBox="1"/>
            <p:nvPr/>
          </p:nvSpPr>
          <p:spPr>
            <a:xfrm>
              <a:off x="6648449" y="2362155"/>
              <a:ext cx="676275" cy="400110"/>
            </a:xfrm>
            <a:prstGeom prst="rect">
              <a:avLst/>
            </a:prstGeom>
            <a:noFill/>
          </p:spPr>
          <p:txBody>
            <a:bodyPr wrap="square" rtlCol="0">
              <a:spAutoFit/>
            </a:bodyPr>
            <a:lstStyle/>
            <a:p>
              <a:r>
                <a:rPr lang="en-GB" sz="2000">
                  <a:solidFill>
                    <a:srgbClr val="E46C0A"/>
                  </a:solidFill>
                  <a:latin typeface="Arial" panose="020B0604020202020204" pitchFamily="34" charset="0"/>
                  <a:cs typeface="Arial" panose="020B0604020202020204" pitchFamily="34" charset="0"/>
                </a:rPr>
                <a:t>50</a:t>
              </a:r>
            </a:p>
          </p:txBody>
        </p:sp>
        <p:sp>
          <p:nvSpPr>
            <p:cNvPr id="35" name="TextBox 34">
              <a:extLst>
                <a:ext uri="{FF2B5EF4-FFF2-40B4-BE49-F238E27FC236}">
                  <a16:creationId xmlns:a16="http://schemas.microsoft.com/office/drawing/2014/main" id="{509CE6E4-0AE3-F9A6-2159-0E25712FB029}"/>
                </a:ext>
              </a:extLst>
            </p:cNvPr>
            <p:cNvSpPr txBox="1"/>
            <p:nvPr/>
          </p:nvSpPr>
          <p:spPr>
            <a:xfrm>
              <a:off x="7820025" y="2362155"/>
              <a:ext cx="676275" cy="400110"/>
            </a:xfrm>
            <a:prstGeom prst="rect">
              <a:avLst/>
            </a:prstGeom>
            <a:noFill/>
          </p:spPr>
          <p:txBody>
            <a:bodyPr wrap="square" rtlCol="0">
              <a:spAutoFit/>
            </a:bodyPr>
            <a:lstStyle/>
            <a:p>
              <a:r>
                <a:rPr lang="en-GB" sz="2000">
                  <a:solidFill>
                    <a:srgbClr val="618197"/>
                  </a:solidFill>
                  <a:latin typeface="Arial" panose="020B0604020202020204" pitchFamily="34" charset="0"/>
                  <a:cs typeface="Arial" panose="020B0604020202020204" pitchFamily="34" charset="0"/>
                </a:rPr>
                <a:t>60</a:t>
              </a:r>
            </a:p>
          </p:txBody>
        </p:sp>
        <p:sp>
          <p:nvSpPr>
            <p:cNvPr id="36" name="TextBox 35">
              <a:extLst>
                <a:ext uri="{FF2B5EF4-FFF2-40B4-BE49-F238E27FC236}">
                  <a16:creationId xmlns:a16="http://schemas.microsoft.com/office/drawing/2014/main" id="{943F7144-E18F-C415-7009-E9BEB5822723}"/>
                </a:ext>
              </a:extLst>
            </p:cNvPr>
            <p:cNvSpPr txBox="1"/>
            <p:nvPr/>
          </p:nvSpPr>
          <p:spPr>
            <a:xfrm>
              <a:off x="8991601" y="2362110"/>
              <a:ext cx="676275" cy="400110"/>
            </a:xfrm>
            <a:prstGeom prst="rect">
              <a:avLst/>
            </a:prstGeom>
            <a:noFill/>
          </p:spPr>
          <p:txBody>
            <a:bodyPr wrap="square" rtlCol="0">
              <a:spAutoFit/>
            </a:bodyPr>
            <a:lstStyle/>
            <a:p>
              <a:r>
                <a:rPr lang="en-GB" sz="2000">
                  <a:solidFill>
                    <a:srgbClr val="618197"/>
                  </a:solidFill>
                  <a:latin typeface="Arial" panose="020B0604020202020204" pitchFamily="34" charset="0"/>
                  <a:cs typeface="Arial" panose="020B0604020202020204" pitchFamily="34" charset="0"/>
                </a:rPr>
                <a:t>70</a:t>
              </a:r>
            </a:p>
          </p:txBody>
        </p:sp>
        <p:sp>
          <p:nvSpPr>
            <p:cNvPr id="37" name="TextBox 36">
              <a:extLst>
                <a:ext uri="{FF2B5EF4-FFF2-40B4-BE49-F238E27FC236}">
                  <a16:creationId xmlns:a16="http://schemas.microsoft.com/office/drawing/2014/main" id="{1DDD0665-1CE9-B0A9-88C7-3E605EB6118E}"/>
                </a:ext>
              </a:extLst>
            </p:cNvPr>
            <p:cNvSpPr txBox="1"/>
            <p:nvPr/>
          </p:nvSpPr>
          <p:spPr>
            <a:xfrm>
              <a:off x="3448050" y="4148137"/>
              <a:ext cx="676275"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0</a:t>
              </a:r>
            </a:p>
          </p:txBody>
        </p:sp>
        <p:sp>
          <p:nvSpPr>
            <p:cNvPr id="39" name="TextBox 38">
              <a:extLst>
                <a:ext uri="{FF2B5EF4-FFF2-40B4-BE49-F238E27FC236}">
                  <a16:creationId xmlns:a16="http://schemas.microsoft.com/office/drawing/2014/main" id="{6765BE57-841F-CA63-F59E-1DD6CBD53699}"/>
                </a:ext>
              </a:extLst>
            </p:cNvPr>
            <p:cNvSpPr txBox="1"/>
            <p:nvPr/>
          </p:nvSpPr>
          <p:spPr>
            <a:xfrm>
              <a:off x="10234611" y="4130075"/>
              <a:ext cx="676275" cy="400110"/>
            </a:xfrm>
            <a:prstGeom prst="rect">
              <a:avLst/>
            </a:prstGeom>
            <a:noFill/>
          </p:spPr>
          <p:txBody>
            <a:bodyPr wrap="square" rtlCol="0">
              <a:spAutoFit/>
            </a:bodyPr>
            <a:lstStyle/>
            <a:p>
              <a:r>
                <a:rPr lang="en-GB" sz="2000">
                  <a:solidFill>
                    <a:srgbClr val="E46C0A"/>
                  </a:solidFill>
                  <a:latin typeface="Arial" panose="020B0604020202020204" pitchFamily="34" charset="0"/>
                  <a:cs typeface="Arial" panose="020B0604020202020204" pitchFamily="34" charset="0"/>
                </a:rPr>
                <a:t>100</a:t>
              </a:r>
            </a:p>
          </p:txBody>
        </p:sp>
        <p:cxnSp>
          <p:nvCxnSpPr>
            <p:cNvPr id="40" name="Straight Connector 39">
              <a:extLst>
                <a:ext uri="{FF2B5EF4-FFF2-40B4-BE49-F238E27FC236}">
                  <a16:creationId xmlns:a16="http://schemas.microsoft.com/office/drawing/2014/main" id="{81EFA1DD-7936-1F5A-8C28-A0413A28DE51}"/>
                </a:ext>
              </a:extLst>
            </p:cNvPr>
            <p:cNvCxnSpPr/>
            <p:nvPr/>
          </p:nvCxnSpPr>
          <p:spPr>
            <a:xfrm>
              <a:off x="6324600" y="3729965"/>
              <a:ext cx="0" cy="400110"/>
            </a:xfrm>
            <a:prstGeom prst="line">
              <a:avLst/>
            </a:prstGeom>
            <a:ln w="57150">
              <a:solidFill>
                <a:srgbClr val="E46C0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F3E97FF-3A89-891B-FE8F-81428D980DAA}"/>
                </a:ext>
              </a:extLst>
            </p:cNvPr>
            <p:cNvCxnSpPr>
              <a:cxnSpLocks/>
            </p:cNvCxnSpPr>
            <p:nvPr/>
          </p:nvCxnSpPr>
          <p:spPr>
            <a:xfrm>
              <a:off x="6324600" y="3962400"/>
              <a:ext cx="2295525" cy="0"/>
            </a:xfrm>
            <a:prstGeom prst="line">
              <a:avLst/>
            </a:prstGeom>
            <a:ln w="57150">
              <a:solidFill>
                <a:srgbClr val="E46C0A"/>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DE2840E-75F5-9585-D860-DAF5170E05C1}"/>
                </a:ext>
              </a:extLst>
            </p:cNvPr>
            <p:cNvSpPr txBox="1"/>
            <p:nvPr/>
          </p:nvSpPr>
          <p:spPr>
            <a:xfrm>
              <a:off x="6079330" y="4130075"/>
              <a:ext cx="676275" cy="400110"/>
            </a:xfrm>
            <a:prstGeom prst="rect">
              <a:avLst/>
            </a:prstGeom>
            <a:noFill/>
          </p:spPr>
          <p:txBody>
            <a:bodyPr wrap="square" rtlCol="0">
              <a:spAutoFit/>
            </a:bodyPr>
            <a:lstStyle/>
            <a:p>
              <a:r>
                <a:rPr lang="en-GB" sz="2000">
                  <a:solidFill>
                    <a:srgbClr val="E46C0A"/>
                  </a:solidFill>
                  <a:latin typeface="Arial" panose="020B0604020202020204" pitchFamily="34" charset="0"/>
                  <a:cs typeface="Arial" panose="020B0604020202020204" pitchFamily="34" charset="0"/>
                </a:rPr>
                <a:t>45</a:t>
              </a:r>
            </a:p>
          </p:txBody>
        </p:sp>
        <p:cxnSp>
          <p:nvCxnSpPr>
            <p:cNvPr id="45" name="Straight Connector 44">
              <a:extLst>
                <a:ext uri="{FF2B5EF4-FFF2-40B4-BE49-F238E27FC236}">
                  <a16:creationId xmlns:a16="http://schemas.microsoft.com/office/drawing/2014/main" id="{2577B164-CDBB-C4C9-03F0-D5FDB7990BFA}"/>
                </a:ext>
              </a:extLst>
            </p:cNvPr>
            <p:cNvCxnSpPr/>
            <p:nvPr/>
          </p:nvCxnSpPr>
          <p:spPr>
            <a:xfrm>
              <a:off x="8620125" y="3729965"/>
              <a:ext cx="0" cy="400110"/>
            </a:xfrm>
            <a:prstGeom prst="line">
              <a:avLst/>
            </a:prstGeom>
            <a:ln w="57150">
              <a:solidFill>
                <a:srgbClr val="E46C0A"/>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180661E-56D4-0BA4-1DC0-D65FCF4B08BC}"/>
                </a:ext>
              </a:extLst>
            </p:cNvPr>
            <p:cNvSpPr txBox="1"/>
            <p:nvPr/>
          </p:nvSpPr>
          <p:spPr>
            <a:xfrm>
              <a:off x="8372472" y="4130075"/>
              <a:ext cx="676275" cy="400110"/>
            </a:xfrm>
            <a:prstGeom prst="rect">
              <a:avLst/>
            </a:prstGeom>
            <a:noFill/>
          </p:spPr>
          <p:txBody>
            <a:bodyPr wrap="square" rtlCol="0">
              <a:spAutoFit/>
            </a:bodyPr>
            <a:lstStyle/>
            <a:p>
              <a:r>
                <a:rPr lang="en-GB" sz="2000">
                  <a:solidFill>
                    <a:srgbClr val="E46C0A"/>
                  </a:solidFill>
                  <a:latin typeface="Arial" panose="020B0604020202020204" pitchFamily="34" charset="0"/>
                  <a:cs typeface="Arial" panose="020B0604020202020204" pitchFamily="34" charset="0"/>
                </a:rPr>
                <a:t>65</a:t>
              </a:r>
            </a:p>
          </p:txBody>
        </p:sp>
        <p:cxnSp>
          <p:nvCxnSpPr>
            <p:cNvPr id="48" name="Straight Connector 47">
              <a:extLst>
                <a:ext uri="{FF2B5EF4-FFF2-40B4-BE49-F238E27FC236}">
                  <a16:creationId xmlns:a16="http://schemas.microsoft.com/office/drawing/2014/main" id="{6CD96B52-9694-394A-239D-7D7E3E1DC57D}"/>
                </a:ext>
              </a:extLst>
            </p:cNvPr>
            <p:cNvCxnSpPr>
              <a:cxnSpLocks/>
            </p:cNvCxnSpPr>
            <p:nvPr/>
          </p:nvCxnSpPr>
          <p:spPr>
            <a:xfrm>
              <a:off x="6334124" y="3848100"/>
              <a:ext cx="4238624" cy="0"/>
            </a:xfrm>
            <a:prstGeom prst="line">
              <a:avLst/>
            </a:prstGeom>
            <a:ln w="57150">
              <a:solidFill>
                <a:srgbClr val="E46C0A"/>
              </a:solidFill>
              <a:prstDash val="sysDash"/>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9B63C08-30F8-A0BA-5DED-ECE865A1AB7D}"/>
                </a:ext>
              </a:extLst>
            </p:cNvPr>
            <p:cNvSpPr txBox="1"/>
            <p:nvPr/>
          </p:nvSpPr>
          <p:spPr>
            <a:xfrm>
              <a:off x="3448049" y="6081785"/>
              <a:ext cx="676275"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0</a:t>
              </a:r>
            </a:p>
          </p:txBody>
        </p:sp>
        <p:sp>
          <p:nvSpPr>
            <p:cNvPr id="55" name="TextBox 54">
              <a:extLst>
                <a:ext uri="{FF2B5EF4-FFF2-40B4-BE49-F238E27FC236}">
                  <a16:creationId xmlns:a16="http://schemas.microsoft.com/office/drawing/2014/main" id="{ABE87D65-B846-2A85-1AE3-BF96058B72F1}"/>
                </a:ext>
              </a:extLst>
            </p:cNvPr>
            <p:cNvSpPr txBox="1"/>
            <p:nvPr/>
          </p:nvSpPr>
          <p:spPr>
            <a:xfrm>
              <a:off x="10234611" y="6105585"/>
              <a:ext cx="676275"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100</a:t>
              </a:r>
            </a:p>
          </p:txBody>
        </p:sp>
        <p:cxnSp>
          <p:nvCxnSpPr>
            <p:cNvPr id="57" name="Straight Connector 56">
              <a:extLst>
                <a:ext uri="{FF2B5EF4-FFF2-40B4-BE49-F238E27FC236}">
                  <a16:creationId xmlns:a16="http://schemas.microsoft.com/office/drawing/2014/main" id="{E3B96D43-E45C-B1AD-7CD6-AD754774FF3D}"/>
                </a:ext>
              </a:extLst>
            </p:cNvPr>
            <p:cNvCxnSpPr/>
            <p:nvPr/>
          </p:nvCxnSpPr>
          <p:spPr>
            <a:xfrm>
              <a:off x="6315075" y="5705475"/>
              <a:ext cx="0" cy="400110"/>
            </a:xfrm>
            <a:prstGeom prst="line">
              <a:avLst/>
            </a:prstGeom>
            <a:ln w="57150">
              <a:solidFill>
                <a:srgbClr val="E46C0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0545D8A-6289-D9E1-54B6-B285F0F8CB31}"/>
                </a:ext>
              </a:extLst>
            </p:cNvPr>
            <p:cNvCxnSpPr/>
            <p:nvPr/>
          </p:nvCxnSpPr>
          <p:spPr>
            <a:xfrm>
              <a:off x="6372000" y="5705475"/>
              <a:ext cx="0" cy="40011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1" name="Arc 60">
              <a:extLst>
                <a:ext uri="{FF2B5EF4-FFF2-40B4-BE49-F238E27FC236}">
                  <a16:creationId xmlns:a16="http://schemas.microsoft.com/office/drawing/2014/main" id="{0212BA10-27B6-C716-EEE0-79BB71F0E58A}"/>
                </a:ext>
              </a:extLst>
            </p:cNvPr>
            <p:cNvSpPr/>
            <p:nvPr/>
          </p:nvSpPr>
          <p:spPr>
            <a:xfrm>
              <a:off x="6371999" y="4933936"/>
              <a:ext cx="2190750" cy="1647839"/>
            </a:xfrm>
            <a:prstGeom prst="arc">
              <a:avLst>
                <a:gd name="adj1" fmla="val 10852849"/>
                <a:gd name="adj2" fmla="val 288211"/>
              </a:avLst>
            </a:prstGeom>
            <a:ln w="57150">
              <a:solidFill>
                <a:srgbClr val="61819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95428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B6C1-D4C5-56B8-5244-FF67869B8F83}"/>
              </a:ext>
            </a:extLst>
          </p:cNvPr>
          <p:cNvSpPr>
            <a:spLocks noGrp="1"/>
          </p:cNvSpPr>
          <p:nvPr>
            <p:ph type="title"/>
          </p:nvPr>
        </p:nvSpPr>
        <p:spPr>
          <a:xfrm>
            <a:off x="462337" y="201373"/>
            <a:ext cx="9692640" cy="671930"/>
          </a:xfrm>
        </p:spPr>
        <p:txBody>
          <a:bodyPr>
            <a:normAutofit fontScale="90000"/>
          </a:bodyPr>
          <a:lstStyle/>
          <a:p>
            <a:r>
              <a:rPr lang="en-GB">
                <a:latin typeface="Arial" panose="020B0604020202020204" pitchFamily="34" charset="0"/>
                <a:cs typeface="Arial" panose="020B0604020202020204" pitchFamily="34" charset="0"/>
              </a:rPr>
              <a:t>Simple Learning Gain Regression</a:t>
            </a:r>
          </a:p>
        </p:txBody>
      </p:sp>
      <p:pic>
        <p:nvPicPr>
          <p:cNvPr id="5" name="Content Placeholder 4" descr="A diagram of a number of numbers&#10;&#10;Description automatically generated with medium confidence">
            <a:extLst>
              <a:ext uri="{FF2B5EF4-FFF2-40B4-BE49-F238E27FC236}">
                <a16:creationId xmlns:a16="http://schemas.microsoft.com/office/drawing/2014/main" id="{F2970338-0DDD-7BF4-887D-E14DDB0C7D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337" y="873303"/>
            <a:ext cx="10476177" cy="5984697"/>
          </a:xfrm>
        </p:spPr>
      </p:pic>
    </p:spTree>
    <p:extLst>
      <p:ext uri="{BB962C8B-B14F-4D97-AF65-F5344CB8AC3E}">
        <p14:creationId xmlns:p14="http://schemas.microsoft.com/office/powerpoint/2010/main" val="28043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9FCAA-7C8D-C5F8-8366-00545FEDC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21028-9806-2DAF-06B6-68C9C76CF59E}"/>
              </a:ext>
            </a:extLst>
          </p:cNvPr>
          <p:cNvSpPr>
            <a:spLocks noGrp="1"/>
          </p:cNvSpPr>
          <p:nvPr>
            <p:ph type="title"/>
          </p:nvPr>
        </p:nvSpPr>
        <p:spPr>
          <a:xfrm>
            <a:off x="462337" y="201373"/>
            <a:ext cx="9692640" cy="671930"/>
          </a:xfrm>
        </p:spPr>
        <p:txBody>
          <a:bodyPr>
            <a:normAutofit fontScale="90000"/>
          </a:bodyPr>
          <a:lstStyle/>
          <a:p>
            <a:r>
              <a:rPr lang="en-GB">
                <a:latin typeface="Arial" panose="020B0604020202020204" pitchFamily="34" charset="0"/>
                <a:cs typeface="Arial" panose="020B0604020202020204" pitchFamily="34" charset="0"/>
              </a:rPr>
              <a:t>Normalised Learning Gain Model</a:t>
            </a:r>
          </a:p>
        </p:txBody>
      </p:sp>
      <p:pic>
        <p:nvPicPr>
          <p:cNvPr id="7" name="Picture 6" descr="A diagram of a learning gain&#10;&#10;Description automatically generated with medium confidence">
            <a:extLst>
              <a:ext uri="{FF2B5EF4-FFF2-40B4-BE49-F238E27FC236}">
                <a16:creationId xmlns:a16="http://schemas.microsoft.com/office/drawing/2014/main" id="{7B8DA272-D904-6F85-A485-CE2670F7C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873303"/>
            <a:ext cx="10156371" cy="5984697"/>
          </a:xfrm>
          <a:prstGeom prst="rect">
            <a:avLst/>
          </a:prstGeom>
        </p:spPr>
      </p:pic>
    </p:spTree>
    <p:extLst>
      <p:ext uri="{BB962C8B-B14F-4D97-AF65-F5344CB8AC3E}">
        <p14:creationId xmlns:p14="http://schemas.microsoft.com/office/powerpoint/2010/main" val="371652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C8B9-0922-191E-DBE7-3D9949BA5533}"/>
              </a:ext>
            </a:extLst>
          </p:cNvPr>
          <p:cNvSpPr>
            <a:spLocks noGrp="1"/>
          </p:cNvSpPr>
          <p:nvPr>
            <p:ph type="title"/>
          </p:nvPr>
        </p:nvSpPr>
        <p:spPr/>
        <p:txBody>
          <a:bodyPr/>
          <a:lstStyle/>
          <a:p>
            <a:endParaRPr lang="en-GB"/>
          </a:p>
        </p:txBody>
      </p:sp>
      <p:pic>
        <p:nvPicPr>
          <p:cNvPr id="5" name="Content Placeholder 4" descr="A graph of different colors&#10;&#10;Description automatically generated with medium confidence">
            <a:extLst>
              <a:ext uri="{FF2B5EF4-FFF2-40B4-BE49-F238E27FC236}">
                <a16:creationId xmlns:a16="http://schemas.microsoft.com/office/drawing/2014/main" id="{EA30CA5F-9A9B-50DD-2268-0DB8E7B19F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977860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7DE642-302E-E5FF-E457-4BF94BFBD39C}"/>
              </a:ext>
            </a:extLst>
          </p:cNvPr>
          <p:cNvSpPr>
            <a:spLocks noGrp="1"/>
          </p:cNvSpPr>
          <p:nvPr>
            <p:ph type="title"/>
          </p:nvPr>
        </p:nvSpPr>
        <p:spPr>
          <a:xfrm>
            <a:off x="1261872" y="365760"/>
            <a:ext cx="9692640" cy="802028"/>
          </a:xfrm>
        </p:spPr>
        <p:txBody>
          <a:bodyPr/>
          <a:lstStyle/>
          <a:p>
            <a:r>
              <a:rPr lang="en-GB">
                <a:latin typeface="Arial" panose="020B0604020202020204" pitchFamily="34" charset="0"/>
                <a:cs typeface="Arial" panose="020B0604020202020204" pitchFamily="34" charset="0"/>
              </a:rPr>
              <a:t>Importance of Starting Point</a:t>
            </a:r>
          </a:p>
        </p:txBody>
      </p:sp>
      <p:pic>
        <p:nvPicPr>
          <p:cNvPr id="9" name="Picture 8">
            <a:extLst>
              <a:ext uri="{FF2B5EF4-FFF2-40B4-BE49-F238E27FC236}">
                <a16:creationId xmlns:a16="http://schemas.microsoft.com/office/drawing/2014/main" id="{EA3AE5E4-7AAA-934A-9CC8-6C468E825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7418"/>
            <a:ext cx="6096000" cy="4800919"/>
          </a:xfrm>
          <a:prstGeom prst="rect">
            <a:avLst/>
          </a:prstGeom>
        </p:spPr>
      </p:pic>
      <p:pic>
        <p:nvPicPr>
          <p:cNvPr id="11" name="Picture 10">
            <a:extLst>
              <a:ext uri="{FF2B5EF4-FFF2-40B4-BE49-F238E27FC236}">
                <a16:creationId xmlns:a16="http://schemas.microsoft.com/office/drawing/2014/main" id="{C91B58D8-D319-B783-7DF9-54F4CEB4B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27417"/>
            <a:ext cx="6096000" cy="4800921"/>
          </a:xfrm>
          <a:prstGeom prst="rect">
            <a:avLst/>
          </a:prstGeom>
        </p:spPr>
      </p:pic>
    </p:spTree>
    <p:extLst>
      <p:ext uri="{BB962C8B-B14F-4D97-AF65-F5344CB8AC3E}">
        <p14:creationId xmlns:p14="http://schemas.microsoft.com/office/powerpoint/2010/main" val="4291932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A1B2-511E-C505-C91D-BDD8C0215449}"/>
              </a:ext>
            </a:extLst>
          </p:cNvPr>
          <p:cNvSpPr>
            <a:spLocks noGrp="1"/>
          </p:cNvSpPr>
          <p:nvPr>
            <p:ph type="title"/>
          </p:nvPr>
        </p:nvSpPr>
        <p:spPr>
          <a:xfrm>
            <a:off x="657545" y="128320"/>
            <a:ext cx="9692640" cy="754123"/>
          </a:xfrm>
        </p:spPr>
        <p:txBody>
          <a:bodyPr/>
          <a:lstStyle/>
          <a:p>
            <a:r>
              <a:rPr lang="en-GB">
                <a:latin typeface="Arial" panose="020B0604020202020204" pitchFamily="34" charset="0"/>
                <a:cs typeface="Arial" panose="020B0604020202020204" pitchFamily="34" charset="0"/>
              </a:rPr>
              <a:t>Contextualised Learning Gain Reg.</a:t>
            </a:r>
          </a:p>
        </p:txBody>
      </p:sp>
      <p:pic>
        <p:nvPicPr>
          <p:cNvPr id="5" name="Content Placeholder 4" descr="A diagram of a learning gain&#10;&#10;Description automatically generated with medium confidence">
            <a:extLst>
              <a:ext uri="{FF2B5EF4-FFF2-40B4-BE49-F238E27FC236}">
                <a16:creationId xmlns:a16="http://schemas.microsoft.com/office/drawing/2014/main" id="{A44359D1-7B0F-4C60-D481-6A5050719F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545" y="847178"/>
            <a:ext cx="10284775" cy="5918022"/>
          </a:xfrm>
        </p:spPr>
      </p:pic>
    </p:spTree>
    <p:extLst>
      <p:ext uri="{BB962C8B-B14F-4D97-AF65-F5344CB8AC3E}">
        <p14:creationId xmlns:p14="http://schemas.microsoft.com/office/powerpoint/2010/main" val="1216674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3082-C32E-9F97-831B-70A0548AD1D0}"/>
              </a:ext>
            </a:extLst>
          </p:cNvPr>
          <p:cNvSpPr>
            <a:spLocks noGrp="1"/>
          </p:cNvSpPr>
          <p:nvPr>
            <p:ph type="title"/>
          </p:nvPr>
        </p:nvSpPr>
        <p:spPr>
          <a:xfrm>
            <a:off x="747957" y="365760"/>
            <a:ext cx="9692640" cy="939058"/>
          </a:xfrm>
        </p:spPr>
        <p:txBody>
          <a:bodyPr/>
          <a:lstStyle/>
          <a:p>
            <a:r>
              <a:rPr lang="en-GB">
                <a:latin typeface="Arial" panose="020B0604020202020204" pitchFamily="34" charset="0"/>
                <a:cs typeface="Arial" panose="020B0604020202020204" pitchFamily="34" charset="0"/>
              </a:rPr>
              <a:t>Summary</a:t>
            </a:r>
          </a:p>
        </p:txBody>
      </p:sp>
      <p:sp>
        <p:nvSpPr>
          <p:cNvPr id="3" name="Content Placeholder 2">
            <a:extLst>
              <a:ext uri="{FF2B5EF4-FFF2-40B4-BE49-F238E27FC236}">
                <a16:creationId xmlns:a16="http://schemas.microsoft.com/office/drawing/2014/main" id="{C2167164-0E64-11E0-DAB0-298FFE2B756C}"/>
              </a:ext>
            </a:extLst>
          </p:cNvPr>
          <p:cNvSpPr>
            <a:spLocks noGrp="1"/>
          </p:cNvSpPr>
          <p:nvPr>
            <p:ph idx="1"/>
          </p:nvPr>
        </p:nvSpPr>
        <p:spPr>
          <a:xfrm>
            <a:off x="647271" y="1828800"/>
            <a:ext cx="9894013" cy="4351337"/>
          </a:xfrm>
        </p:spPr>
        <p:txBody>
          <a:bodyPr>
            <a:normAutofit/>
          </a:bodyPr>
          <a:lstStyle/>
          <a:p>
            <a:pPr marL="0" indent="0">
              <a:buNone/>
            </a:pPr>
            <a:r>
              <a:rPr lang="en-GB" sz="2400">
                <a:latin typeface="Arial" panose="020B0604020202020204" pitchFamily="34" charset="0"/>
                <a:cs typeface="Arial" panose="020B0604020202020204" pitchFamily="34" charset="0"/>
              </a:rPr>
              <a:t>Educational Gain (EG) – narrowing attainment gaps</a:t>
            </a:r>
          </a:p>
          <a:p>
            <a:pPr marL="0" indent="0">
              <a:buNone/>
            </a:pPr>
            <a:r>
              <a:rPr lang="en-GB" sz="2400">
                <a:latin typeface="Arial" panose="020B0604020202020204" pitchFamily="34" charset="0"/>
                <a:cs typeface="Arial" panose="020B0604020202020204" pitchFamily="34" charset="0"/>
              </a:rPr>
              <a:t>Learning Gain (LG) has issues as an absolute measure, but can be used as a relative measure to capture Attainment Gaps</a:t>
            </a:r>
          </a:p>
          <a:p>
            <a:pPr marL="0" indent="0">
              <a:buNone/>
            </a:pPr>
            <a:r>
              <a:rPr lang="en-GB" sz="2400">
                <a:latin typeface="Arial" panose="020B0604020202020204" pitchFamily="34" charset="0"/>
                <a:cs typeface="Arial" panose="020B0604020202020204" pitchFamily="34" charset="0"/>
              </a:rPr>
              <a:t>Importance of statistical testing and controlling for other factors</a:t>
            </a:r>
          </a:p>
          <a:p>
            <a:pPr marL="0" indent="0">
              <a:buNone/>
            </a:pPr>
            <a:r>
              <a:rPr lang="en-GB" sz="2400">
                <a:latin typeface="Arial" panose="020B0604020202020204" pitchFamily="34" charset="0"/>
                <a:cs typeface="Arial" panose="020B0604020202020204" pitchFamily="34" charset="0"/>
              </a:rPr>
              <a:t>	Also controlling starting points</a:t>
            </a:r>
          </a:p>
          <a:p>
            <a:pPr marL="0" indent="0">
              <a:buNone/>
            </a:pPr>
            <a:r>
              <a:rPr lang="en-GB" sz="2400">
                <a:latin typeface="Arial" panose="020B0604020202020204" pitchFamily="34" charset="0"/>
                <a:cs typeface="Arial" panose="020B0604020202020204" pitchFamily="34" charset="0"/>
              </a:rPr>
              <a:t>The choice of measure (SLG, NLG, CLG) alters what we are capturing and policy conclusions that might be drawn</a:t>
            </a:r>
          </a:p>
          <a:p>
            <a:pPr marL="0" indent="0">
              <a:buNone/>
            </a:pPr>
            <a:r>
              <a:rPr lang="en-GB" sz="2400">
                <a:latin typeface="Arial" panose="020B0604020202020204" pitchFamily="34" charset="0"/>
                <a:cs typeface="Arial" panose="020B0604020202020204" pitchFamily="34" charset="0"/>
              </a:rPr>
              <a:t>These measures can be monitored over time and to evaluate the effects of policy changes.</a:t>
            </a:r>
          </a:p>
        </p:txBody>
      </p:sp>
    </p:spTree>
    <p:extLst>
      <p:ext uri="{BB962C8B-B14F-4D97-AF65-F5344CB8AC3E}">
        <p14:creationId xmlns:p14="http://schemas.microsoft.com/office/powerpoint/2010/main" val="1493772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215EF6-F5B1-6C70-6995-135B28D8B0A7}"/>
              </a:ext>
            </a:extLst>
          </p:cNvPr>
          <p:cNvSpPr>
            <a:spLocks noGrp="1"/>
          </p:cNvSpPr>
          <p:nvPr>
            <p:ph type="title"/>
          </p:nvPr>
        </p:nvSpPr>
        <p:spPr>
          <a:xfrm>
            <a:off x="2154936" y="182009"/>
            <a:ext cx="7882128" cy="4041648"/>
          </a:xfrm>
        </p:spPr>
        <p:txBody>
          <a:bodyPr/>
          <a:lstStyle/>
          <a:p>
            <a:pPr algn="ctr"/>
            <a:r>
              <a:rPr lang="en-GB"/>
              <a:t>Thank you for your attention</a:t>
            </a:r>
          </a:p>
        </p:txBody>
      </p:sp>
      <p:sp>
        <p:nvSpPr>
          <p:cNvPr id="5" name="Text Placeholder 4">
            <a:extLst>
              <a:ext uri="{FF2B5EF4-FFF2-40B4-BE49-F238E27FC236}">
                <a16:creationId xmlns:a16="http://schemas.microsoft.com/office/drawing/2014/main" id="{17E6AD62-AC51-1397-71D7-977645084B77}"/>
              </a:ext>
            </a:extLst>
          </p:cNvPr>
          <p:cNvSpPr>
            <a:spLocks noGrp="1"/>
          </p:cNvSpPr>
          <p:nvPr>
            <p:ph type="body" idx="1"/>
          </p:nvPr>
        </p:nvSpPr>
        <p:spPr/>
        <p:txBody>
          <a:bodyPr>
            <a:normAutofit/>
          </a:bodyPr>
          <a:lstStyle/>
          <a:p>
            <a:pPr algn="ctr"/>
            <a:r>
              <a:rPr lang="en-GB" sz="3800"/>
              <a:t>We welcome any questions and feedback</a:t>
            </a:r>
          </a:p>
        </p:txBody>
      </p:sp>
    </p:spTree>
    <p:extLst>
      <p:ext uri="{BB962C8B-B14F-4D97-AF65-F5344CB8AC3E}">
        <p14:creationId xmlns:p14="http://schemas.microsoft.com/office/powerpoint/2010/main" val="852248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018C-D601-C7FD-A562-4EBE91E10A2D}"/>
              </a:ext>
            </a:extLst>
          </p:cNvPr>
          <p:cNvSpPr>
            <a:spLocks noGrp="1"/>
          </p:cNvSpPr>
          <p:nvPr>
            <p:ph type="title"/>
          </p:nvPr>
        </p:nvSpPr>
        <p:spPr>
          <a:xfrm>
            <a:off x="1261872" y="365760"/>
            <a:ext cx="9692640" cy="923213"/>
          </a:xfrm>
        </p:spPr>
        <p:txBody>
          <a:bodyPr/>
          <a:lstStyle/>
          <a:p>
            <a:r>
              <a:rPr lang="en-GB">
                <a:latin typeface="Arial" panose="020B0604020202020204" pitchFamily="34" charset="0"/>
                <a:cs typeface="Arial" panose="020B0604020202020204" pitchFamily="34" charset="0"/>
              </a:rPr>
              <a:t>Summary Statistics</a:t>
            </a:r>
          </a:p>
        </p:txBody>
      </p:sp>
      <p:graphicFrame>
        <p:nvGraphicFramePr>
          <p:cNvPr id="7" name="Content Placeholder 6">
            <a:extLst>
              <a:ext uri="{FF2B5EF4-FFF2-40B4-BE49-F238E27FC236}">
                <a16:creationId xmlns:a16="http://schemas.microsoft.com/office/drawing/2014/main" id="{AB040242-7BAE-C0EE-6640-B652E2B0DD88}"/>
              </a:ext>
            </a:extLst>
          </p:cNvPr>
          <p:cNvGraphicFramePr>
            <a:graphicFrameLocks noGrp="1"/>
          </p:cNvGraphicFramePr>
          <p:nvPr>
            <p:ph idx="1"/>
            <p:extLst>
              <p:ext uri="{D42A27DB-BD31-4B8C-83A1-F6EECF244321}">
                <p14:modId xmlns:p14="http://schemas.microsoft.com/office/powerpoint/2010/main" val="2068988079"/>
              </p:ext>
            </p:extLst>
          </p:nvPr>
        </p:nvGraphicFramePr>
        <p:xfrm>
          <a:off x="1189953" y="1494749"/>
          <a:ext cx="9073929" cy="5486400"/>
        </p:xfrm>
        <a:graphic>
          <a:graphicData uri="http://schemas.openxmlformats.org/drawingml/2006/table">
            <a:tbl>
              <a:tblPr/>
              <a:tblGrid>
                <a:gridCol w="525831">
                  <a:extLst>
                    <a:ext uri="{9D8B030D-6E8A-4147-A177-3AD203B41FA5}">
                      <a16:colId xmlns:a16="http://schemas.microsoft.com/office/drawing/2014/main" val="2945931960"/>
                    </a:ext>
                  </a:extLst>
                </a:gridCol>
                <a:gridCol w="2547683">
                  <a:extLst>
                    <a:ext uri="{9D8B030D-6E8A-4147-A177-3AD203B41FA5}">
                      <a16:colId xmlns:a16="http://schemas.microsoft.com/office/drawing/2014/main" val="472036695"/>
                    </a:ext>
                  </a:extLst>
                </a:gridCol>
                <a:gridCol w="961183">
                  <a:extLst>
                    <a:ext uri="{9D8B030D-6E8A-4147-A177-3AD203B41FA5}">
                      <a16:colId xmlns:a16="http://schemas.microsoft.com/office/drawing/2014/main" val="167740686"/>
                    </a:ext>
                  </a:extLst>
                </a:gridCol>
                <a:gridCol w="1445385">
                  <a:extLst>
                    <a:ext uri="{9D8B030D-6E8A-4147-A177-3AD203B41FA5}">
                      <a16:colId xmlns:a16="http://schemas.microsoft.com/office/drawing/2014/main" val="2542445145"/>
                    </a:ext>
                  </a:extLst>
                </a:gridCol>
                <a:gridCol w="1445385">
                  <a:extLst>
                    <a:ext uri="{9D8B030D-6E8A-4147-A177-3AD203B41FA5}">
                      <a16:colId xmlns:a16="http://schemas.microsoft.com/office/drawing/2014/main" val="2156956315"/>
                    </a:ext>
                  </a:extLst>
                </a:gridCol>
                <a:gridCol w="1124303">
                  <a:extLst>
                    <a:ext uri="{9D8B030D-6E8A-4147-A177-3AD203B41FA5}">
                      <a16:colId xmlns:a16="http://schemas.microsoft.com/office/drawing/2014/main" val="334240874"/>
                    </a:ext>
                  </a:extLst>
                </a:gridCol>
                <a:gridCol w="1024159">
                  <a:extLst>
                    <a:ext uri="{9D8B030D-6E8A-4147-A177-3AD203B41FA5}">
                      <a16:colId xmlns:a16="http://schemas.microsoft.com/office/drawing/2014/main" val="3634457718"/>
                    </a:ext>
                  </a:extLst>
                </a:gridCol>
              </a:tblGrid>
              <a:tr h="263717">
                <a:tc gridSpan="2">
                  <a:txBody>
                    <a:bodyPr/>
                    <a:lstStyle/>
                    <a:p>
                      <a:r>
                        <a:rPr lang="en-US" sz="2000" kern="0">
                          <a:effectLst/>
                          <a:latin typeface="Aptos" panose="020B0004020202020204" pitchFamily="34" charset="0"/>
                          <a:ea typeface="Aptos" panose="020B0004020202020204" pitchFamily="34" charset="0"/>
                          <a:cs typeface="Aptos" panose="020B0004020202020204" pitchFamily="34" charset="0"/>
                        </a:rPr>
                        <a:t>Variable</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2000" kern="0">
                          <a:effectLst/>
                          <a:latin typeface="Aptos" panose="020B0004020202020204" pitchFamily="34" charset="0"/>
                          <a:ea typeface="Aptos" panose="020B0004020202020204" pitchFamily="34" charset="0"/>
                          <a:cs typeface="Aptos" panose="020B0004020202020204" pitchFamily="34" charset="0"/>
                        </a:rPr>
                        <a:t>N</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 Mean</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 Std. Dev.</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 Min</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 Max</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530697"/>
                  </a:ext>
                </a:extLst>
              </a:tr>
              <a:tr h="263717">
                <a:tc gridSpan="2">
                  <a:txBody>
                    <a:bodyPr/>
                    <a:lstStyle/>
                    <a:p>
                      <a:r>
                        <a:rPr lang="en-US" sz="2000" kern="0">
                          <a:effectLst/>
                          <a:latin typeface="Aptos" panose="020B0004020202020204" pitchFamily="34" charset="0"/>
                          <a:ea typeface="Aptos" panose="020B0004020202020204" pitchFamily="34" charset="0"/>
                          <a:cs typeface="Aptos" panose="020B0004020202020204" pitchFamily="34" charset="0"/>
                        </a:rPr>
                        <a:t> Mark (stage 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905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13152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62.69</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7.918</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21.35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96.33</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576368145"/>
                  </a:ext>
                </a:extLst>
              </a:tr>
              <a:tr h="263717">
                <a:tc gridSpan="2">
                  <a:txBody>
                    <a:bodyPr/>
                    <a:lstStyle/>
                    <a:p>
                      <a:r>
                        <a:rPr lang="en-US" sz="2000" kern="0">
                          <a:effectLst/>
                          <a:latin typeface="Aptos" panose="020B0004020202020204" pitchFamily="34" charset="0"/>
                          <a:ea typeface="Aptos" panose="020B0004020202020204" pitchFamily="34" charset="0"/>
                          <a:cs typeface="Aptos" panose="020B0004020202020204" pitchFamily="34" charset="0"/>
                        </a:rPr>
                        <a:t> Mark (stage 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hMerge="1">
                  <a:txBody>
                    <a:bodyPr/>
                    <a:lstStyle/>
                    <a:p>
                      <a:endParaRPr lang="en-GB"/>
                    </a:p>
                  </a:txBody>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13151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64.017</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7.432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39.92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92.38</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extLst>
                  <a:ext uri="{0D108BD9-81ED-4DB2-BD59-A6C34878D82A}">
                    <a16:rowId xmlns:a16="http://schemas.microsoft.com/office/drawing/2014/main" val="1582739765"/>
                  </a:ext>
                </a:extLst>
              </a:tr>
              <a:tr h="263717">
                <a:tc gridSpan="2">
                  <a:txBody>
                    <a:bodyPr/>
                    <a:lstStyle/>
                    <a:p>
                      <a:r>
                        <a:rPr lang="en-US" sz="2000" kern="0">
                          <a:effectLst/>
                          <a:latin typeface="Aptos" panose="020B0004020202020204" pitchFamily="34" charset="0"/>
                          <a:ea typeface="Aptos" panose="020B0004020202020204" pitchFamily="34" charset="0"/>
                          <a:cs typeface="Aptos" panose="020B0004020202020204" pitchFamily="34" charset="0"/>
                        </a:rPr>
                        <a:t> Mark (stage 3)</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hMerge="1">
                  <a:txBody>
                    <a:bodyPr/>
                    <a:lstStyle/>
                    <a:p>
                      <a:endParaRPr lang="en-GB"/>
                    </a:p>
                  </a:txBody>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13152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65.856</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7.189</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32.25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93.22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extLst>
                  <a:ext uri="{0D108BD9-81ED-4DB2-BD59-A6C34878D82A}">
                    <a16:rowId xmlns:a16="http://schemas.microsoft.com/office/drawing/2014/main" val="1383513366"/>
                  </a:ext>
                </a:extLst>
              </a:tr>
              <a:tr h="263717">
                <a:tc gridSpan="2">
                  <a:txBody>
                    <a:bodyPr/>
                    <a:lstStyle/>
                    <a:p>
                      <a:r>
                        <a:rPr lang="en-US" sz="2000" kern="0">
                          <a:effectLst/>
                          <a:latin typeface="Aptos" panose="020B0004020202020204" pitchFamily="34" charset="0"/>
                          <a:ea typeface="Aptos" panose="020B0004020202020204" pitchFamily="34" charset="0"/>
                          <a:cs typeface="Aptos" panose="020B0004020202020204" pitchFamily="34" charset="0"/>
                        </a:rPr>
                        <a:t> Mark (overall)</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hMerge="1">
                  <a:txBody>
                    <a:bodyPr/>
                    <a:lstStyle/>
                    <a:p>
                      <a:endParaRPr lang="en-GB"/>
                    </a:p>
                  </a:txBody>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39455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64.188</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7.63</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21.35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96.33</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extLst>
                  <a:ext uri="{0D108BD9-81ED-4DB2-BD59-A6C34878D82A}">
                    <a16:rowId xmlns:a16="http://schemas.microsoft.com/office/drawing/2014/main" val="2224382149"/>
                  </a:ext>
                </a:extLst>
              </a:tr>
              <a:tr h="263717">
                <a:tc gridSpan="2">
                  <a:txBody>
                    <a:bodyPr/>
                    <a:lstStyle/>
                    <a:p>
                      <a:r>
                        <a:rPr lang="en-GB" sz="2000" kern="100">
                          <a:effectLst/>
                          <a:latin typeface="Aptos" panose="020B0004020202020204" pitchFamily="34" charset="0"/>
                          <a:ea typeface="Aptos" panose="020B0004020202020204" pitchFamily="34" charset="0"/>
                          <a:cs typeface="Times New Roman" panose="02020603050405020304" pitchFamily="18" charset="0"/>
                        </a:rPr>
                        <a:t> Learning Gain</a:t>
                      </a:r>
                    </a:p>
                  </a:txBody>
                  <a:tcPr marL="49447" marR="49447" marT="0" marB="0">
                    <a:lnL>
                      <a:noFill/>
                    </a:lnL>
                    <a:lnR>
                      <a:noFill/>
                    </a:lnR>
                    <a:lnT>
                      <a:noFill/>
                    </a:lnT>
                    <a:lnB w="12700" cap="flat" cmpd="sng" algn="ctr">
                      <a:solidFill>
                        <a:schemeClr val="tx1"/>
                      </a:solidFill>
                      <a:prstDash val="sysDash"/>
                      <a:round/>
                      <a:headEnd type="none" w="med" len="med"/>
                      <a:tailEnd type="none" w="med" len="med"/>
                    </a:lnB>
                    <a:noFill/>
                  </a:tcPr>
                </a:tc>
                <a:tc hMerge="1">
                  <a:txBody>
                    <a:bodyPr/>
                    <a:lstStyle/>
                    <a:p>
                      <a:endParaRPr lang="en-GB"/>
                    </a:p>
                  </a:txBody>
                  <a:tcPr/>
                </a:tc>
                <a:tc>
                  <a:txBody>
                    <a:bodyPr/>
                    <a:lstStyle/>
                    <a:p>
                      <a:pPr algn="r"/>
                      <a:r>
                        <a:rPr lang="en-GB" sz="2000" kern="100">
                          <a:effectLst/>
                          <a:latin typeface="Aptos" panose="020B0004020202020204" pitchFamily="34" charset="0"/>
                          <a:ea typeface="Aptos" panose="020B0004020202020204" pitchFamily="34" charset="0"/>
                          <a:cs typeface="Times New Roman" panose="02020603050405020304" pitchFamily="18" charset="0"/>
                        </a:rPr>
                        <a:t>19062</a:t>
                      </a:r>
                    </a:p>
                  </a:txBody>
                  <a:tcPr marL="49447" marR="49447" marT="0" marB="0">
                    <a:lnL>
                      <a:noFill/>
                    </a:lnL>
                    <a:lnR>
                      <a:noFill/>
                    </a:lnR>
                    <a:lnT>
                      <a:noFill/>
                    </a:lnT>
                    <a:lnB w="12700" cap="flat" cmpd="sng" algn="ctr">
                      <a:solidFill>
                        <a:schemeClr val="tx1"/>
                      </a:solidFill>
                      <a:prstDash val="sysDash"/>
                      <a:round/>
                      <a:headEnd type="none" w="med" len="med"/>
                      <a:tailEnd type="none" w="med" len="med"/>
                    </a:lnB>
                    <a:noFill/>
                  </a:tcPr>
                </a:tc>
                <a:tc>
                  <a:txBody>
                    <a:bodyPr/>
                    <a:lstStyle/>
                    <a:p>
                      <a:pPr algn="r"/>
                      <a:r>
                        <a:rPr lang="en-GB" sz="2000" kern="100">
                          <a:effectLst/>
                          <a:latin typeface="Aptos" panose="020B0004020202020204" pitchFamily="34" charset="0"/>
                          <a:ea typeface="Aptos" panose="020B0004020202020204" pitchFamily="34" charset="0"/>
                          <a:cs typeface="Times New Roman" panose="02020603050405020304" pitchFamily="18" charset="0"/>
                        </a:rPr>
                        <a:t>2.966</a:t>
                      </a:r>
                    </a:p>
                  </a:txBody>
                  <a:tcPr marL="49447" marR="49447" marT="0" marB="0">
                    <a:lnL>
                      <a:noFill/>
                    </a:lnL>
                    <a:lnR>
                      <a:noFill/>
                    </a:lnR>
                    <a:lnT>
                      <a:noFill/>
                    </a:lnT>
                    <a:lnB w="12700" cap="flat" cmpd="sng" algn="ctr">
                      <a:solidFill>
                        <a:schemeClr val="tx1"/>
                      </a:solidFill>
                      <a:prstDash val="sysDash"/>
                      <a:round/>
                      <a:headEnd type="none" w="med" len="med"/>
                      <a:tailEnd type="none" w="med" len="med"/>
                    </a:lnB>
                    <a:noFill/>
                  </a:tcPr>
                </a:tc>
                <a:tc>
                  <a:txBody>
                    <a:bodyPr/>
                    <a:lstStyle/>
                    <a:p>
                      <a:pPr algn="r"/>
                      <a:r>
                        <a:rPr lang="en-GB" sz="2000" kern="100">
                          <a:effectLst/>
                          <a:latin typeface="Aptos" panose="020B0004020202020204" pitchFamily="34" charset="0"/>
                          <a:ea typeface="Aptos" panose="020B0004020202020204" pitchFamily="34" charset="0"/>
                          <a:cs typeface="Times New Roman" panose="02020603050405020304" pitchFamily="18" charset="0"/>
                        </a:rPr>
                        <a:t>7.359</a:t>
                      </a:r>
                    </a:p>
                  </a:txBody>
                  <a:tcPr marL="49447" marR="49447" marT="0" marB="0">
                    <a:lnL>
                      <a:noFill/>
                    </a:lnL>
                    <a:lnR>
                      <a:noFill/>
                    </a:lnR>
                    <a:lnT>
                      <a:noFill/>
                    </a:lnT>
                    <a:lnB w="12700" cap="flat" cmpd="sng" algn="ctr">
                      <a:solidFill>
                        <a:schemeClr val="tx1"/>
                      </a:solidFill>
                      <a:prstDash val="sysDash"/>
                      <a:round/>
                      <a:headEnd type="none" w="med" len="med"/>
                      <a:tailEnd type="none" w="med" len="med"/>
                    </a:lnB>
                    <a:noFill/>
                  </a:tcPr>
                </a:tc>
                <a:tc>
                  <a:txBody>
                    <a:bodyPr/>
                    <a:lstStyle/>
                    <a:p>
                      <a:pPr algn="r"/>
                      <a:r>
                        <a:rPr lang="en-GB" sz="2000" kern="100">
                          <a:effectLst/>
                          <a:latin typeface="Aptos" panose="020B0004020202020204" pitchFamily="34" charset="0"/>
                          <a:ea typeface="Aptos" panose="020B0004020202020204" pitchFamily="34" charset="0"/>
                          <a:cs typeface="Times New Roman" panose="02020603050405020304" pitchFamily="18" charset="0"/>
                        </a:rPr>
                        <a:t>-38.5</a:t>
                      </a:r>
                    </a:p>
                  </a:txBody>
                  <a:tcPr marL="49447" marR="49447" marT="0" marB="0">
                    <a:lnL>
                      <a:noFill/>
                    </a:lnL>
                    <a:lnR>
                      <a:noFill/>
                    </a:lnR>
                    <a:lnT>
                      <a:noFill/>
                    </a:lnT>
                    <a:lnB w="12700" cap="flat" cmpd="sng" algn="ctr">
                      <a:solidFill>
                        <a:schemeClr val="tx1"/>
                      </a:solidFill>
                      <a:prstDash val="sysDash"/>
                      <a:round/>
                      <a:headEnd type="none" w="med" len="med"/>
                      <a:tailEnd type="none" w="med" len="med"/>
                    </a:lnB>
                    <a:noFill/>
                  </a:tcPr>
                </a:tc>
                <a:tc>
                  <a:txBody>
                    <a:bodyPr/>
                    <a:lstStyle/>
                    <a:p>
                      <a:pPr algn="r"/>
                      <a:r>
                        <a:rPr lang="en-GB" sz="2000" kern="100">
                          <a:effectLst/>
                          <a:latin typeface="Aptos" panose="020B0004020202020204" pitchFamily="34" charset="0"/>
                          <a:ea typeface="Aptos" panose="020B0004020202020204" pitchFamily="34" charset="0"/>
                          <a:cs typeface="Times New Roman" panose="02020603050405020304" pitchFamily="18" charset="0"/>
                        </a:rPr>
                        <a:t>48.94</a:t>
                      </a:r>
                    </a:p>
                  </a:txBody>
                  <a:tcPr marL="49447" marR="49447" marT="0" marB="0">
                    <a:lnL>
                      <a:noFill/>
                    </a:lnL>
                    <a:lnR>
                      <a:noFill/>
                    </a:lnR>
                    <a:lnT>
                      <a:noFill/>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405496550"/>
                  </a:ext>
                </a:extLst>
              </a:tr>
              <a:tr h="263717">
                <a:tc gridSpan="2">
                  <a:txBody>
                    <a:bodyPr/>
                    <a:lstStyle/>
                    <a:p>
                      <a:r>
                        <a:rPr lang="en-US" sz="2000" kern="0">
                          <a:effectLst/>
                          <a:latin typeface="Aptos" panose="020B0004020202020204" pitchFamily="34" charset="0"/>
                          <a:ea typeface="Aptos" panose="020B0004020202020204" pitchFamily="34" charset="0"/>
                          <a:cs typeface="Aptos" panose="020B0004020202020204" pitchFamily="34" charset="0"/>
                        </a:rPr>
                        <a:t> Female</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2700" cap="flat" cmpd="sng" algn="ctr">
                      <a:solidFill>
                        <a:schemeClr val="tx1"/>
                      </a:solidFill>
                      <a:prstDash val="sysDash"/>
                      <a:round/>
                      <a:headEnd type="none" w="med" len="med"/>
                      <a:tailEnd type="none" w="med" len="med"/>
                    </a:lnT>
                    <a:lnB>
                      <a:noFill/>
                    </a:lnB>
                    <a:noFill/>
                  </a:tcPr>
                </a:tc>
                <a:tc hMerge="1">
                  <a:txBody>
                    <a:bodyPr/>
                    <a:lstStyle/>
                    <a:p>
                      <a:endParaRPr lang="en-GB"/>
                    </a:p>
                  </a:txBody>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39455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2700" cap="flat" cmpd="sng" algn="ctr">
                      <a:solidFill>
                        <a:schemeClr val="tx1"/>
                      </a:solidFill>
                      <a:prstDash val="sysDash"/>
                      <a:round/>
                      <a:headEnd type="none" w="med" len="med"/>
                      <a:tailEnd type="none" w="med" len="med"/>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.577</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2700" cap="flat" cmpd="sng" algn="ctr">
                      <a:solidFill>
                        <a:schemeClr val="tx1"/>
                      </a:solidFill>
                      <a:prstDash val="sysDash"/>
                      <a:round/>
                      <a:headEnd type="none" w="med" len="med"/>
                      <a:tailEnd type="none" w="med" len="med"/>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.494</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2700" cap="flat" cmpd="sng" algn="ctr">
                      <a:solidFill>
                        <a:schemeClr val="tx1"/>
                      </a:solidFill>
                      <a:prstDash val="sysDash"/>
                      <a:round/>
                      <a:headEnd type="none" w="med" len="med"/>
                      <a:tailEnd type="none" w="med" len="med"/>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2700" cap="flat" cmpd="sng" algn="ctr">
                      <a:solidFill>
                        <a:schemeClr val="tx1"/>
                      </a:solidFill>
                      <a:prstDash val="sysDash"/>
                      <a:round/>
                      <a:headEnd type="none" w="med" len="med"/>
                      <a:tailEnd type="none" w="med" len="med"/>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2700" cap="flat" cmpd="sng" algn="ctr">
                      <a:solidFill>
                        <a:schemeClr val="tx1"/>
                      </a:solidFill>
                      <a:prstDash val="sysDash"/>
                      <a:round/>
                      <a:headEnd type="none" w="med" len="med"/>
                      <a:tailEnd type="none" w="med" len="med"/>
                    </a:lnT>
                    <a:lnB>
                      <a:noFill/>
                    </a:lnB>
                    <a:noFill/>
                  </a:tcPr>
                </a:tc>
                <a:extLst>
                  <a:ext uri="{0D108BD9-81ED-4DB2-BD59-A6C34878D82A}">
                    <a16:rowId xmlns:a16="http://schemas.microsoft.com/office/drawing/2014/main" val="3461678839"/>
                  </a:ext>
                </a:extLst>
              </a:tr>
              <a:tr h="263717">
                <a:tc rowSpan="4">
                  <a:txBody>
                    <a:bodyPr/>
                    <a:lstStyle/>
                    <a:p>
                      <a:pPr algn="ctr"/>
                      <a:r>
                        <a:rPr lang="en-US" sz="2000" kern="0">
                          <a:effectLst/>
                          <a:latin typeface="Aptos" panose="020B0004020202020204" pitchFamily="34" charset="0"/>
                          <a:ea typeface="Aptos" panose="020B0004020202020204" pitchFamily="34" charset="0"/>
                          <a:cs typeface="Aptos" panose="020B0004020202020204" pitchFamily="34" charset="0"/>
                        </a:rPr>
                        <a:t>Ethnicity</a:t>
                      </a:r>
                    </a:p>
                  </a:txBody>
                  <a:tcPr marL="49447" marR="49447" marT="0" marB="0" vert="vert270">
                    <a:lnL>
                      <a:noFill/>
                    </a:lnL>
                    <a:lnR>
                      <a:noFill/>
                    </a:lnR>
                    <a:lnT>
                      <a:noFill/>
                    </a:lnT>
                    <a:lnB>
                      <a:noFill/>
                    </a:lnB>
                    <a:noFill/>
                  </a:tcPr>
                </a:tc>
                <a:tc>
                  <a:txBody>
                    <a:bodyPr/>
                    <a:lstStyle/>
                    <a:p>
                      <a:r>
                        <a:rPr lang="en-US" sz="2000" kern="0">
                          <a:effectLst/>
                          <a:latin typeface="Aptos" panose="020B0004020202020204" pitchFamily="34" charset="0"/>
                          <a:ea typeface="Aptos" panose="020B0004020202020204" pitchFamily="34" charset="0"/>
                          <a:cs typeface="Aptos" panose="020B0004020202020204" pitchFamily="34" charset="0"/>
                        </a:rPr>
                        <a:t> White</a:t>
                      </a: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39455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.819</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.385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extLst>
                  <a:ext uri="{0D108BD9-81ED-4DB2-BD59-A6C34878D82A}">
                    <a16:rowId xmlns:a16="http://schemas.microsoft.com/office/drawing/2014/main" val="737960754"/>
                  </a:ext>
                </a:extLst>
              </a:tr>
              <a:tr h="263717">
                <a:tc vMerge="1">
                  <a:txBody>
                    <a:bodyPr/>
                    <a:lstStyle/>
                    <a:p>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r>
                        <a:rPr lang="en-US" sz="2000" kern="0">
                          <a:effectLst/>
                          <a:latin typeface="Aptos" panose="020B0004020202020204" pitchFamily="34" charset="0"/>
                          <a:ea typeface="Aptos" panose="020B0004020202020204" pitchFamily="34" charset="0"/>
                          <a:cs typeface="Aptos" panose="020B0004020202020204" pitchFamily="34" charset="0"/>
                        </a:rPr>
                        <a:t> Black</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39455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.218</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extLst>
                  <a:ext uri="{0D108BD9-81ED-4DB2-BD59-A6C34878D82A}">
                    <a16:rowId xmlns:a16="http://schemas.microsoft.com/office/drawing/2014/main" val="1457871799"/>
                  </a:ext>
                </a:extLst>
              </a:tr>
              <a:tr h="263717">
                <a:tc vMerge="1">
                  <a:txBody>
                    <a:bodyPr/>
                    <a:lstStyle/>
                    <a:p>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r>
                        <a:rPr lang="en-US" sz="2000" kern="0">
                          <a:effectLst/>
                          <a:latin typeface="Aptos" panose="020B0004020202020204" pitchFamily="34" charset="0"/>
                          <a:ea typeface="Aptos" panose="020B0004020202020204" pitchFamily="34" charset="0"/>
                          <a:cs typeface="Aptos" panose="020B0004020202020204" pitchFamily="34" charset="0"/>
                        </a:rPr>
                        <a:t> Asian</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39455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.068</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.252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extLst>
                  <a:ext uri="{0D108BD9-81ED-4DB2-BD59-A6C34878D82A}">
                    <a16:rowId xmlns:a16="http://schemas.microsoft.com/office/drawing/2014/main" val="1699474853"/>
                  </a:ext>
                </a:extLst>
              </a:tr>
              <a:tr h="263717">
                <a:tc vMerge="1">
                  <a:txBody>
                    <a:bodyPr/>
                    <a:lstStyle/>
                    <a:p>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r>
                        <a:rPr lang="en-US" sz="2000" kern="0">
                          <a:effectLst/>
                          <a:latin typeface="Aptos" panose="020B0004020202020204" pitchFamily="34" charset="0"/>
                          <a:ea typeface="Aptos" panose="020B0004020202020204" pitchFamily="34" charset="0"/>
                          <a:cs typeface="Aptos" panose="020B0004020202020204" pitchFamily="34" charset="0"/>
                        </a:rPr>
                        <a:t> Other Ethnicity</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39455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.062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.241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extLst>
                  <a:ext uri="{0D108BD9-81ED-4DB2-BD59-A6C34878D82A}">
                    <a16:rowId xmlns:a16="http://schemas.microsoft.com/office/drawing/2014/main" val="3469216574"/>
                  </a:ext>
                </a:extLst>
              </a:tr>
              <a:tr h="263717">
                <a:tc rowSpan="4">
                  <a:txBody>
                    <a:bodyPr/>
                    <a:lstStyle/>
                    <a:p>
                      <a:pPr algn="ctr"/>
                      <a:r>
                        <a:rPr lang="en-GB" sz="2000" kern="100">
                          <a:effectLst/>
                          <a:latin typeface="Aptos" panose="020B0004020202020204" pitchFamily="34" charset="0"/>
                          <a:ea typeface="Aptos" panose="020B0004020202020204" pitchFamily="34" charset="0"/>
                          <a:cs typeface="Times New Roman" panose="02020603050405020304" pitchFamily="18" charset="0"/>
                        </a:rPr>
                        <a:t>Disability</a:t>
                      </a:r>
                    </a:p>
                  </a:txBody>
                  <a:tcPr marL="49447" marR="49447" marT="0" marB="0" vert="vert270">
                    <a:lnL>
                      <a:noFill/>
                    </a:lnL>
                    <a:lnR w="12700" cmpd="sng">
                      <a:noFill/>
                      <a:prstDash val="solid"/>
                    </a:lnR>
                    <a:lnT>
                      <a:noFill/>
                    </a:lnT>
                    <a:lnB>
                      <a:noFill/>
                    </a:lnB>
                    <a:noFill/>
                  </a:tcPr>
                </a:tc>
                <a:tc>
                  <a:txBody>
                    <a:bodyPr/>
                    <a:lstStyle/>
                    <a:p>
                      <a:r>
                        <a:rPr lang="en-GB" sz="2000" kern="100">
                          <a:effectLst/>
                          <a:latin typeface="Aptos" panose="020B0004020202020204" pitchFamily="34" charset="0"/>
                          <a:ea typeface="Aptos" panose="020B0004020202020204" pitchFamily="34" charset="0"/>
                          <a:cs typeface="Times New Roman" panose="02020603050405020304" pitchFamily="18" charset="0"/>
                        </a:rPr>
                        <a:t> None</a:t>
                      </a:r>
                      <a:endParaRPr lang="en-GB"/>
                    </a:p>
                  </a:txBody>
                  <a:tcPr marL="49447" marR="49447" marT="0" marB="0">
                    <a:lnL w="12700" cmpd="sng">
                      <a:noFill/>
                      <a:prstDash val="solid"/>
                    </a:lnL>
                    <a:lnR>
                      <a:noFill/>
                    </a:lnR>
                    <a:lnT>
                      <a:noFill/>
                    </a:lnT>
                    <a:lnB>
                      <a:noFill/>
                    </a:lnB>
                    <a:lnTlToBr w="12700" cmpd="sng">
                      <a:noFill/>
                      <a:prstDash val="solid"/>
                    </a:lnTlToBr>
                    <a:lnBlToTr w="12700" cmpd="sng">
                      <a:noFill/>
                      <a:prstDash val="solid"/>
                    </a:lnBlToTr>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39455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.799</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.401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extLst>
                  <a:ext uri="{0D108BD9-81ED-4DB2-BD59-A6C34878D82A}">
                    <a16:rowId xmlns:a16="http://schemas.microsoft.com/office/drawing/2014/main" val="3348717651"/>
                  </a:ext>
                </a:extLst>
              </a:tr>
              <a:tr h="263717">
                <a:tc vMerge="1">
                  <a:txBody>
                    <a:bodyPr/>
                    <a:lstStyle/>
                    <a:p>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r>
                        <a:rPr lang="en-GB" sz="2000" kern="100">
                          <a:effectLst/>
                          <a:latin typeface="Aptos" panose="020B0004020202020204" pitchFamily="34" charset="0"/>
                          <a:ea typeface="Aptos" panose="020B0004020202020204" pitchFamily="34" charset="0"/>
                          <a:cs typeface="Times New Roman" panose="02020603050405020304" pitchFamily="18" charset="0"/>
                        </a:rPr>
                        <a:t> Physical</a:t>
                      </a:r>
                      <a:endParaRPr lang="en-GB"/>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39455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.052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.222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extLst>
                  <a:ext uri="{0D108BD9-81ED-4DB2-BD59-A6C34878D82A}">
                    <a16:rowId xmlns:a16="http://schemas.microsoft.com/office/drawing/2014/main" val="2679708895"/>
                  </a:ext>
                </a:extLst>
              </a:tr>
              <a:tr h="263717">
                <a:tc vMerge="1">
                  <a:txBody>
                    <a:bodyPr/>
                    <a:lstStyle/>
                    <a:p>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r>
                        <a:rPr lang="en-GB" sz="2000" kern="100">
                          <a:effectLst/>
                          <a:latin typeface="Aptos" panose="020B0004020202020204" pitchFamily="34" charset="0"/>
                          <a:ea typeface="Aptos" panose="020B0004020202020204" pitchFamily="34" charset="0"/>
                          <a:cs typeface="Times New Roman" panose="02020603050405020304" pitchFamily="18" charset="0"/>
                        </a:rPr>
                        <a:t> Learning</a:t>
                      </a:r>
                      <a:endParaRPr lang="en-GB"/>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39455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.086</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.28</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extLst>
                  <a:ext uri="{0D108BD9-81ED-4DB2-BD59-A6C34878D82A}">
                    <a16:rowId xmlns:a16="http://schemas.microsoft.com/office/drawing/2014/main" val="607044671"/>
                  </a:ext>
                </a:extLst>
              </a:tr>
              <a:tr h="263717">
                <a:tc vMerge="1">
                  <a:txBody>
                    <a:bodyPr/>
                    <a:lstStyle/>
                    <a:p>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r>
                        <a:rPr lang="en-GB" sz="2000" kern="100">
                          <a:effectLst/>
                          <a:latin typeface="Aptos" panose="020B0004020202020204" pitchFamily="34" charset="0"/>
                          <a:ea typeface="Aptos" panose="020B0004020202020204" pitchFamily="34" charset="0"/>
                          <a:cs typeface="Times New Roman" panose="02020603050405020304" pitchFamily="18" charset="0"/>
                        </a:rPr>
                        <a:t> Mental</a:t>
                      </a:r>
                      <a:endParaRPr lang="en-GB"/>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39455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.063</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.243</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extLst>
                  <a:ext uri="{0D108BD9-81ED-4DB2-BD59-A6C34878D82A}">
                    <a16:rowId xmlns:a16="http://schemas.microsoft.com/office/drawing/2014/main" val="3440742583"/>
                  </a:ext>
                </a:extLst>
              </a:tr>
              <a:tr h="263717">
                <a:tc gridSpan="2">
                  <a:txBody>
                    <a:bodyPr/>
                    <a:lstStyle/>
                    <a:p>
                      <a:r>
                        <a:rPr lang="en-US" sz="2000" kern="0">
                          <a:effectLst/>
                          <a:latin typeface="Aptos" panose="020B0004020202020204" pitchFamily="34" charset="0"/>
                          <a:ea typeface="Aptos" panose="020B0004020202020204" pitchFamily="34" charset="0"/>
                          <a:cs typeface="Aptos" panose="020B0004020202020204" pitchFamily="34" charset="0"/>
                        </a:rPr>
                        <a:t> Mature</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hMerge="1">
                  <a:txBody>
                    <a:bodyPr/>
                    <a:lstStyle/>
                    <a:p>
                      <a:endParaRPr lang="en-GB"/>
                    </a:p>
                  </a:txBody>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39455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.065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.246</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a:noFill/>
                    </a:lnB>
                    <a:noFill/>
                  </a:tcPr>
                </a:tc>
                <a:extLst>
                  <a:ext uri="{0D108BD9-81ED-4DB2-BD59-A6C34878D82A}">
                    <a16:rowId xmlns:a16="http://schemas.microsoft.com/office/drawing/2014/main" val="1018133533"/>
                  </a:ext>
                </a:extLst>
              </a:tr>
              <a:tr h="263717">
                <a:tc gridSpan="2">
                  <a:txBody>
                    <a:bodyPr/>
                    <a:lstStyle/>
                    <a:p>
                      <a:r>
                        <a:rPr lang="en-US" sz="2000" kern="0">
                          <a:effectLst/>
                          <a:latin typeface="Aptos" panose="020B0004020202020204" pitchFamily="34" charset="0"/>
                          <a:ea typeface="Aptos" panose="020B0004020202020204" pitchFamily="34" charset="0"/>
                          <a:cs typeface="Aptos" panose="020B0004020202020204" pitchFamily="34" charset="0"/>
                        </a:rPr>
                        <a:t> IMD 3-5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39455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.226</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.419</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Aptos" panose="020B0004020202020204" pitchFamily="34" charset="0"/>
                          <a:ea typeface="Aptos" panose="020B0004020202020204" pitchFamily="34" charset="0"/>
                          <a:cs typeface="Aptos" panose="020B0004020202020204" pitchFamily="34" charset="0"/>
                        </a:rPr>
                        <a:t>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1982288"/>
                  </a:ext>
                </a:extLst>
              </a:tr>
              <a:tr h="131859">
                <a:tc gridSpan="7">
                  <a:txBody>
                    <a:bodyPr/>
                    <a:lstStyle/>
                    <a:p>
                      <a:r>
                        <a:rPr lang="en-US" sz="2000" kern="0">
                          <a:effectLst/>
                          <a:latin typeface="Aptos" panose="020B0004020202020204" pitchFamily="34" charset="0"/>
                          <a:ea typeface="Aptos" panose="020B0004020202020204" pitchFamily="34" charset="0"/>
                          <a:cs typeface="Aptos" panose="020B0004020202020204" pitchFamily="34" charset="0"/>
                        </a:rPr>
                        <a:t> </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49447" marR="49447"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04466038"/>
                  </a:ext>
                </a:extLst>
              </a:tr>
            </a:tbl>
          </a:graphicData>
        </a:graphic>
      </p:graphicFrame>
    </p:spTree>
    <p:extLst>
      <p:ext uri="{BB962C8B-B14F-4D97-AF65-F5344CB8AC3E}">
        <p14:creationId xmlns:p14="http://schemas.microsoft.com/office/powerpoint/2010/main" val="1830015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1869-D238-1752-D293-F63261EFA1FB}"/>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Summary Statistics - Controls</a:t>
            </a:r>
          </a:p>
        </p:txBody>
      </p:sp>
      <p:graphicFrame>
        <p:nvGraphicFramePr>
          <p:cNvPr id="4" name="Table 3">
            <a:extLst>
              <a:ext uri="{FF2B5EF4-FFF2-40B4-BE49-F238E27FC236}">
                <a16:creationId xmlns:a16="http://schemas.microsoft.com/office/drawing/2014/main" id="{4E1305AE-8668-D8EA-BC12-AB89BAA4232B}"/>
              </a:ext>
            </a:extLst>
          </p:cNvPr>
          <p:cNvGraphicFramePr>
            <a:graphicFrameLocks noGrp="1"/>
          </p:cNvGraphicFramePr>
          <p:nvPr>
            <p:extLst>
              <p:ext uri="{D42A27DB-BD31-4B8C-83A1-F6EECF244321}">
                <p14:modId xmlns:p14="http://schemas.microsoft.com/office/powerpoint/2010/main" val="2977801526"/>
              </p:ext>
            </p:extLst>
          </p:nvPr>
        </p:nvGraphicFramePr>
        <p:xfrm>
          <a:off x="1017018" y="2082187"/>
          <a:ext cx="9370032" cy="4500735"/>
        </p:xfrm>
        <a:graphic>
          <a:graphicData uri="http://schemas.openxmlformats.org/drawingml/2006/table">
            <a:tbl>
              <a:tblPr/>
              <a:tblGrid>
                <a:gridCol w="3225926">
                  <a:extLst>
                    <a:ext uri="{9D8B030D-6E8A-4147-A177-3AD203B41FA5}">
                      <a16:colId xmlns:a16="http://schemas.microsoft.com/office/drawing/2014/main" val="2082573525"/>
                    </a:ext>
                  </a:extLst>
                </a:gridCol>
                <a:gridCol w="1008848">
                  <a:extLst>
                    <a:ext uri="{9D8B030D-6E8A-4147-A177-3AD203B41FA5}">
                      <a16:colId xmlns:a16="http://schemas.microsoft.com/office/drawing/2014/main" val="97447336"/>
                    </a:ext>
                  </a:extLst>
                </a:gridCol>
                <a:gridCol w="1517062">
                  <a:extLst>
                    <a:ext uri="{9D8B030D-6E8A-4147-A177-3AD203B41FA5}">
                      <a16:colId xmlns:a16="http://schemas.microsoft.com/office/drawing/2014/main" val="3315672298"/>
                    </a:ext>
                  </a:extLst>
                </a:gridCol>
                <a:gridCol w="1517062">
                  <a:extLst>
                    <a:ext uri="{9D8B030D-6E8A-4147-A177-3AD203B41FA5}">
                      <a16:colId xmlns:a16="http://schemas.microsoft.com/office/drawing/2014/main" val="1122704756"/>
                    </a:ext>
                  </a:extLst>
                </a:gridCol>
                <a:gridCol w="1180060">
                  <a:extLst>
                    <a:ext uri="{9D8B030D-6E8A-4147-A177-3AD203B41FA5}">
                      <a16:colId xmlns:a16="http://schemas.microsoft.com/office/drawing/2014/main" val="1683008297"/>
                    </a:ext>
                  </a:extLst>
                </a:gridCol>
                <a:gridCol w="921074">
                  <a:extLst>
                    <a:ext uri="{9D8B030D-6E8A-4147-A177-3AD203B41FA5}">
                      <a16:colId xmlns:a16="http://schemas.microsoft.com/office/drawing/2014/main" val="2507826572"/>
                    </a:ext>
                  </a:extLst>
                </a:gridCol>
              </a:tblGrid>
              <a:tr h="466215">
                <a:tc>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Variable</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US" sz="2000" kern="0">
                          <a:effectLst/>
                          <a:latin typeface="Times New Roman" panose="02020603050405020304" pitchFamily="18" charset="0"/>
                          <a:ea typeface="Aptos" panose="020B0004020202020204" pitchFamily="34" charset="0"/>
                          <a:cs typeface="Times New Roman" panose="02020603050405020304" pitchFamily="18" charset="0"/>
                        </a:rPr>
                        <a:t>N</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 Mean</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 Std. Dev.</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 Min</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 Max</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872819"/>
                  </a:ext>
                </a:extLst>
              </a:tr>
              <a:tr h="310810">
                <a:tc>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 Clearing</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39455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.313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4683195"/>
                  </a:ext>
                </a:extLst>
              </a:tr>
              <a:tr h="310810">
                <a:tc>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 Bursary</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39455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.197</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extLst>
                  <a:ext uri="{0D108BD9-81ED-4DB2-BD59-A6C34878D82A}">
                    <a16:rowId xmlns:a16="http://schemas.microsoft.com/office/drawing/2014/main" val="1593293374"/>
                  </a:ext>
                </a:extLst>
              </a:tr>
              <a:tr h="310810">
                <a:tc>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 Foundation Year</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39455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.088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.283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extLst>
                  <a:ext uri="{0D108BD9-81ED-4DB2-BD59-A6C34878D82A}">
                    <a16:rowId xmlns:a16="http://schemas.microsoft.com/office/drawing/2014/main" val="2267329565"/>
                  </a:ext>
                </a:extLst>
              </a:tr>
              <a:tr h="310810">
                <a:tc>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 A-Level</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39443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.795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.404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extLst>
                  <a:ext uri="{0D108BD9-81ED-4DB2-BD59-A6C34878D82A}">
                    <a16:rowId xmlns:a16="http://schemas.microsoft.com/office/drawing/2014/main" val="2430588291"/>
                  </a:ext>
                </a:extLst>
              </a:tr>
              <a:tr h="310810">
                <a:tc>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 A-Level and BTEC</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39443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.058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.234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extLst>
                  <a:ext uri="{0D108BD9-81ED-4DB2-BD59-A6C34878D82A}">
                    <a16:rowId xmlns:a16="http://schemas.microsoft.com/office/drawing/2014/main" val="1897451383"/>
                  </a:ext>
                </a:extLst>
              </a:tr>
              <a:tr h="310810">
                <a:tc>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 Access</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39443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.033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.179</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extLst>
                  <a:ext uri="{0D108BD9-81ED-4DB2-BD59-A6C34878D82A}">
                    <a16:rowId xmlns:a16="http://schemas.microsoft.com/office/drawing/2014/main" val="3277538531"/>
                  </a:ext>
                </a:extLst>
              </a:tr>
              <a:tr h="310810">
                <a:tc>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 BTEC</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39443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.086</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.281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extLst>
                  <a:ext uri="{0D108BD9-81ED-4DB2-BD59-A6C34878D82A}">
                    <a16:rowId xmlns:a16="http://schemas.microsoft.com/office/drawing/2014/main" val="3917580556"/>
                  </a:ext>
                </a:extLst>
              </a:tr>
              <a:tr h="310810">
                <a:tc>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 Int Bacc</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39443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.013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.114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extLst>
                  <a:ext uri="{0D108BD9-81ED-4DB2-BD59-A6C34878D82A}">
                    <a16:rowId xmlns:a16="http://schemas.microsoft.com/office/drawing/2014/main" val="676193711"/>
                  </a:ext>
                </a:extLst>
              </a:tr>
              <a:tr h="310810">
                <a:tc>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 Other</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39443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.014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.119</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extLst>
                  <a:ext uri="{0D108BD9-81ED-4DB2-BD59-A6C34878D82A}">
                    <a16:rowId xmlns:a16="http://schemas.microsoft.com/office/drawing/2014/main" val="3949754974"/>
                  </a:ext>
                </a:extLst>
              </a:tr>
              <a:tr h="310810">
                <a:tc>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 Tariff (in 100pts)</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39455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1.378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.06</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extLst>
                  <a:ext uri="{0D108BD9-81ED-4DB2-BD59-A6C34878D82A}">
                    <a16:rowId xmlns:a16="http://schemas.microsoft.com/office/drawing/2014/main" val="3645475167"/>
                  </a:ext>
                </a:extLst>
              </a:tr>
              <a:tr h="310810">
                <a:tc>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 Year Abroad</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39455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.058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.233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a:noFill/>
                    </a:lnB>
                    <a:noFill/>
                  </a:tcPr>
                </a:tc>
                <a:extLst>
                  <a:ext uri="{0D108BD9-81ED-4DB2-BD59-A6C34878D82A}">
                    <a16:rowId xmlns:a16="http://schemas.microsoft.com/office/drawing/2014/main" val="2460404627"/>
                  </a:ext>
                </a:extLst>
              </a:tr>
              <a:tr h="310810">
                <a:tc>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 Year in Industry</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39455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.018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.133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3287496"/>
                  </a:ext>
                </a:extLst>
              </a:tr>
              <a:tr h="155405">
                <a:tc gridSpan="6">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8277" marR="58277"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8697254"/>
                  </a:ext>
                </a:extLst>
              </a:tr>
            </a:tbl>
          </a:graphicData>
        </a:graphic>
      </p:graphicFrame>
    </p:spTree>
    <p:extLst>
      <p:ext uri="{BB962C8B-B14F-4D97-AF65-F5344CB8AC3E}">
        <p14:creationId xmlns:p14="http://schemas.microsoft.com/office/powerpoint/2010/main" val="277041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6283-04A2-984D-57E8-513CFFE9BBD7}"/>
              </a:ext>
            </a:extLst>
          </p:cNvPr>
          <p:cNvSpPr>
            <a:spLocks noGrp="1"/>
          </p:cNvSpPr>
          <p:nvPr>
            <p:ph type="title"/>
          </p:nvPr>
        </p:nvSpPr>
        <p:spPr>
          <a:xfrm>
            <a:off x="704850" y="166167"/>
            <a:ext cx="10782300" cy="1325563"/>
          </a:xfrm>
        </p:spPr>
        <p:txBody>
          <a:bodyPr>
            <a:normAutofit/>
          </a:bodyPr>
          <a:lstStyle/>
          <a:p>
            <a:br>
              <a:rPr lang="en-GB" sz="4000">
                <a:latin typeface="Arial" panose="020B0604020202020204" pitchFamily="34" charset="0"/>
                <a:cs typeface="Arial" panose="020B0604020202020204" pitchFamily="34" charset="0"/>
              </a:rPr>
            </a:br>
            <a:r>
              <a:rPr lang="en-GB" sz="4000">
                <a:latin typeface="Arial" panose="020B0604020202020204" pitchFamily="34" charset="0"/>
                <a:cs typeface="Arial" panose="020B0604020202020204" pitchFamily="34" charset="0"/>
              </a:rPr>
              <a:t>Milestones in Recent English HE Policy</a:t>
            </a:r>
          </a:p>
        </p:txBody>
      </p:sp>
      <p:cxnSp>
        <p:nvCxnSpPr>
          <p:cNvPr id="7" name="Straight Arrow Connector 6">
            <a:extLst>
              <a:ext uri="{FF2B5EF4-FFF2-40B4-BE49-F238E27FC236}">
                <a16:creationId xmlns:a16="http://schemas.microsoft.com/office/drawing/2014/main" id="{87E58E68-957C-FC7A-AD10-55751CEFD9C1}"/>
              </a:ext>
            </a:extLst>
          </p:cNvPr>
          <p:cNvCxnSpPr>
            <a:cxnSpLocks/>
          </p:cNvCxnSpPr>
          <p:nvPr/>
        </p:nvCxnSpPr>
        <p:spPr>
          <a:xfrm>
            <a:off x="1181527" y="3821993"/>
            <a:ext cx="9492251" cy="0"/>
          </a:xfrm>
          <a:prstGeom prst="straightConnector1">
            <a:avLst/>
          </a:prstGeom>
          <a:ln w="165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31FB9D7-BC8C-8CC0-2B90-1FC4583854D9}"/>
              </a:ext>
            </a:extLst>
          </p:cNvPr>
          <p:cNvSpPr txBox="1"/>
          <p:nvPr/>
        </p:nvSpPr>
        <p:spPr>
          <a:xfrm>
            <a:off x="106594" y="2443359"/>
            <a:ext cx="830065" cy="1015663"/>
          </a:xfrm>
          <a:prstGeom prst="rect">
            <a:avLst/>
          </a:prstGeom>
          <a:noFill/>
        </p:spPr>
        <p:txBody>
          <a:bodyPr wrap="square" rtlCol="0">
            <a:spAutoFit/>
          </a:bodyPr>
          <a:lstStyle/>
          <a:p>
            <a:r>
              <a:rPr lang="en-GB" sz="2000" b="1">
                <a:latin typeface="Arial" panose="020B0604020202020204" pitchFamily="34" charset="0"/>
                <a:cs typeface="Arial" panose="020B0604020202020204" pitchFamily="34" charset="0"/>
              </a:rPr>
              <a:t>Year</a:t>
            </a:r>
            <a:br>
              <a:rPr lang="en-GB" sz="2000" b="1">
                <a:latin typeface="Arial" panose="020B0604020202020204" pitchFamily="34" charset="0"/>
                <a:cs typeface="Arial" panose="020B0604020202020204" pitchFamily="34" charset="0"/>
              </a:rPr>
            </a:br>
            <a:br>
              <a:rPr lang="en-GB" sz="2000" b="1">
                <a:latin typeface="Arial" panose="020B0604020202020204" pitchFamily="34" charset="0"/>
                <a:cs typeface="Arial" panose="020B0604020202020204" pitchFamily="34" charset="0"/>
              </a:rPr>
            </a:br>
            <a:r>
              <a:rPr lang="en-GB" sz="2000" b="1">
                <a:latin typeface="Arial" panose="020B0604020202020204" pitchFamily="34" charset="0"/>
                <a:cs typeface="Arial" panose="020B0604020202020204" pitchFamily="34" charset="0"/>
              </a:rPr>
              <a:t>Fees</a:t>
            </a:r>
          </a:p>
        </p:txBody>
      </p:sp>
      <p:sp>
        <p:nvSpPr>
          <p:cNvPr id="13" name="TextBox 12">
            <a:extLst>
              <a:ext uri="{FF2B5EF4-FFF2-40B4-BE49-F238E27FC236}">
                <a16:creationId xmlns:a16="http://schemas.microsoft.com/office/drawing/2014/main" id="{5A203080-254D-224A-D5FE-D4A51BF114E0}"/>
              </a:ext>
            </a:extLst>
          </p:cNvPr>
          <p:cNvSpPr txBox="1"/>
          <p:nvPr/>
        </p:nvSpPr>
        <p:spPr>
          <a:xfrm>
            <a:off x="106594" y="4208721"/>
            <a:ext cx="1074933" cy="1015663"/>
          </a:xfrm>
          <a:prstGeom prst="rect">
            <a:avLst/>
          </a:prstGeom>
          <a:noFill/>
        </p:spPr>
        <p:txBody>
          <a:bodyPr wrap="square" rtlCol="0">
            <a:spAutoFit/>
          </a:bodyPr>
          <a:lstStyle/>
          <a:p>
            <a:r>
              <a:rPr lang="en-GB" sz="2000" b="1">
                <a:latin typeface="Arial" panose="020B0604020202020204" pitchFamily="34" charset="0"/>
                <a:cs typeface="Arial" panose="020B0604020202020204" pitchFamily="34" charset="0"/>
              </a:rPr>
              <a:t>Policy</a:t>
            </a:r>
          </a:p>
          <a:p>
            <a:endParaRPr lang="en-GB" sz="2000">
              <a:latin typeface="Arial" panose="020B0604020202020204" pitchFamily="34" charset="0"/>
              <a:cs typeface="Arial" panose="020B0604020202020204" pitchFamily="34" charset="0"/>
            </a:endParaRPr>
          </a:p>
          <a:p>
            <a:r>
              <a:rPr lang="en-GB" sz="2000" b="1">
                <a:latin typeface="Arial" panose="020B0604020202020204" pitchFamily="34" charset="0"/>
                <a:cs typeface="Arial" panose="020B0604020202020204" pitchFamily="34" charset="0"/>
              </a:rPr>
              <a:t>Metric</a:t>
            </a:r>
          </a:p>
        </p:txBody>
      </p:sp>
      <p:sp>
        <p:nvSpPr>
          <p:cNvPr id="14" name="TextBox 13">
            <a:extLst>
              <a:ext uri="{FF2B5EF4-FFF2-40B4-BE49-F238E27FC236}">
                <a16:creationId xmlns:a16="http://schemas.microsoft.com/office/drawing/2014/main" id="{23DB48D6-B5D7-31FB-8F60-299CD344A63C}"/>
              </a:ext>
            </a:extLst>
          </p:cNvPr>
          <p:cNvSpPr txBox="1"/>
          <p:nvPr/>
        </p:nvSpPr>
        <p:spPr>
          <a:xfrm>
            <a:off x="1419974" y="2443359"/>
            <a:ext cx="1045823" cy="1015663"/>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1998</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£1,000</a:t>
            </a:r>
          </a:p>
        </p:txBody>
      </p:sp>
      <p:sp>
        <p:nvSpPr>
          <p:cNvPr id="15" name="TextBox 14">
            <a:extLst>
              <a:ext uri="{FF2B5EF4-FFF2-40B4-BE49-F238E27FC236}">
                <a16:creationId xmlns:a16="http://schemas.microsoft.com/office/drawing/2014/main" id="{7FB8998B-97D0-E9C0-DCFA-7179F40E7A41}"/>
              </a:ext>
            </a:extLst>
          </p:cNvPr>
          <p:cNvSpPr txBox="1"/>
          <p:nvPr/>
        </p:nvSpPr>
        <p:spPr>
          <a:xfrm>
            <a:off x="4277044" y="4195106"/>
            <a:ext cx="1818956" cy="2554545"/>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KIS</a:t>
            </a:r>
          </a:p>
          <a:p>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Satisfaction</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Employment</a:t>
            </a:r>
          </a:p>
          <a:p>
            <a:r>
              <a:rPr lang="en-GB" sz="2000">
                <a:latin typeface="Arial" panose="020B0604020202020204" pitchFamily="34" charset="0"/>
                <a:cs typeface="Arial" panose="020B0604020202020204" pitchFamily="34" charset="0"/>
              </a:rPr>
              <a:t>Learning Act.</a:t>
            </a:r>
          </a:p>
          <a:p>
            <a:r>
              <a:rPr lang="en-GB" sz="2000">
                <a:latin typeface="Arial" panose="020B0604020202020204" pitchFamily="34" charset="0"/>
                <a:cs typeface="Arial" panose="020B0604020202020204" pitchFamily="34" charset="0"/>
              </a:rPr>
              <a:t>Course Design</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Cost …</a:t>
            </a:r>
          </a:p>
        </p:txBody>
      </p:sp>
      <p:sp>
        <p:nvSpPr>
          <p:cNvPr id="16" name="TextBox 15">
            <a:extLst>
              <a:ext uri="{FF2B5EF4-FFF2-40B4-BE49-F238E27FC236}">
                <a16:creationId xmlns:a16="http://schemas.microsoft.com/office/drawing/2014/main" id="{9BFAA51B-713D-0CA1-6A1D-840DC4E298EF}"/>
              </a:ext>
            </a:extLst>
          </p:cNvPr>
          <p:cNvSpPr txBox="1"/>
          <p:nvPr/>
        </p:nvSpPr>
        <p:spPr>
          <a:xfrm>
            <a:off x="2949111" y="2443359"/>
            <a:ext cx="1045823" cy="1015663"/>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2006</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£3,000</a:t>
            </a:r>
          </a:p>
        </p:txBody>
      </p:sp>
      <p:sp>
        <p:nvSpPr>
          <p:cNvPr id="17" name="TextBox 16">
            <a:extLst>
              <a:ext uri="{FF2B5EF4-FFF2-40B4-BE49-F238E27FC236}">
                <a16:creationId xmlns:a16="http://schemas.microsoft.com/office/drawing/2014/main" id="{AFA8EA0F-1D88-E6AC-1172-B1F65E7BB096}"/>
              </a:ext>
            </a:extLst>
          </p:cNvPr>
          <p:cNvSpPr txBox="1"/>
          <p:nvPr/>
        </p:nvSpPr>
        <p:spPr>
          <a:xfrm>
            <a:off x="4478248" y="2422849"/>
            <a:ext cx="1045823" cy="1015663"/>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2012</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£9,000</a:t>
            </a:r>
          </a:p>
        </p:txBody>
      </p:sp>
      <p:sp>
        <p:nvSpPr>
          <p:cNvPr id="18" name="TextBox 17">
            <a:extLst>
              <a:ext uri="{FF2B5EF4-FFF2-40B4-BE49-F238E27FC236}">
                <a16:creationId xmlns:a16="http://schemas.microsoft.com/office/drawing/2014/main" id="{CF37796C-6C1C-B294-FF76-855AC5D4081F}"/>
              </a:ext>
            </a:extLst>
          </p:cNvPr>
          <p:cNvSpPr txBox="1"/>
          <p:nvPr/>
        </p:nvSpPr>
        <p:spPr>
          <a:xfrm>
            <a:off x="7924800" y="2443359"/>
            <a:ext cx="1045823" cy="1015663"/>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2018</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£9,250</a:t>
            </a:r>
          </a:p>
        </p:txBody>
      </p:sp>
      <p:sp>
        <p:nvSpPr>
          <p:cNvPr id="19" name="TextBox 18">
            <a:extLst>
              <a:ext uri="{FF2B5EF4-FFF2-40B4-BE49-F238E27FC236}">
                <a16:creationId xmlns:a16="http://schemas.microsoft.com/office/drawing/2014/main" id="{5EA66C16-60BF-8C6B-7820-A99680B2AF3C}"/>
              </a:ext>
            </a:extLst>
          </p:cNvPr>
          <p:cNvSpPr txBox="1"/>
          <p:nvPr/>
        </p:nvSpPr>
        <p:spPr>
          <a:xfrm>
            <a:off x="6201524" y="2443359"/>
            <a:ext cx="1045823" cy="1015663"/>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2015</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£9,000</a:t>
            </a:r>
          </a:p>
        </p:txBody>
      </p:sp>
      <p:sp>
        <p:nvSpPr>
          <p:cNvPr id="20" name="TextBox 19">
            <a:extLst>
              <a:ext uri="{FF2B5EF4-FFF2-40B4-BE49-F238E27FC236}">
                <a16:creationId xmlns:a16="http://schemas.microsoft.com/office/drawing/2014/main" id="{213BA197-615A-2872-33B9-31E27E77232B}"/>
              </a:ext>
            </a:extLst>
          </p:cNvPr>
          <p:cNvSpPr txBox="1"/>
          <p:nvPr/>
        </p:nvSpPr>
        <p:spPr>
          <a:xfrm>
            <a:off x="6201524" y="4184965"/>
            <a:ext cx="1605166" cy="1631216"/>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KIS Review</a:t>
            </a:r>
          </a:p>
          <a:p>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HEFCE</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Learning Gain Pilot</a:t>
            </a:r>
          </a:p>
        </p:txBody>
      </p:sp>
      <p:sp>
        <p:nvSpPr>
          <p:cNvPr id="21" name="TextBox 20">
            <a:extLst>
              <a:ext uri="{FF2B5EF4-FFF2-40B4-BE49-F238E27FC236}">
                <a16:creationId xmlns:a16="http://schemas.microsoft.com/office/drawing/2014/main" id="{5E0F7F2B-0DB6-4168-6863-5015E42BB1F2}"/>
              </a:ext>
            </a:extLst>
          </p:cNvPr>
          <p:cNvSpPr txBox="1"/>
          <p:nvPr/>
        </p:nvSpPr>
        <p:spPr>
          <a:xfrm>
            <a:off x="7924800" y="4205475"/>
            <a:ext cx="1818956" cy="2554545"/>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TEF</a:t>
            </a:r>
          </a:p>
          <a:p>
            <a:endParaRPr lang="en-GB" sz="2000">
              <a:latin typeface="Arial" panose="020B0604020202020204" pitchFamily="34" charset="0"/>
              <a:cs typeface="Arial" panose="020B0604020202020204" pitchFamily="34" charset="0"/>
            </a:endParaRPr>
          </a:p>
          <a:p>
            <a:r>
              <a:rPr lang="en-GB" sz="2000" err="1">
                <a:latin typeface="Arial" panose="020B0604020202020204" pitchFamily="34" charset="0"/>
                <a:cs typeface="Arial" panose="020B0604020202020204" pitchFamily="34" charset="0"/>
              </a:rPr>
              <a:t>OfS</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Benchmarks</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Gold</a:t>
            </a:r>
          </a:p>
          <a:p>
            <a:r>
              <a:rPr lang="en-GB" sz="2000">
                <a:latin typeface="Arial" panose="020B0604020202020204" pitchFamily="34" charset="0"/>
                <a:cs typeface="Arial" panose="020B0604020202020204" pitchFamily="34" charset="0"/>
              </a:rPr>
              <a:t>- Silver </a:t>
            </a:r>
          </a:p>
          <a:p>
            <a:r>
              <a:rPr lang="en-GB" sz="2000">
                <a:latin typeface="Arial" panose="020B0604020202020204" pitchFamily="34" charset="0"/>
                <a:cs typeface="Arial" panose="020B0604020202020204" pitchFamily="34" charset="0"/>
              </a:rPr>
              <a:t>- Bronze</a:t>
            </a:r>
          </a:p>
          <a:p>
            <a:endParaRPr lang="en-GB" sz="200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0D59CD7-380A-9171-372D-0005C9CC3F0A}"/>
              </a:ext>
            </a:extLst>
          </p:cNvPr>
          <p:cNvSpPr txBox="1"/>
          <p:nvPr/>
        </p:nvSpPr>
        <p:spPr>
          <a:xfrm>
            <a:off x="9627955" y="2443359"/>
            <a:ext cx="1045823" cy="1015663"/>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2023</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£9,250</a:t>
            </a:r>
          </a:p>
        </p:txBody>
      </p:sp>
      <p:sp>
        <p:nvSpPr>
          <p:cNvPr id="23" name="TextBox 22">
            <a:extLst>
              <a:ext uri="{FF2B5EF4-FFF2-40B4-BE49-F238E27FC236}">
                <a16:creationId xmlns:a16="http://schemas.microsoft.com/office/drawing/2014/main" id="{0EA3E802-4BC6-3A1F-E443-876B9A9F5340}"/>
              </a:ext>
            </a:extLst>
          </p:cNvPr>
          <p:cNvSpPr txBox="1"/>
          <p:nvPr/>
        </p:nvSpPr>
        <p:spPr>
          <a:xfrm>
            <a:off x="9743756" y="4184965"/>
            <a:ext cx="1818956" cy="1323439"/>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TEF</a:t>
            </a:r>
          </a:p>
          <a:p>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Educational</a:t>
            </a:r>
          </a:p>
          <a:p>
            <a:r>
              <a:rPr lang="en-GB" sz="2000">
                <a:latin typeface="Arial" panose="020B0604020202020204" pitchFamily="34" charset="0"/>
                <a:cs typeface="Arial" panose="020B0604020202020204" pitchFamily="34" charset="0"/>
              </a:rPr>
              <a:t>Gain</a:t>
            </a:r>
          </a:p>
        </p:txBody>
      </p:sp>
    </p:spTree>
    <p:extLst>
      <p:ext uri="{BB962C8B-B14F-4D97-AF65-F5344CB8AC3E}">
        <p14:creationId xmlns:p14="http://schemas.microsoft.com/office/powerpoint/2010/main" val="896671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4C03-8B61-DAF1-F26D-13078F729002}"/>
              </a:ext>
            </a:extLst>
          </p:cNvPr>
          <p:cNvSpPr>
            <a:spLocks noGrp="1"/>
          </p:cNvSpPr>
          <p:nvPr>
            <p:ph type="title"/>
          </p:nvPr>
        </p:nvSpPr>
        <p:spPr>
          <a:xfrm>
            <a:off x="861180" y="1"/>
            <a:ext cx="9692640" cy="657546"/>
          </a:xfrm>
        </p:spPr>
        <p:txBody>
          <a:bodyPr>
            <a:normAutofit fontScale="90000"/>
          </a:bodyPr>
          <a:lstStyle/>
          <a:p>
            <a:r>
              <a:rPr lang="en-GB">
                <a:latin typeface="Arial" panose="020B0604020202020204" pitchFamily="34" charset="0"/>
                <a:cs typeface="Arial" panose="020B0604020202020204" pitchFamily="34" charset="0"/>
              </a:rPr>
              <a:t>Sample across faculties/years</a:t>
            </a:r>
          </a:p>
        </p:txBody>
      </p:sp>
      <p:graphicFrame>
        <p:nvGraphicFramePr>
          <p:cNvPr id="4" name="Table 3">
            <a:extLst>
              <a:ext uri="{FF2B5EF4-FFF2-40B4-BE49-F238E27FC236}">
                <a16:creationId xmlns:a16="http://schemas.microsoft.com/office/drawing/2014/main" id="{62CD9CCE-4C96-3C6C-0A60-B0FBE5BDB49F}"/>
              </a:ext>
            </a:extLst>
          </p:cNvPr>
          <p:cNvGraphicFramePr>
            <a:graphicFrameLocks noGrp="1"/>
          </p:cNvGraphicFramePr>
          <p:nvPr>
            <p:extLst>
              <p:ext uri="{D42A27DB-BD31-4B8C-83A1-F6EECF244321}">
                <p14:modId xmlns:p14="http://schemas.microsoft.com/office/powerpoint/2010/main" val="560805709"/>
              </p:ext>
            </p:extLst>
          </p:nvPr>
        </p:nvGraphicFramePr>
        <p:xfrm>
          <a:off x="575556" y="720904"/>
          <a:ext cx="10263888" cy="6096000"/>
        </p:xfrm>
        <a:graphic>
          <a:graphicData uri="http://schemas.openxmlformats.org/drawingml/2006/table">
            <a:tbl>
              <a:tblPr/>
              <a:tblGrid>
                <a:gridCol w="2597403">
                  <a:extLst>
                    <a:ext uri="{9D8B030D-6E8A-4147-A177-3AD203B41FA5}">
                      <a16:colId xmlns:a16="http://schemas.microsoft.com/office/drawing/2014/main" val="2972581299"/>
                    </a:ext>
                  </a:extLst>
                </a:gridCol>
                <a:gridCol w="1533297">
                  <a:extLst>
                    <a:ext uri="{9D8B030D-6E8A-4147-A177-3AD203B41FA5}">
                      <a16:colId xmlns:a16="http://schemas.microsoft.com/office/drawing/2014/main" val="460054622"/>
                    </a:ext>
                  </a:extLst>
                </a:gridCol>
                <a:gridCol w="1533297">
                  <a:extLst>
                    <a:ext uri="{9D8B030D-6E8A-4147-A177-3AD203B41FA5}">
                      <a16:colId xmlns:a16="http://schemas.microsoft.com/office/drawing/2014/main" val="3954443761"/>
                    </a:ext>
                  </a:extLst>
                </a:gridCol>
                <a:gridCol w="1533297">
                  <a:extLst>
                    <a:ext uri="{9D8B030D-6E8A-4147-A177-3AD203B41FA5}">
                      <a16:colId xmlns:a16="http://schemas.microsoft.com/office/drawing/2014/main" val="1832609236"/>
                    </a:ext>
                  </a:extLst>
                </a:gridCol>
                <a:gridCol w="1533297">
                  <a:extLst>
                    <a:ext uri="{9D8B030D-6E8A-4147-A177-3AD203B41FA5}">
                      <a16:colId xmlns:a16="http://schemas.microsoft.com/office/drawing/2014/main" val="308220515"/>
                    </a:ext>
                  </a:extLst>
                </a:gridCol>
                <a:gridCol w="1533297">
                  <a:extLst>
                    <a:ext uri="{9D8B030D-6E8A-4147-A177-3AD203B41FA5}">
                      <a16:colId xmlns:a16="http://schemas.microsoft.com/office/drawing/2014/main" val="2451244795"/>
                    </a:ext>
                  </a:extLst>
                </a:gridCol>
              </a:tblGrid>
              <a:tr h="259937">
                <a:tc rowSpan="2">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Academic Year</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gridSpan="5">
                  <a:txBody>
                    <a:bodyPr/>
                    <a:lstStyle/>
                    <a:p>
                      <a:pPr algn="ctr"/>
                      <a:r>
                        <a:rPr lang="en-US" sz="2000" kern="0">
                          <a:effectLst/>
                          <a:latin typeface="Times New Roman" panose="02020603050405020304" pitchFamily="18" charset="0"/>
                          <a:ea typeface="Aptos" panose="020B0004020202020204" pitchFamily="34" charset="0"/>
                          <a:cs typeface="Times New Roman" panose="02020603050405020304" pitchFamily="18" charset="0"/>
                        </a:rPr>
                        <a:t>Faculty</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8274910"/>
                  </a:ext>
                </a:extLst>
              </a:tr>
              <a:tr h="259937">
                <a:tc vMerge="1">
                  <a:txBody>
                    <a:bodyPr/>
                    <a:lstStyle/>
                    <a:p>
                      <a:endParaRPr lang="en-GB"/>
                    </a:p>
                  </a:txBody>
                  <a:tcPr/>
                </a:tc>
                <a:tc>
                  <a:txBody>
                    <a:bodyPr/>
                    <a:lstStyle/>
                    <a:p>
                      <a:r>
                        <a:rPr lang="en-US" sz="2000" kern="0">
                          <a:effectLst/>
                          <a:latin typeface="Times New Roman" panose="02020603050405020304" pitchFamily="18" charset="0"/>
                          <a:cs typeface="Times New Roman" panose="02020603050405020304" pitchFamily="18" charset="0"/>
                        </a:rPr>
                        <a:t>             FMH</a:t>
                      </a:r>
                      <a:endParaRPr lang="en-GB" sz="2000" kern="1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HUM</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SCI</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SSF</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Total</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7552570"/>
                  </a:ext>
                </a:extLst>
              </a:tr>
              <a:tr h="259937">
                <a:tc rowSpan="2">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2015/6</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206</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739</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346</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713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2004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93921706"/>
                  </a:ext>
                </a:extLst>
              </a:tr>
              <a:tr h="259937">
                <a:tc vMerge="1">
                  <a:txBody>
                    <a:bodyPr/>
                    <a:lstStyle/>
                    <a:p>
                      <a:endParaRPr lang="en-GB"/>
                    </a:p>
                  </a:txBody>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0.52</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1.87</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0.88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1.81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5.08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2096696238"/>
                  </a:ext>
                </a:extLst>
              </a:tr>
              <a:tr h="259937">
                <a:tc rowSpan="2">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2016/7</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404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1492</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798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1438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4132</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1114937130"/>
                  </a:ext>
                </a:extLst>
              </a:tr>
              <a:tr h="259937">
                <a:tc vMerge="1">
                  <a:txBody>
                    <a:bodyPr/>
                    <a:lstStyle/>
                    <a:p>
                      <a:endParaRPr lang="en-GB"/>
                    </a:p>
                  </a:txBody>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1.02</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3.78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2.02</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3.64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10.47</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1514079245"/>
                  </a:ext>
                </a:extLst>
              </a:tr>
              <a:tr h="259937">
                <a:tc rowSpan="2">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2017/8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684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2066</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1205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2089</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6044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3396375096"/>
                  </a:ext>
                </a:extLst>
              </a:tr>
              <a:tr h="259937">
                <a:tc vMerge="1">
                  <a:txBody>
                    <a:bodyPr/>
                    <a:lstStyle/>
                    <a:p>
                      <a:endParaRPr lang="en-GB"/>
                    </a:p>
                  </a:txBody>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1.73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5.24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3.05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5.29</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15.32</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2927408727"/>
                  </a:ext>
                </a:extLst>
              </a:tr>
              <a:tr h="259937">
                <a:tc rowSpan="2">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2018/9</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781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2105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1444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2262</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6592</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4094073745"/>
                  </a:ext>
                </a:extLst>
              </a:tr>
              <a:tr h="259937">
                <a:tc vMerge="1">
                  <a:txBody>
                    <a:bodyPr/>
                    <a:lstStyle/>
                    <a:p>
                      <a:endParaRPr lang="en-GB"/>
                    </a:p>
                  </a:txBody>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1.98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5.34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3.66</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5.73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16.71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2130713751"/>
                  </a:ext>
                </a:extLst>
              </a:tr>
              <a:tr h="259937">
                <a:tc rowSpan="2">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2019/0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927</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1960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1563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2463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6913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571684995"/>
                  </a:ext>
                </a:extLst>
              </a:tr>
              <a:tr h="259937">
                <a:tc vMerge="1">
                  <a:txBody>
                    <a:bodyPr/>
                    <a:lstStyle/>
                    <a:p>
                      <a:endParaRPr lang="en-GB"/>
                    </a:p>
                  </a:txBody>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2.35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4.97</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3.96</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6.24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17.52</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2124504938"/>
                  </a:ext>
                </a:extLst>
              </a:tr>
              <a:tr h="259937">
                <a:tc rowSpan="2">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2020/1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965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1808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1569</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2602</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6944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463885280"/>
                  </a:ext>
                </a:extLst>
              </a:tr>
              <a:tr h="259937">
                <a:tc vMerge="1">
                  <a:txBody>
                    <a:bodyPr/>
                    <a:lstStyle/>
                    <a:p>
                      <a:endParaRPr lang="en-GB"/>
                    </a:p>
                  </a:txBody>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2.45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4.58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3.98</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6.59</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17.60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35823137"/>
                  </a:ext>
                </a:extLst>
              </a:tr>
              <a:tr h="259937">
                <a:tc rowSpan="2">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2021/2</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660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1122</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1047</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1645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4474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4224307755"/>
                  </a:ext>
                </a:extLst>
              </a:tr>
              <a:tr h="259937">
                <a:tc vMerge="1">
                  <a:txBody>
                    <a:bodyPr/>
                    <a:lstStyle/>
                    <a:p>
                      <a:endParaRPr lang="en-GB"/>
                    </a:p>
                  </a:txBody>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1.67</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2.84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2.65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4.17</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dash"/>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11.34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306997678"/>
                  </a:ext>
                </a:extLst>
              </a:tr>
              <a:tr h="259937">
                <a:tc rowSpan="2">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2022/3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343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570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515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924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2352</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1302532878"/>
                  </a:ext>
                </a:extLst>
              </a:tr>
              <a:tr h="259937">
                <a:tc vMerge="1">
                  <a:txBody>
                    <a:bodyPr/>
                    <a:lstStyle/>
                    <a:p>
                      <a:endParaRPr lang="en-GB"/>
                    </a:p>
                  </a:txBody>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0.87</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1.44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1.31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2.34</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5.96</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4475263"/>
                  </a:ext>
                </a:extLst>
              </a:tr>
              <a:tr h="259937">
                <a:tc>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Total</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4970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11862</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8487</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14136</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39455</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32685776"/>
                  </a:ext>
                </a:extLst>
              </a:tr>
              <a:tr h="259937">
                <a:tc>
                  <a:txBody>
                    <a:bodyPr/>
                    <a:lstStyle/>
                    <a:p>
                      <a:r>
                        <a:rPr lang="en-US" sz="20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12.60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30.06</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21.51</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35.83</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a:r>
                        <a:rPr lang="en-US" sz="2000" kern="0">
                          <a:effectLst/>
                          <a:latin typeface="Times New Roman" panose="02020603050405020304" pitchFamily="18" charset="0"/>
                          <a:ea typeface="Aptos" panose="020B0004020202020204" pitchFamily="34" charset="0"/>
                          <a:cs typeface="Times New Roman" panose="02020603050405020304" pitchFamily="18" charset="0"/>
                        </a:rPr>
                        <a:t>100.00</a:t>
                      </a:r>
                      <a:endParaRPr lang="en-GB"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0459177"/>
                  </a:ext>
                </a:extLst>
              </a:tr>
            </a:tbl>
          </a:graphicData>
        </a:graphic>
      </p:graphicFrame>
    </p:spTree>
    <p:extLst>
      <p:ext uri="{BB962C8B-B14F-4D97-AF65-F5344CB8AC3E}">
        <p14:creationId xmlns:p14="http://schemas.microsoft.com/office/powerpoint/2010/main" val="592224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FB45B29F-643F-E003-CB38-6C9BC52489E8}"/>
              </a:ext>
            </a:extLst>
          </p:cNvPr>
          <p:cNvSpPr>
            <a:spLocks noGrp="1"/>
          </p:cNvSpPr>
          <p:nvPr>
            <p:ph type="title"/>
          </p:nvPr>
        </p:nvSpPr>
        <p:spPr>
          <a:xfrm>
            <a:off x="8318090" y="758952"/>
            <a:ext cx="2802194" cy="4041648"/>
          </a:xfrm>
        </p:spPr>
        <p:txBody>
          <a:bodyPr vert="horz" lIns="91440" tIns="45720" rIns="91440" bIns="45720" rtlCol="0" anchor="b">
            <a:normAutofit/>
          </a:bodyPr>
          <a:lstStyle/>
          <a:p>
            <a:pPr>
              <a:lnSpc>
                <a:spcPct val="85000"/>
              </a:lnSpc>
            </a:pPr>
            <a:r>
              <a:rPr lang="en-US" sz="3700">
                <a:solidFill>
                  <a:srgbClr val="FFFFFF"/>
                </a:solidFill>
                <a:latin typeface="Arial" panose="020B0604020202020204" pitchFamily="34" charset="0"/>
                <a:cs typeface="Arial" panose="020B0604020202020204" pitchFamily="34" charset="0"/>
              </a:rPr>
              <a:t>Stage Mark Regressions</a:t>
            </a:r>
          </a:p>
        </p:txBody>
      </p:sp>
      <p:sp useBgFill="1">
        <p:nvSpPr>
          <p:cNvPr id="18" name="Rectangle 17">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5C9E0DE8-062B-1FFA-FD5B-D3FA4396CF63}"/>
                  </a:ext>
                </a:extLst>
              </p:cNvPr>
              <p:cNvGraphicFramePr>
                <a:graphicFrameLocks noGrp="1"/>
              </p:cNvGraphicFramePr>
              <p:nvPr>
                <p:ph idx="1"/>
                <p:extLst>
                  <p:ext uri="{D42A27DB-BD31-4B8C-83A1-F6EECF244321}">
                    <p14:modId xmlns:p14="http://schemas.microsoft.com/office/powerpoint/2010/main" val="1149337524"/>
                  </p:ext>
                </p:extLst>
              </p:nvPr>
            </p:nvGraphicFramePr>
            <p:xfrm>
              <a:off x="500278" y="32569"/>
              <a:ext cx="7471915" cy="6551782"/>
            </p:xfrm>
            <a:graphic>
              <a:graphicData uri="http://schemas.openxmlformats.org/drawingml/2006/table">
                <a:tbl>
                  <a:tblPr/>
                  <a:tblGrid>
                    <a:gridCol w="588783">
                      <a:extLst>
                        <a:ext uri="{9D8B030D-6E8A-4147-A177-3AD203B41FA5}">
                          <a16:colId xmlns:a16="http://schemas.microsoft.com/office/drawing/2014/main" val="909033129"/>
                        </a:ext>
                      </a:extLst>
                    </a:gridCol>
                    <a:gridCol w="1047964">
                      <a:extLst>
                        <a:ext uri="{9D8B030D-6E8A-4147-A177-3AD203B41FA5}">
                          <a16:colId xmlns:a16="http://schemas.microsoft.com/office/drawing/2014/main" val="3778021416"/>
                        </a:ext>
                      </a:extLst>
                    </a:gridCol>
                    <a:gridCol w="1458792">
                      <a:extLst>
                        <a:ext uri="{9D8B030D-6E8A-4147-A177-3AD203B41FA5}">
                          <a16:colId xmlns:a16="http://schemas.microsoft.com/office/drawing/2014/main" val="2240180867"/>
                        </a:ext>
                      </a:extLst>
                    </a:gridCol>
                    <a:gridCol w="1458792">
                      <a:extLst>
                        <a:ext uri="{9D8B030D-6E8A-4147-A177-3AD203B41FA5}">
                          <a16:colId xmlns:a16="http://schemas.microsoft.com/office/drawing/2014/main" val="638397674"/>
                        </a:ext>
                      </a:extLst>
                    </a:gridCol>
                    <a:gridCol w="1458792">
                      <a:extLst>
                        <a:ext uri="{9D8B030D-6E8A-4147-A177-3AD203B41FA5}">
                          <a16:colId xmlns:a16="http://schemas.microsoft.com/office/drawing/2014/main" val="961817764"/>
                        </a:ext>
                      </a:extLst>
                    </a:gridCol>
                    <a:gridCol w="1458792">
                      <a:extLst>
                        <a:ext uri="{9D8B030D-6E8A-4147-A177-3AD203B41FA5}">
                          <a16:colId xmlns:a16="http://schemas.microsoft.com/office/drawing/2014/main" val="1689401209"/>
                        </a:ext>
                      </a:extLst>
                    </a:gridCol>
                  </a:tblGrid>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(2)</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(3)</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773538897"/>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Stage 1 Mark</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Stage 2 Mark</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Stage 3 Mark</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Stage Mark (all)</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3462221"/>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Female</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0.526</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0.193</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0.841</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0.530</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49902879"/>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(0.134)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(0.129)</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(0.125)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(0.0750)</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1285211022"/>
                      </a:ext>
                    </a:extLst>
                  </a:tr>
                  <a:tr h="238323">
                    <a:tc rowSpan="6">
                      <a:txBody>
                        <a:bodyPr/>
                        <a:lstStyle/>
                        <a:p>
                          <a:pPr algn="ctr"/>
                          <a:r>
                            <a:rPr lang="en-GB" sz="1550" kern="100">
                              <a:effectLst/>
                              <a:latin typeface="Aptos" panose="020B0004020202020204" pitchFamily="34" charset="0"/>
                              <a:cs typeface="Times New Roman" panose="02020603050405020304" pitchFamily="18" charset="0"/>
                            </a:rPr>
                            <a:t>Ethnicity </a:t>
                          </a:r>
                        </a:p>
                        <a:p>
                          <a:pPr algn="ctr"/>
                          <a:r>
                            <a:rPr lang="en-GB" sz="1550" kern="100">
                              <a:effectLst/>
                              <a:latin typeface="Aptos" panose="020B0004020202020204" pitchFamily="34" charset="0"/>
                              <a:cs typeface="Times New Roman" panose="02020603050405020304" pitchFamily="18" charset="0"/>
                            </a:rPr>
                            <a:t>Base = White</a:t>
                          </a:r>
                        </a:p>
                      </a:txBody>
                      <a:tcPr marL="46953" marR="46953" marT="0" marB="0" vert="vert270">
                        <a:lnL>
                          <a:noFill/>
                        </a:lnL>
                        <a:lnR>
                          <a:noFill/>
                        </a:lnR>
                        <a:lnT>
                          <a:noFill/>
                        </a:lnT>
                        <a:lnB>
                          <a:noFill/>
                        </a:lnB>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Black</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-3.029</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-2.848</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-2.459</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-2.771</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2480487728"/>
                      </a:ext>
                    </a:extLst>
                  </a:tr>
                  <a:tr h="238323">
                    <a:tc vMerge="1">
                      <a:txBody>
                        <a:bodyPr/>
                        <a:lstStyle/>
                        <a:p>
                          <a:endParaRPr/>
                        </a:p>
                      </a:txBody>
                      <a:tcPr marL="46953" marR="46953" marT="0" marB="0">
                        <a:lnL>
                          <a:noFill/>
                        </a:lnL>
                        <a:lnR>
                          <a:noFill/>
                        </a:lnR>
                        <a:lnT>
                          <a:noFill/>
                        </a:lnT>
                        <a:lnB>
                          <a:noFill/>
                        </a:lnB>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(0.300)</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(0.289)</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(0.279)</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(0.168)</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2263787115"/>
                      </a:ext>
                    </a:extLst>
                  </a:tr>
                  <a:tr h="238323">
                    <a:tc vMerge="1">
                      <a:txBody>
                        <a:bodyPr/>
                        <a:lstStyle/>
                        <a:p>
                          <a:endParaRPr/>
                        </a:p>
                      </a:txBody>
                      <a:tcPr marL="46953" marR="46953" marT="0" marB="0">
                        <a:lnL>
                          <a:noFill/>
                        </a:lnL>
                        <a:lnR>
                          <a:noFill/>
                        </a:lnR>
                        <a:lnT>
                          <a:noFill/>
                        </a:lnT>
                        <a:lnB>
                          <a:noFill/>
                        </a:lnB>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Asian</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-1.608</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-1.581</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-1.425</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-1.540</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3706371117"/>
                      </a:ext>
                    </a:extLst>
                  </a:tr>
                  <a:tr h="238323">
                    <a:tc vMerge="1">
                      <a:txBody>
                        <a:bodyPr/>
                        <a:lstStyle/>
                        <a:p>
                          <a:endParaRPr/>
                        </a:p>
                      </a:txBody>
                      <a:tcPr marL="46953" marR="46953" marT="0" marB="0">
                        <a:lnL>
                          <a:noFill/>
                        </a:lnL>
                        <a:lnR>
                          <a:noFill/>
                        </a:lnR>
                        <a:lnT>
                          <a:noFill/>
                        </a:lnT>
                        <a:lnB>
                          <a:noFill/>
                        </a:lnB>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(0.259)</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(0.249)</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(0.241)</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(0.145)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242657530"/>
                      </a:ext>
                    </a:extLst>
                  </a:tr>
                  <a:tr h="238323">
                    <a:tc vMerge="1">
                      <a:txBody>
                        <a:bodyPr/>
                        <a:lstStyle/>
                        <a:p>
                          <a:endParaRPr/>
                        </a:p>
                      </a:txBody>
                      <a:tcPr marL="46953" marR="46953" marT="0" marB="0">
                        <a:lnL>
                          <a:noFill/>
                        </a:lnL>
                        <a:lnR>
                          <a:noFill/>
                        </a:lnR>
                        <a:lnT>
                          <a:noFill/>
                        </a:lnT>
                        <a:lnB>
                          <a:noFill/>
                        </a:lnB>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Other</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-1.348</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-1.102</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-0.838</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-1.094</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3831563968"/>
                      </a:ext>
                    </a:extLst>
                  </a:tr>
                  <a:tr h="238323">
                    <a:tc vMerge="1">
                      <a:txBody>
                        <a:bodyPr/>
                        <a:lstStyle/>
                        <a:p>
                          <a:endParaRPr/>
                        </a:p>
                      </a:txBody>
                      <a:tcPr marL="46953" marR="46953" marT="0" marB="0">
                        <a:lnL>
                          <a:noFill/>
                        </a:lnL>
                        <a:lnR>
                          <a:noFill/>
                        </a:lnR>
                        <a:lnT>
                          <a:noFill/>
                        </a:lnT>
                        <a:lnB>
                          <a:noFill/>
                        </a:lnB>
                        <a:noFill/>
                      </a:tcPr>
                    </a:tc>
                    <a:tc>
                      <a:txBody>
                        <a:bodyPr/>
                        <a:lstStyle/>
                        <a:p>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(0.264)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(0.253)</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(0.245)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(0.147)</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1184734996"/>
                      </a:ext>
                    </a:extLst>
                  </a:tr>
                  <a:tr h="238323">
                    <a:tc rowSpan="6">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Disability</a:t>
                          </a:r>
                        </a:p>
                        <a:p>
                          <a:pPr algn="ctr"/>
                          <a:r>
                            <a:rPr lang="en-US" sz="1550" kern="0">
                              <a:effectLst/>
                              <a:latin typeface="Aptos" panose="020B0004020202020204" pitchFamily="34" charset="0"/>
                              <a:cs typeface="Times New Roman" panose="02020603050405020304" pitchFamily="18" charset="0"/>
                            </a:rPr>
                            <a:t>Base = None</a:t>
                          </a:r>
                          <a:endParaRPr lang="en-GB" sz="1550" kern="100">
                            <a:effectLst/>
                            <a:latin typeface="Aptos" panose="020B0004020202020204" pitchFamily="34" charset="0"/>
                            <a:cs typeface="Times New Roman" panose="02020603050405020304" pitchFamily="18" charset="0"/>
                          </a:endParaRPr>
                        </a:p>
                      </a:txBody>
                      <a:tcPr marL="46953" marR="46953" marT="0" marB="0" vert="vert270">
                        <a:lnL>
                          <a:noFill/>
                        </a:lnL>
                        <a:lnR w="12700" cmpd="sng">
                          <a:noFill/>
                          <a:prstDash val="solid"/>
                        </a:lnR>
                        <a:lnT>
                          <a:noFill/>
                        </a:lnT>
                        <a:lnB>
                          <a:noFill/>
                        </a:lnB>
                        <a:lnTlToBr w="12700" cmpd="sng">
                          <a:noFill/>
                          <a:prstDash val="solid"/>
                        </a:lnTlToBr>
                        <a:lnBlToTr w="12700" cmpd="sng">
                          <a:noFill/>
                          <a:prstDash val="solid"/>
                        </a:lnBlToTr>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Physical</a:t>
                          </a:r>
                          <a:endParaRPr lang="en-GB" sz="1550"/>
                        </a:p>
                      </a:txBody>
                      <a:tcPr marL="46953" marR="46953" marT="0" marB="0">
                        <a:lnL w="12700" cmpd="sng">
                          <a:noFill/>
                          <a:prstDash val="solid"/>
                        </a:lnL>
                        <a:lnR>
                          <a:noFill/>
                        </a:lnR>
                        <a:lnT>
                          <a:noFill/>
                        </a:lnT>
                        <a:lnB>
                          <a:noFill/>
                        </a:lnB>
                        <a:lnTlToBr w="12700" cmpd="sng">
                          <a:noFill/>
                          <a:prstDash val="solid"/>
                        </a:lnTlToBr>
                        <a:lnBlToTr w="12700" cmpd="sng">
                          <a:noFill/>
                          <a:prstDash val="solid"/>
                        </a:lnBlToTr>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-0.502</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-0.663</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-0.454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-0.545</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956628158"/>
                      </a:ext>
                    </a:extLst>
                  </a:tr>
                  <a:tr h="268114">
                    <a:tc vMerge="1">
                      <a:txBody>
                        <a:bodyPr/>
                        <a:lstStyle/>
                        <a:p>
                          <a:endParaRPr/>
                        </a:p>
                      </a:txBody>
                      <a:tcPr marL="46953" marR="46953" marT="0" marB="0">
                        <a:lnL>
                          <a:noFill/>
                        </a:lnL>
                        <a:lnR>
                          <a:noFill/>
                        </a:lnR>
                        <a:lnT>
                          <a:noFill/>
                        </a:lnT>
                        <a:lnB>
                          <a:noFill/>
                        </a:lnB>
                        <a:noFill/>
                      </a:tcPr>
                    </a:tc>
                    <a:tc>
                      <a:txBody>
                        <a:bodyPr/>
                        <a:lstStyle/>
                        <a:p>
                          <a:endParaRPr lang="en-GB" sz="1550"/>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(0.285)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(0.274)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(0.265)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(0.159)</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3824765207"/>
                      </a:ext>
                    </a:extLst>
                  </a:tr>
                  <a:tr h="238323">
                    <a:tc vMerge="1">
                      <a:txBody>
                        <a:bodyPr/>
                        <a:lstStyle/>
                        <a:p>
                          <a:endParaRPr/>
                        </a:p>
                      </a:txBody>
                      <a:tcPr marL="46953" marR="46953" marT="0" marB="0">
                        <a:lnL>
                          <a:noFill/>
                        </a:lnL>
                        <a:lnR>
                          <a:noFill/>
                        </a:lnR>
                        <a:lnT>
                          <a:noFill/>
                        </a:lnT>
                        <a:lnB>
                          <a:noFill/>
                        </a:lnB>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Learning</a:t>
                          </a:r>
                          <a:endParaRPr lang="en-GB" sz="1550"/>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-1.502</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-1.145</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-0.765</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-1.144</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4015014"/>
                      </a:ext>
                    </a:extLst>
                  </a:tr>
                  <a:tr h="268114">
                    <a:tc vMerge="1">
                      <a:txBody>
                        <a:bodyPr/>
                        <a:lstStyle/>
                        <a:p>
                          <a:endParaRPr/>
                        </a:p>
                      </a:txBody>
                      <a:tcPr marL="46953" marR="46953" marT="0" marB="0">
                        <a:lnL>
                          <a:noFill/>
                        </a:lnL>
                        <a:lnR>
                          <a:noFill/>
                        </a:lnR>
                        <a:lnT>
                          <a:noFill/>
                        </a:lnT>
                        <a:lnB>
                          <a:noFill/>
                        </a:lnB>
                        <a:noFill/>
                      </a:tcPr>
                    </a:tc>
                    <a:tc>
                      <a:txBody>
                        <a:bodyPr/>
                        <a:lstStyle/>
                        <a:p>
                          <a:endParaRPr lang="en-GB" sz="1550"/>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(0.227)</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(0.218)</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(0.211)</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(0.127)</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2382135784"/>
                      </a:ext>
                    </a:extLst>
                  </a:tr>
                  <a:tr h="238323">
                    <a:tc vMerge="1">
                      <a:txBody>
                        <a:bodyPr/>
                        <a:lstStyle/>
                        <a:p>
                          <a:endParaRPr/>
                        </a:p>
                      </a:txBody>
                      <a:tcPr marL="46953" marR="46953" marT="0" marB="0">
                        <a:lnL>
                          <a:noFill/>
                        </a:lnL>
                        <a:lnR>
                          <a:noFill/>
                        </a:lnR>
                        <a:lnT>
                          <a:noFill/>
                        </a:lnT>
                        <a:lnB>
                          <a:noFill/>
                        </a:lnB>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Mental</a:t>
                          </a:r>
                          <a:endParaRPr lang="en-GB" sz="1550"/>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-0.624</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-1.523</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-0.960</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-1.032</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1968316987"/>
                      </a:ext>
                    </a:extLst>
                  </a:tr>
                  <a:tr h="268114">
                    <a:tc vMerge="1">
                      <a:txBody>
                        <a:bodyPr/>
                        <a:lstStyle/>
                        <a:p>
                          <a:endParaRPr/>
                        </a:p>
                      </a:txBody>
                      <a:tcPr marL="46953" marR="46953" marT="0" marB="0">
                        <a:lnL>
                          <a:noFill/>
                        </a:lnL>
                        <a:lnR>
                          <a:noFill/>
                        </a:lnR>
                        <a:lnT>
                          <a:noFill/>
                        </a:lnT>
                        <a:lnB>
                          <a:noFill/>
                        </a:lnB>
                        <a:noFill/>
                      </a:tcPr>
                    </a:tc>
                    <a:tc>
                      <a:txBody>
                        <a:bodyPr/>
                        <a:lstStyle/>
                        <a:p>
                          <a:endParaRPr lang="en-GB" sz="1550"/>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(0.264)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(0.254)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(0.246)</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(0.148)</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126183274"/>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Mature</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4.031</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3.439</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3.185</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3.574</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157488074"/>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(0.328)</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(0.315)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(0.305)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(0.183)</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1669817071"/>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IMD 1-2</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-0.497</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-0.525</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-0.722</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-0.583</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704403158"/>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(0.160)</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(0.154)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(0.149)</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(0.0893)</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2218020640"/>
                      </a:ext>
                    </a:extLst>
                  </a:tr>
                  <a:tr h="238323">
                    <a:tc rowSpan="4">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Stage</a:t>
                          </a:r>
                        </a:p>
                        <a:p>
                          <a:pPr algn="ctr"/>
                          <a:r>
                            <a:rPr lang="en-US" sz="1550" kern="0">
                              <a:effectLst/>
                              <a:latin typeface="Aptos" panose="020B0004020202020204" pitchFamily="34" charset="0"/>
                              <a:cs typeface="Times New Roman" panose="02020603050405020304" pitchFamily="18" charset="0"/>
                            </a:rPr>
                            <a:t>Base = 1</a:t>
                          </a:r>
                          <a:endParaRPr lang="en-GB" sz="1550" kern="100">
                            <a:effectLst/>
                            <a:latin typeface="Aptos" panose="020B0004020202020204" pitchFamily="34" charset="0"/>
                            <a:cs typeface="Times New Roman" panose="02020603050405020304" pitchFamily="18" charset="0"/>
                          </a:endParaRPr>
                        </a:p>
                      </a:txBody>
                      <a:tcPr marL="46953" marR="46953" marT="0" marB="0" vert="vert270">
                        <a:lnL>
                          <a:noFill/>
                        </a:lnL>
                        <a:lnR w="12700" cmpd="sng">
                          <a:noFill/>
                          <a:prstDash val="solid"/>
                        </a:lnR>
                        <a:lnT>
                          <a:noFill/>
                        </a:lnT>
                        <a:lnB w="12700" cap="flat" cmpd="sng" algn="ctr">
                          <a:solidFill>
                            <a:srgbClr val="000000"/>
                          </a:solidFill>
                          <a:prstDash val="solid"/>
                          <a:round/>
                          <a:headEnd type="none" w="med" len="med"/>
                          <a:tailEnd type="none" w="med" len="med"/>
                        </a:lnB>
                        <a:noFill/>
                      </a:tcPr>
                    </a:tc>
                    <a:tc>
                      <a:txBody>
                        <a:bodyPr/>
                        <a:lstStyle/>
                        <a:p>
                          <a:r>
                            <a:rPr lang="en-GB" sz="1550" kern="100">
                              <a:effectLst/>
                              <a:latin typeface="Aptos" panose="020B0004020202020204" pitchFamily="34" charset="0"/>
                              <a:ea typeface="Aptos" panose="020B0004020202020204" pitchFamily="34" charset="0"/>
                              <a:cs typeface="Times New Roman" panose="02020603050405020304" pitchFamily="18" charset="0"/>
                            </a:rPr>
                            <a:t>2</a:t>
                          </a:r>
                          <a:endParaRPr lang="en-GB" sz="1550"/>
                        </a:p>
                      </a:txBody>
                      <a:tcPr marL="46953" marR="46953" marT="0" marB="0">
                        <a:lnL w="12700" cmpd="sng">
                          <a:noFill/>
                          <a:prstDash val="solid"/>
                        </a:lnL>
                        <a:lnR>
                          <a:noFill/>
                        </a:lnR>
                        <a:lnT>
                          <a:noFill/>
                        </a:lnT>
                        <a:lnB>
                          <a:noFill/>
                        </a:lnB>
                        <a:lnTlToBr w="12700" cmpd="sng">
                          <a:noFill/>
                          <a:prstDash val="solid"/>
                        </a:lnTlToBr>
                        <a:lnBlToTr w="12700" cmpd="sng">
                          <a:noFill/>
                          <a:prstDash val="solid"/>
                        </a:lnBlToTr>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1.491</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552750009"/>
                      </a:ext>
                    </a:extLst>
                  </a:tr>
                  <a:tr h="268114">
                    <a:tc vMerge="1">
                      <a:txBody>
                        <a:bodyPr/>
                        <a:lstStyle/>
                        <a:p>
                          <a:endParaRPr/>
                        </a:p>
                      </a:txBody>
                      <a:tcPr marL="46953" marR="46953" marT="0" marB="0">
                        <a:lnL>
                          <a:noFill/>
                        </a:lnL>
                        <a:lnR>
                          <a:noFill/>
                        </a:lnR>
                        <a:lnT>
                          <a:noFill/>
                        </a:lnT>
                        <a:lnB>
                          <a:noFill/>
                        </a:lnB>
                        <a:noFill/>
                      </a:tcPr>
                    </a:tc>
                    <a:tc>
                      <a:txBody>
                        <a:bodyPr/>
                        <a:lstStyle/>
                        <a:p>
                          <a:endParaRPr lang="en-GB" sz="1550"/>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(0.0923)</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2005545046"/>
                      </a:ext>
                    </a:extLst>
                  </a:tr>
                  <a:tr h="238323">
                    <a:tc vMerge="1">
                      <a:txBody>
                        <a:bodyPr/>
                        <a:lstStyle/>
                        <a:p>
                          <a:endParaRPr/>
                        </a:p>
                      </a:txBody>
                      <a:tcPr marL="46953" marR="46953" marT="0" marB="0">
                        <a:lnL>
                          <a:noFill/>
                        </a:lnL>
                        <a:lnR>
                          <a:noFill/>
                        </a:lnR>
                        <a:lnT>
                          <a:noFill/>
                        </a:lnT>
                        <a:lnB>
                          <a:noFill/>
                        </a:lnB>
                        <a:noFill/>
                      </a:tcPr>
                    </a:tc>
                    <a:tc>
                      <a:txBody>
                        <a:bodyPr/>
                        <a:lstStyle/>
                        <a:p>
                          <a:r>
                            <a:rPr lang="en-GB" sz="1550" kern="100">
                              <a:effectLst/>
                              <a:latin typeface="Aptos" panose="020B0004020202020204" pitchFamily="34" charset="0"/>
                              <a:ea typeface="Aptos" panose="020B0004020202020204" pitchFamily="34" charset="0"/>
                              <a:cs typeface="Times New Roman" panose="02020603050405020304" pitchFamily="18" charset="0"/>
                            </a:rPr>
                            <a:t>3</a:t>
                          </a:r>
                          <a:endParaRPr lang="en-GB" sz="1550"/>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3.429</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1755820273"/>
                      </a:ext>
                    </a:extLst>
                  </a:tr>
                  <a:tr h="128351">
                    <a:tc vMerge="1">
                      <a:txBody>
                        <a:bodyPr/>
                        <a:lstStyle/>
                        <a:p>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en-GB" sz="1550"/>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(0.102)</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2060907"/>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Controls</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Y</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Y</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Y</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Y</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20254132"/>
                      </a:ext>
                    </a:extLst>
                  </a:tr>
                  <a:tr h="238323">
                    <a:tc gridSpan="2">
                      <a:txBody>
                        <a:bodyPr/>
                        <a:lstStyle/>
                        <a:p>
                          <a:pPr/>
                          <a14:m>
                            <m:oMathPara xmlns:m="http://schemas.openxmlformats.org/officeDocument/2006/math">
                              <m:oMathParaPr>
                                <m:jc m:val="left"/>
                              </m:oMathParaPr>
                              <m:oMath xmlns:m="http://schemas.openxmlformats.org/officeDocument/2006/math">
                                <m:sSup>
                                  <m:sSupPr>
                                    <m:ctrlPr>
                                      <a:rPr lang="en-US" sz="1550" i="1" kern="0" dirty="0" smtClean="0">
                                        <a:effectLst/>
                                        <a:latin typeface="Cambria Math" panose="02040503050406030204" pitchFamily="18" charset="0"/>
                                        <a:ea typeface="Aptos" panose="020B0004020202020204" pitchFamily="34" charset="0"/>
                                        <a:cs typeface="Times New Roman" panose="02020603050405020304" pitchFamily="18" charset="0"/>
                                      </a:rPr>
                                    </m:ctrlPr>
                                  </m:sSupPr>
                                  <m:e>
                                    <m:r>
                                      <a:rPr lang="en-US" sz="1550" i="1" kern="0" dirty="0" smtClean="0">
                                        <a:effectLst/>
                                        <a:latin typeface="Cambria Math" panose="02040503050406030204" pitchFamily="18" charset="0"/>
                                        <a:ea typeface="Aptos" panose="020B0004020202020204" pitchFamily="34" charset="0"/>
                                        <a:cs typeface="Times New Roman" panose="02020603050405020304" pitchFamily="18" charset="0"/>
                                      </a:rPr>
                                      <m:t>𝑅</m:t>
                                    </m:r>
                                  </m:e>
                                  <m:sup>
                                    <m:r>
                                      <a:rPr lang="en-US" sz="1550" i="1" kern="0" dirty="0" smtClean="0">
                                        <a:effectLst/>
                                        <a:latin typeface="Cambria Math" panose="02040503050406030204" pitchFamily="18" charset="0"/>
                                        <a:ea typeface="Aptos" panose="020B0004020202020204" pitchFamily="34" charset="0"/>
                                        <a:cs typeface="Times New Roman" panose="02020603050405020304" pitchFamily="18" charset="0"/>
                                      </a:rPr>
                                      <m:t>2</m:t>
                                    </m:r>
                                  </m:sup>
                                </m:sSup>
                              </m:oMath>
                            </m:oMathPara>
                          </a14:m>
                          <a:endParaRPr lang="en-GB" sz="155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0.176</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0.136</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0.135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0.166</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969977745"/>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N</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13148</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13147</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13148</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39443</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9605426"/>
                      </a:ext>
                    </a:extLst>
                  </a:tr>
                </a:tbl>
              </a:graphicData>
            </a:graphic>
          </p:graphicFrame>
        </mc:Choice>
        <mc:Fallback xmlns="">
          <p:graphicFrame>
            <p:nvGraphicFramePr>
              <p:cNvPr id="6" name="Content Placeholder 5">
                <a:extLst>
                  <a:ext uri="{FF2B5EF4-FFF2-40B4-BE49-F238E27FC236}">
                    <a16:creationId xmlns:a16="http://schemas.microsoft.com/office/drawing/2014/main" id="{5C9E0DE8-062B-1FFA-FD5B-D3FA4396CF63}"/>
                  </a:ext>
                </a:extLst>
              </p:cNvPr>
              <p:cNvGraphicFramePr>
                <a:graphicFrameLocks noGrp="1"/>
              </p:cNvGraphicFramePr>
              <p:nvPr>
                <p:ph idx="1"/>
                <p:extLst>
                  <p:ext uri="{D42A27DB-BD31-4B8C-83A1-F6EECF244321}">
                    <p14:modId xmlns:p14="http://schemas.microsoft.com/office/powerpoint/2010/main" val="1149337524"/>
                  </p:ext>
                </p:extLst>
              </p:nvPr>
            </p:nvGraphicFramePr>
            <p:xfrm>
              <a:off x="500278" y="32569"/>
              <a:ext cx="7471915" cy="6551782"/>
            </p:xfrm>
            <a:graphic>
              <a:graphicData uri="http://schemas.openxmlformats.org/drawingml/2006/table">
                <a:tbl>
                  <a:tblPr/>
                  <a:tblGrid>
                    <a:gridCol w="588783">
                      <a:extLst>
                        <a:ext uri="{9D8B030D-6E8A-4147-A177-3AD203B41FA5}">
                          <a16:colId xmlns:a16="http://schemas.microsoft.com/office/drawing/2014/main" val="909033129"/>
                        </a:ext>
                      </a:extLst>
                    </a:gridCol>
                    <a:gridCol w="1047964">
                      <a:extLst>
                        <a:ext uri="{9D8B030D-6E8A-4147-A177-3AD203B41FA5}">
                          <a16:colId xmlns:a16="http://schemas.microsoft.com/office/drawing/2014/main" val="3778021416"/>
                        </a:ext>
                      </a:extLst>
                    </a:gridCol>
                    <a:gridCol w="1458792">
                      <a:extLst>
                        <a:ext uri="{9D8B030D-6E8A-4147-A177-3AD203B41FA5}">
                          <a16:colId xmlns:a16="http://schemas.microsoft.com/office/drawing/2014/main" val="2240180867"/>
                        </a:ext>
                      </a:extLst>
                    </a:gridCol>
                    <a:gridCol w="1458792">
                      <a:extLst>
                        <a:ext uri="{9D8B030D-6E8A-4147-A177-3AD203B41FA5}">
                          <a16:colId xmlns:a16="http://schemas.microsoft.com/office/drawing/2014/main" val="638397674"/>
                        </a:ext>
                      </a:extLst>
                    </a:gridCol>
                    <a:gridCol w="1458792">
                      <a:extLst>
                        <a:ext uri="{9D8B030D-6E8A-4147-A177-3AD203B41FA5}">
                          <a16:colId xmlns:a16="http://schemas.microsoft.com/office/drawing/2014/main" val="961817764"/>
                        </a:ext>
                      </a:extLst>
                    </a:gridCol>
                    <a:gridCol w="1458792">
                      <a:extLst>
                        <a:ext uri="{9D8B030D-6E8A-4147-A177-3AD203B41FA5}">
                          <a16:colId xmlns:a16="http://schemas.microsoft.com/office/drawing/2014/main" val="1689401209"/>
                        </a:ext>
                      </a:extLst>
                    </a:gridCol>
                  </a:tblGrid>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(2)</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(3)</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773538897"/>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Stage 1 Mark</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Stage 2 Mark</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Stage 3 Mark</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Stage Mark (all)</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3462221"/>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Female</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0.526</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0.193</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0.841</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0.530</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49902879"/>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(0.134)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(0.129)</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(0.125)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(0.0750)</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1285211022"/>
                      </a:ext>
                    </a:extLst>
                  </a:tr>
                  <a:tr h="238323">
                    <a:tc rowSpan="6">
                      <a:txBody>
                        <a:bodyPr/>
                        <a:lstStyle/>
                        <a:p>
                          <a:pPr algn="ctr"/>
                          <a:r>
                            <a:rPr lang="en-GB" sz="1550" kern="100">
                              <a:effectLst/>
                              <a:latin typeface="Aptos" panose="020B0004020202020204" pitchFamily="34" charset="0"/>
                              <a:cs typeface="Times New Roman" panose="02020603050405020304" pitchFamily="18" charset="0"/>
                            </a:rPr>
                            <a:t>Ethnicity </a:t>
                          </a:r>
                        </a:p>
                        <a:p>
                          <a:pPr algn="ctr"/>
                          <a:r>
                            <a:rPr lang="en-GB" sz="1550" kern="100">
                              <a:effectLst/>
                              <a:latin typeface="Aptos" panose="020B0004020202020204" pitchFamily="34" charset="0"/>
                              <a:cs typeface="Times New Roman" panose="02020603050405020304" pitchFamily="18" charset="0"/>
                            </a:rPr>
                            <a:t>Base = White</a:t>
                          </a:r>
                        </a:p>
                      </a:txBody>
                      <a:tcPr marL="46953" marR="46953" marT="0" marB="0" vert="vert270">
                        <a:lnL>
                          <a:noFill/>
                        </a:lnL>
                        <a:lnR>
                          <a:noFill/>
                        </a:lnR>
                        <a:lnT>
                          <a:noFill/>
                        </a:lnT>
                        <a:lnB>
                          <a:noFill/>
                        </a:lnB>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Black</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-3.029</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-2.848</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-2.459</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-2.771</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2480487728"/>
                      </a:ext>
                    </a:extLst>
                  </a:tr>
                  <a:tr h="238323">
                    <a:tc vMerge="1">
                      <a:txBody>
                        <a:bodyPr/>
                        <a:lstStyle/>
                        <a:p>
                          <a:endParaRPr/>
                        </a:p>
                      </a:txBody>
                      <a:tcPr marL="46953" marR="46953" marT="0" marB="0">
                        <a:lnL>
                          <a:noFill/>
                        </a:lnL>
                        <a:lnR>
                          <a:noFill/>
                        </a:lnR>
                        <a:lnT>
                          <a:noFill/>
                        </a:lnT>
                        <a:lnB>
                          <a:noFill/>
                        </a:lnB>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(0.300)</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(0.289)</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(0.279)</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(0.168)</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2263787115"/>
                      </a:ext>
                    </a:extLst>
                  </a:tr>
                  <a:tr h="238323">
                    <a:tc vMerge="1">
                      <a:txBody>
                        <a:bodyPr/>
                        <a:lstStyle/>
                        <a:p>
                          <a:endParaRPr/>
                        </a:p>
                      </a:txBody>
                      <a:tcPr marL="46953" marR="46953" marT="0" marB="0">
                        <a:lnL>
                          <a:noFill/>
                        </a:lnL>
                        <a:lnR>
                          <a:noFill/>
                        </a:lnR>
                        <a:lnT>
                          <a:noFill/>
                        </a:lnT>
                        <a:lnB>
                          <a:noFill/>
                        </a:lnB>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Asian</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-1.608</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-1.581</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-1.425</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-1.540</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3706371117"/>
                      </a:ext>
                    </a:extLst>
                  </a:tr>
                  <a:tr h="238323">
                    <a:tc vMerge="1">
                      <a:txBody>
                        <a:bodyPr/>
                        <a:lstStyle/>
                        <a:p>
                          <a:endParaRPr/>
                        </a:p>
                      </a:txBody>
                      <a:tcPr marL="46953" marR="46953" marT="0" marB="0">
                        <a:lnL>
                          <a:noFill/>
                        </a:lnL>
                        <a:lnR>
                          <a:noFill/>
                        </a:lnR>
                        <a:lnT>
                          <a:noFill/>
                        </a:lnT>
                        <a:lnB>
                          <a:noFill/>
                        </a:lnB>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(0.259)</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(0.249)</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(0.241)</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(0.145)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242657530"/>
                      </a:ext>
                    </a:extLst>
                  </a:tr>
                  <a:tr h="238323">
                    <a:tc vMerge="1">
                      <a:txBody>
                        <a:bodyPr/>
                        <a:lstStyle/>
                        <a:p>
                          <a:endParaRPr/>
                        </a:p>
                      </a:txBody>
                      <a:tcPr marL="46953" marR="46953" marT="0" marB="0">
                        <a:lnL>
                          <a:noFill/>
                        </a:lnL>
                        <a:lnR>
                          <a:noFill/>
                        </a:lnR>
                        <a:lnT>
                          <a:noFill/>
                        </a:lnT>
                        <a:lnB>
                          <a:noFill/>
                        </a:lnB>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Other</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-1.348</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-1.102</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-0.838</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-1.094</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3831563968"/>
                      </a:ext>
                    </a:extLst>
                  </a:tr>
                  <a:tr h="238323">
                    <a:tc vMerge="1">
                      <a:txBody>
                        <a:bodyPr/>
                        <a:lstStyle/>
                        <a:p>
                          <a:endParaRPr/>
                        </a:p>
                      </a:txBody>
                      <a:tcPr marL="46953" marR="46953" marT="0" marB="0">
                        <a:lnL>
                          <a:noFill/>
                        </a:lnL>
                        <a:lnR>
                          <a:noFill/>
                        </a:lnR>
                        <a:lnT>
                          <a:noFill/>
                        </a:lnT>
                        <a:lnB>
                          <a:noFill/>
                        </a:lnB>
                        <a:noFill/>
                      </a:tcPr>
                    </a:tc>
                    <a:tc>
                      <a:txBody>
                        <a:bodyPr/>
                        <a:lstStyle/>
                        <a:p>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(0.264)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(0.253)</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(0.245)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(0.147)</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1184734996"/>
                      </a:ext>
                    </a:extLst>
                  </a:tr>
                  <a:tr h="238323">
                    <a:tc rowSpan="6">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Disability</a:t>
                          </a:r>
                        </a:p>
                        <a:p>
                          <a:pPr algn="ctr"/>
                          <a:r>
                            <a:rPr lang="en-US" sz="1550" kern="0">
                              <a:effectLst/>
                              <a:latin typeface="Aptos" panose="020B0004020202020204" pitchFamily="34" charset="0"/>
                              <a:cs typeface="Times New Roman" panose="02020603050405020304" pitchFamily="18" charset="0"/>
                            </a:rPr>
                            <a:t>Base = None</a:t>
                          </a:r>
                          <a:endParaRPr lang="en-GB" sz="1550" kern="100">
                            <a:effectLst/>
                            <a:latin typeface="Aptos" panose="020B0004020202020204" pitchFamily="34" charset="0"/>
                            <a:cs typeface="Times New Roman" panose="02020603050405020304" pitchFamily="18" charset="0"/>
                          </a:endParaRPr>
                        </a:p>
                      </a:txBody>
                      <a:tcPr marL="46953" marR="46953" marT="0" marB="0" vert="vert270">
                        <a:lnL>
                          <a:noFill/>
                        </a:lnL>
                        <a:lnR w="12700" cmpd="sng">
                          <a:noFill/>
                          <a:prstDash val="solid"/>
                        </a:lnR>
                        <a:lnT>
                          <a:noFill/>
                        </a:lnT>
                        <a:lnB>
                          <a:noFill/>
                        </a:lnB>
                        <a:lnTlToBr w="12700" cmpd="sng">
                          <a:noFill/>
                          <a:prstDash val="solid"/>
                        </a:lnTlToBr>
                        <a:lnBlToTr w="12700" cmpd="sng">
                          <a:noFill/>
                          <a:prstDash val="solid"/>
                        </a:lnBlToTr>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Physical</a:t>
                          </a:r>
                          <a:endParaRPr lang="en-GB" sz="1550"/>
                        </a:p>
                      </a:txBody>
                      <a:tcPr marL="46953" marR="46953" marT="0" marB="0">
                        <a:lnL w="12700" cmpd="sng">
                          <a:noFill/>
                          <a:prstDash val="solid"/>
                        </a:lnL>
                        <a:lnR>
                          <a:noFill/>
                        </a:lnR>
                        <a:lnT>
                          <a:noFill/>
                        </a:lnT>
                        <a:lnB>
                          <a:noFill/>
                        </a:lnB>
                        <a:lnTlToBr w="12700" cmpd="sng">
                          <a:noFill/>
                          <a:prstDash val="solid"/>
                        </a:lnTlToBr>
                        <a:lnBlToTr w="12700" cmpd="sng">
                          <a:noFill/>
                          <a:prstDash val="solid"/>
                        </a:lnBlToTr>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-0.502</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-0.663</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-0.454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-0.545</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956628158"/>
                      </a:ext>
                    </a:extLst>
                  </a:tr>
                  <a:tr h="268114">
                    <a:tc vMerge="1">
                      <a:txBody>
                        <a:bodyPr/>
                        <a:lstStyle/>
                        <a:p>
                          <a:endParaRPr/>
                        </a:p>
                      </a:txBody>
                      <a:tcPr marL="46953" marR="46953" marT="0" marB="0">
                        <a:lnL>
                          <a:noFill/>
                        </a:lnL>
                        <a:lnR>
                          <a:noFill/>
                        </a:lnR>
                        <a:lnT>
                          <a:noFill/>
                        </a:lnT>
                        <a:lnB>
                          <a:noFill/>
                        </a:lnB>
                        <a:noFill/>
                      </a:tcPr>
                    </a:tc>
                    <a:tc>
                      <a:txBody>
                        <a:bodyPr/>
                        <a:lstStyle/>
                        <a:p>
                          <a:endParaRPr lang="en-GB" sz="1550"/>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(0.285)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(0.274)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(0.265)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(0.159)</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3824765207"/>
                      </a:ext>
                    </a:extLst>
                  </a:tr>
                  <a:tr h="238323">
                    <a:tc vMerge="1">
                      <a:txBody>
                        <a:bodyPr/>
                        <a:lstStyle/>
                        <a:p>
                          <a:endParaRPr/>
                        </a:p>
                      </a:txBody>
                      <a:tcPr marL="46953" marR="46953" marT="0" marB="0">
                        <a:lnL>
                          <a:noFill/>
                        </a:lnL>
                        <a:lnR>
                          <a:noFill/>
                        </a:lnR>
                        <a:lnT>
                          <a:noFill/>
                        </a:lnT>
                        <a:lnB>
                          <a:noFill/>
                        </a:lnB>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Learning</a:t>
                          </a:r>
                          <a:endParaRPr lang="en-GB" sz="1550"/>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-1.502</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-1.145</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-0.765</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-1.144</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4015014"/>
                      </a:ext>
                    </a:extLst>
                  </a:tr>
                  <a:tr h="268114">
                    <a:tc vMerge="1">
                      <a:txBody>
                        <a:bodyPr/>
                        <a:lstStyle/>
                        <a:p>
                          <a:endParaRPr/>
                        </a:p>
                      </a:txBody>
                      <a:tcPr marL="46953" marR="46953" marT="0" marB="0">
                        <a:lnL>
                          <a:noFill/>
                        </a:lnL>
                        <a:lnR>
                          <a:noFill/>
                        </a:lnR>
                        <a:lnT>
                          <a:noFill/>
                        </a:lnT>
                        <a:lnB>
                          <a:noFill/>
                        </a:lnB>
                        <a:noFill/>
                      </a:tcPr>
                    </a:tc>
                    <a:tc>
                      <a:txBody>
                        <a:bodyPr/>
                        <a:lstStyle/>
                        <a:p>
                          <a:endParaRPr lang="en-GB" sz="1550"/>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(0.227)</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(0.218)</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(0.211)</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(0.127)</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2382135784"/>
                      </a:ext>
                    </a:extLst>
                  </a:tr>
                  <a:tr h="238323">
                    <a:tc vMerge="1">
                      <a:txBody>
                        <a:bodyPr/>
                        <a:lstStyle/>
                        <a:p>
                          <a:endParaRPr/>
                        </a:p>
                      </a:txBody>
                      <a:tcPr marL="46953" marR="46953" marT="0" marB="0">
                        <a:lnL>
                          <a:noFill/>
                        </a:lnL>
                        <a:lnR>
                          <a:noFill/>
                        </a:lnR>
                        <a:lnT>
                          <a:noFill/>
                        </a:lnT>
                        <a:lnB>
                          <a:noFill/>
                        </a:lnB>
                        <a:noFill/>
                      </a:tcPr>
                    </a:tc>
                    <a:tc>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Mental</a:t>
                          </a:r>
                          <a:endParaRPr lang="en-GB" sz="1550"/>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-0.624</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-1.523</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-0.960</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-1.032</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1968316987"/>
                      </a:ext>
                    </a:extLst>
                  </a:tr>
                  <a:tr h="268114">
                    <a:tc vMerge="1">
                      <a:txBody>
                        <a:bodyPr/>
                        <a:lstStyle/>
                        <a:p>
                          <a:endParaRPr/>
                        </a:p>
                      </a:txBody>
                      <a:tcPr marL="46953" marR="46953" marT="0" marB="0">
                        <a:lnL>
                          <a:noFill/>
                        </a:lnL>
                        <a:lnR>
                          <a:noFill/>
                        </a:lnR>
                        <a:lnT>
                          <a:noFill/>
                        </a:lnT>
                        <a:lnB>
                          <a:noFill/>
                        </a:lnB>
                        <a:noFill/>
                      </a:tcPr>
                    </a:tc>
                    <a:tc>
                      <a:txBody>
                        <a:bodyPr/>
                        <a:lstStyle/>
                        <a:p>
                          <a:endParaRPr lang="en-GB" sz="1550"/>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(0.264)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(0.254)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(0.246)</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(0.148)</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126183274"/>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Mature</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4.031</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3.439</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3.185</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3.574</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157488074"/>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(0.328)</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(0.315)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(0.305)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(0.183)</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1669817071"/>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IMD 1-2</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-0.497</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-0.525</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-0.722</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-0.583</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704403158"/>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(0.160)</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(0.154)</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(0.149)</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(0.0893)</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2218020640"/>
                      </a:ext>
                    </a:extLst>
                  </a:tr>
                  <a:tr h="238323">
                    <a:tc rowSpan="4">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Stage</a:t>
                          </a:r>
                        </a:p>
                        <a:p>
                          <a:pPr algn="ctr"/>
                          <a:r>
                            <a:rPr lang="en-US" sz="1550" kern="0">
                              <a:effectLst/>
                              <a:latin typeface="Aptos" panose="020B0004020202020204" pitchFamily="34" charset="0"/>
                              <a:cs typeface="Times New Roman" panose="02020603050405020304" pitchFamily="18" charset="0"/>
                            </a:rPr>
                            <a:t>Base = 1</a:t>
                          </a:r>
                          <a:endParaRPr lang="en-GB" sz="1550" kern="100">
                            <a:effectLst/>
                            <a:latin typeface="Aptos" panose="020B0004020202020204" pitchFamily="34" charset="0"/>
                            <a:cs typeface="Times New Roman" panose="02020603050405020304" pitchFamily="18" charset="0"/>
                          </a:endParaRPr>
                        </a:p>
                      </a:txBody>
                      <a:tcPr marL="46953" marR="46953" marT="0" marB="0" vert="vert270">
                        <a:lnL>
                          <a:noFill/>
                        </a:lnL>
                        <a:lnR w="12700" cmpd="sng">
                          <a:noFill/>
                          <a:prstDash val="solid"/>
                        </a:lnR>
                        <a:lnT>
                          <a:noFill/>
                        </a:lnT>
                        <a:lnB w="12700" cap="flat" cmpd="sng" algn="ctr">
                          <a:solidFill>
                            <a:srgbClr val="000000"/>
                          </a:solidFill>
                          <a:prstDash val="solid"/>
                          <a:round/>
                          <a:headEnd type="none" w="med" len="med"/>
                          <a:tailEnd type="none" w="med" len="med"/>
                        </a:lnB>
                        <a:noFill/>
                      </a:tcPr>
                    </a:tc>
                    <a:tc>
                      <a:txBody>
                        <a:bodyPr/>
                        <a:lstStyle/>
                        <a:p>
                          <a:r>
                            <a:rPr lang="en-GB" sz="1550" kern="100">
                              <a:effectLst/>
                              <a:latin typeface="Aptos" panose="020B0004020202020204" pitchFamily="34" charset="0"/>
                              <a:ea typeface="Aptos" panose="020B0004020202020204" pitchFamily="34" charset="0"/>
                              <a:cs typeface="Times New Roman" panose="02020603050405020304" pitchFamily="18" charset="0"/>
                            </a:rPr>
                            <a:t>2</a:t>
                          </a:r>
                          <a:endParaRPr lang="en-GB" sz="1550"/>
                        </a:p>
                      </a:txBody>
                      <a:tcPr marL="46953" marR="46953" marT="0" marB="0">
                        <a:lnL w="12700" cmpd="sng">
                          <a:noFill/>
                          <a:prstDash val="solid"/>
                        </a:lnL>
                        <a:lnR>
                          <a:noFill/>
                        </a:lnR>
                        <a:lnT>
                          <a:noFill/>
                        </a:lnT>
                        <a:lnB>
                          <a:noFill/>
                        </a:lnB>
                        <a:lnTlToBr w="12700" cmpd="sng">
                          <a:noFill/>
                          <a:prstDash val="solid"/>
                        </a:lnTlToBr>
                        <a:lnBlToTr w="12700" cmpd="sng">
                          <a:noFill/>
                          <a:prstDash val="solid"/>
                        </a:lnBlToTr>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1.491</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552750009"/>
                      </a:ext>
                    </a:extLst>
                  </a:tr>
                  <a:tr h="268114">
                    <a:tc vMerge="1">
                      <a:txBody>
                        <a:bodyPr/>
                        <a:lstStyle/>
                        <a:p>
                          <a:endParaRPr/>
                        </a:p>
                      </a:txBody>
                      <a:tcPr marL="46953" marR="46953" marT="0" marB="0">
                        <a:lnL>
                          <a:noFill/>
                        </a:lnL>
                        <a:lnR>
                          <a:noFill/>
                        </a:lnR>
                        <a:lnT>
                          <a:noFill/>
                        </a:lnT>
                        <a:lnB>
                          <a:noFill/>
                        </a:lnB>
                        <a:noFill/>
                      </a:tcPr>
                    </a:tc>
                    <a:tc>
                      <a:txBody>
                        <a:bodyPr/>
                        <a:lstStyle/>
                        <a:p>
                          <a:endParaRPr lang="en-GB" sz="1550"/>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(0.0923)</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2005545046"/>
                      </a:ext>
                    </a:extLst>
                  </a:tr>
                  <a:tr h="238323">
                    <a:tc vMerge="1">
                      <a:txBody>
                        <a:bodyPr/>
                        <a:lstStyle/>
                        <a:p>
                          <a:endParaRPr/>
                        </a:p>
                      </a:txBody>
                      <a:tcPr marL="46953" marR="46953" marT="0" marB="0">
                        <a:lnL>
                          <a:noFill/>
                        </a:lnL>
                        <a:lnR>
                          <a:noFill/>
                        </a:lnR>
                        <a:lnT>
                          <a:noFill/>
                        </a:lnT>
                        <a:lnB>
                          <a:noFill/>
                        </a:lnB>
                        <a:noFill/>
                      </a:tcPr>
                    </a:tc>
                    <a:tc>
                      <a:txBody>
                        <a:bodyPr/>
                        <a:lstStyle/>
                        <a:p>
                          <a:r>
                            <a:rPr lang="en-GB" sz="1550" kern="100">
                              <a:effectLst/>
                              <a:latin typeface="Aptos" panose="020B0004020202020204" pitchFamily="34" charset="0"/>
                              <a:ea typeface="Aptos" panose="020B0004020202020204" pitchFamily="34" charset="0"/>
                              <a:cs typeface="Times New Roman" panose="02020603050405020304" pitchFamily="18" charset="0"/>
                            </a:rPr>
                            <a:t>3</a:t>
                          </a:r>
                          <a:endParaRPr lang="en-GB" sz="1550"/>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3.429</a:t>
                          </a:r>
                          <a:r>
                            <a:rPr lang="en-US" sz="1550" kern="0" baseline="30000">
                              <a:effectLst/>
                              <a:latin typeface="Aptos" panose="020B0004020202020204" pitchFamily="34" charset="0"/>
                              <a:ea typeface="Aptos" panose="020B0004020202020204" pitchFamily="34" charset="0"/>
                              <a:cs typeface="Times New Roman" panose="02020603050405020304" pitchFamily="18" charset="0"/>
                            </a:rPr>
                            <a:t>***</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1755820273"/>
                      </a:ext>
                    </a:extLst>
                  </a:tr>
                  <a:tr h="236220">
                    <a:tc vMerge="1">
                      <a:txBody>
                        <a:bodyPr/>
                        <a:lstStyle/>
                        <a:p>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en-GB" sz="1550"/>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 </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(0.102)</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2060907"/>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Controls</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Y</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Y</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Y</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Y</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20254132"/>
                      </a:ext>
                    </a:extLst>
                  </a:tr>
                  <a:tr h="238323">
                    <a:tc gridSpan="2">
                      <a:txBody>
                        <a:bodyPr/>
                        <a:lstStyle/>
                        <a:p>
                          <a:endParaRPr lang="en-US"/>
                        </a:p>
                      </a:txBody>
                      <a:tcPr marL="46953" marR="46953" marT="0" marB="0">
                        <a:lnL>
                          <a:noFill/>
                        </a:lnL>
                        <a:lnR>
                          <a:noFill/>
                        </a:lnR>
                        <a:lnT>
                          <a:noFill/>
                        </a:lnT>
                        <a:lnB>
                          <a:noFill/>
                        </a:lnB>
                        <a:blipFill>
                          <a:blip r:embed="rId2"/>
                          <a:stretch>
                            <a:fillRect l="-372" t="-2582051" r="-356134" b="-148718"/>
                          </a:stretch>
                        </a:blip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0.176</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0.136</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0.135</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0.166</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extLst>
                      <a:ext uri="{0D108BD9-81ED-4DB2-BD59-A6C34878D82A}">
                        <a16:rowId xmlns:a16="http://schemas.microsoft.com/office/drawing/2014/main" val="969977745"/>
                      </a:ext>
                    </a:extLst>
                  </a:tr>
                  <a:tr h="238323">
                    <a:tc gridSpan="2">
                      <a:txBody>
                        <a:bodyPr/>
                        <a:lstStyle/>
                        <a:p>
                          <a:r>
                            <a:rPr lang="en-US" sz="1550" kern="0">
                              <a:effectLst/>
                              <a:latin typeface="Aptos" panose="020B0004020202020204" pitchFamily="34" charset="0"/>
                              <a:ea typeface="Aptos" panose="020B0004020202020204" pitchFamily="34" charset="0"/>
                              <a:cs typeface="Times New Roman" panose="02020603050405020304" pitchFamily="18" charset="0"/>
                            </a:rPr>
                            <a:t>N</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13148</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13147</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13148</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50" kern="0">
                              <a:effectLst/>
                              <a:latin typeface="Aptos" panose="020B0004020202020204" pitchFamily="34" charset="0"/>
                              <a:ea typeface="Aptos" panose="020B0004020202020204" pitchFamily="34" charset="0"/>
                              <a:cs typeface="Times New Roman" panose="02020603050405020304" pitchFamily="18" charset="0"/>
                            </a:rPr>
                            <a:t>39443</a:t>
                          </a:r>
                          <a:endParaRPr lang="en-GB" sz="155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9605426"/>
                      </a:ext>
                    </a:extLst>
                  </a:tr>
                </a:tbl>
              </a:graphicData>
            </a:graphic>
          </p:graphicFrame>
        </mc:Fallback>
      </mc:AlternateContent>
      <p:sp>
        <p:nvSpPr>
          <p:cNvPr id="7" name="TextBox 6">
            <a:extLst>
              <a:ext uri="{FF2B5EF4-FFF2-40B4-BE49-F238E27FC236}">
                <a16:creationId xmlns:a16="http://schemas.microsoft.com/office/drawing/2014/main" id="{22A7DE53-7CE4-E119-5F40-8DDC0766648D}"/>
              </a:ext>
            </a:extLst>
          </p:cNvPr>
          <p:cNvSpPr txBox="1"/>
          <p:nvPr/>
        </p:nvSpPr>
        <p:spPr>
          <a:xfrm>
            <a:off x="462117" y="6616249"/>
            <a:ext cx="7769696" cy="1149678"/>
          </a:xfrm>
          <a:prstGeom prst="rect">
            <a:avLst/>
          </a:prstGeom>
        </p:spPr>
        <p:txBody>
          <a:bodyPr vert="horz" lIns="91440" tIns="45720" rIns="91440" bIns="45720" rtlCol="0">
            <a:normAutofit/>
          </a:bodyPr>
          <a:lstStyle/>
          <a:p>
            <a:pPr>
              <a:lnSpc>
                <a:spcPct val="95000"/>
              </a:lnSpc>
              <a:spcBef>
                <a:spcPts val="1400"/>
              </a:spcBef>
              <a:spcAft>
                <a:spcPts val="200"/>
              </a:spcAft>
              <a:buClr>
                <a:schemeClr val="accent1"/>
              </a:buClr>
              <a:buSzPct val="80000"/>
            </a:pPr>
            <a:r>
              <a:rPr lang="en-US" sz="1400" spc="10">
                <a:effectLst/>
                <a:latin typeface="Arial" panose="020B0604020202020204" pitchFamily="34" charset="0"/>
                <a:cs typeface="Arial" panose="020B0604020202020204" pitchFamily="34" charset="0"/>
              </a:rPr>
              <a:t>Standard errors in parentheses,</a:t>
            </a:r>
            <a:r>
              <a:rPr lang="en-US" sz="1400" spc="10">
                <a:latin typeface="Arial" panose="020B0604020202020204" pitchFamily="34" charset="0"/>
                <a:cs typeface="Arial" panose="020B0604020202020204" pitchFamily="34" charset="0"/>
              </a:rPr>
              <a:t> </a:t>
            </a:r>
            <a:r>
              <a:rPr lang="en-US" sz="1400" spc="10">
                <a:effectLst/>
                <a:latin typeface="Arial" panose="020B0604020202020204" pitchFamily="34" charset="0"/>
                <a:cs typeface="Arial" panose="020B0604020202020204" pitchFamily="34" charset="0"/>
              </a:rPr>
              <a:t>* </a:t>
            </a:r>
            <a:r>
              <a:rPr lang="en-US" sz="1400" i="1" spc="10">
                <a:effectLst/>
                <a:latin typeface="Arial" panose="020B0604020202020204" pitchFamily="34" charset="0"/>
                <a:cs typeface="Arial" panose="020B0604020202020204" pitchFamily="34" charset="0"/>
              </a:rPr>
              <a:t>p</a:t>
            </a:r>
            <a:r>
              <a:rPr lang="en-US" sz="1400" spc="10">
                <a:effectLst/>
                <a:latin typeface="Arial" panose="020B0604020202020204" pitchFamily="34" charset="0"/>
                <a:cs typeface="Arial" panose="020B0604020202020204" pitchFamily="34" charset="0"/>
              </a:rPr>
              <a:t> &lt; 0.05, ** </a:t>
            </a:r>
            <a:r>
              <a:rPr lang="en-US" sz="1400" i="1" spc="10">
                <a:effectLst/>
                <a:latin typeface="Arial" panose="020B0604020202020204" pitchFamily="34" charset="0"/>
                <a:cs typeface="Arial" panose="020B0604020202020204" pitchFamily="34" charset="0"/>
              </a:rPr>
              <a:t>p</a:t>
            </a:r>
            <a:r>
              <a:rPr lang="en-US" sz="1400" spc="10">
                <a:effectLst/>
                <a:latin typeface="Arial" panose="020B0604020202020204" pitchFamily="34" charset="0"/>
                <a:cs typeface="Arial" panose="020B0604020202020204" pitchFamily="34" charset="0"/>
              </a:rPr>
              <a:t> &lt; 0.01, *** </a:t>
            </a:r>
            <a:r>
              <a:rPr lang="en-US" sz="1400" i="1" spc="10">
                <a:effectLst/>
                <a:latin typeface="Arial" panose="020B0604020202020204" pitchFamily="34" charset="0"/>
                <a:cs typeface="Arial" panose="020B0604020202020204" pitchFamily="34" charset="0"/>
              </a:rPr>
              <a:t>p</a:t>
            </a:r>
            <a:r>
              <a:rPr lang="en-US" sz="1400" spc="10">
                <a:effectLst/>
                <a:latin typeface="Arial" panose="020B0604020202020204" pitchFamily="34" charset="0"/>
                <a:cs typeface="Arial" panose="020B0604020202020204" pitchFamily="34" charset="0"/>
              </a:rPr>
              <a:t> &lt; 0.001</a:t>
            </a:r>
          </a:p>
        </p:txBody>
      </p:sp>
    </p:spTree>
    <p:extLst>
      <p:ext uri="{BB962C8B-B14F-4D97-AF65-F5344CB8AC3E}">
        <p14:creationId xmlns:p14="http://schemas.microsoft.com/office/powerpoint/2010/main" val="356406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FB45B29F-643F-E003-CB38-6C9BC52489E8}"/>
              </a:ext>
            </a:extLst>
          </p:cNvPr>
          <p:cNvSpPr>
            <a:spLocks noGrp="1"/>
          </p:cNvSpPr>
          <p:nvPr>
            <p:ph type="title"/>
          </p:nvPr>
        </p:nvSpPr>
        <p:spPr>
          <a:xfrm>
            <a:off x="8085763" y="758952"/>
            <a:ext cx="3207077" cy="4041648"/>
          </a:xfrm>
        </p:spPr>
        <p:txBody>
          <a:bodyPr vert="horz" lIns="91440" tIns="45720" rIns="91440" bIns="45720" rtlCol="0" anchor="b">
            <a:normAutofit/>
          </a:bodyPr>
          <a:lstStyle/>
          <a:p>
            <a:pPr>
              <a:lnSpc>
                <a:spcPct val="85000"/>
              </a:lnSpc>
            </a:pPr>
            <a:r>
              <a:rPr lang="en-US" sz="3600">
                <a:solidFill>
                  <a:srgbClr val="FFFFFF"/>
                </a:solidFill>
                <a:latin typeface="Arial" panose="020B0604020202020204" pitchFamily="34" charset="0"/>
                <a:cs typeface="Arial" panose="020B0604020202020204" pitchFamily="34" charset="0"/>
              </a:rPr>
              <a:t>Simple Learning Gain Regression</a:t>
            </a:r>
          </a:p>
        </p:txBody>
      </p:sp>
      <p:sp useBgFill="1">
        <p:nvSpPr>
          <p:cNvPr id="18" name="Rectangle 17">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2A7DE53-7CE4-E119-5F40-8DDC0766648D}"/>
              </a:ext>
            </a:extLst>
          </p:cNvPr>
          <p:cNvSpPr txBox="1"/>
          <p:nvPr/>
        </p:nvSpPr>
        <p:spPr>
          <a:xfrm>
            <a:off x="1119661" y="6616249"/>
            <a:ext cx="7769696" cy="1149678"/>
          </a:xfrm>
          <a:prstGeom prst="rect">
            <a:avLst/>
          </a:prstGeom>
        </p:spPr>
        <p:txBody>
          <a:bodyPr vert="horz" lIns="91440" tIns="45720" rIns="91440" bIns="45720" rtlCol="0">
            <a:normAutofit/>
          </a:bodyPr>
          <a:lstStyle/>
          <a:p>
            <a:pPr>
              <a:lnSpc>
                <a:spcPct val="95000"/>
              </a:lnSpc>
              <a:spcBef>
                <a:spcPts val="1400"/>
              </a:spcBef>
              <a:spcAft>
                <a:spcPts val="200"/>
              </a:spcAft>
              <a:buClr>
                <a:schemeClr val="accent1"/>
              </a:buClr>
              <a:buSzPct val="80000"/>
            </a:pPr>
            <a:r>
              <a:rPr lang="en-US" sz="1400" spc="10">
                <a:effectLst/>
                <a:latin typeface="Arial" panose="020B0604020202020204" pitchFamily="34" charset="0"/>
                <a:cs typeface="Arial" panose="020B0604020202020204" pitchFamily="34" charset="0"/>
              </a:rPr>
              <a:t>Standard errors in parentheses,</a:t>
            </a:r>
            <a:r>
              <a:rPr lang="en-US" sz="1400" spc="10">
                <a:latin typeface="Arial" panose="020B0604020202020204" pitchFamily="34" charset="0"/>
                <a:cs typeface="Arial" panose="020B0604020202020204" pitchFamily="34" charset="0"/>
              </a:rPr>
              <a:t> </a:t>
            </a:r>
            <a:r>
              <a:rPr lang="en-US" sz="1400" spc="10">
                <a:effectLst/>
                <a:latin typeface="Arial" panose="020B0604020202020204" pitchFamily="34" charset="0"/>
                <a:cs typeface="Arial" panose="020B0604020202020204" pitchFamily="34" charset="0"/>
              </a:rPr>
              <a:t>* </a:t>
            </a:r>
            <a:r>
              <a:rPr lang="en-US" sz="1400" i="1" spc="10">
                <a:effectLst/>
                <a:latin typeface="Arial" panose="020B0604020202020204" pitchFamily="34" charset="0"/>
                <a:cs typeface="Arial" panose="020B0604020202020204" pitchFamily="34" charset="0"/>
              </a:rPr>
              <a:t>p</a:t>
            </a:r>
            <a:r>
              <a:rPr lang="en-US" sz="1400" spc="10">
                <a:effectLst/>
                <a:latin typeface="Arial" panose="020B0604020202020204" pitchFamily="34" charset="0"/>
                <a:cs typeface="Arial" panose="020B0604020202020204" pitchFamily="34" charset="0"/>
              </a:rPr>
              <a:t> &lt; 0.05, ** </a:t>
            </a:r>
            <a:r>
              <a:rPr lang="en-US" sz="1400" i="1" spc="10">
                <a:effectLst/>
                <a:latin typeface="Arial" panose="020B0604020202020204" pitchFamily="34" charset="0"/>
                <a:cs typeface="Arial" panose="020B0604020202020204" pitchFamily="34" charset="0"/>
              </a:rPr>
              <a:t>p</a:t>
            </a:r>
            <a:r>
              <a:rPr lang="en-US" sz="1400" spc="10">
                <a:effectLst/>
                <a:latin typeface="Arial" panose="020B0604020202020204" pitchFamily="34" charset="0"/>
                <a:cs typeface="Arial" panose="020B0604020202020204" pitchFamily="34" charset="0"/>
              </a:rPr>
              <a:t> &lt; 0.01, *** </a:t>
            </a:r>
            <a:r>
              <a:rPr lang="en-US" sz="1400" i="1" spc="10">
                <a:effectLst/>
                <a:latin typeface="Arial" panose="020B0604020202020204" pitchFamily="34" charset="0"/>
                <a:cs typeface="Arial" panose="020B0604020202020204" pitchFamily="34" charset="0"/>
              </a:rPr>
              <a:t>p</a:t>
            </a:r>
            <a:r>
              <a:rPr lang="en-US" sz="1400" spc="10">
                <a:effectLst/>
                <a:latin typeface="Arial" panose="020B0604020202020204" pitchFamily="34" charset="0"/>
                <a:cs typeface="Arial" panose="020B0604020202020204" pitchFamily="34" charset="0"/>
              </a:rPr>
              <a:t> &lt; 0.001</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45D97598-51C3-B366-73E8-E086FDEF715D}"/>
                  </a:ext>
                </a:extLst>
              </p:cNvPr>
              <p:cNvGraphicFramePr>
                <a:graphicFrameLocks noGrp="1"/>
              </p:cNvGraphicFramePr>
              <p:nvPr>
                <p:ph idx="1"/>
                <p:extLst>
                  <p:ext uri="{D42A27DB-BD31-4B8C-83A1-F6EECF244321}">
                    <p14:modId xmlns:p14="http://schemas.microsoft.com/office/powerpoint/2010/main" val="963241556"/>
                  </p:ext>
                </p:extLst>
              </p:nvPr>
            </p:nvGraphicFramePr>
            <p:xfrm>
              <a:off x="1017142" y="82193"/>
              <a:ext cx="6256960" cy="6534054"/>
            </p:xfrm>
            <a:graphic>
              <a:graphicData uri="http://schemas.openxmlformats.org/drawingml/2006/table">
                <a:tbl>
                  <a:tblPr/>
                  <a:tblGrid>
                    <a:gridCol w="779760">
                      <a:extLst>
                        <a:ext uri="{9D8B030D-6E8A-4147-A177-3AD203B41FA5}">
                          <a16:colId xmlns:a16="http://schemas.microsoft.com/office/drawing/2014/main" val="166775093"/>
                        </a:ext>
                      </a:extLst>
                    </a:gridCol>
                    <a:gridCol w="1673410">
                      <a:extLst>
                        <a:ext uri="{9D8B030D-6E8A-4147-A177-3AD203B41FA5}">
                          <a16:colId xmlns:a16="http://schemas.microsoft.com/office/drawing/2014/main" val="3708504491"/>
                        </a:ext>
                      </a:extLst>
                    </a:gridCol>
                    <a:gridCol w="1901895">
                      <a:extLst>
                        <a:ext uri="{9D8B030D-6E8A-4147-A177-3AD203B41FA5}">
                          <a16:colId xmlns:a16="http://schemas.microsoft.com/office/drawing/2014/main" val="3731234391"/>
                        </a:ext>
                      </a:extLst>
                    </a:gridCol>
                    <a:gridCol w="1901895">
                      <a:extLst>
                        <a:ext uri="{9D8B030D-6E8A-4147-A177-3AD203B41FA5}">
                          <a16:colId xmlns:a16="http://schemas.microsoft.com/office/drawing/2014/main" val="3022329252"/>
                        </a:ext>
                      </a:extLst>
                    </a:gridCol>
                  </a:tblGrid>
                  <a:tr h="27505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(2)</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8583248"/>
                      </a:ext>
                    </a:extLst>
                  </a:tr>
                  <a:tr h="27505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SLG</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SLG</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0781005"/>
                      </a:ext>
                    </a:extLst>
                  </a:tr>
                  <a:tr h="27505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Female</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0.280</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0.328</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71013647"/>
                      </a:ext>
                    </a:extLst>
                  </a:tr>
                  <a:tr h="27505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(0.127)</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(0.132)</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743833258"/>
                      </a:ext>
                    </a:extLst>
                  </a:tr>
                  <a:tr h="275058">
                    <a:tc rowSpan="6">
                      <a:txBody>
                        <a:bodyPr/>
                        <a:lstStyle/>
                        <a:p>
                          <a:pPr algn="ctr"/>
                          <a:r>
                            <a:rPr lang="en-GB" sz="1800" kern="100">
                              <a:effectLst/>
                              <a:latin typeface="Aptos" panose="020B0004020202020204" pitchFamily="34" charset="0"/>
                              <a:cs typeface="Times New Roman" panose="02020603050405020304" pitchFamily="18" charset="0"/>
                            </a:rPr>
                            <a:t>Ethnicity </a:t>
                          </a:r>
                        </a:p>
                        <a:p>
                          <a:pPr algn="ctr"/>
                          <a:r>
                            <a:rPr lang="en-GB" sz="1800" kern="100">
                              <a:effectLst/>
                              <a:latin typeface="Aptos" panose="020B0004020202020204" pitchFamily="34" charset="0"/>
                              <a:cs typeface="Times New Roman" panose="02020603050405020304" pitchFamily="18" charset="0"/>
                            </a:rPr>
                            <a:t>Base = White</a:t>
                          </a:r>
                        </a:p>
                      </a:txBody>
                      <a:tcPr marL="46953" marR="46953" marT="0" marB="0" vert="vert27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Black</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0.812</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0.554</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933604274"/>
                      </a:ext>
                    </a:extLst>
                  </a:tr>
                  <a:tr h="292368">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(0.289)</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(0.296)</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030437233"/>
                      </a:ext>
                    </a:extLst>
                  </a:tr>
                  <a:tr h="292368">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Asian</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0.0458</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0.180</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922043438"/>
                      </a:ext>
                    </a:extLst>
                  </a:tr>
                  <a:tr h="292368">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(0.253)</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(0.255)</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4112433296"/>
                      </a:ext>
                    </a:extLst>
                  </a:tr>
                  <a:tr h="292368">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Other</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0.679</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0.496</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809482795"/>
                      </a:ext>
                    </a:extLst>
                  </a:tr>
                  <a:tr h="292368">
                    <a:tc vMerge="1">
                      <a:txBody>
                        <a:bodyPr/>
                        <a:lstStyle/>
                        <a:p>
                          <a:endParaRPr/>
                        </a:p>
                      </a:txBody>
                      <a:tcPr marL="46953" marR="46953" marT="0" marB="0">
                        <a:lnL>
                          <a:noFill/>
                        </a:lnL>
                        <a:lnR>
                          <a:noFill/>
                        </a:lnR>
                        <a:lnT>
                          <a:noFill/>
                        </a:lnT>
                        <a:lnB>
                          <a:noFill/>
                        </a:lnB>
                        <a:noFill/>
                      </a:tcPr>
                    </a:tc>
                    <a:tc>
                      <a:txBody>
                        <a:bodyPr/>
                        <a:lstStyle/>
                        <a:p>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(0.260)</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(0.260)</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637727601"/>
                      </a:ext>
                    </a:extLst>
                  </a:tr>
                  <a:tr h="275058">
                    <a:tc rowSpan="6">
                      <a:txBody>
                        <a:bodyPr/>
                        <a:lstStyle/>
                        <a:p>
                          <a:pPr algn="ctr"/>
                          <a:r>
                            <a:rPr lang="en-US" sz="1800" kern="0">
                              <a:effectLst/>
                              <a:latin typeface="Aptos" panose="020B0004020202020204" pitchFamily="34" charset="0"/>
                              <a:ea typeface="Aptos" panose="020B0004020202020204" pitchFamily="34" charset="0"/>
                              <a:cs typeface="Times New Roman" panose="02020603050405020304" pitchFamily="18" charset="0"/>
                            </a:rPr>
                            <a:t>Disability</a:t>
                          </a:r>
                        </a:p>
                        <a:p>
                          <a:pPr algn="ctr"/>
                          <a:r>
                            <a:rPr lang="en-US" sz="1800" kern="0">
                              <a:effectLst/>
                              <a:latin typeface="Aptos" panose="020B0004020202020204" pitchFamily="34" charset="0"/>
                              <a:cs typeface="Times New Roman" panose="02020603050405020304" pitchFamily="18" charset="0"/>
                            </a:rPr>
                            <a:t>Base = None</a:t>
                          </a:r>
                          <a:endParaRPr lang="en-GB" sz="1800" kern="100">
                            <a:effectLst/>
                            <a:latin typeface="Aptos" panose="020B0004020202020204" pitchFamily="34" charset="0"/>
                            <a:cs typeface="Times New Roman" panose="02020603050405020304" pitchFamily="18" charset="0"/>
                          </a:endParaRPr>
                        </a:p>
                      </a:txBody>
                      <a:tcPr marL="46953" marR="46953" marT="0" marB="0" vert="vert27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Physical</a:t>
                          </a:r>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0.0928</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0.0427</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836943939"/>
                      </a:ext>
                    </a:extLst>
                  </a:tr>
                  <a:tr h="292368">
                    <a:tc vMerge="1">
                      <a:txBody>
                        <a:bodyPr/>
                        <a:lstStyle/>
                        <a:p>
                          <a:endParaRPr/>
                        </a:p>
                      </a:txBody>
                      <a:tcPr marL="46953" marR="46953" marT="0" marB="0">
                        <a:lnL>
                          <a:noFill/>
                        </a:lnL>
                        <a:lnR>
                          <a:noFill/>
                        </a:lnR>
                        <a:lnT>
                          <a:noFill/>
                        </a:lnT>
                        <a:lnB>
                          <a:noFill/>
                        </a:lnB>
                        <a:noFill/>
                      </a:tcPr>
                    </a:tc>
                    <a:tc>
                      <a:txBody>
                        <a:bodyPr/>
                        <a:lstStyle/>
                        <a:p>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(0.279)</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(0.281)</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927478709"/>
                      </a:ext>
                    </a:extLst>
                  </a:tr>
                  <a:tr h="275058">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Learning</a:t>
                          </a:r>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0.499</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0.725</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550367587"/>
                      </a:ext>
                    </a:extLst>
                  </a:tr>
                  <a:tr h="275058">
                    <a:tc vMerge="1">
                      <a:txBody>
                        <a:bodyPr/>
                        <a:lstStyle/>
                        <a:p>
                          <a:endParaRPr/>
                        </a:p>
                      </a:txBody>
                      <a:tcPr marL="46953" marR="46953" marT="0" marB="0">
                        <a:lnL>
                          <a:noFill/>
                        </a:lnL>
                        <a:lnR>
                          <a:noFill/>
                        </a:lnR>
                        <a:lnT>
                          <a:noFill/>
                        </a:lnT>
                        <a:lnB>
                          <a:noFill/>
                        </a:lnB>
                        <a:noFill/>
                      </a:tcPr>
                    </a:tc>
                    <a:tc>
                      <a:txBody>
                        <a:bodyPr/>
                        <a:lstStyle/>
                        <a:p>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(0.221)</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(0.223)</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69898346"/>
                      </a:ext>
                    </a:extLst>
                  </a:tr>
                  <a:tr h="275058">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Mental</a:t>
                          </a:r>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-0.325</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-0.422</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419429516"/>
                      </a:ext>
                    </a:extLst>
                  </a:tr>
                  <a:tr h="275058">
                    <a:tc vMerge="1">
                      <a:txBody>
                        <a:bodyPr/>
                        <a:lstStyle/>
                        <a:p>
                          <a:endParaRPr/>
                        </a:p>
                      </a:txBody>
                      <a:tcPr marL="46953" marR="46953" marT="0" marB="0">
                        <a:lnL>
                          <a:noFill/>
                        </a:lnL>
                        <a:lnR>
                          <a:noFill/>
                        </a:lnR>
                        <a:lnT>
                          <a:noFill/>
                        </a:lnT>
                        <a:lnB>
                          <a:noFill/>
                        </a:lnB>
                        <a:noFill/>
                      </a:tcPr>
                    </a:tc>
                    <a:tc>
                      <a:txBody>
                        <a:bodyPr/>
                        <a:lstStyle/>
                        <a:p>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(0.258)</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(0.260)</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274930084"/>
                      </a:ext>
                    </a:extLst>
                  </a:tr>
                  <a:tr h="27505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Mature</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-1.205</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-0.842</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17584399"/>
                      </a:ext>
                    </a:extLst>
                  </a:tr>
                  <a:tr h="29236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(0.207)</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(0.323)</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990592654"/>
                      </a:ext>
                    </a:extLst>
                  </a:tr>
                  <a:tr h="29236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IMD 1-2</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-0.213</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-0.245</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4144041137"/>
                      </a:ext>
                    </a:extLst>
                  </a:tr>
                  <a:tr h="29236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(0.152)</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(0.157)</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2344453"/>
                      </a:ext>
                    </a:extLst>
                  </a:tr>
                  <a:tr h="29236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Controls</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N</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Y</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28529451"/>
                      </a:ext>
                    </a:extLst>
                  </a:tr>
                  <a:tr h="292368">
                    <a:tc gridSpan="2">
                      <a:txBody>
                        <a:bodyPr/>
                        <a:lstStyle/>
                        <a:p>
                          <a:pPr/>
                          <a14:m>
                            <m:oMathPara xmlns:m="http://schemas.openxmlformats.org/officeDocument/2006/math">
                              <m:oMathParaPr>
                                <m:jc m:val="left"/>
                              </m:oMathParaPr>
                              <m:oMath xmlns:m="http://schemas.openxmlformats.org/officeDocument/2006/math">
                                <m:sSup>
                                  <m:sSupPr>
                                    <m:ctrlPr>
                                      <a:rPr lang="en-US" sz="1800" i="1" kern="0" dirty="0" smtClean="0">
                                        <a:effectLst/>
                                        <a:latin typeface="Cambria Math" panose="02040503050406030204" pitchFamily="18" charset="0"/>
                                        <a:ea typeface="Aptos" panose="020B0004020202020204" pitchFamily="34" charset="0"/>
                                        <a:cs typeface="Times New Roman" panose="02020603050405020304" pitchFamily="18" charset="0"/>
                                      </a:rPr>
                                    </m:ctrlPr>
                                  </m:sSupPr>
                                  <m:e>
                                    <m:r>
                                      <a:rPr lang="en-US" sz="1800" i="1" kern="0" dirty="0" smtClean="0">
                                        <a:effectLst/>
                                        <a:latin typeface="Cambria Math" panose="02040503050406030204" pitchFamily="18" charset="0"/>
                                        <a:ea typeface="Aptos" panose="020B0004020202020204" pitchFamily="34" charset="0"/>
                                        <a:cs typeface="Times New Roman" panose="02020603050405020304" pitchFamily="18" charset="0"/>
                                      </a:rPr>
                                      <m:t>𝑅</m:t>
                                    </m:r>
                                  </m:e>
                                  <m:sup>
                                    <m:r>
                                      <a:rPr lang="en-US" sz="1800" i="1" kern="0" dirty="0" smtClean="0">
                                        <a:effectLst/>
                                        <a:latin typeface="Cambria Math" panose="02040503050406030204" pitchFamily="18" charset="0"/>
                                        <a:ea typeface="Aptos" panose="020B0004020202020204" pitchFamily="34" charset="0"/>
                                        <a:cs typeface="Times New Roman" panose="02020603050405020304" pitchFamily="18" charset="0"/>
                                      </a:rPr>
                                      <m:t>2</m:t>
                                    </m:r>
                                  </m:sup>
                                </m:sSup>
                              </m:oMath>
                            </m:oMathPara>
                          </a14:m>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0.00425</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0.0434</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692973019"/>
                      </a:ext>
                    </a:extLst>
                  </a:tr>
                  <a:tr h="29236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N</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13907</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13148</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504423"/>
                      </a:ext>
                    </a:extLst>
                  </a:tr>
                </a:tbl>
              </a:graphicData>
            </a:graphic>
          </p:graphicFrame>
        </mc:Choice>
        <mc:Fallback xmlns="">
          <p:graphicFrame>
            <p:nvGraphicFramePr>
              <p:cNvPr id="6" name="Content Placeholder 5">
                <a:extLst>
                  <a:ext uri="{FF2B5EF4-FFF2-40B4-BE49-F238E27FC236}">
                    <a16:creationId xmlns:a16="http://schemas.microsoft.com/office/drawing/2014/main" id="{45D97598-51C3-B366-73E8-E086FDEF715D}"/>
                  </a:ext>
                </a:extLst>
              </p:cNvPr>
              <p:cNvGraphicFramePr>
                <a:graphicFrameLocks noGrp="1"/>
              </p:cNvGraphicFramePr>
              <p:nvPr>
                <p:ph idx="1"/>
                <p:extLst>
                  <p:ext uri="{D42A27DB-BD31-4B8C-83A1-F6EECF244321}">
                    <p14:modId xmlns:p14="http://schemas.microsoft.com/office/powerpoint/2010/main" val="963241556"/>
                  </p:ext>
                </p:extLst>
              </p:nvPr>
            </p:nvGraphicFramePr>
            <p:xfrm>
              <a:off x="1017142" y="82193"/>
              <a:ext cx="6256960" cy="6534054"/>
            </p:xfrm>
            <a:graphic>
              <a:graphicData uri="http://schemas.openxmlformats.org/drawingml/2006/table">
                <a:tbl>
                  <a:tblPr/>
                  <a:tblGrid>
                    <a:gridCol w="779760">
                      <a:extLst>
                        <a:ext uri="{9D8B030D-6E8A-4147-A177-3AD203B41FA5}">
                          <a16:colId xmlns:a16="http://schemas.microsoft.com/office/drawing/2014/main" val="166775093"/>
                        </a:ext>
                      </a:extLst>
                    </a:gridCol>
                    <a:gridCol w="1673410">
                      <a:extLst>
                        <a:ext uri="{9D8B030D-6E8A-4147-A177-3AD203B41FA5}">
                          <a16:colId xmlns:a16="http://schemas.microsoft.com/office/drawing/2014/main" val="3708504491"/>
                        </a:ext>
                      </a:extLst>
                    </a:gridCol>
                    <a:gridCol w="1901895">
                      <a:extLst>
                        <a:ext uri="{9D8B030D-6E8A-4147-A177-3AD203B41FA5}">
                          <a16:colId xmlns:a16="http://schemas.microsoft.com/office/drawing/2014/main" val="3731234391"/>
                        </a:ext>
                      </a:extLst>
                    </a:gridCol>
                    <a:gridCol w="1901895">
                      <a:extLst>
                        <a:ext uri="{9D8B030D-6E8A-4147-A177-3AD203B41FA5}">
                          <a16:colId xmlns:a16="http://schemas.microsoft.com/office/drawing/2014/main" val="3022329252"/>
                        </a:ext>
                      </a:extLst>
                    </a:gridCol>
                  </a:tblGrid>
                  <a:tr h="27505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(2)</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8583248"/>
                      </a:ext>
                    </a:extLst>
                  </a:tr>
                  <a:tr h="27505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SLG</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SLG</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0781005"/>
                      </a:ext>
                    </a:extLst>
                  </a:tr>
                  <a:tr h="27505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Female</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0.280</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0.328</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71013647"/>
                      </a:ext>
                    </a:extLst>
                  </a:tr>
                  <a:tr h="27505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(0.127)</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(0.132)</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743833258"/>
                      </a:ext>
                    </a:extLst>
                  </a:tr>
                  <a:tr h="275058">
                    <a:tc rowSpan="6">
                      <a:txBody>
                        <a:bodyPr/>
                        <a:lstStyle/>
                        <a:p>
                          <a:pPr algn="ctr"/>
                          <a:r>
                            <a:rPr lang="en-GB" sz="1800" kern="100">
                              <a:effectLst/>
                              <a:latin typeface="Aptos" panose="020B0004020202020204" pitchFamily="34" charset="0"/>
                              <a:cs typeface="Times New Roman" panose="02020603050405020304" pitchFamily="18" charset="0"/>
                            </a:rPr>
                            <a:t>Ethnicity </a:t>
                          </a:r>
                        </a:p>
                        <a:p>
                          <a:pPr algn="ctr"/>
                          <a:r>
                            <a:rPr lang="en-GB" sz="1800" kern="100">
                              <a:effectLst/>
                              <a:latin typeface="Aptos" panose="020B0004020202020204" pitchFamily="34" charset="0"/>
                              <a:cs typeface="Times New Roman" panose="02020603050405020304" pitchFamily="18" charset="0"/>
                            </a:rPr>
                            <a:t>Base = White</a:t>
                          </a:r>
                        </a:p>
                      </a:txBody>
                      <a:tcPr marL="46953" marR="46953" marT="0" marB="0" vert="vert27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Black</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0.812</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0.554</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933604274"/>
                      </a:ext>
                    </a:extLst>
                  </a:tr>
                  <a:tr h="292368">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(0.289)</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(0.296)</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030437233"/>
                      </a:ext>
                    </a:extLst>
                  </a:tr>
                  <a:tr h="292368">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Asian</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0.0458</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0.180</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922043438"/>
                      </a:ext>
                    </a:extLst>
                  </a:tr>
                  <a:tr h="292368">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(0.253)</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(0.255)</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4112433296"/>
                      </a:ext>
                    </a:extLst>
                  </a:tr>
                  <a:tr h="292368">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Other</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0.679</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0.496</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809482795"/>
                      </a:ext>
                    </a:extLst>
                  </a:tr>
                  <a:tr h="292368">
                    <a:tc vMerge="1">
                      <a:txBody>
                        <a:bodyPr/>
                        <a:lstStyle/>
                        <a:p>
                          <a:endParaRPr/>
                        </a:p>
                      </a:txBody>
                      <a:tcPr marL="46953" marR="46953" marT="0" marB="0">
                        <a:lnL>
                          <a:noFill/>
                        </a:lnL>
                        <a:lnR>
                          <a:noFill/>
                        </a:lnR>
                        <a:lnT>
                          <a:noFill/>
                        </a:lnT>
                        <a:lnB>
                          <a:noFill/>
                        </a:lnB>
                        <a:noFill/>
                      </a:tcPr>
                    </a:tc>
                    <a:tc>
                      <a:txBody>
                        <a:bodyPr/>
                        <a:lstStyle/>
                        <a:p>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(0.260)</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(0.260)</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637727601"/>
                      </a:ext>
                    </a:extLst>
                  </a:tr>
                  <a:tr h="275058">
                    <a:tc rowSpan="6">
                      <a:txBody>
                        <a:bodyPr/>
                        <a:lstStyle/>
                        <a:p>
                          <a:pPr algn="ctr"/>
                          <a:r>
                            <a:rPr lang="en-US" sz="1800" kern="0">
                              <a:effectLst/>
                              <a:latin typeface="Aptos" panose="020B0004020202020204" pitchFamily="34" charset="0"/>
                              <a:ea typeface="Aptos" panose="020B0004020202020204" pitchFamily="34" charset="0"/>
                              <a:cs typeface="Times New Roman" panose="02020603050405020304" pitchFamily="18" charset="0"/>
                            </a:rPr>
                            <a:t>Disability</a:t>
                          </a:r>
                        </a:p>
                        <a:p>
                          <a:pPr algn="ctr"/>
                          <a:r>
                            <a:rPr lang="en-US" sz="1800" kern="0">
                              <a:effectLst/>
                              <a:latin typeface="Aptos" panose="020B0004020202020204" pitchFamily="34" charset="0"/>
                              <a:cs typeface="Times New Roman" panose="02020603050405020304" pitchFamily="18" charset="0"/>
                            </a:rPr>
                            <a:t>Base = None</a:t>
                          </a:r>
                          <a:endParaRPr lang="en-GB" sz="1800" kern="100">
                            <a:effectLst/>
                            <a:latin typeface="Aptos" panose="020B0004020202020204" pitchFamily="34" charset="0"/>
                            <a:cs typeface="Times New Roman" panose="02020603050405020304" pitchFamily="18" charset="0"/>
                          </a:endParaRPr>
                        </a:p>
                      </a:txBody>
                      <a:tcPr marL="46953" marR="46953" marT="0" marB="0" vert="vert27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Physical</a:t>
                          </a:r>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0.0928</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0.0427</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836943939"/>
                      </a:ext>
                    </a:extLst>
                  </a:tr>
                  <a:tr h="292368">
                    <a:tc vMerge="1">
                      <a:txBody>
                        <a:bodyPr/>
                        <a:lstStyle/>
                        <a:p>
                          <a:endParaRPr/>
                        </a:p>
                      </a:txBody>
                      <a:tcPr marL="46953" marR="46953" marT="0" marB="0">
                        <a:lnL>
                          <a:noFill/>
                        </a:lnL>
                        <a:lnR>
                          <a:noFill/>
                        </a:lnR>
                        <a:lnT>
                          <a:noFill/>
                        </a:lnT>
                        <a:lnB>
                          <a:noFill/>
                        </a:lnB>
                        <a:noFill/>
                      </a:tcPr>
                    </a:tc>
                    <a:tc>
                      <a:txBody>
                        <a:bodyPr/>
                        <a:lstStyle/>
                        <a:p>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(0.279)</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(0.281)</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927478709"/>
                      </a:ext>
                    </a:extLst>
                  </a:tr>
                  <a:tr h="275058">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Learning</a:t>
                          </a:r>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0.499</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0.725</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550367587"/>
                      </a:ext>
                    </a:extLst>
                  </a:tr>
                  <a:tr h="275058">
                    <a:tc vMerge="1">
                      <a:txBody>
                        <a:bodyPr/>
                        <a:lstStyle/>
                        <a:p>
                          <a:endParaRPr/>
                        </a:p>
                      </a:txBody>
                      <a:tcPr marL="46953" marR="46953" marT="0" marB="0">
                        <a:lnL>
                          <a:noFill/>
                        </a:lnL>
                        <a:lnR>
                          <a:noFill/>
                        </a:lnR>
                        <a:lnT>
                          <a:noFill/>
                        </a:lnT>
                        <a:lnB>
                          <a:noFill/>
                        </a:lnB>
                        <a:noFill/>
                      </a:tcPr>
                    </a:tc>
                    <a:tc>
                      <a:txBody>
                        <a:bodyPr/>
                        <a:lstStyle/>
                        <a:p>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(0.221)</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(0.223)</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69898346"/>
                      </a:ext>
                    </a:extLst>
                  </a:tr>
                  <a:tr h="275058">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Mental</a:t>
                          </a:r>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-0.325</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-0.422</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419429516"/>
                      </a:ext>
                    </a:extLst>
                  </a:tr>
                  <a:tr h="275058">
                    <a:tc vMerge="1">
                      <a:txBody>
                        <a:bodyPr/>
                        <a:lstStyle/>
                        <a:p>
                          <a:endParaRPr/>
                        </a:p>
                      </a:txBody>
                      <a:tcPr marL="46953" marR="46953" marT="0" marB="0">
                        <a:lnL>
                          <a:noFill/>
                        </a:lnL>
                        <a:lnR>
                          <a:noFill/>
                        </a:lnR>
                        <a:lnT>
                          <a:noFill/>
                        </a:lnT>
                        <a:lnB>
                          <a:noFill/>
                        </a:lnB>
                        <a:noFill/>
                      </a:tcPr>
                    </a:tc>
                    <a:tc>
                      <a:txBody>
                        <a:bodyPr/>
                        <a:lstStyle/>
                        <a:p>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(0.258)</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(0.260)</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274930084"/>
                      </a:ext>
                    </a:extLst>
                  </a:tr>
                  <a:tr h="27505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Mature</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-1.205</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-0.842</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17584399"/>
                      </a:ext>
                    </a:extLst>
                  </a:tr>
                  <a:tr h="29236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(0.207)</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(0.323)</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990592654"/>
                      </a:ext>
                    </a:extLst>
                  </a:tr>
                  <a:tr h="29236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IMD 1-2</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-0.213</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-0.245</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4144041137"/>
                      </a:ext>
                    </a:extLst>
                  </a:tr>
                  <a:tr h="29236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(0.152)</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(0.157)</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2344453"/>
                      </a:ext>
                    </a:extLst>
                  </a:tr>
                  <a:tr h="29236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Controls</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N</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Y</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28529451"/>
                      </a:ext>
                    </a:extLst>
                  </a:tr>
                  <a:tr h="292368">
                    <a:tc gridSpan="2">
                      <a:txBody>
                        <a:bodyPr/>
                        <a:lstStyle/>
                        <a:p>
                          <a:endParaRPr lang="en-US"/>
                        </a:p>
                      </a:txBody>
                      <a:tcPr marL="68580" marR="68580" marT="0" marB="0">
                        <a:lnL>
                          <a:noFill/>
                        </a:lnL>
                        <a:lnR>
                          <a:noFill/>
                        </a:lnR>
                        <a:lnT>
                          <a:noFill/>
                        </a:lnT>
                        <a:lnB>
                          <a:noFill/>
                        </a:lnB>
                        <a:blipFill>
                          <a:blip r:embed="rId2"/>
                          <a:stretch>
                            <a:fillRect l="-993" t="-2062500" r="-155335" b="-141667"/>
                          </a:stretch>
                        </a:blip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0.00425</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0.0434</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692973019"/>
                      </a:ext>
                    </a:extLst>
                  </a:tr>
                  <a:tr h="292368">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N</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13907</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13148</a:t>
                          </a:r>
                          <a:endParaRPr lang="en-GB"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504423"/>
                      </a:ext>
                    </a:extLst>
                  </a:tr>
                </a:tbl>
              </a:graphicData>
            </a:graphic>
          </p:graphicFrame>
        </mc:Fallback>
      </mc:AlternateContent>
    </p:spTree>
    <p:extLst>
      <p:ext uri="{BB962C8B-B14F-4D97-AF65-F5344CB8AC3E}">
        <p14:creationId xmlns:p14="http://schemas.microsoft.com/office/powerpoint/2010/main" val="3884654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FB45B29F-643F-E003-CB38-6C9BC52489E8}"/>
              </a:ext>
            </a:extLst>
          </p:cNvPr>
          <p:cNvSpPr>
            <a:spLocks noGrp="1"/>
          </p:cNvSpPr>
          <p:nvPr>
            <p:ph type="title"/>
          </p:nvPr>
        </p:nvSpPr>
        <p:spPr>
          <a:xfrm>
            <a:off x="8013290" y="861694"/>
            <a:ext cx="3416710" cy="4041648"/>
          </a:xfrm>
        </p:spPr>
        <p:txBody>
          <a:bodyPr vert="horz" lIns="91440" tIns="45720" rIns="91440" bIns="45720" rtlCol="0" anchor="b">
            <a:normAutofit/>
          </a:bodyPr>
          <a:lstStyle/>
          <a:p>
            <a:pPr>
              <a:lnSpc>
                <a:spcPct val="85000"/>
              </a:lnSpc>
            </a:pPr>
            <a:r>
              <a:rPr lang="en-US" sz="3700">
                <a:solidFill>
                  <a:srgbClr val="FFFFFF"/>
                </a:solidFill>
                <a:latin typeface="Arial" panose="020B0604020202020204" pitchFamily="34" charset="0"/>
                <a:cs typeface="Arial" panose="020B0604020202020204" pitchFamily="34" charset="0"/>
              </a:rPr>
              <a:t>Normalised Learning Gain Regression</a:t>
            </a:r>
          </a:p>
        </p:txBody>
      </p:sp>
      <p:sp useBgFill="1">
        <p:nvSpPr>
          <p:cNvPr id="18" name="Rectangle 17">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2A7DE53-7CE4-E119-5F40-8DDC0766648D}"/>
              </a:ext>
            </a:extLst>
          </p:cNvPr>
          <p:cNvSpPr txBox="1"/>
          <p:nvPr/>
        </p:nvSpPr>
        <p:spPr>
          <a:xfrm>
            <a:off x="1119661" y="6616249"/>
            <a:ext cx="7769696" cy="1149678"/>
          </a:xfrm>
          <a:prstGeom prst="rect">
            <a:avLst/>
          </a:prstGeom>
        </p:spPr>
        <p:txBody>
          <a:bodyPr vert="horz" lIns="91440" tIns="45720" rIns="91440" bIns="45720" rtlCol="0">
            <a:normAutofit/>
          </a:bodyPr>
          <a:lstStyle/>
          <a:p>
            <a:pPr>
              <a:lnSpc>
                <a:spcPct val="95000"/>
              </a:lnSpc>
              <a:spcBef>
                <a:spcPts val="1400"/>
              </a:spcBef>
              <a:spcAft>
                <a:spcPts val="200"/>
              </a:spcAft>
              <a:buClr>
                <a:schemeClr val="accent1"/>
              </a:buClr>
              <a:buSzPct val="80000"/>
            </a:pPr>
            <a:r>
              <a:rPr lang="en-US" sz="1400" spc="10">
                <a:effectLst/>
                <a:latin typeface="Arial" panose="020B0604020202020204" pitchFamily="34" charset="0"/>
                <a:cs typeface="Arial" panose="020B0604020202020204" pitchFamily="34" charset="0"/>
              </a:rPr>
              <a:t>Standard errors in parentheses,</a:t>
            </a:r>
            <a:r>
              <a:rPr lang="en-US" sz="1400" spc="10">
                <a:latin typeface="Arial" panose="020B0604020202020204" pitchFamily="34" charset="0"/>
                <a:cs typeface="Arial" panose="020B0604020202020204" pitchFamily="34" charset="0"/>
              </a:rPr>
              <a:t> </a:t>
            </a:r>
            <a:r>
              <a:rPr lang="en-US" sz="1400" spc="10">
                <a:effectLst/>
                <a:latin typeface="Arial" panose="020B0604020202020204" pitchFamily="34" charset="0"/>
                <a:cs typeface="Arial" panose="020B0604020202020204" pitchFamily="34" charset="0"/>
              </a:rPr>
              <a:t>* </a:t>
            </a:r>
            <a:r>
              <a:rPr lang="en-US" sz="1400" i="1" spc="10">
                <a:effectLst/>
                <a:latin typeface="Arial" panose="020B0604020202020204" pitchFamily="34" charset="0"/>
                <a:cs typeface="Arial" panose="020B0604020202020204" pitchFamily="34" charset="0"/>
              </a:rPr>
              <a:t>p</a:t>
            </a:r>
            <a:r>
              <a:rPr lang="en-US" sz="1400" spc="10">
                <a:effectLst/>
                <a:latin typeface="Arial" panose="020B0604020202020204" pitchFamily="34" charset="0"/>
                <a:cs typeface="Arial" panose="020B0604020202020204" pitchFamily="34" charset="0"/>
              </a:rPr>
              <a:t> &lt; 0.05, ** </a:t>
            </a:r>
            <a:r>
              <a:rPr lang="en-US" sz="1400" i="1" spc="10">
                <a:effectLst/>
                <a:latin typeface="Arial" panose="020B0604020202020204" pitchFamily="34" charset="0"/>
                <a:cs typeface="Arial" panose="020B0604020202020204" pitchFamily="34" charset="0"/>
              </a:rPr>
              <a:t>p</a:t>
            </a:r>
            <a:r>
              <a:rPr lang="en-US" sz="1400" spc="10">
                <a:effectLst/>
                <a:latin typeface="Arial" panose="020B0604020202020204" pitchFamily="34" charset="0"/>
                <a:cs typeface="Arial" panose="020B0604020202020204" pitchFamily="34" charset="0"/>
              </a:rPr>
              <a:t> &lt; 0.01, *** </a:t>
            </a:r>
            <a:r>
              <a:rPr lang="en-US" sz="1400" i="1" spc="10">
                <a:effectLst/>
                <a:latin typeface="Arial" panose="020B0604020202020204" pitchFamily="34" charset="0"/>
                <a:cs typeface="Arial" panose="020B0604020202020204" pitchFamily="34" charset="0"/>
              </a:rPr>
              <a:t>p</a:t>
            </a:r>
            <a:r>
              <a:rPr lang="en-US" sz="1400" spc="10">
                <a:effectLst/>
                <a:latin typeface="Arial" panose="020B0604020202020204" pitchFamily="34" charset="0"/>
                <a:cs typeface="Arial" panose="020B0604020202020204" pitchFamily="34" charset="0"/>
              </a:rPr>
              <a:t> &lt; 0.001</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24076533-25A3-F6AC-464A-0E75EF820861}"/>
                  </a:ext>
                </a:extLst>
              </p:cNvPr>
              <p:cNvGraphicFramePr>
                <a:graphicFrameLocks noGrp="1"/>
              </p:cNvGraphicFramePr>
              <p:nvPr>
                <p:ph idx="1"/>
                <p:extLst>
                  <p:ext uri="{D42A27DB-BD31-4B8C-83A1-F6EECF244321}">
                    <p14:modId xmlns:p14="http://schemas.microsoft.com/office/powerpoint/2010/main" val="174956813"/>
                  </p:ext>
                </p:extLst>
              </p:nvPr>
            </p:nvGraphicFramePr>
            <p:xfrm>
              <a:off x="909483" y="111405"/>
              <a:ext cx="6215864" cy="6462126"/>
            </p:xfrm>
            <a:graphic>
              <a:graphicData uri="http://schemas.openxmlformats.org/drawingml/2006/table">
                <a:tbl>
                  <a:tblPr/>
                  <a:tblGrid>
                    <a:gridCol w="802359">
                      <a:extLst>
                        <a:ext uri="{9D8B030D-6E8A-4147-A177-3AD203B41FA5}">
                          <a16:colId xmlns:a16="http://schemas.microsoft.com/office/drawing/2014/main" val="3543812643"/>
                        </a:ext>
                      </a:extLst>
                    </a:gridCol>
                    <a:gridCol w="1634699">
                      <a:extLst>
                        <a:ext uri="{9D8B030D-6E8A-4147-A177-3AD203B41FA5}">
                          <a16:colId xmlns:a16="http://schemas.microsoft.com/office/drawing/2014/main" val="1464723897"/>
                        </a:ext>
                      </a:extLst>
                    </a:gridCol>
                    <a:gridCol w="1889403">
                      <a:extLst>
                        <a:ext uri="{9D8B030D-6E8A-4147-A177-3AD203B41FA5}">
                          <a16:colId xmlns:a16="http://schemas.microsoft.com/office/drawing/2014/main" val="2366498245"/>
                        </a:ext>
                      </a:extLst>
                    </a:gridCol>
                    <a:gridCol w="1889403">
                      <a:extLst>
                        <a:ext uri="{9D8B030D-6E8A-4147-A177-3AD203B41FA5}">
                          <a16:colId xmlns:a16="http://schemas.microsoft.com/office/drawing/2014/main" val="326351439"/>
                        </a:ext>
                      </a:extLst>
                    </a:gridCol>
                  </a:tblGrid>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(2)</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7881263"/>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NLG</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NLG</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949998"/>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Female</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0.0165</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0.0179</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9393153"/>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(0.00382)</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(0.00394)</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747483133"/>
                      </a:ext>
                    </a:extLst>
                  </a:tr>
                  <a:tr h="280962">
                    <a:tc rowSpan="6">
                      <a:txBody>
                        <a:bodyPr/>
                        <a:lstStyle/>
                        <a:p>
                          <a:pPr algn="ctr"/>
                          <a:r>
                            <a:rPr lang="en-GB" sz="1800" kern="100">
                              <a:effectLst/>
                              <a:latin typeface="Aptos" panose="020B0004020202020204" pitchFamily="34" charset="0"/>
                              <a:cs typeface="Times New Roman" panose="02020603050405020304" pitchFamily="18" charset="0"/>
                            </a:rPr>
                            <a:t>Ethnicity </a:t>
                          </a:r>
                        </a:p>
                        <a:p>
                          <a:pPr algn="ctr"/>
                          <a:r>
                            <a:rPr lang="en-GB" sz="1800" kern="100">
                              <a:effectLst/>
                              <a:latin typeface="Aptos" panose="020B0004020202020204" pitchFamily="34" charset="0"/>
                              <a:cs typeface="Times New Roman" panose="02020603050405020304" pitchFamily="18" charset="0"/>
                            </a:rPr>
                            <a:t>Base = White</a:t>
                          </a:r>
                        </a:p>
                      </a:txBody>
                      <a:tcPr marL="46953" marR="46953" marT="0" marB="0" vert="vert27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Black</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0.0125</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0.00737</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257507531"/>
                      </a:ext>
                    </a:extLst>
                  </a:tr>
                  <a:tr h="280962">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(0.00873)</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(0.00881)</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875311121"/>
                      </a:ext>
                    </a:extLst>
                  </a:tr>
                  <a:tr h="280962">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Asian</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-0.00713</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0.000798</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463984130"/>
                      </a:ext>
                    </a:extLst>
                  </a:tr>
                  <a:tr h="280962">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(0.00764)</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(0.00760)</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060034749"/>
                      </a:ext>
                    </a:extLst>
                  </a:tr>
                  <a:tr h="280962">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Other</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0.0155</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0.0122</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4081938102"/>
                      </a:ext>
                    </a:extLst>
                  </a:tr>
                  <a:tr h="280962">
                    <a:tc vMerge="1">
                      <a:txBody>
                        <a:bodyPr/>
                        <a:lstStyle/>
                        <a:p>
                          <a:endParaRPr/>
                        </a:p>
                      </a:txBody>
                      <a:tcPr marL="46953" marR="46953" marT="0" marB="0">
                        <a:lnL>
                          <a:noFill/>
                        </a:lnL>
                        <a:lnR>
                          <a:noFill/>
                        </a:lnR>
                        <a:lnT>
                          <a:noFill/>
                        </a:lnT>
                        <a:lnB>
                          <a:noFill/>
                        </a:lnB>
                        <a:noFill/>
                      </a:tcPr>
                    </a:tc>
                    <a:tc>
                      <a:txBody>
                        <a:bodyPr/>
                        <a:lstStyle/>
                        <a:p>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(0.00785)</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(0.00774)</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794421601"/>
                      </a:ext>
                    </a:extLst>
                  </a:tr>
                  <a:tr h="280962">
                    <a:tc rowSpan="6">
                      <a:txBody>
                        <a:bodyPr/>
                        <a:lstStyle/>
                        <a:p>
                          <a:pPr algn="ctr"/>
                          <a:r>
                            <a:rPr lang="en-US" sz="1800" kern="0">
                              <a:effectLst/>
                              <a:latin typeface="Aptos" panose="020B0004020202020204" pitchFamily="34" charset="0"/>
                              <a:ea typeface="Aptos" panose="020B0004020202020204" pitchFamily="34" charset="0"/>
                              <a:cs typeface="Times New Roman" panose="02020603050405020304" pitchFamily="18" charset="0"/>
                            </a:rPr>
                            <a:t>Disability</a:t>
                          </a:r>
                        </a:p>
                        <a:p>
                          <a:pPr algn="ctr"/>
                          <a:r>
                            <a:rPr lang="en-US" sz="1800" kern="0">
                              <a:effectLst/>
                              <a:latin typeface="Aptos" panose="020B0004020202020204" pitchFamily="34" charset="0"/>
                              <a:cs typeface="Times New Roman" panose="02020603050405020304" pitchFamily="18" charset="0"/>
                            </a:rPr>
                            <a:t>Base = None</a:t>
                          </a:r>
                          <a:endParaRPr lang="en-GB" sz="1800" kern="100">
                            <a:effectLst/>
                            <a:latin typeface="Aptos" panose="020B0004020202020204" pitchFamily="34" charset="0"/>
                            <a:cs typeface="Times New Roman" panose="02020603050405020304" pitchFamily="18" charset="0"/>
                          </a:endParaRPr>
                        </a:p>
                      </a:txBody>
                      <a:tcPr marL="46953" marR="46953" marT="0" marB="0" vert="vert27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Physical</a:t>
                          </a:r>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0.000759</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-0.00129</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590631657"/>
                      </a:ext>
                    </a:extLst>
                  </a:tr>
                  <a:tr h="280962">
                    <a:tc vMerge="1">
                      <a:txBody>
                        <a:bodyPr/>
                        <a:lstStyle/>
                        <a:p>
                          <a:endParaRPr/>
                        </a:p>
                      </a:txBody>
                      <a:tcPr marL="46953" marR="46953" marT="0" marB="0">
                        <a:lnL>
                          <a:noFill/>
                        </a:lnL>
                        <a:lnR>
                          <a:noFill/>
                        </a:lnR>
                        <a:lnT>
                          <a:noFill/>
                        </a:lnT>
                        <a:lnB>
                          <a:noFill/>
                        </a:lnB>
                        <a:noFill/>
                      </a:tcPr>
                    </a:tc>
                    <a:tc>
                      <a:txBody>
                        <a:bodyPr/>
                        <a:lstStyle/>
                        <a:p>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(0.00843)</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(0.00836)</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096138667"/>
                      </a:ext>
                    </a:extLst>
                  </a:tr>
                  <a:tr h="280962">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Learning</a:t>
                          </a:r>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0.00638</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0.0126</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074586687"/>
                      </a:ext>
                    </a:extLst>
                  </a:tr>
                  <a:tr h="280962">
                    <a:tc vMerge="1">
                      <a:txBody>
                        <a:bodyPr/>
                        <a:lstStyle/>
                        <a:p>
                          <a:endParaRPr/>
                        </a:p>
                      </a:txBody>
                      <a:tcPr marL="46953" marR="46953" marT="0" marB="0">
                        <a:lnL>
                          <a:noFill/>
                        </a:lnL>
                        <a:lnR>
                          <a:noFill/>
                        </a:lnR>
                        <a:lnT>
                          <a:noFill/>
                        </a:lnT>
                        <a:lnB>
                          <a:noFill/>
                        </a:lnB>
                        <a:noFill/>
                      </a:tcPr>
                    </a:tc>
                    <a:tc>
                      <a:txBody>
                        <a:bodyPr/>
                        <a:lstStyle/>
                        <a:p>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(0.00666)</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(0.00666)</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800337046"/>
                      </a:ext>
                    </a:extLst>
                  </a:tr>
                  <a:tr h="280962">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Mental</a:t>
                          </a:r>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-0.00785</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-0.0110</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860182989"/>
                      </a:ext>
                    </a:extLst>
                  </a:tr>
                  <a:tr h="280962">
                    <a:tc vMerge="1">
                      <a:txBody>
                        <a:bodyPr/>
                        <a:lstStyle/>
                        <a:p>
                          <a:endParaRPr/>
                        </a:p>
                      </a:txBody>
                      <a:tcPr marL="46953" marR="46953" marT="0" marB="0">
                        <a:lnL>
                          <a:noFill/>
                        </a:lnL>
                        <a:lnR>
                          <a:noFill/>
                        </a:lnR>
                        <a:lnT>
                          <a:noFill/>
                        </a:lnT>
                        <a:lnB>
                          <a:noFill/>
                        </a:lnB>
                        <a:noFill/>
                      </a:tcPr>
                    </a:tc>
                    <a:tc>
                      <a:txBody>
                        <a:bodyPr/>
                        <a:lstStyle/>
                        <a:p>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(0.00779)</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(0.00774)</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649266232"/>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Mature</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-0.0444</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-0.0306</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83137631"/>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(0.00625)</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(0.00963)</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097399624"/>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IMD 1-2</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-0.0104</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-0.00984</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854937008"/>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(0.00460)</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(0.00469)</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4189100"/>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Controls</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N</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Y</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02695635"/>
                      </a:ext>
                    </a:extLst>
                  </a:tr>
                  <a:tr h="280962">
                    <a:tc gridSpan="2">
                      <a:txBody>
                        <a:bodyPr/>
                        <a:lstStyle/>
                        <a:p>
                          <a:pPr/>
                          <a14:m>
                            <m:oMathPara xmlns:m="http://schemas.openxmlformats.org/officeDocument/2006/math">
                              <m:oMathParaPr>
                                <m:jc m:val="left"/>
                              </m:oMathParaPr>
                              <m:oMath xmlns:m="http://schemas.openxmlformats.org/officeDocument/2006/math">
                                <m:sSup>
                                  <m:sSupPr>
                                    <m:ctrlPr>
                                      <a:rPr lang="en-US" sz="1800" i="1" kern="0" dirty="0" smtClean="0">
                                        <a:effectLst/>
                                        <a:latin typeface="Cambria Math" panose="02040503050406030204" pitchFamily="18" charset="0"/>
                                        <a:ea typeface="Aptos" panose="020B0004020202020204" pitchFamily="34" charset="0"/>
                                        <a:cs typeface="Times New Roman" panose="02020603050405020304" pitchFamily="18" charset="0"/>
                                      </a:rPr>
                                    </m:ctrlPr>
                                  </m:sSupPr>
                                  <m:e>
                                    <m:r>
                                      <a:rPr lang="en-US" sz="1800" i="1" kern="0" dirty="0" smtClean="0">
                                        <a:effectLst/>
                                        <a:latin typeface="Cambria Math" panose="02040503050406030204" pitchFamily="18" charset="0"/>
                                        <a:ea typeface="Aptos" panose="020B0004020202020204" pitchFamily="34" charset="0"/>
                                        <a:cs typeface="Times New Roman" panose="02020603050405020304" pitchFamily="18" charset="0"/>
                                      </a:rPr>
                                      <m:t>𝑅</m:t>
                                    </m:r>
                                  </m:e>
                                  <m:sup>
                                    <m:r>
                                      <a:rPr lang="en-US" sz="1800" i="1" kern="0" dirty="0" smtClean="0">
                                        <a:effectLst/>
                                        <a:latin typeface="Cambria Math" panose="02040503050406030204" pitchFamily="18" charset="0"/>
                                        <a:ea typeface="Aptos" panose="020B0004020202020204" pitchFamily="34" charset="0"/>
                                        <a:cs typeface="Times New Roman" panose="02020603050405020304" pitchFamily="18" charset="0"/>
                                      </a:rPr>
                                      <m:t>2</m:t>
                                    </m:r>
                                  </m:sup>
                                </m:sSup>
                              </m:oMath>
                            </m:oMathPara>
                          </a14:m>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0.00584</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0.0542</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977314087"/>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N</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13907</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13148</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9024819"/>
                      </a:ext>
                    </a:extLst>
                  </a:tr>
                </a:tbl>
              </a:graphicData>
            </a:graphic>
          </p:graphicFrame>
        </mc:Choice>
        <mc:Fallback xmlns="">
          <p:graphicFrame>
            <p:nvGraphicFramePr>
              <p:cNvPr id="5" name="Content Placeholder 4">
                <a:extLst>
                  <a:ext uri="{FF2B5EF4-FFF2-40B4-BE49-F238E27FC236}">
                    <a16:creationId xmlns:a16="http://schemas.microsoft.com/office/drawing/2014/main" id="{24076533-25A3-F6AC-464A-0E75EF820861}"/>
                  </a:ext>
                </a:extLst>
              </p:cNvPr>
              <p:cNvGraphicFramePr>
                <a:graphicFrameLocks noGrp="1"/>
              </p:cNvGraphicFramePr>
              <p:nvPr>
                <p:ph idx="1"/>
                <p:extLst>
                  <p:ext uri="{D42A27DB-BD31-4B8C-83A1-F6EECF244321}">
                    <p14:modId xmlns:p14="http://schemas.microsoft.com/office/powerpoint/2010/main" val="174956813"/>
                  </p:ext>
                </p:extLst>
              </p:nvPr>
            </p:nvGraphicFramePr>
            <p:xfrm>
              <a:off x="909483" y="111405"/>
              <a:ext cx="6215864" cy="6462126"/>
            </p:xfrm>
            <a:graphic>
              <a:graphicData uri="http://schemas.openxmlformats.org/drawingml/2006/table">
                <a:tbl>
                  <a:tblPr/>
                  <a:tblGrid>
                    <a:gridCol w="802359">
                      <a:extLst>
                        <a:ext uri="{9D8B030D-6E8A-4147-A177-3AD203B41FA5}">
                          <a16:colId xmlns:a16="http://schemas.microsoft.com/office/drawing/2014/main" val="3543812643"/>
                        </a:ext>
                      </a:extLst>
                    </a:gridCol>
                    <a:gridCol w="1634699">
                      <a:extLst>
                        <a:ext uri="{9D8B030D-6E8A-4147-A177-3AD203B41FA5}">
                          <a16:colId xmlns:a16="http://schemas.microsoft.com/office/drawing/2014/main" val="1464723897"/>
                        </a:ext>
                      </a:extLst>
                    </a:gridCol>
                    <a:gridCol w="1889403">
                      <a:extLst>
                        <a:ext uri="{9D8B030D-6E8A-4147-A177-3AD203B41FA5}">
                          <a16:colId xmlns:a16="http://schemas.microsoft.com/office/drawing/2014/main" val="2366498245"/>
                        </a:ext>
                      </a:extLst>
                    </a:gridCol>
                    <a:gridCol w="1889403">
                      <a:extLst>
                        <a:ext uri="{9D8B030D-6E8A-4147-A177-3AD203B41FA5}">
                          <a16:colId xmlns:a16="http://schemas.microsoft.com/office/drawing/2014/main" val="326351439"/>
                        </a:ext>
                      </a:extLst>
                    </a:gridCol>
                  </a:tblGrid>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(2)</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7881263"/>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NLG</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NLG</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949998"/>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Female</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0.0165</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0.0179</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9393153"/>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(0.00382)</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(0.00394)</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747483133"/>
                      </a:ext>
                    </a:extLst>
                  </a:tr>
                  <a:tr h="280962">
                    <a:tc rowSpan="6">
                      <a:txBody>
                        <a:bodyPr/>
                        <a:lstStyle/>
                        <a:p>
                          <a:pPr algn="ctr"/>
                          <a:r>
                            <a:rPr lang="en-GB" sz="1800" kern="100">
                              <a:effectLst/>
                              <a:latin typeface="Aptos" panose="020B0004020202020204" pitchFamily="34" charset="0"/>
                              <a:cs typeface="Times New Roman" panose="02020603050405020304" pitchFamily="18" charset="0"/>
                            </a:rPr>
                            <a:t>Ethnicity </a:t>
                          </a:r>
                        </a:p>
                        <a:p>
                          <a:pPr algn="ctr"/>
                          <a:r>
                            <a:rPr lang="en-GB" sz="1800" kern="100">
                              <a:effectLst/>
                              <a:latin typeface="Aptos" panose="020B0004020202020204" pitchFamily="34" charset="0"/>
                              <a:cs typeface="Times New Roman" panose="02020603050405020304" pitchFamily="18" charset="0"/>
                            </a:rPr>
                            <a:t>Base = White</a:t>
                          </a:r>
                        </a:p>
                      </a:txBody>
                      <a:tcPr marL="46953" marR="46953" marT="0" marB="0" vert="vert27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Black</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0.0125</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0.00737</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257507531"/>
                      </a:ext>
                    </a:extLst>
                  </a:tr>
                  <a:tr h="280962">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(0.00873)</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(0.00881)</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875311121"/>
                      </a:ext>
                    </a:extLst>
                  </a:tr>
                  <a:tr h="280962">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Asian</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-0.00713</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0.000798</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463984130"/>
                      </a:ext>
                    </a:extLst>
                  </a:tr>
                  <a:tr h="280962">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(0.00764)</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(0.00760)</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060034749"/>
                      </a:ext>
                    </a:extLst>
                  </a:tr>
                  <a:tr h="280962">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Other</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0.0155</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0.0122</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4081938102"/>
                      </a:ext>
                    </a:extLst>
                  </a:tr>
                  <a:tr h="280962">
                    <a:tc vMerge="1">
                      <a:txBody>
                        <a:bodyPr/>
                        <a:lstStyle/>
                        <a:p>
                          <a:endParaRPr/>
                        </a:p>
                      </a:txBody>
                      <a:tcPr marL="46953" marR="46953" marT="0" marB="0">
                        <a:lnL>
                          <a:noFill/>
                        </a:lnL>
                        <a:lnR>
                          <a:noFill/>
                        </a:lnR>
                        <a:lnT>
                          <a:noFill/>
                        </a:lnT>
                        <a:lnB>
                          <a:noFill/>
                        </a:lnB>
                        <a:noFill/>
                      </a:tcPr>
                    </a:tc>
                    <a:tc>
                      <a:txBody>
                        <a:bodyPr/>
                        <a:lstStyle/>
                        <a:p>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(0.00785)</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(0.00774)</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794421601"/>
                      </a:ext>
                    </a:extLst>
                  </a:tr>
                  <a:tr h="280962">
                    <a:tc rowSpan="6">
                      <a:txBody>
                        <a:bodyPr/>
                        <a:lstStyle/>
                        <a:p>
                          <a:pPr algn="ctr"/>
                          <a:r>
                            <a:rPr lang="en-US" sz="1800" kern="0">
                              <a:effectLst/>
                              <a:latin typeface="Aptos" panose="020B0004020202020204" pitchFamily="34" charset="0"/>
                              <a:ea typeface="Aptos" panose="020B0004020202020204" pitchFamily="34" charset="0"/>
                              <a:cs typeface="Times New Roman" panose="02020603050405020304" pitchFamily="18" charset="0"/>
                            </a:rPr>
                            <a:t>Disability</a:t>
                          </a:r>
                        </a:p>
                        <a:p>
                          <a:pPr algn="ctr"/>
                          <a:r>
                            <a:rPr lang="en-US" sz="1800" kern="0">
                              <a:effectLst/>
                              <a:latin typeface="Aptos" panose="020B0004020202020204" pitchFamily="34" charset="0"/>
                              <a:cs typeface="Times New Roman" panose="02020603050405020304" pitchFamily="18" charset="0"/>
                            </a:rPr>
                            <a:t>Base = None</a:t>
                          </a:r>
                          <a:endParaRPr lang="en-GB" sz="1800" kern="100">
                            <a:effectLst/>
                            <a:latin typeface="Aptos" panose="020B0004020202020204" pitchFamily="34" charset="0"/>
                            <a:cs typeface="Times New Roman" panose="02020603050405020304" pitchFamily="18" charset="0"/>
                          </a:endParaRPr>
                        </a:p>
                      </a:txBody>
                      <a:tcPr marL="46953" marR="46953" marT="0" marB="0" vert="vert27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Physical</a:t>
                          </a:r>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0.000759</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-0.00129</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590631657"/>
                      </a:ext>
                    </a:extLst>
                  </a:tr>
                  <a:tr h="280962">
                    <a:tc vMerge="1">
                      <a:txBody>
                        <a:bodyPr/>
                        <a:lstStyle/>
                        <a:p>
                          <a:endParaRPr/>
                        </a:p>
                      </a:txBody>
                      <a:tcPr marL="46953" marR="46953" marT="0" marB="0">
                        <a:lnL>
                          <a:noFill/>
                        </a:lnL>
                        <a:lnR>
                          <a:noFill/>
                        </a:lnR>
                        <a:lnT>
                          <a:noFill/>
                        </a:lnT>
                        <a:lnB>
                          <a:noFill/>
                        </a:lnB>
                        <a:noFill/>
                      </a:tcPr>
                    </a:tc>
                    <a:tc>
                      <a:txBody>
                        <a:bodyPr/>
                        <a:lstStyle/>
                        <a:p>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(0.00843)</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(0.00836)</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096138667"/>
                      </a:ext>
                    </a:extLst>
                  </a:tr>
                  <a:tr h="280962">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Learning</a:t>
                          </a:r>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0.00638</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0.0126</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074586687"/>
                      </a:ext>
                    </a:extLst>
                  </a:tr>
                  <a:tr h="280962">
                    <a:tc vMerge="1">
                      <a:txBody>
                        <a:bodyPr/>
                        <a:lstStyle/>
                        <a:p>
                          <a:endParaRPr/>
                        </a:p>
                      </a:txBody>
                      <a:tcPr marL="46953" marR="46953" marT="0" marB="0">
                        <a:lnL>
                          <a:noFill/>
                        </a:lnL>
                        <a:lnR>
                          <a:noFill/>
                        </a:lnR>
                        <a:lnT>
                          <a:noFill/>
                        </a:lnT>
                        <a:lnB>
                          <a:noFill/>
                        </a:lnB>
                        <a:noFill/>
                      </a:tcPr>
                    </a:tc>
                    <a:tc>
                      <a:txBody>
                        <a:bodyPr/>
                        <a:lstStyle/>
                        <a:p>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(0.00666)</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(0.00666)</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800337046"/>
                      </a:ext>
                    </a:extLst>
                  </a:tr>
                  <a:tr h="280962">
                    <a:tc vMerge="1">
                      <a:txBody>
                        <a:bodyPr/>
                        <a:lstStyle/>
                        <a:p>
                          <a:endParaRPr/>
                        </a:p>
                      </a:txBody>
                      <a:tcPr marL="46953" marR="46953" marT="0" marB="0">
                        <a:lnL>
                          <a:noFill/>
                        </a:lnL>
                        <a:lnR>
                          <a:noFill/>
                        </a:lnR>
                        <a:lnT>
                          <a:noFill/>
                        </a:lnT>
                        <a:lnB>
                          <a:noFill/>
                        </a:lnB>
                        <a:noFill/>
                      </a:tcPr>
                    </a:tc>
                    <a:tc>
                      <a:txBody>
                        <a:bodyPr/>
                        <a:lstStyle/>
                        <a:p>
                          <a:r>
                            <a:rPr lang="en-US" sz="1800" kern="0">
                              <a:effectLst/>
                              <a:latin typeface="Aptos" panose="020B0004020202020204" pitchFamily="34" charset="0"/>
                              <a:ea typeface="Aptos" panose="020B0004020202020204" pitchFamily="34" charset="0"/>
                              <a:cs typeface="Times New Roman" panose="02020603050405020304" pitchFamily="18" charset="0"/>
                            </a:rPr>
                            <a:t>Mental</a:t>
                          </a:r>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-0.00785</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-0.0110</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860182989"/>
                      </a:ext>
                    </a:extLst>
                  </a:tr>
                  <a:tr h="280962">
                    <a:tc vMerge="1">
                      <a:txBody>
                        <a:bodyPr/>
                        <a:lstStyle/>
                        <a:p>
                          <a:endParaRPr/>
                        </a:p>
                      </a:txBody>
                      <a:tcPr marL="46953" marR="46953" marT="0" marB="0">
                        <a:lnL>
                          <a:noFill/>
                        </a:lnL>
                        <a:lnR>
                          <a:noFill/>
                        </a:lnR>
                        <a:lnT>
                          <a:noFill/>
                        </a:lnT>
                        <a:lnB>
                          <a:noFill/>
                        </a:lnB>
                        <a:noFill/>
                      </a:tcPr>
                    </a:tc>
                    <a:tc>
                      <a:txBody>
                        <a:bodyPr/>
                        <a:lstStyle/>
                        <a:p>
                          <a:endParaRPr lang="en-GB" sz="1800"/>
                        </a:p>
                      </a:txBody>
                      <a:tcPr marL="46953" marR="46953"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(0.00779)</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(0.00774)</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649266232"/>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Mature</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-0.0444</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-0.0306</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83137631"/>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(0.00625)</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(0.00963)</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097399624"/>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IMD 1-2</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-0.0104</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-0.00984</a:t>
                          </a:r>
                          <a:r>
                            <a:rPr lang="en-US" sz="18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854937008"/>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(0.00460)</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(0.00469)</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4189100"/>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Controls</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N</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Y</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02695635"/>
                      </a:ext>
                    </a:extLst>
                  </a:tr>
                  <a:tr h="280962">
                    <a:tc gridSpan="2">
                      <a:txBody>
                        <a:bodyPr/>
                        <a:lstStyle/>
                        <a:p>
                          <a:endParaRPr lang="en-US"/>
                        </a:p>
                      </a:txBody>
                      <a:tcPr marL="68580" marR="68580" marT="0" marB="0">
                        <a:lnL>
                          <a:noFill/>
                        </a:lnL>
                        <a:lnR>
                          <a:noFill/>
                        </a:lnR>
                        <a:lnT>
                          <a:noFill/>
                        </a:lnT>
                        <a:lnB>
                          <a:noFill/>
                        </a:lnB>
                        <a:blipFill>
                          <a:blip r:embed="rId2"/>
                          <a:stretch>
                            <a:fillRect l="-1250" t="-2136957" r="-155250" b="-145652"/>
                          </a:stretch>
                        </a:blip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0.00584</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0.0542</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977314087"/>
                      </a:ext>
                    </a:extLst>
                  </a:tr>
                  <a:tr h="280962">
                    <a:tc gridSpan="2">
                      <a:txBody>
                        <a:bodyPr/>
                        <a:lstStyle/>
                        <a:p>
                          <a:r>
                            <a:rPr lang="en-US" sz="1800" kern="0">
                              <a:effectLst/>
                              <a:latin typeface="Times New Roman" panose="02020603050405020304" pitchFamily="18" charset="0"/>
                              <a:ea typeface="Aptos" panose="020B0004020202020204" pitchFamily="34" charset="0"/>
                              <a:cs typeface="Times New Roman" panose="02020603050405020304" pitchFamily="18" charset="0"/>
                            </a:rPr>
                            <a:t>N</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13907</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800" kern="0">
                              <a:effectLst/>
                              <a:latin typeface="Times New Roman" panose="02020603050405020304" pitchFamily="18" charset="0"/>
                              <a:ea typeface="Aptos" panose="020B0004020202020204" pitchFamily="34" charset="0"/>
                              <a:cs typeface="Times New Roman" panose="02020603050405020304" pitchFamily="18" charset="0"/>
                            </a:rPr>
                            <a:t>13148</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9024819"/>
                      </a:ext>
                    </a:extLst>
                  </a:tr>
                </a:tbl>
              </a:graphicData>
            </a:graphic>
          </p:graphicFrame>
        </mc:Fallback>
      </mc:AlternateContent>
    </p:spTree>
    <p:extLst>
      <p:ext uri="{BB962C8B-B14F-4D97-AF65-F5344CB8AC3E}">
        <p14:creationId xmlns:p14="http://schemas.microsoft.com/office/powerpoint/2010/main" val="4091238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FB45B29F-643F-E003-CB38-6C9BC52489E8}"/>
              </a:ext>
            </a:extLst>
          </p:cNvPr>
          <p:cNvSpPr>
            <a:spLocks noGrp="1"/>
          </p:cNvSpPr>
          <p:nvPr>
            <p:ph type="title"/>
          </p:nvPr>
        </p:nvSpPr>
        <p:spPr>
          <a:xfrm>
            <a:off x="8013290" y="789775"/>
            <a:ext cx="3416710" cy="4041648"/>
          </a:xfrm>
        </p:spPr>
        <p:txBody>
          <a:bodyPr vert="horz" lIns="91440" tIns="45720" rIns="91440" bIns="45720" rtlCol="0" anchor="b">
            <a:normAutofit/>
          </a:bodyPr>
          <a:lstStyle/>
          <a:p>
            <a:pPr>
              <a:lnSpc>
                <a:spcPct val="85000"/>
              </a:lnSpc>
            </a:pPr>
            <a:r>
              <a:rPr lang="en-US" sz="3700" err="1">
                <a:solidFill>
                  <a:srgbClr val="FFFFFF"/>
                </a:solidFill>
                <a:latin typeface="Arial" panose="020B0604020202020204" pitchFamily="34" charset="0"/>
                <a:cs typeface="Arial" panose="020B0604020202020204" pitchFamily="34" charset="0"/>
              </a:rPr>
              <a:t>Contextualised</a:t>
            </a:r>
            <a:r>
              <a:rPr lang="en-US" sz="3700">
                <a:solidFill>
                  <a:srgbClr val="FFFFFF"/>
                </a:solidFill>
                <a:latin typeface="Arial" panose="020B0604020202020204" pitchFamily="34" charset="0"/>
                <a:cs typeface="Arial" panose="020B0604020202020204" pitchFamily="34" charset="0"/>
              </a:rPr>
              <a:t> Learning Gain Regression</a:t>
            </a:r>
          </a:p>
        </p:txBody>
      </p:sp>
      <p:sp useBgFill="1">
        <p:nvSpPr>
          <p:cNvPr id="18" name="Rectangle 17">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2A7DE53-7CE4-E119-5F40-8DDC0766648D}"/>
              </a:ext>
            </a:extLst>
          </p:cNvPr>
          <p:cNvSpPr txBox="1"/>
          <p:nvPr/>
        </p:nvSpPr>
        <p:spPr>
          <a:xfrm>
            <a:off x="1119661" y="6616249"/>
            <a:ext cx="7769696" cy="1149678"/>
          </a:xfrm>
          <a:prstGeom prst="rect">
            <a:avLst/>
          </a:prstGeom>
        </p:spPr>
        <p:txBody>
          <a:bodyPr vert="horz" lIns="91440" tIns="45720" rIns="91440" bIns="45720" rtlCol="0">
            <a:normAutofit/>
          </a:bodyPr>
          <a:lstStyle/>
          <a:p>
            <a:pPr>
              <a:lnSpc>
                <a:spcPct val="95000"/>
              </a:lnSpc>
              <a:spcBef>
                <a:spcPts val="1400"/>
              </a:spcBef>
              <a:spcAft>
                <a:spcPts val="200"/>
              </a:spcAft>
              <a:buClr>
                <a:schemeClr val="accent1"/>
              </a:buClr>
              <a:buSzPct val="80000"/>
            </a:pPr>
            <a:r>
              <a:rPr lang="en-US" sz="1400" spc="10">
                <a:effectLst/>
                <a:latin typeface="Arial" panose="020B0604020202020204" pitchFamily="34" charset="0"/>
                <a:cs typeface="Arial" panose="020B0604020202020204" pitchFamily="34" charset="0"/>
              </a:rPr>
              <a:t>Standard errors in parentheses,</a:t>
            </a:r>
            <a:r>
              <a:rPr lang="en-US" sz="1400" spc="10">
                <a:latin typeface="Arial" panose="020B0604020202020204" pitchFamily="34" charset="0"/>
                <a:cs typeface="Arial" panose="020B0604020202020204" pitchFamily="34" charset="0"/>
              </a:rPr>
              <a:t> </a:t>
            </a:r>
            <a:r>
              <a:rPr lang="en-US" sz="1400" spc="10">
                <a:effectLst/>
                <a:latin typeface="Arial" panose="020B0604020202020204" pitchFamily="34" charset="0"/>
                <a:cs typeface="Arial" panose="020B0604020202020204" pitchFamily="34" charset="0"/>
              </a:rPr>
              <a:t>* </a:t>
            </a:r>
            <a:r>
              <a:rPr lang="en-US" sz="1400" i="1" spc="10">
                <a:effectLst/>
                <a:latin typeface="Arial" panose="020B0604020202020204" pitchFamily="34" charset="0"/>
                <a:cs typeface="Arial" panose="020B0604020202020204" pitchFamily="34" charset="0"/>
              </a:rPr>
              <a:t>p</a:t>
            </a:r>
            <a:r>
              <a:rPr lang="en-US" sz="1400" spc="10">
                <a:effectLst/>
                <a:latin typeface="Arial" panose="020B0604020202020204" pitchFamily="34" charset="0"/>
                <a:cs typeface="Arial" panose="020B0604020202020204" pitchFamily="34" charset="0"/>
              </a:rPr>
              <a:t> &lt; 0.05, ** </a:t>
            </a:r>
            <a:r>
              <a:rPr lang="en-US" sz="1400" i="1" spc="10">
                <a:effectLst/>
                <a:latin typeface="Arial" panose="020B0604020202020204" pitchFamily="34" charset="0"/>
                <a:cs typeface="Arial" panose="020B0604020202020204" pitchFamily="34" charset="0"/>
              </a:rPr>
              <a:t>p</a:t>
            </a:r>
            <a:r>
              <a:rPr lang="en-US" sz="1400" spc="10">
                <a:effectLst/>
                <a:latin typeface="Arial" panose="020B0604020202020204" pitchFamily="34" charset="0"/>
                <a:cs typeface="Arial" panose="020B0604020202020204" pitchFamily="34" charset="0"/>
              </a:rPr>
              <a:t> &lt; 0.01, *** </a:t>
            </a:r>
            <a:r>
              <a:rPr lang="en-US" sz="1400" i="1" spc="10">
                <a:effectLst/>
                <a:latin typeface="Arial" panose="020B0604020202020204" pitchFamily="34" charset="0"/>
                <a:cs typeface="Arial" panose="020B0604020202020204" pitchFamily="34" charset="0"/>
              </a:rPr>
              <a:t>p</a:t>
            </a:r>
            <a:r>
              <a:rPr lang="en-US" sz="1400" spc="10">
                <a:effectLst/>
                <a:latin typeface="Arial" panose="020B0604020202020204" pitchFamily="34" charset="0"/>
                <a:cs typeface="Arial" panose="020B0604020202020204" pitchFamily="34" charset="0"/>
              </a:rPr>
              <a:t> &lt; 0.001</a:t>
            </a:r>
          </a:p>
        </p:txBody>
      </p:sp>
      <mc:AlternateContent xmlns:mc="http://schemas.openxmlformats.org/markup-compatibility/2006" xmlns:a14="http://schemas.microsoft.com/office/drawing/2010/main">
        <mc:Choice Requires="a14">
          <p:graphicFrame>
            <p:nvGraphicFramePr>
              <p:cNvPr id="8" name="Content Placeholder 7">
                <a:extLst>
                  <a:ext uri="{FF2B5EF4-FFF2-40B4-BE49-F238E27FC236}">
                    <a16:creationId xmlns:a16="http://schemas.microsoft.com/office/drawing/2014/main" id="{B77C4677-A191-C307-EAC6-46C6A30E1D77}"/>
                  </a:ext>
                </a:extLst>
              </p:cNvPr>
              <p:cNvGraphicFramePr>
                <a:graphicFrameLocks noGrp="1"/>
              </p:cNvGraphicFramePr>
              <p:nvPr>
                <p:ph idx="1"/>
                <p:extLst>
                  <p:ext uri="{D42A27DB-BD31-4B8C-83A1-F6EECF244321}">
                    <p14:modId xmlns:p14="http://schemas.microsoft.com/office/powerpoint/2010/main" val="1087560832"/>
                  </p:ext>
                </p:extLst>
              </p:nvPr>
            </p:nvGraphicFramePr>
            <p:xfrm>
              <a:off x="982500" y="92474"/>
              <a:ext cx="6268790" cy="6563882"/>
            </p:xfrm>
            <a:graphic>
              <a:graphicData uri="http://schemas.openxmlformats.org/drawingml/2006/table">
                <a:tbl>
                  <a:tblPr/>
                  <a:tblGrid>
                    <a:gridCol w="782505">
                      <a:extLst>
                        <a:ext uri="{9D8B030D-6E8A-4147-A177-3AD203B41FA5}">
                          <a16:colId xmlns:a16="http://schemas.microsoft.com/office/drawing/2014/main" val="2594696388"/>
                        </a:ext>
                      </a:extLst>
                    </a:gridCol>
                    <a:gridCol w="1675303">
                      <a:extLst>
                        <a:ext uri="{9D8B030D-6E8A-4147-A177-3AD203B41FA5}">
                          <a16:colId xmlns:a16="http://schemas.microsoft.com/office/drawing/2014/main" val="3251787864"/>
                        </a:ext>
                      </a:extLst>
                    </a:gridCol>
                    <a:gridCol w="1905491">
                      <a:extLst>
                        <a:ext uri="{9D8B030D-6E8A-4147-A177-3AD203B41FA5}">
                          <a16:colId xmlns:a16="http://schemas.microsoft.com/office/drawing/2014/main" val="1390341305"/>
                        </a:ext>
                      </a:extLst>
                    </a:gridCol>
                    <a:gridCol w="1905491">
                      <a:extLst>
                        <a:ext uri="{9D8B030D-6E8A-4147-A177-3AD203B41FA5}">
                          <a16:colId xmlns:a16="http://schemas.microsoft.com/office/drawing/2014/main" val="193542926"/>
                        </a:ext>
                      </a:extLst>
                    </a:gridCol>
                  </a:tblGrid>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(2)</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15597331"/>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CLG</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CLG</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2445765"/>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Female</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0.893</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0.617</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7147308"/>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(0.106)</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(0.110)</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4152365300"/>
                      </a:ext>
                    </a:extLst>
                  </a:tr>
                  <a:tr h="260951">
                    <a:tc rowSpan="6">
                      <a:txBody>
                        <a:bodyPr/>
                        <a:lstStyle/>
                        <a:p>
                          <a:pPr algn="ctr"/>
                          <a:r>
                            <a:rPr lang="en-GB" sz="1600" kern="100">
                              <a:effectLst/>
                              <a:latin typeface="Aptos" panose="020B0004020202020204" pitchFamily="34" charset="0"/>
                              <a:cs typeface="Times New Roman" panose="02020603050405020304" pitchFamily="18" charset="0"/>
                            </a:rPr>
                            <a:t>Ethnicity </a:t>
                          </a:r>
                        </a:p>
                        <a:p>
                          <a:pPr algn="ctr"/>
                          <a:r>
                            <a:rPr lang="en-GB" sz="1600" kern="100">
                              <a:effectLst/>
                              <a:latin typeface="Aptos" panose="020B0004020202020204" pitchFamily="34" charset="0"/>
                              <a:cs typeface="Times New Roman" panose="02020603050405020304" pitchFamily="18" charset="0"/>
                            </a:rPr>
                            <a:t>Base = White</a:t>
                          </a:r>
                        </a:p>
                      </a:txBody>
                      <a:tcPr marL="46953" marR="46953" marT="0" marB="0" vert="vert27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Black</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-1.340</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-1.113</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980591023"/>
                      </a:ext>
                    </a:extLst>
                  </a:tr>
                  <a:tr h="26095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 </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(0.243)</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(0.246)</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422334595"/>
                      </a:ext>
                    </a:extLst>
                  </a:tr>
                  <a:tr h="26095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Asian</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-1.002</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-0.705</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3270599454"/>
                      </a:ext>
                    </a:extLst>
                  </a:tr>
                  <a:tr h="26095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 </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(0.212)</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(0.212)</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916675823"/>
                      </a:ext>
                    </a:extLst>
                  </a:tr>
                  <a:tr h="26095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Other</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-0.225</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-0.246</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151198655"/>
                      </a:ext>
                    </a:extLst>
                  </a:tr>
                  <a:tr h="260951">
                    <a:tc vMerge="1">
                      <a:txBody>
                        <a:bodyPr/>
                        <a:lstStyle/>
                        <a:p>
                          <a:endParaRPr/>
                        </a:p>
                      </a:txBody>
                      <a:tcPr marL="46953" marR="46953" marT="0" marB="0">
                        <a:lnL>
                          <a:noFill/>
                        </a:lnL>
                        <a:lnR>
                          <a:noFill/>
                        </a:lnR>
                        <a:lnT>
                          <a:noFill/>
                        </a:lnT>
                        <a:lnB>
                          <a:noFill/>
                        </a:lnB>
                        <a:noFill/>
                      </a:tcPr>
                    </a:tc>
                    <a:tc>
                      <a:txBody>
                        <a:bodyPr/>
                        <a:lstStyle/>
                        <a:p>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(0.217)</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(0.216)</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4283785323"/>
                      </a:ext>
                    </a:extLst>
                  </a:tr>
                  <a:tr h="260951">
                    <a:tc rowSpan="6">
                      <a:txBody>
                        <a:bodyPr/>
                        <a:lstStyle/>
                        <a:p>
                          <a:pPr algn="ctr"/>
                          <a:r>
                            <a:rPr lang="en-US" sz="1600" kern="0">
                              <a:effectLst/>
                              <a:latin typeface="Aptos" panose="020B0004020202020204" pitchFamily="34" charset="0"/>
                              <a:ea typeface="Aptos" panose="020B0004020202020204" pitchFamily="34" charset="0"/>
                              <a:cs typeface="Times New Roman" panose="02020603050405020304" pitchFamily="18" charset="0"/>
                            </a:rPr>
                            <a:t>Disability</a:t>
                          </a:r>
                        </a:p>
                        <a:p>
                          <a:pPr algn="ctr"/>
                          <a:r>
                            <a:rPr lang="en-US" sz="1600" kern="0">
                              <a:effectLst/>
                              <a:latin typeface="Aptos" panose="020B0004020202020204" pitchFamily="34" charset="0"/>
                              <a:cs typeface="Times New Roman" panose="02020603050405020304" pitchFamily="18" charset="0"/>
                            </a:rPr>
                            <a:t>Base = None</a:t>
                          </a:r>
                          <a:endParaRPr lang="en-GB" sz="1600" kern="100">
                            <a:effectLst/>
                            <a:latin typeface="Aptos" panose="020B0004020202020204" pitchFamily="34" charset="0"/>
                            <a:cs typeface="Times New Roman" panose="02020603050405020304" pitchFamily="18" charset="0"/>
                          </a:endParaRPr>
                        </a:p>
                      </a:txBody>
                      <a:tcPr marL="46953" marR="46953" marT="0" marB="0" vert="vert27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Physical</a:t>
                          </a:r>
                          <a:endParaRPr lang="en-GB"/>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-0.391</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-0.234</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985764538"/>
                      </a:ext>
                    </a:extLst>
                  </a:tr>
                  <a:tr h="260951">
                    <a:tc vMerge="1">
                      <a:txBody>
                        <a:bodyPr/>
                        <a:lstStyle/>
                        <a:p>
                          <a:endParaRPr/>
                        </a:p>
                      </a:txBody>
                      <a:tcPr marL="46953" marR="46953" marT="0" marB="0">
                        <a:lnL>
                          <a:noFill/>
                        </a:lnL>
                        <a:lnR>
                          <a:noFill/>
                        </a:lnR>
                        <a:lnT>
                          <a:noFill/>
                        </a:lnT>
                        <a:lnB>
                          <a:noFill/>
                        </a:lnB>
                        <a:noFill/>
                      </a:tcPr>
                    </a:tc>
                    <a:tc>
                      <a:txBody>
                        <a:bodyPr/>
                        <a:lstStyle/>
                        <a:p>
                          <a:endParaRPr lang="en-GB"/>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(0.233)</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(0.233)</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582032696"/>
                      </a:ext>
                    </a:extLst>
                  </a:tr>
                  <a:tr h="26095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Learning</a:t>
                          </a:r>
                          <a:endParaRPr lang="en-GB"/>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-0.450</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-0.101</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619443448"/>
                      </a:ext>
                    </a:extLst>
                  </a:tr>
                  <a:tr h="260951">
                    <a:tc vMerge="1">
                      <a:txBody>
                        <a:bodyPr/>
                        <a:lstStyle/>
                        <a:p>
                          <a:endParaRPr/>
                        </a:p>
                      </a:txBody>
                      <a:tcPr marL="46953" marR="46953" marT="0" marB="0">
                        <a:lnL>
                          <a:noFill/>
                        </a:lnL>
                        <a:lnR>
                          <a:noFill/>
                        </a:lnR>
                        <a:lnT>
                          <a:noFill/>
                        </a:lnT>
                        <a:lnB>
                          <a:noFill/>
                        </a:lnB>
                        <a:noFill/>
                      </a:tcPr>
                    </a:tc>
                    <a:tc>
                      <a:txBody>
                        <a:bodyPr/>
                        <a:lstStyle/>
                        <a:p>
                          <a:endParaRPr lang="en-GB"/>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(0.184)</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(0.186)</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3250961044"/>
                      </a:ext>
                    </a:extLst>
                  </a:tr>
                  <a:tr h="26095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Mental</a:t>
                          </a:r>
                          <a:endParaRPr lang="en-GB"/>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-0.829</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-0.765</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074026296"/>
                      </a:ext>
                    </a:extLst>
                  </a:tr>
                  <a:tr h="260951">
                    <a:tc vMerge="1">
                      <a:txBody>
                        <a:bodyPr/>
                        <a:lstStyle/>
                        <a:p>
                          <a:endParaRPr/>
                        </a:p>
                      </a:txBody>
                      <a:tcPr marL="46953" marR="46953" marT="0" marB="0">
                        <a:lnL>
                          <a:noFill/>
                        </a:lnL>
                        <a:lnR>
                          <a:noFill/>
                        </a:lnR>
                        <a:lnT>
                          <a:noFill/>
                        </a:lnT>
                        <a:lnB>
                          <a:noFill/>
                        </a:lnB>
                        <a:noFill/>
                      </a:tcPr>
                    </a:tc>
                    <a:tc>
                      <a:txBody>
                        <a:bodyPr/>
                        <a:lstStyle/>
                        <a:p>
                          <a:endParaRPr lang="en-GB"/>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(0.215)</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(0.216)</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4225310644"/>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Mature</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0.204</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1.376</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412037048"/>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(0.174)</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(0.270)</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188207761"/>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IMD 1-2</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-0.802</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-0.519</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101172285"/>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(0.127)</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(0.131)</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674947574"/>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Stage 1 mark</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-0.516</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-0.550</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11415451"/>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(0.00661)</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(0.00713)</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3241694"/>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Controls</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N</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Y</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55015611"/>
                      </a:ext>
                    </a:extLst>
                  </a:tr>
                  <a:tr h="260951">
                    <a:tc gridSpan="2">
                      <a:txBody>
                        <a:bodyPr/>
                        <a:lstStyle/>
                        <a:p>
                          <a:pPr/>
                          <a14:m>
                            <m:oMathPara xmlns:m="http://schemas.openxmlformats.org/officeDocument/2006/math">
                              <m:oMathParaPr>
                                <m:jc m:val="left"/>
                              </m:oMathParaPr>
                              <m:oMath xmlns:m="http://schemas.openxmlformats.org/officeDocument/2006/math">
                                <m:sSup>
                                  <m:sSupPr>
                                    <m:ctrlPr>
                                      <a:rPr lang="en-US" sz="1600" i="1" kern="0" dirty="0" smtClean="0">
                                        <a:effectLst/>
                                        <a:latin typeface="Cambria Math" panose="02040503050406030204" pitchFamily="18" charset="0"/>
                                        <a:ea typeface="Aptos" panose="020B0004020202020204" pitchFamily="34" charset="0"/>
                                        <a:cs typeface="Times New Roman" panose="02020603050405020304" pitchFamily="18" charset="0"/>
                                      </a:rPr>
                                    </m:ctrlPr>
                                  </m:sSupPr>
                                  <m:e>
                                    <m:r>
                                      <a:rPr lang="en-US" sz="1600" i="1" kern="0" dirty="0" smtClean="0">
                                        <a:effectLst/>
                                        <a:latin typeface="Cambria Math" panose="02040503050406030204" pitchFamily="18" charset="0"/>
                                        <a:ea typeface="Aptos" panose="020B0004020202020204" pitchFamily="34" charset="0"/>
                                        <a:cs typeface="Times New Roman" panose="02020603050405020304" pitchFamily="18" charset="0"/>
                                      </a:rPr>
                                      <m:t>𝑅</m:t>
                                    </m:r>
                                  </m:e>
                                  <m:sup>
                                    <m:r>
                                      <a:rPr lang="en-US" sz="1600" i="1" kern="0" dirty="0" smtClean="0">
                                        <a:effectLst/>
                                        <a:latin typeface="Cambria Math" panose="02040503050406030204" pitchFamily="18" charset="0"/>
                                        <a:ea typeface="Aptos" panose="020B0004020202020204" pitchFamily="34" charset="0"/>
                                        <a:cs typeface="Times New Roman" panose="02020603050405020304" pitchFamily="18" charset="0"/>
                                      </a:rPr>
                                      <m:t>2</m:t>
                                    </m:r>
                                  </m:sup>
                                </m:sSup>
                              </m:oMath>
                            </m:oMathPara>
                          </a14:m>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0.308</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0.342</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15060549"/>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N</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13907</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13148</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8183008"/>
                      </a:ext>
                    </a:extLst>
                  </a:tr>
                </a:tbl>
              </a:graphicData>
            </a:graphic>
          </p:graphicFrame>
        </mc:Choice>
        <mc:Fallback xmlns="">
          <p:graphicFrame>
            <p:nvGraphicFramePr>
              <p:cNvPr id="8" name="Content Placeholder 7">
                <a:extLst>
                  <a:ext uri="{FF2B5EF4-FFF2-40B4-BE49-F238E27FC236}">
                    <a16:creationId xmlns:a16="http://schemas.microsoft.com/office/drawing/2014/main" id="{B77C4677-A191-C307-EAC6-46C6A30E1D77}"/>
                  </a:ext>
                </a:extLst>
              </p:cNvPr>
              <p:cNvGraphicFramePr>
                <a:graphicFrameLocks noGrp="1"/>
              </p:cNvGraphicFramePr>
              <p:nvPr>
                <p:ph idx="1"/>
                <p:extLst>
                  <p:ext uri="{D42A27DB-BD31-4B8C-83A1-F6EECF244321}">
                    <p14:modId xmlns:p14="http://schemas.microsoft.com/office/powerpoint/2010/main" val="1087560832"/>
                  </p:ext>
                </p:extLst>
              </p:nvPr>
            </p:nvGraphicFramePr>
            <p:xfrm>
              <a:off x="982500" y="92474"/>
              <a:ext cx="6268790" cy="6563882"/>
            </p:xfrm>
            <a:graphic>
              <a:graphicData uri="http://schemas.openxmlformats.org/drawingml/2006/table">
                <a:tbl>
                  <a:tblPr/>
                  <a:tblGrid>
                    <a:gridCol w="782505">
                      <a:extLst>
                        <a:ext uri="{9D8B030D-6E8A-4147-A177-3AD203B41FA5}">
                          <a16:colId xmlns:a16="http://schemas.microsoft.com/office/drawing/2014/main" val="2594696388"/>
                        </a:ext>
                      </a:extLst>
                    </a:gridCol>
                    <a:gridCol w="1675303">
                      <a:extLst>
                        <a:ext uri="{9D8B030D-6E8A-4147-A177-3AD203B41FA5}">
                          <a16:colId xmlns:a16="http://schemas.microsoft.com/office/drawing/2014/main" val="3251787864"/>
                        </a:ext>
                      </a:extLst>
                    </a:gridCol>
                    <a:gridCol w="1905491">
                      <a:extLst>
                        <a:ext uri="{9D8B030D-6E8A-4147-A177-3AD203B41FA5}">
                          <a16:colId xmlns:a16="http://schemas.microsoft.com/office/drawing/2014/main" val="1390341305"/>
                        </a:ext>
                      </a:extLst>
                    </a:gridCol>
                    <a:gridCol w="1905491">
                      <a:extLst>
                        <a:ext uri="{9D8B030D-6E8A-4147-A177-3AD203B41FA5}">
                          <a16:colId xmlns:a16="http://schemas.microsoft.com/office/drawing/2014/main" val="193542926"/>
                        </a:ext>
                      </a:extLst>
                    </a:gridCol>
                  </a:tblGrid>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(2)</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15597331"/>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CLG</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CLG</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2445765"/>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Female</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0.893</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0.617</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7147308"/>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(0.106)</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(0.110)</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4152365300"/>
                      </a:ext>
                    </a:extLst>
                  </a:tr>
                  <a:tr h="260951">
                    <a:tc rowSpan="6">
                      <a:txBody>
                        <a:bodyPr/>
                        <a:lstStyle/>
                        <a:p>
                          <a:pPr algn="ctr"/>
                          <a:r>
                            <a:rPr lang="en-GB" sz="1600" kern="100">
                              <a:effectLst/>
                              <a:latin typeface="Aptos" panose="020B0004020202020204" pitchFamily="34" charset="0"/>
                              <a:cs typeface="Times New Roman" panose="02020603050405020304" pitchFamily="18" charset="0"/>
                            </a:rPr>
                            <a:t>Ethnicity </a:t>
                          </a:r>
                        </a:p>
                        <a:p>
                          <a:pPr algn="ctr"/>
                          <a:r>
                            <a:rPr lang="en-GB" sz="1600" kern="100">
                              <a:effectLst/>
                              <a:latin typeface="Aptos" panose="020B0004020202020204" pitchFamily="34" charset="0"/>
                              <a:cs typeface="Times New Roman" panose="02020603050405020304" pitchFamily="18" charset="0"/>
                            </a:rPr>
                            <a:t>Base = White</a:t>
                          </a:r>
                        </a:p>
                      </a:txBody>
                      <a:tcPr marL="46953" marR="46953" marT="0" marB="0" vert="vert27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Black</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-1.340</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-1.113</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980591023"/>
                      </a:ext>
                    </a:extLst>
                  </a:tr>
                  <a:tr h="26095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 </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(0.243)</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(0.246)</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422334595"/>
                      </a:ext>
                    </a:extLst>
                  </a:tr>
                  <a:tr h="26095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Asian</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-1.002</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-0.705</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3270599454"/>
                      </a:ext>
                    </a:extLst>
                  </a:tr>
                  <a:tr h="26095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 </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(0.212)</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(0.212)</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916675823"/>
                      </a:ext>
                    </a:extLst>
                  </a:tr>
                  <a:tr h="26095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Other</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-0.225</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-0.246</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151198655"/>
                      </a:ext>
                    </a:extLst>
                  </a:tr>
                  <a:tr h="260951">
                    <a:tc vMerge="1">
                      <a:txBody>
                        <a:bodyPr/>
                        <a:lstStyle/>
                        <a:p>
                          <a:endParaRPr/>
                        </a:p>
                      </a:txBody>
                      <a:tcPr marL="46953" marR="46953" marT="0" marB="0">
                        <a:lnL>
                          <a:noFill/>
                        </a:lnL>
                        <a:lnR>
                          <a:noFill/>
                        </a:lnR>
                        <a:lnT>
                          <a:noFill/>
                        </a:lnT>
                        <a:lnB>
                          <a:noFill/>
                        </a:lnB>
                        <a:noFill/>
                      </a:tcPr>
                    </a:tc>
                    <a:tc>
                      <a:txBody>
                        <a:bodyPr/>
                        <a:lstStyle/>
                        <a:p>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(0.217)</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(0.216)</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4283785323"/>
                      </a:ext>
                    </a:extLst>
                  </a:tr>
                  <a:tr h="260951">
                    <a:tc rowSpan="6">
                      <a:txBody>
                        <a:bodyPr/>
                        <a:lstStyle/>
                        <a:p>
                          <a:pPr algn="ctr"/>
                          <a:r>
                            <a:rPr lang="en-US" sz="1600" kern="0">
                              <a:effectLst/>
                              <a:latin typeface="Aptos" panose="020B0004020202020204" pitchFamily="34" charset="0"/>
                              <a:ea typeface="Aptos" panose="020B0004020202020204" pitchFamily="34" charset="0"/>
                              <a:cs typeface="Times New Roman" panose="02020603050405020304" pitchFamily="18" charset="0"/>
                            </a:rPr>
                            <a:t>Disability</a:t>
                          </a:r>
                        </a:p>
                        <a:p>
                          <a:pPr algn="ctr"/>
                          <a:r>
                            <a:rPr lang="en-US" sz="1600" kern="0">
                              <a:effectLst/>
                              <a:latin typeface="Aptos" panose="020B0004020202020204" pitchFamily="34" charset="0"/>
                              <a:cs typeface="Times New Roman" panose="02020603050405020304" pitchFamily="18" charset="0"/>
                            </a:rPr>
                            <a:t>Base = None</a:t>
                          </a:r>
                          <a:endParaRPr lang="en-GB" sz="1600" kern="100">
                            <a:effectLst/>
                            <a:latin typeface="Aptos" panose="020B0004020202020204" pitchFamily="34" charset="0"/>
                            <a:cs typeface="Times New Roman" panose="02020603050405020304" pitchFamily="18" charset="0"/>
                          </a:endParaRPr>
                        </a:p>
                      </a:txBody>
                      <a:tcPr marL="46953" marR="46953" marT="0" marB="0" vert="vert27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Physical</a:t>
                          </a:r>
                          <a:endParaRPr lang="en-GB"/>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-0.391</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-0.234</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985764538"/>
                      </a:ext>
                    </a:extLst>
                  </a:tr>
                  <a:tr h="274320">
                    <a:tc vMerge="1">
                      <a:txBody>
                        <a:bodyPr/>
                        <a:lstStyle/>
                        <a:p>
                          <a:endParaRPr/>
                        </a:p>
                      </a:txBody>
                      <a:tcPr marL="46953" marR="46953" marT="0" marB="0">
                        <a:lnL>
                          <a:noFill/>
                        </a:lnL>
                        <a:lnR>
                          <a:noFill/>
                        </a:lnR>
                        <a:lnT>
                          <a:noFill/>
                        </a:lnT>
                        <a:lnB>
                          <a:noFill/>
                        </a:lnB>
                        <a:noFill/>
                      </a:tcPr>
                    </a:tc>
                    <a:tc>
                      <a:txBody>
                        <a:bodyPr/>
                        <a:lstStyle/>
                        <a:p>
                          <a:endParaRPr lang="en-GB"/>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(0.233)</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(0.233)</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582032696"/>
                      </a:ext>
                    </a:extLst>
                  </a:tr>
                  <a:tr h="26095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Learning</a:t>
                          </a:r>
                          <a:endParaRPr lang="en-GB"/>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-0.450</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-0.101</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619443448"/>
                      </a:ext>
                    </a:extLst>
                  </a:tr>
                  <a:tr h="274320">
                    <a:tc vMerge="1">
                      <a:txBody>
                        <a:bodyPr/>
                        <a:lstStyle/>
                        <a:p>
                          <a:endParaRPr/>
                        </a:p>
                      </a:txBody>
                      <a:tcPr marL="46953" marR="46953" marT="0" marB="0">
                        <a:lnL>
                          <a:noFill/>
                        </a:lnL>
                        <a:lnR>
                          <a:noFill/>
                        </a:lnR>
                        <a:lnT>
                          <a:noFill/>
                        </a:lnT>
                        <a:lnB>
                          <a:noFill/>
                        </a:lnB>
                        <a:noFill/>
                      </a:tcPr>
                    </a:tc>
                    <a:tc>
                      <a:txBody>
                        <a:bodyPr/>
                        <a:lstStyle/>
                        <a:p>
                          <a:endParaRPr lang="en-GB"/>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(0.184)</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(0.186)</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3250961044"/>
                      </a:ext>
                    </a:extLst>
                  </a:tr>
                  <a:tr h="26095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Mental</a:t>
                          </a:r>
                          <a:endParaRPr lang="en-GB"/>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-0.829</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-0.765</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074026296"/>
                      </a:ext>
                    </a:extLst>
                  </a:tr>
                  <a:tr h="274320">
                    <a:tc vMerge="1">
                      <a:txBody>
                        <a:bodyPr/>
                        <a:lstStyle/>
                        <a:p>
                          <a:endParaRPr/>
                        </a:p>
                      </a:txBody>
                      <a:tcPr marL="46953" marR="46953" marT="0" marB="0">
                        <a:lnL>
                          <a:noFill/>
                        </a:lnL>
                        <a:lnR>
                          <a:noFill/>
                        </a:lnR>
                        <a:lnT>
                          <a:noFill/>
                        </a:lnT>
                        <a:lnB>
                          <a:noFill/>
                        </a:lnB>
                        <a:noFill/>
                      </a:tcPr>
                    </a:tc>
                    <a:tc>
                      <a:txBody>
                        <a:bodyPr/>
                        <a:lstStyle/>
                        <a:p>
                          <a:endParaRPr lang="en-GB"/>
                        </a:p>
                      </a:txBody>
                      <a:tcPr marL="46953" marR="46953"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(0.215)</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(0.216)</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4225310644"/>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Mature</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0.204</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1.376</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412037048"/>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(0.174)</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(0.270)</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188207761"/>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IMD 1-2</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-0.802</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-0.519</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101172285"/>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(0.127)</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(0.131)</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674947574"/>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Stage 1 mark</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-0.516</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-0.550</a:t>
                          </a:r>
                          <a:r>
                            <a:rPr lang="en-US" sz="16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11415451"/>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(0.00661)</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(0.00713)</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3241694"/>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Controls</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N</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Y</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55015611"/>
                      </a:ext>
                    </a:extLst>
                  </a:tr>
                  <a:tr h="260951">
                    <a:tc gridSpan="2">
                      <a:txBody>
                        <a:bodyPr/>
                        <a:lstStyle/>
                        <a:p>
                          <a:endParaRPr lang="en-US"/>
                        </a:p>
                      </a:txBody>
                      <a:tcPr marL="65270" marR="65270" marT="0" marB="0">
                        <a:lnL>
                          <a:noFill/>
                        </a:lnL>
                        <a:lnR>
                          <a:noFill/>
                        </a:lnR>
                        <a:lnT>
                          <a:noFill/>
                        </a:lnT>
                        <a:lnB>
                          <a:noFill/>
                        </a:lnB>
                        <a:blipFill>
                          <a:blip r:embed="rId2"/>
                          <a:stretch>
                            <a:fillRect l="-744" t="-2327907" r="-155583" b="-141860"/>
                          </a:stretch>
                        </a:blip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0.308</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0.342</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15060549"/>
                      </a:ext>
                    </a:extLst>
                  </a:tr>
                  <a:tr h="260951">
                    <a:tc gridSpan="2">
                      <a:txBody>
                        <a:bodyPr/>
                        <a:lstStyle/>
                        <a:p>
                          <a:r>
                            <a:rPr lang="en-US" sz="1600" kern="0">
                              <a:effectLst/>
                              <a:latin typeface="Times New Roman" panose="02020603050405020304" pitchFamily="18" charset="0"/>
                              <a:ea typeface="Aptos" panose="020B0004020202020204" pitchFamily="34" charset="0"/>
                              <a:cs typeface="Times New Roman" panose="02020603050405020304" pitchFamily="18" charset="0"/>
                            </a:rPr>
                            <a:t>N</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13907</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600" kern="0">
                              <a:effectLst/>
                              <a:latin typeface="Times New Roman" panose="02020603050405020304" pitchFamily="18" charset="0"/>
                              <a:ea typeface="Aptos" panose="020B0004020202020204" pitchFamily="34" charset="0"/>
                              <a:cs typeface="Times New Roman" panose="02020603050405020304" pitchFamily="18" charset="0"/>
                            </a:rPr>
                            <a:t>13148</a:t>
                          </a:r>
                          <a:endParaRPr lang="en-GB"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8183008"/>
                      </a:ext>
                    </a:extLst>
                  </a:tr>
                </a:tbl>
              </a:graphicData>
            </a:graphic>
          </p:graphicFrame>
        </mc:Fallback>
      </mc:AlternateContent>
    </p:spTree>
    <p:extLst>
      <p:ext uri="{BB962C8B-B14F-4D97-AF65-F5344CB8AC3E}">
        <p14:creationId xmlns:p14="http://schemas.microsoft.com/office/powerpoint/2010/main" val="478955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14" name="Rectangle 13">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16" name="Rectangle 15">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FB45B29F-643F-E003-CB38-6C9BC52489E8}"/>
              </a:ext>
            </a:extLst>
          </p:cNvPr>
          <p:cNvSpPr>
            <a:spLocks noGrp="1"/>
          </p:cNvSpPr>
          <p:nvPr>
            <p:ph type="title"/>
          </p:nvPr>
        </p:nvSpPr>
        <p:spPr>
          <a:xfrm>
            <a:off x="8085763" y="758952"/>
            <a:ext cx="3207077" cy="4041648"/>
          </a:xfrm>
        </p:spPr>
        <p:txBody>
          <a:bodyPr vert="horz" lIns="91440" tIns="45720" rIns="91440" bIns="45720" rtlCol="0" anchor="b">
            <a:normAutofit/>
          </a:bodyPr>
          <a:lstStyle/>
          <a:p>
            <a:pPr>
              <a:lnSpc>
                <a:spcPct val="85000"/>
              </a:lnSpc>
            </a:pPr>
            <a:r>
              <a:rPr lang="en-US" sz="3600">
                <a:solidFill>
                  <a:srgbClr val="FFFFFF"/>
                </a:solidFill>
                <a:latin typeface="Arial" panose="020B0604020202020204" pitchFamily="34" charset="0"/>
                <a:cs typeface="Arial" panose="020B0604020202020204" pitchFamily="34" charset="0"/>
              </a:rPr>
              <a:t>Learning Gain Regressions Overview</a:t>
            </a:r>
          </a:p>
        </p:txBody>
      </p:sp>
      <p:sp useBgFill="1">
        <p:nvSpPr>
          <p:cNvPr id="18" name="Rectangle 17">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0" name="Rectangle 19">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7" name="TextBox 6">
            <a:extLst>
              <a:ext uri="{FF2B5EF4-FFF2-40B4-BE49-F238E27FC236}">
                <a16:creationId xmlns:a16="http://schemas.microsoft.com/office/drawing/2014/main" id="{22A7DE53-7CE4-E119-5F40-8DDC0766648D}"/>
              </a:ext>
            </a:extLst>
          </p:cNvPr>
          <p:cNvSpPr txBox="1"/>
          <p:nvPr/>
        </p:nvSpPr>
        <p:spPr>
          <a:xfrm>
            <a:off x="1119661" y="6616249"/>
            <a:ext cx="7769696" cy="114967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5000"/>
              </a:lnSpc>
              <a:spcBef>
                <a:spcPts val="1400"/>
              </a:spcBef>
              <a:spcAft>
                <a:spcPts val="200"/>
              </a:spcAft>
              <a:buClr>
                <a:srgbClr val="6F6F74"/>
              </a:buClr>
              <a:buSzPct val="80000"/>
              <a:buFontTx/>
              <a:buNone/>
              <a:tabLst/>
              <a:defRPr/>
            </a:pPr>
            <a:r>
              <a:rPr kumimoji="0" lang="en-US" sz="1400" b="0" i="0" u="none" strike="noStrike" kern="1200" cap="none" spc="1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Standard errors in parentheses, * </a:t>
            </a:r>
            <a:r>
              <a:rPr kumimoji="0" lang="en-US" sz="1400" b="0" i="1" u="none" strike="noStrike" kern="1200" cap="none" spc="1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t>
            </a:r>
            <a:r>
              <a:rPr kumimoji="0" lang="en-US" sz="1400" b="0" i="0" u="none" strike="noStrike" kern="1200" cap="none" spc="1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&lt; 0.05, ** </a:t>
            </a:r>
            <a:r>
              <a:rPr kumimoji="0" lang="en-US" sz="1400" b="0" i="1" u="none" strike="noStrike" kern="1200" cap="none" spc="1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t>
            </a:r>
            <a:r>
              <a:rPr kumimoji="0" lang="en-US" sz="1400" b="0" i="0" u="none" strike="noStrike" kern="1200" cap="none" spc="1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&lt; 0.01, *** </a:t>
            </a:r>
            <a:r>
              <a:rPr kumimoji="0" lang="en-US" sz="1400" b="0" i="1" u="none" strike="noStrike" kern="1200" cap="none" spc="1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t>
            </a:r>
            <a:r>
              <a:rPr kumimoji="0" lang="en-US" sz="1400" b="0" i="0" u="none" strike="noStrike" kern="1200" cap="none" spc="1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&lt; 0.001</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45D97598-51C3-B366-73E8-E086FDEF715D}"/>
                  </a:ext>
                </a:extLst>
              </p:cNvPr>
              <p:cNvGraphicFramePr>
                <a:graphicFrameLocks noGrp="1"/>
              </p:cNvGraphicFramePr>
              <p:nvPr>
                <p:ph idx="1"/>
                <p:extLst>
                  <p:ext uri="{D42A27DB-BD31-4B8C-83A1-F6EECF244321}">
                    <p14:modId xmlns:p14="http://schemas.microsoft.com/office/powerpoint/2010/main" val="129470370"/>
                  </p:ext>
                </p:extLst>
              </p:nvPr>
            </p:nvGraphicFramePr>
            <p:xfrm>
              <a:off x="893256" y="103498"/>
              <a:ext cx="6679059" cy="6512750"/>
            </p:xfrm>
            <a:graphic>
              <a:graphicData uri="http://schemas.openxmlformats.org/drawingml/2006/table">
                <a:tbl>
                  <a:tblPr/>
                  <a:tblGrid>
                    <a:gridCol w="586305">
                      <a:extLst>
                        <a:ext uri="{9D8B030D-6E8A-4147-A177-3AD203B41FA5}">
                          <a16:colId xmlns:a16="http://schemas.microsoft.com/office/drawing/2014/main" val="166775093"/>
                        </a:ext>
                      </a:extLst>
                    </a:gridCol>
                    <a:gridCol w="1150639">
                      <a:extLst>
                        <a:ext uri="{9D8B030D-6E8A-4147-A177-3AD203B41FA5}">
                          <a16:colId xmlns:a16="http://schemas.microsoft.com/office/drawing/2014/main" val="3708504491"/>
                        </a:ext>
                      </a:extLst>
                    </a:gridCol>
                    <a:gridCol w="1480457">
                      <a:extLst>
                        <a:ext uri="{9D8B030D-6E8A-4147-A177-3AD203B41FA5}">
                          <a16:colId xmlns:a16="http://schemas.microsoft.com/office/drawing/2014/main" val="3731234391"/>
                        </a:ext>
                      </a:extLst>
                    </a:gridCol>
                    <a:gridCol w="1839686">
                      <a:extLst>
                        <a:ext uri="{9D8B030D-6E8A-4147-A177-3AD203B41FA5}">
                          <a16:colId xmlns:a16="http://schemas.microsoft.com/office/drawing/2014/main" val="3022329252"/>
                        </a:ext>
                      </a:extLst>
                    </a:gridCol>
                    <a:gridCol w="1621972">
                      <a:extLst>
                        <a:ext uri="{9D8B030D-6E8A-4147-A177-3AD203B41FA5}">
                          <a16:colId xmlns:a16="http://schemas.microsoft.com/office/drawing/2014/main" val="954308854"/>
                        </a:ext>
                      </a:extLst>
                    </a:gridCol>
                  </a:tblGrid>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(2)</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(2)</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8583248"/>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SLG</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NLG</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CLG</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0781005"/>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Female</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0.328</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0.0179</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0.617</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71013647"/>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(0.132)</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(0.00394)</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(0.110)</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743833258"/>
                      </a:ext>
                    </a:extLst>
                  </a:tr>
                  <a:tr h="260510">
                    <a:tc rowSpan="6">
                      <a:txBody>
                        <a:bodyPr/>
                        <a:lstStyle/>
                        <a:p>
                          <a:pPr algn="ctr"/>
                          <a:r>
                            <a:rPr lang="en-GB" sz="1700" kern="100">
                              <a:effectLst/>
                              <a:latin typeface="Aptos" panose="020B0004020202020204" pitchFamily="34" charset="0"/>
                              <a:cs typeface="Times New Roman" panose="02020603050405020304" pitchFamily="18" charset="0"/>
                            </a:rPr>
                            <a:t>Ethnicity </a:t>
                          </a:r>
                        </a:p>
                        <a:p>
                          <a:pPr algn="ctr"/>
                          <a:r>
                            <a:rPr lang="en-GB" sz="1700" kern="100">
                              <a:effectLst/>
                              <a:latin typeface="Aptos" panose="020B0004020202020204" pitchFamily="34" charset="0"/>
                              <a:cs typeface="Times New Roman" panose="02020603050405020304" pitchFamily="18" charset="0"/>
                            </a:rPr>
                            <a:t>Base = White</a:t>
                          </a:r>
                        </a:p>
                      </a:txBody>
                      <a:tcPr marL="46953" marR="46953" marT="0" marB="0" vert="vert27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Black</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0.554</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0.00737</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-1.113</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933604274"/>
                      </a:ext>
                    </a:extLst>
                  </a:tr>
                  <a:tr h="260510">
                    <a:tc vMerge="1">
                      <a:txBody>
                        <a:bodyPr/>
                        <a:lstStyle/>
                        <a:p>
                          <a:endParaRPr/>
                        </a:p>
                      </a:txBody>
                      <a:tcPr marL="46953" marR="46953" marT="0" marB="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 </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(0.296)</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(0.00881)</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(0.246)</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030437233"/>
                      </a:ext>
                    </a:extLst>
                  </a:tr>
                  <a:tr h="260510">
                    <a:tc vMerge="1">
                      <a:txBody>
                        <a:bodyPr/>
                        <a:lstStyle/>
                        <a:p>
                          <a:endParaRPr/>
                        </a:p>
                      </a:txBody>
                      <a:tcPr marL="46953" marR="46953" marT="0" marB="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Asian</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0.180</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0.000798</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-0.705</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922043438"/>
                      </a:ext>
                    </a:extLst>
                  </a:tr>
                  <a:tr h="260510">
                    <a:tc vMerge="1">
                      <a:txBody>
                        <a:bodyPr/>
                        <a:lstStyle/>
                        <a:p>
                          <a:endParaRPr/>
                        </a:p>
                      </a:txBody>
                      <a:tcPr marL="46953" marR="46953" marT="0" marB="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 </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(0.255)</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(0.00760)</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(0.212)</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4112433296"/>
                      </a:ext>
                    </a:extLst>
                  </a:tr>
                  <a:tr h="260510">
                    <a:tc vMerge="1">
                      <a:txBody>
                        <a:bodyPr/>
                        <a:lstStyle/>
                        <a:p>
                          <a:endParaRPr/>
                        </a:p>
                      </a:txBody>
                      <a:tcPr marL="46953" marR="46953" marT="0" marB="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Other</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0.496</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0.0122</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-0.246</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3809482795"/>
                      </a:ext>
                    </a:extLst>
                  </a:tr>
                  <a:tr h="260510">
                    <a:tc vMerge="1">
                      <a:txBody>
                        <a:bodyPr/>
                        <a:lstStyle/>
                        <a:p>
                          <a:endParaRPr/>
                        </a:p>
                      </a:txBody>
                      <a:tcPr marL="46953" marR="46953" marT="0" marB="0">
                        <a:lnL>
                          <a:noFill/>
                        </a:lnL>
                        <a:lnR>
                          <a:noFill/>
                        </a:lnR>
                        <a:lnT>
                          <a:noFill/>
                        </a:lnT>
                        <a:lnB>
                          <a:noFill/>
                        </a:lnB>
                        <a:noFill/>
                      </a:tcPr>
                    </a:tc>
                    <a:tc>
                      <a:txBody>
                        <a:bodyPr/>
                        <a:lstStyle/>
                        <a:p>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(0.260)</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(0.00774)</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(0.216)</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637727601"/>
                      </a:ext>
                    </a:extLst>
                  </a:tr>
                  <a:tr h="260510">
                    <a:tc rowSpan="6">
                      <a:txBody>
                        <a:bodyPr/>
                        <a:lstStyle/>
                        <a:p>
                          <a:pPr algn="ctr"/>
                          <a:r>
                            <a:rPr lang="en-US" sz="1700" kern="0">
                              <a:effectLst/>
                              <a:latin typeface="Aptos" panose="020B0004020202020204" pitchFamily="34" charset="0"/>
                              <a:ea typeface="Aptos" panose="020B0004020202020204" pitchFamily="34" charset="0"/>
                              <a:cs typeface="Times New Roman" panose="02020603050405020304" pitchFamily="18" charset="0"/>
                            </a:rPr>
                            <a:t>Disability</a:t>
                          </a:r>
                        </a:p>
                        <a:p>
                          <a:pPr algn="ctr"/>
                          <a:r>
                            <a:rPr lang="en-US" sz="1700" kern="0">
                              <a:effectLst/>
                              <a:latin typeface="Aptos" panose="020B0004020202020204" pitchFamily="34" charset="0"/>
                              <a:cs typeface="Times New Roman" panose="02020603050405020304" pitchFamily="18" charset="0"/>
                            </a:rPr>
                            <a:t>Base = None</a:t>
                          </a:r>
                          <a:endParaRPr lang="en-GB" sz="1700" kern="100">
                            <a:effectLst/>
                            <a:latin typeface="Aptos" panose="020B0004020202020204" pitchFamily="34" charset="0"/>
                            <a:cs typeface="Times New Roman" panose="02020603050405020304" pitchFamily="18" charset="0"/>
                          </a:endParaRPr>
                        </a:p>
                      </a:txBody>
                      <a:tcPr marL="46953" marR="46953" marT="0" marB="0" vert="vert27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Physical</a:t>
                          </a:r>
                          <a:endParaRPr lang="en-GB" sz="1700"/>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0.0427</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-0.00129</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-0.234</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836943939"/>
                      </a:ext>
                    </a:extLst>
                  </a:tr>
                  <a:tr h="260510">
                    <a:tc vMerge="1">
                      <a:txBody>
                        <a:bodyPr/>
                        <a:lstStyle/>
                        <a:p>
                          <a:endParaRPr/>
                        </a:p>
                      </a:txBody>
                      <a:tcPr marL="46953" marR="46953" marT="0" marB="0">
                        <a:lnL>
                          <a:noFill/>
                        </a:lnL>
                        <a:lnR>
                          <a:noFill/>
                        </a:lnR>
                        <a:lnT>
                          <a:noFill/>
                        </a:lnT>
                        <a:lnB>
                          <a:noFill/>
                        </a:lnB>
                        <a:noFill/>
                      </a:tcPr>
                    </a:tc>
                    <a:tc>
                      <a:txBody>
                        <a:bodyPr/>
                        <a:lstStyle/>
                        <a:p>
                          <a:endParaRPr lang="en-GB" sz="1700"/>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(0.281)</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(0.00836)</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(0.233)</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927478709"/>
                      </a:ext>
                    </a:extLst>
                  </a:tr>
                  <a:tr h="260510">
                    <a:tc vMerge="1">
                      <a:txBody>
                        <a:bodyPr/>
                        <a:lstStyle/>
                        <a:p>
                          <a:endParaRPr/>
                        </a:p>
                      </a:txBody>
                      <a:tcPr marL="46953" marR="46953" marT="0" marB="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Learning</a:t>
                          </a:r>
                          <a:endParaRPr lang="en-GB" sz="1700"/>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0.725</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0.0126</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-0.101</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3550367587"/>
                      </a:ext>
                    </a:extLst>
                  </a:tr>
                  <a:tr h="260510">
                    <a:tc vMerge="1">
                      <a:txBody>
                        <a:bodyPr/>
                        <a:lstStyle/>
                        <a:p>
                          <a:endParaRPr/>
                        </a:p>
                      </a:txBody>
                      <a:tcPr marL="46953" marR="46953" marT="0" marB="0">
                        <a:lnL>
                          <a:noFill/>
                        </a:lnL>
                        <a:lnR>
                          <a:noFill/>
                        </a:lnR>
                        <a:lnT>
                          <a:noFill/>
                        </a:lnT>
                        <a:lnB>
                          <a:noFill/>
                        </a:lnB>
                        <a:noFill/>
                      </a:tcPr>
                    </a:tc>
                    <a:tc>
                      <a:txBody>
                        <a:bodyPr/>
                        <a:lstStyle/>
                        <a:p>
                          <a:endParaRPr lang="en-GB" sz="1700"/>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(0.223)</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(0.00666)</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(0.186)</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69898346"/>
                      </a:ext>
                    </a:extLst>
                  </a:tr>
                  <a:tr h="260510">
                    <a:tc vMerge="1">
                      <a:txBody>
                        <a:bodyPr/>
                        <a:lstStyle/>
                        <a:p>
                          <a:endParaRPr/>
                        </a:p>
                      </a:txBody>
                      <a:tcPr marL="46953" marR="46953" marT="0" marB="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Mental</a:t>
                          </a:r>
                          <a:endParaRPr lang="en-GB" sz="1700"/>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-0.422</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-0.0110</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-0.765</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419429516"/>
                      </a:ext>
                    </a:extLst>
                  </a:tr>
                  <a:tr h="260510">
                    <a:tc vMerge="1">
                      <a:txBody>
                        <a:bodyPr/>
                        <a:lstStyle/>
                        <a:p>
                          <a:endParaRPr/>
                        </a:p>
                      </a:txBody>
                      <a:tcPr marL="46953" marR="46953" marT="0" marB="0">
                        <a:lnL>
                          <a:noFill/>
                        </a:lnL>
                        <a:lnR>
                          <a:noFill/>
                        </a:lnR>
                        <a:lnT>
                          <a:noFill/>
                        </a:lnT>
                        <a:lnB>
                          <a:noFill/>
                        </a:lnB>
                        <a:noFill/>
                      </a:tcPr>
                    </a:tc>
                    <a:tc>
                      <a:txBody>
                        <a:bodyPr/>
                        <a:lstStyle/>
                        <a:p>
                          <a:endParaRPr lang="en-GB" sz="1700"/>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(0.260)</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(0.00774)</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(0.216)</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274930084"/>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Mature</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-0.842</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-0.0306</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1.376</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17584399"/>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(0.323)</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(0.00963)</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(0.270)</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990592654"/>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IMD 1-2</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-0.245</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-0.00984</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-0.519</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4144041137"/>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noFill/>
                          <a:prstDash val="solid"/>
                          <a:round/>
                          <a:headEnd type="none" w="med" len="med"/>
                          <a:tailEnd type="none" w="med" len="med"/>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(0.157)</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noFill/>
                          <a:prstDash val="solid"/>
                          <a:round/>
                          <a:headEnd type="none" w="med" len="med"/>
                          <a:tailEnd type="none" w="med" len="med"/>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(0.00469)</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noFill/>
                          <a:prstDash val="solid"/>
                          <a:round/>
                          <a:headEnd type="none" w="med" len="med"/>
                          <a:tailEnd type="none" w="med" len="med"/>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(0.131)</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3482344453"/>
                      </a:ext>
                    </a:extLst>
                  </a:tr>
                  <a:tr h="26051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0">
                              <a:effectLst/>
                              <a:latin typeface="Times New Roman" panose="02020603050405020304" pitchFamily="18" charset="0"/>
                              <a:ea typeface="Aptos" panose="020B0004020202020204" pitchFamily="34" charset="0"/>
                              <a:cs typeface="Times New Roman" panose="02020603050405020304" pitchFamily="18" charset="0"/>
                            </a:rPr>
                            <a:t>Stage 1 mark</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-0.550</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7536558"/>
                      </a:ext>
                    </a:extLst>
                  </a:tr>
                  <a:tr h="260510">
                    <a:tc gridSpan="2">
                      <a:txBody>
                        <a:bodyPr/>
                        <a:lstStyle/>
                        <a:p>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(0.00713)</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0602555"/>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Controls</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Y</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Y</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Y</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28529451"/>
                      </a:ext>
                    </a:extLst>
                  </a:tr>
                  <a:tr h="260510">
                    <a:tc gridSpan="2">
                      <a:txBody>
                        <a:bodyPr/>
                        <a:lstStyle/>
                        <a:p>
                          <a:pPr/>
                          <a14:m>
                            <m:oMathPara xmlns:m="http://schemas.openxmlformats.org/officeDocument/2006/math">
                              <m:oMathParaPr>
                                <m:jc m:val="left"/>
                              </m:oMathParaPr>
                              <m:oMath xmlns:m="http://schemas.openxmlformats.org/officeDocument/2006/math">
                                <m:sSup>
                                  <m:sSupPr>
                                    <m:ctrlPr>
                                      <a:rPr lang="en-US" sz="1700" i="1" kern="0" dirty="0" smtClean="0">
                                        <a:effectLst/>
                                        <a:latin typeface="Cambria Math" panose="02040503050406030204" pitchFamily="18" charset="0"/>
                                        <a:ea typeface="Aptos" panose="020B0004020202020204" pitchFamily="34" charset="0"/>
                                        <a:cs typeface="Times New Roman" panose="02020603050405020304" pitchFamily="18" charset="0"/>
                                      </a:rPr>
                                    </m:ctrlPr>
                                  </m:sSupPr>
                                  <m:e>
                                    <m:r>
                                      <a:rPr lang="en-US" sz="1700" i="1" kern="0" dirty="0" smtClean="0">
                                        <a:effectLst/>
                                        <a:latin typeface="Cambria Math" panose="02040503050406030204" pitchFamily="18" charset="0"/>
                                        <a:ea typeface="Aptos" panose="020B0004020202020204" pitchFamily="34" charset="0"/>
                                        <a:cs typeface="Times New Roman" panose="02020603050405020304" pitchFamily="18" charset="0"/>
                                      </a:rPr>
                                      <m:t>𝑅</m:t>
                                    </m:r>
                                  </m:e>
                                  <m:sup>
                                    <m:r>
                                      <a:rPr lang="en-US" sz="1700" i="1" kern="0" dirty="0" smtClean="0">
                                        <a:effectLst/>
                                        <a:latin typeface="Cambria Math" panose="02040503050406030204" pitchFamily="18" charset="0"/>
                                        <a:ea typeface="Aptos" panose="020B0004020202020204" pitchFamily="34" charset="0"/>
                                        <a:cs typeface="Times New Roman" panose="02020603050405020304" pitchFamily="18" charset="0"/>
                                      </a:rPr>
                                      <m:t>2</m:t>
                                    </m:r>
                                  </m:sup>
                                </m:sSup>
                              </m:oMath>
                            </m:oMathPara>
                          </a14:m>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0.0434</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0.0542</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0.342</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692973019"/>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N</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13148</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13148</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13148</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504423"/>
                      </a:ext>
                    </a:extLst>
                  </a:tr>
                </a:tbl>
              </a:graphicData>
            </a:graphic>
          </p:graphicFrame>
        </mc:Choice>
        <mc:Fallback xmlns="">
          <p:graphicFrame>
            <p:nvGraphicFramePr>
              <p:cNvPr id="6" name="Content Placeholder 5">
                <a:extLst>
                  <a:ext uri="{FF2B5EF4-FFF2-40B4-BE49-F238E27FC236}">
                    <a16:creationId xmlns:a16="http://schemas.microsoft.com/office/drawing/2014/main" id="{45D97598-51C3-B366-73E8-E086FDEF715D}"/>
                  </a:ext>
                </a:extLst>
              </p:cNvPr>
              <p:cNvGraphicFramePr>
                <a:graphicFrameLocks noGrp="1"/>
              </p:cNvGraphicFramePr>
              <p:nvPr>
                <p:ph idx="1"/>
                <p:extLst>
                  <p:ext uri="{D42A27DB-BD31-4B8C-83A1-F6EECF244321}">
                    <p14:modId xmlns:p14="http://schemas.microsoft.com/office/powerpoint/2010/main" val="129470370"/>
                  </p:ext>
                </p:extLst>
              </p:nvPr>
            </p:nvGraphicFramePr>
            <p:xfrm>
              <a:off x="893256" y="103498"/>
              <a:ext cx="6679059" cy="6512750"/>
            </p:xfrm>
            <a:graphic>
              <a:graphicData uri="http://schemas.openxmlformats.org/drawingml/2006/table">
                <a:tbl>
                  <a:tblPr/>
                  <a:tblGrid>
                    <a:gridCol w="586305">
                      <a:extLst>
                        <a:ext uri="{9D8B030D-6E8A-4147-A177-3AD203B41FA5}">
                          <a16:colId xmlns:a16="http://schemas.microsoft.com/office/drawing/2014/main" val="166775093"/>
                        </a:ext>
                      </a:extLst>
                    </a:gridCol>
                    <a:gridCol w="1150639">
                      <a:extLst>
                        <a:ext uri="{9D8B030D-6E8A-4147-A177-3AD203B41FA5}">
                          <a16:colId xmlns:a16="http://schemas.microsoft.com/office/drawing/2014/main" val="3708504491"/>
                        </a:ext>
                      </a:extLst>
                    </a:gridCol>
                    <a:gridCol w="1480457">
                      <a:extLst>
                        <a:ext uri="{9D8B030D-6E8A-4147-A177-3AD203B41FA5}">
                          <a16:colId xmlns:a16="http://schemas.microsoft.com/office/drawing/2014/main" val="3731234391"/>
                        </a:ext>
                      </a:extLst>
                    </a:gridCol>
                    <a:gridCol w="1839686">
                      <a:extLst>
                        <a:ext uri="{9D8B030D-6E8A-4147-A177-3AD203B41FA5}">
                          <a16:colId xmlns:a16="http://schemas.microsoft.com/office/drawing/2014/main" val="3022329252"/>
                        </a:ext>
                      </a:extLst>
                    </a:gridCol>
                    <a:gridCol w="1621972">
                      <a:extLst>
                        <a:ext uri="{9D8B030D-6E8A-4147-A177-3AD203B41FA5}">
                          <a16:colId xmlns:a16="http://schemas.microsoft.com/office/drawing/2014/main" val="954308854"/>
                        </a:ext>
                      </a:extLst>
                    </a:gridCol>
                  </a:tblGrid>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(1)</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(2)</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(2)</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8583248"/>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SLG</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NLG</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CLG</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0781005"/>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Female</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0.328</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0.0179</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0.617</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71013647"/>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(0.132)</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(0.00394)</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(0.110)</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743833258"/>
                      </a:ext>
                    </a:extLst>
                  </a:tr>
                  <a:tr h="260510">
                    <a:tc rowSpan="6">
                      <a:txBody>
                        <a:bodyPr/>
                        <a:lstStyle/>
                        <a:p>
                          <a:pPr algn="ctr"/>
                          <a:r>
                            <a:rPr lang="en-GB" sz="1700" kern="100">
                              <a:effectLst/>
                              <a:latin typeface="Aptos" panose="020B0004020202020204" pitchFamily="34" charset="0"/>
                              <a:cs typeface="Times New Roman" panose="02020603050405020304" pitchFamily="18" charset="0"/>
                            </a:rPr>
                            <a:t>Ethnicity </a:t>
                          </a:r>
                        </a:p>
                        <a:p>
                          <a:pPr algn="ctr"/>
                          <a:r>
                            <a:rPr lang="en-GB" sz="1700" kern="100">
                              <a:effectLst/>
                              <a:latin typeface="Aptos" panose="020B0004020202020204" pitchFamily="34" charset="0"/>
                              <a:cs typeface="Times New Roman" panose="02020603050405020304" pitchFamily="18" charset="0"/>
                            </a:rPr>
                            <a:t>Base = White</a:t>
                          </a:r>
                        </a:p>
                      </a:txBody>
                      <a:tcPr marL="46953" marR="46953" marT="0" marB="0" vert="vert27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Black</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0.554</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0.00737</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-1.113</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933604274"/>
                      </a:ext>
                    </a:extLst>
                  </a:tr>
                  <a:tr h="260510">
                    <a:tc vMerge="1">
                      <a:txBody>
                        <a:bodyPr/>
                        <a:lstStyle/>
                        <a:p>
                          <a:endParaRPr/>
                        </a:p>
                      </a:txBody>
                      <a:tcPr marL="46953" marR="46953" marT="0" marB="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 </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(0.296)</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(0.00881)</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(0.246)</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030437233"/>
                      </a:ext>
                    </a:extLst>
                  </a:tr>
                  <a:tr h="260510">
                    <a:tc vMerge="1">
                      <a:txBody>
                        <a:bodyPr/>
                        <a:lstStyle/>
                        <a:p>
                          <a:endParaRPr/>
                        </a:p>
                      </a:txBody>
                      <a:tcPr marL="46953" marR="46953" marT="0" marB="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Asian</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0.180</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0.000798</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-0.705</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922043438"/>
                      </a:ext>
                    </a:extLst>
                  </a:tr>
                  <a:tr h="260510">
                    <a:tc vMerge="1">
                      <a:txBody>
                        <a:bodyPr/>
                        <a:lstStyle/>
                        <a:p>
                          <a:endParaRPr/>
                        </a:p>
                      </a:txBody>
                      <a:tcPr marL="46953" marR="46953" marT="0" marB="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 </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(0.255)</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(0.00760)</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(0.212)</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4112433296"/>
                      </a:ext>
                    </a:extLst>
                  </a:tr>
                  <a:tr h="260510">
                    <a:tc vMerge="1">
                      <a:txBody>
                        <a:bodyPr/>
                        <a:lstStyle/>
                        <a:p>
                          <a:endParaRPr/>
                        </a:p>
                      </a:txBody>
                      <a:tcPr marL="46953" marR="46953" marT="0" marB="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Other</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0.496</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0.0122</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-0.246</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3809482795"/>
                      </a:ext>
                    </a:extLst>
                  </a:tr>
                  <a:tr h="260510">
                    <a:tc vMerge="1">
                      <a:txBody>
                        <a:bodyPr/>
                        <a:lstStyle/>
                        <a:p>
                          <a:endParaRPr/>
                        </a:p>
                      </a:txBody>
                      <a:tcPr marL="46953" marR="46953" marT="0" marB="0">
                        <a:lnL>
                          <a:noFill/>
                        </a:lnL>
                        <a:lnR>
                          <a:noFill/>
                        </a:lnR>
                        <a:lnT>
                          <a:noFill/>
                        </a:lnT>
                        <a:lnB>
                          <a:noFill/>
                        </a:lnB>
                        <a:noFill/>
                      </a:tcPr>
                    </a:tc>
                    <a:tc>
                      <a:txBody>
                        <a:bodyPr/>
                        <a:lstStyle/>
                        <a:p>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(0.260)</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(0.00774)</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(0.216)</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637727601"/>
                      </a:ext>
                    </a:extLst>
                  </a:tr>
                  <a:tr h="260510">
                    <a:tc rowSpan="6">
                      <a:txBody>
                        <a:bodyPr/>
                        <a:lstStyle/>
                        <a:p>
                          <a:pPr algn="ctr"/>
                          <a:r>
                            <a:rPr lang="en-US" sz="1700" kern="0">
                              <a:effectLst/>
                              <a:latin typeface="Aptos" panose="020B0004020202020204" pitchFamily="34" charset="0"/>
                              <a:ea typeface="Aptos" panose="020B0004020202020204" pitchFamily="34" charset="0"/>
                              <a:cs typeface="Times New Roman" panose="02020603050405020304" pitchFamily="18" charset="0"/>
                            </a:rPr>
                            <a:t>Disability</a:t>
                          </a:r>
                        </a:p>
                        <a:p>
                          <a:pPr algn="ctr"/>
                          <a:r>
                            <a:rPr lang="en-US" sz="1700" kern="0">
                              <a:effectLst/>
                              <a:latin typeface="Aptos" panose="020B0004020202020204" pitchFamily="34" charset="0"/>
                              <a:cs typeface="Times New Roman" panose="02020603050405020304" pitchFamily="18" charset="0"/>
                            </a:rPr>
                            <a:t>Base = None</a:t>
                          </a:r>
                          <a:endParaRPr lang="en-GB" sz="1700" kern="100">
                            <a:effectLst/>
                            <a:latin typeface="Aptos" panose="020B0004020202020204" pitchFamily="34" charset="0"/>
                            <a:cs typeface="Times New Roman" panose="02020603050405020304" pitchFamily="18" charset="0"/>
                          </a:endParaRPr>
                        </a:p>
                      </a:txBody>
                      <a:tcPr marL="46953" marR="46953" marT="0" marB="0" vert="vert27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Physical</a:t>
                          </a:r>
                          <a:endParaRPr lang="en-GB" sz="1700"/>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0.0427</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-0.00129</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-0.234</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836943939"/>
                      </a:ext>
                    </a:extLst>
                  </a:tr>
                  <a:tr h="260510">
                    <a:tc vMerge="1">
                      <a:txBody>
                        <a:bodyPr/>
                        <a:lstStyle/>
                        <a:p>
                          <a:endParaRPr/>
                        </a:p>
                      </a:txBody>
                      <a:tcPr marL="46953" marR="46953" marT="0" marB="0">
                        <a:lnL>
                          <a:noFill/>
                        </a:lnL>
                        <a:lnR>
                          <a:noFill/>
                        </a:lnR>
                        <a:lnT>
                          <a:noFill/>
                        </a:lnT>
                        <a:lnB>
                          <a:noFill/>
                        </a:lnB>
                        <a:noFill/>
                      </a:tcPr>
                    </a:tc>
                    <a:tc>
                      <a:txBody>
                        <a:bodyPr/>
                        <a:lstStyle/>
                        <a:p>
                          <a:endParaRPr lang="en-GB" sz="1700"/>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(0.281)</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(0.00836)</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(0.233)</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927478709"/>
                      </a:ext>
                    </a:extLst>
                  </a:tr>
                  <a:tr h="260510">
                    <a:tc vMerge="1">
                      <a:txBody>
                        <a:bodyPr/>
                        <a:lstStyle/>
                        <a:p>
                          <a:endParaRPr/>
                        </a:p>
                      </a:txBody>
                      <a:tcPr marL="46953" marR="46953" marT="0" marB="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Learning</a:t>
                          </a:r>
                          <a:endParaRPr lang="en-GB" sz="1700"/>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0.725</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0.0126</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-0.101</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3550367587"/>
                      </a:ext>
                    </a:extLst>
                  </a:tr>
                  <a:tr h="260510">
                    <a:tc vMerge="1">
                      <a:txBody>
                        <a:bodyPr/>
                        <a:lstStyle/>
                        <a:p>
                          <a:endParaRPr/>
                        </a:p>
                      </a:txBody>
                      <a:tcPr marL="46953" marR="46953" marT="0" marB="0">
                        <a:lnL>
                          <a:noFill/>
                        </a:lnL>
                        <a:lnR>
                          <a:noFill/>
                        </a:lnR>
                        <a:lnT>
                          <a:noFill/>
                        </a:lnT>
                        <a:lnB>
                          <a:noFill/>
                        </a:lnB>
                        <a:noFill/>
                      </a:tcPr>
                    </a:tc>
                    <a:tc>
                      <a:txBody>
                        <a:bodyPr/>
                        <a:lstStyle/>
                        <a:p>
                          <a:endParaRPr lang="en-GB" sz="1700"/>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(0.223)</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(0.00666)</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(0.186)</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69898346"/>
                      </a:ext>
                    </a:extLst>
                  </a:tr>
                  <a:tr h="260510">
                    <a:tc vMerge="1">
                      <a:txBody>
                        <a:bodyPr/>
                        <a:lstStyle/>
                        <a:p>
                          <a:endParaRPr/>
                        </a:p>
                      </a:txBody>
                      <a:tcPr marL="46953" marR="46953" marT="0" marB="0">
                        <a:lnL>
                          <a:noFill/>
                        </a:lnL>
                        <a:lnR>
                          <a:noFill/>
                        </a:lnR>
                        <a:lnT>
                          <a:noFill/>
                        </a:lnT>
                        <a:lnB>
                          <a:noFill/>
                        </a:lnB>
                        <a:noFill/>
                      </a:tcPr>
                    </a:tc>
                    <a:tc>
                      <a:txBody>
                        <a:bodyPr/>
                        <a:lstStyle/>
                        <a:p>
                          <a:r>
                            <a:rPr lang="en-US" sz="1700" kern="0">
                              <a:effectLst/>
                              <a:latin typeface="Aptos" panose="020B0004020202020204" pitchFamily="34" charset="0"/>
                              <a:ea typeface="Aptos" panose="020B0004020202020204" pitchFamily="34" charset="0"/>
                              <a:cs typeface="Times New Roman" panose="02020603050405020304" pitchFamily="18" charset="0"/>
                            </a:rPr>
                            <a:t>Mental</a:t>
                          </a:r>
                          <a:endParaRPr lang="en-GB" sz="1700"/>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-0.422</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-0.0110</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-0.765</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419429516"/>
                      </a:ext>
                    </a:extLst>
                  </a:tr>
                  <a:tr h="260510">
                    <a:tc vMerge="1">
                      <a:txBody>
                        <a:bodyPr/>
                        <a:lstStyle/>
                        <a:p>
                          <a:endParaRPr/>
                        </a:p>
                      </a:txBody>
                      <a:tcPr marL="46953" marR="46953" marT="0" marB="0">
                        <a:lnL>
                          <a:noFill/>
                        </a:lnL>
                        <a:lnR>
                          <a:noFill/>
                        </a:lnR>
                        <a:lnT>
                          <a:noFill/>
                        </a:lnT>
                        <a:lnB>
                          <a:noFill/>
                        </a:lnB>
                        <a:noFill/>
                      </a:tcPr>
                    </a:tc>
                    <a:tc>
                      <a:txBody>
                        <a:bodyPr/>
                        <a:lstStyle/>
                        <a:p>
                          <a:endParaRPr lang="en-GB" sz="1700"/>
                        </a:p>
                      </a:txBody>
                      <a:tcPr marL="46953" marR="46953"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(0.260)</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(0.00774)</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(0.216)</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1274930084"/>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Mature</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-0.842</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-0.0306</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1.376</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217584399"/>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(0.323)</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(0.00963)</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(0.270)</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990592654"/>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IMD 1-2</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-0.245</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-0.00984</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-0.519</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4144041137"/>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 </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noFill/>
                          <a:prstDash val="solid"/>
                          <a:round/>
                          <a:headEnd type="none" w="med" len="med"/>
                          <a:tailEnd type="none" w="med" len="med"/>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(0.157)</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noFill/>
                          <a:prstDash val="solid"/>
                          <a:round/>
                          <a:headEnd type="none" w="med" len="med"/>
                          <a:tailEnd type="none" w="med" len="med"/>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(0.00469)</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noFill/>
                          <a:prstDash val="solid"/>
                          <a:round/>
                          <a:headEnd type="none" w="med" len="med"/>
                          <a:tailEnd type="none" w="med" len="med"/>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(0.131)</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3482344453"/>
                      </a:ext>
                    </a:extLst>
                  </a:tr>
                  <a:tr h="26051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0">
                              <a:effectLst/>
                              <a:latin typeface="Times New Roman" panose="02020603050405020304" pitchFamily="18" charset="0"/>
                              <a:ea typeface="Aptos" panose="020B0004020202020204" pitchFamily="34" charset="0"/>
                              <a:cs typeface="Times New Roman" panose="02020603050405020304" pitchFamily="18" charset="0"/>
                            </a:rPr>
                            <a:t>Stage 1 mark</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-0.550</a:t>
                          </a:r>
                          <a:r>
                            <a:rPr lang="en-US" sz="1700" kern="0" baseline="30000">
                              <a:effectLst/>
                              <a:latin typeface="Times New Roman" panose="02020603050405020304" pitchFamily="18" charset="0"/>
                              <a:ea typeface="Aptos" panose="020B0004020202020204" pitchFamily="34" charset="0"/>
                              <a:cs typeface="Times New Roman" panose="02020603050405020304" pitchFamily="18" charset="0"/>
                            </a:rPr>
                            <a:t>***</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7536558"/>
                      </a:ext>
                    </a:extLst>
                  </a:tr>
                  <a:tr h="260510">
                    <a:tc gridSpan="2">
                      <a:txBody>
                        <a:bodyPr/>
                        <a:lstStyle/>
                        <a:p>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(0.00713)</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0602555"/>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Controls</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Y</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Y</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Y</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28529451"/>
                      </a:ext>
                    </a:extLst>
                  </a:tr>
                  <a:tr h="260510">
                    <a:tc gridSpan="2">
                      <a:txBody>
                        <a:bodyPr/>
                        <a:lstStyle/>
                        <a:p>
                          <a:endParaRPr lang="en-US"/>
                        </a:p>
                      </a:txBody>
                      <a:tcPr marL="68580" marR="68580" marT="0" marB="0">
                        <a:lnL>
                          <a:noFill/>
                        </a:lnL>
                        <a:lnR>
                          <a:noFill/>
                        </a:lnR>
                        <a:lnT>
                          <a:noFill/>
                        </a:lnT>
                        <a:lnB>
                          <a:noFill/>
                        </a:lnB>
                        <a:blipFill>
                          <a:blip r:embed="rId3"/>
                          <a:stretch>
                            <a:fillRect l="-1053" t="-2309302" r="-285263" b="-148837"/>
                          </a:stretch>
                        </a:blip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0.0434</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0.0542</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0.342</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a:noFill/>
                        </a:lnB>
                        <a:noFill/>
                      </a:tcPr>
                    </a:tc>
                    <a:extLst>
                      <a:ext uri="{0D108BD9-81ED-4DB2-BD59-A6C34878D82A}">
                        <a16:rowId xmlns:a16="http://schemas.microsoft.com/office/drawing/2014/main" val="692973019"/>
                      </a:ext>
                    </a:extLst>
                  </a:tr>
                  <a:tr h="260510">
                    <a:tc gridSpan="2">
                      <a:txBody>
                        <a:bodyPr/>
                        <a:lstStyle/>
                        <a:p>
                          <a:r>
                            <a:rPr lang="en-US" sz="1700" kern="0">
                              <a:effectLst/>
                              <a:latin typeface="Times New Roman" panose="02020603050405020304" pitchFamily="18" charset="0"/>
                              <a:ea typeface="Aptos" panose="020B0004020202020204" pitchFamily="34" charset="0"/>
                              <a:cs typeface="Times New Roman" panose="02020603050405020304" pitchFamily="18" charset="0"/>
                            </a:rPr>
                            <a:t>N</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13148</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13148</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700" kern="0">
                              <a:effectLst/>
                              <a:latin typeface="Times New Roman" panose="02020603050405020304" pitchFamily="18" charset="0"/>
                              <a:ea typeface="Aptos" panose="020B0004020202020204" pitchFamily="34" charset="0"/>
                              <a:cs typeface="Times New Roman" panose="02020603050405020304" pitchFamily="18" charset="0"/>
                            </a:rPr>
                            <a:t>13148</a:t>
                          </a:r>
                          <a:endParaRPr lang="en-GB" sz="17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5270" marR="6527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504423"/>
                      </a:ext>
                    </a:extLst>
                  </a:tr>
                </a:tbl>
              </a:graphicData>
            </a:graphic>
          </p:graphicFrame>
        </mc:Fallback>
      </mc:AlternateContent>
    </p:spTree>
    <p:extLst>
      <p:ext uri="{BB962C8B-B14F-4D97-AF65-F5344CB8AC3E}">
        <p14:creationId xmlns:p14="http://schemas.microsoft.com/office/powerpoint/2010/main" val="4147180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FB45B29F-643F-E003-CB38-6C9BC52489E8}"/>
              </a:ext>
            </a:extLst>
          </p:cNvPr>
          <p:cNvSpPr>
            <a:spLocks noGrp="1"/>
          </p:cNvSpPr>
          <p:nvPr>
            <p:ph type="title"/>
          </p:nvPr>
        </p:nvSpPr>
        <p:spPr>
          <a:xfrm>
            <a:off x="8013290" y="789775"/>
            <a:ext cx="3416710" cy="4041648"/>
          </a:xfrm>
        </p:spPr>
        <p:txBody>
          <a:bodyPr vert="horz" lIns="91440" tIns="45720" rIns="91440" bIns="45720" rtlCol="0" anchor="b">
            <a:normAutofit/>
          </a:bodyPr>
          <a:lstStyle/>
          <a:p>
            <a:pPr>
              <a:lnSpc>
                <a:spcPct val="85000"/>
              </a:lnSpc>
            </a:pPr>
            <a:r>
              <a:rPr lang="en-US" sz="3700" err="1">
                <a:solidFill>
                  <a:srgbClr val="FFFFFF"/>
                </a:solidFill>
                <a:latin typeface="Arial" panose="020B0604020202020204" pitchFamily="34" charset="0"/>
                <a:cs typeface="Arial" panose="020B0604020202020204" pitchFamily="34" charset="0"/>
              </a:rPr>
              <a:t>Contextualised</a:t>
            </a:r>
            <a:r>
              <a:rPr lang="en-US" sz="3700">
                <a:solidFill>
                  <a:srgbClr val="FFFFFF"/>
                </a:solidFill>
                <a:latin typeface="Arial" panose="020B0604020202020204" pitchFamily="34" charset="0"/>
                <a:cs typeface="Arial" panose="020B0604020202020204" pitchFamily="34" charset="0"/>
              </a:rPr>
              <a:t> Learning Gain Regression</a:t>
            </a:r>
            <a:br>
              <a:rPr lang="en-US" sz="3700">
                <a:solidFill>
                  <a:srgbClr val="FFFFFF"/>
                </a:solidFill>
                <a:latin typeface="Arial" panose="020B0604020202020204" pitchFamily="34" charset="0"/>
                <a:cs typeface="Arial" panose="020B0604020202020204" pitchFamily="34" charset="0"/>
              </a:rPr>
            </a:br>
            <a:br>
              <a:rPr lang="en-US" sz="3700">
                <a:solidFill>
                  <a:srgbClr val="FFFFFF"/>
                </a:solidFill>
                <a:latin typeface="Arial" panose="020B0604020202020204" pitchFamily="34" charset="0"/>
                <a:cs typeface="Arial" panose="020B0604020202020204" pitchFamily="34" charset="0"/>
              </a:rPr>
            </a:br>
            <a:r>
              <a:rPr lang="en-US" sz="3700">
                <a:solidFill>
                  <a:srgbClr val="FFFFFF"/>
                </a:solidFill>
                <a:latin typeface="Arial" panose="020B0604020202020204" pitchFamily="34" charset="0"/>
                <a:cs typeface="Arial" panose="020B0604020202020204" pitchFamily="34" charset="0"/>
              </a:rPr>
              <a:t>by: </a:t>
            </a:r>
            <a:br>
              <a:rPr lang="en-US" sz="3700">
                <a:solidFill>
                  <a:srgbClr val="FFFFFF"/>
                </a:solidFill>
                <a:latin typeface="Arial" panose="020B0604020202020204" pitchFamily="34" charset="0"/>
                <a:cs typeface="Arial" panose="020B0604020202020204" pitchFamily="34" charset="0"/>
              </a:rPr>
            </a:br>
            <a:r>
              <a:rPr lang="en-US" sz="3700">
                <a:solidFill>
                  <a:srgbClr val="FFFFFF"/>
                </a:solidFill>
                <a:latin typeface="Arial" panose="020B0604020202020204" pitchFamily="34" charset="0"/>
                <a:cs typeface="Arial" panose="020B0604020202020204" pitchFamily="34" charset="0"/>
              </a:rPr>
              <a:t>SSF, SCI, ECO</a:t>
            </a:r>
          </a:p>
        </p:txBody>
      </p:sp>
      <p:sp useBgFill="1">
        <p:nvSpPr>
          <p:cNvPr id="18" name="Rectangle 17">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2A7DE53-7CE4-E119-5F40-8DDC0766648D}"/>
              </a:ext>
            </a:extLst>
          </p:cNvPr>
          <p:cNvSpPr txBox="1"/>
          <p:nvPr/>
        </p:nvSpPr>
        <p:spPr>
          <a:xfrm>
            <a:off x="1119661" y="6616249"/>
            <a:ext cx="7769696" cy="1149678"/>
          </a:xfrm>
          <a:prstGeom prst="rect">
            <a:avLst/>
          </a:prstGeom>
        </p:spPr>
        <p:txBody>
          <a:bodyPr vert="horz" lIns="91440" tIns="45720" rIns="91440" bIns="45720" rtlCol="0">
            <a:normAutofit/>
          </a:bodyPr>
          <a:lstStyle/>
          <a:p>
            <a:pPr>
              <a:lnSpc>
                <a:spcPct val="95000"/>
              </a:lnSpc>
              <a:spcBef>
                <a:spcPts val="1400"/>
              </a:spcBef>
              <a:spcAft>
                <a:spcPts val="200"/>
              </a:spcAft>
              <a:buClr>
                <a:schemeClr val="accent1"/>
              </a:buClr>
              <a:buSzPct val="80000"/>
            </a:pPr>
            <a:r>
              <a:rPr lang="en-US" sz="1400" spc="10">
                <a:effectLst/>
                <a:latin typeface="Arial" panose="020B0604020202020204" pitchFamily="34" charset="0"/>
                <a:cs typeface="Arial" panose="020B0604020202020204" pitchFamily="34" charset="0"/>
              </a:rPr>
              <a:t>Standard errors in parentheses,</a:t>
            </a:r>
            <a:r>
              <a:rPr lang="en-US" sz="1400" spc="10">
                <a:latin typeface="Arial" panose="020B0604020202020204" pitchFamily="34" charset="0"/>
                <a:cs typeface="Arial" panose="020B0604020202020204" pitchFamily="34" charset="0"/>
              </a:rPr>
              <a:t> </a:t>
            </a:r>
            <a:r>
              <a:rPr lang="en-US" sz="1400" spc="10">
                <a:effectLst/>
                <a:latin typeface="Arial" panose="020B0604020202020204" pitchFamily="34" charset="0"/>
                <a:cs typeface="Arial" panose="020B0604020202020204" pitchFamily="34" charset="0"/>
              </a:rPr>
              <a:t>* </a:t>
            </a:r>
            <a:r>
              <a:rPr lang="en-US" sz="1400" i="1" spc="10">
                <a:effectLst/>
                <a:latin typeface="Arial" panose="020B0604020202020204" pitchFamily="34" charset="0"/>
                <a:cs typeface="Arial" panose="020B0604020202020204" pitchFamily="34" charset="0"/>
              </a:rPr>
              <a:t>p</a:t>
            </a:r>
            <a:r>
              <a:rPr lang="en-US" sz="1400" spc="10">
                <a:effectLst/>
                <a:latin typeface="Arial" panose="020B0604020202020204" pitchFamily="34" charset="0"/>
                <a:cs typeface="Arial" panose="020B0604020202020204" pitchFamily="34" charset="0"/>
              </a:rPr>
              <a:t> &lt; 0.05, ** </a:t>
            </a:r>
            <a:r>
              <a:rPr lang="en-US" sz="1400" i="1" spc="10">
                <a:effectLst/>
                <a:latin typeface="Arial" panose="020B0604020202020204" pitchFamily="34" charset="0"/>
                <a:cs typeface="Arial" panose="020B0604020202020204" pitchFamily="34" charset="0"/>
              </a:rPr>
              <a:t>p</a:t>
            </a:r>
            <a:r>
              <a:rPr lang="en-US" sz="1400" spc="10">
                <a:effectLst/>
                <a:latin typeface="Arial" panose="020B0604020202020204" pitchFamily="34" charset="0"/>
                <a:cs typeface="Arial" panose="020B0604020202020204" pitchFamily="34" charset="0"/>
              </a:rPr>
              <a:t> &lt; 0.01, *** </a:t>
            </a:r>
            <a:r>
              <a:rPr lang="en-US" sz="1400" i="1" spc="10">
                <a:effectLst/>
                <a:latin typeface="Arial" panose="020B0604020202020204" pitchFamily="34" charset="0"/>
                <a:cs typeface="Arial" panose="020B0604020202020204" pitchFamily="34" charset="0"/>
              </a:rPr>
              <a:t>p</a:t>
            </a:r>
            <a:r>
              <a:rPr lang="en-US" sz="1400" spc="10">
                <a:effectLst/>
                <a:latin typeface="Arial" panose="020B0604020202020204" pitchFamily="34" charset="0"/>
                <a:cs typeface="Arial" panose="020B0604020202020204" pitchFamily="34" charset="0"/>
              </a:rPr>
              <a:t> &lt; 0.001</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90A0AFAB-4895-BA91-7D9A-3A9ECE38421A}"/>
                  </a:ext>
                </a:extLst>
              </p:cNvPr>
              <p:cNvGraphicFramePr>
                <a:graphicFrameLocks noGrp="1"/>
              </p:cNvGraphicFramePr>
              <p:nvPr>
                <p:ph idx="1"/>
                <p:extLst>
                  <p:ext uri="{D42A27DB-BD31-4B8C-83A1-F6EECF244321}">
                    <p14:modId xmlns:p14="http://schemas.microsoft.com/office/powerpoint/2010/main" val="463131071"/>
                  </p:ext>
                </p:extLst>
              </p:nvPr>
            </p:nvGraphicFramePr>
            <p:xfrm>
              <a:off x="507954" y="91281"/>
              <a:ext cx="7368176" cy="6540564"/>
            </p:xfrm>
            <a:graphic>
              <a:graphicData uri="http://schemas.openxmlformats.org/drawingml/2006/table">
                <a:tbl>
                  <a:tblPr/>
                  <a:tblGrid>
                    <a:gridCol w="693525">
                      <a:extLst>
                        <a:ext uri="{9D8B030D-6E8A-4147-A177-3AD203B41FA5}">
                          <a16:colId xmlns:a16="http://schemas.microsoft.com/office/drawing/2014/main" val="1409299761"/>
                        </a:ext>
                      </a:extLst>
                    </a:gridCol>
                    <a:gridCol w="1103099">
                      <a:extLst>
                        <a:ext uri="{9D8B030D-6E8A-4147-A177-3AD203B41FA5}">
                          <a16:colId xmlns:a16="http://schemas.microsoft.com/office/drawing/2014/main" val="1102813163"/>
                        </a:ext>
                      </a:extLst>
                    </a:gridCol>
                    <a:gridCol w="1392888">
                      <a:extLst>
                        <a:ext uri="{9D8B030D-6E8A-4147-A177-3AD203B41FA5}">
                          <a16:colId xmlns:a16="http://schemas.microsoft.com/office/drawing/2014/main" val="3677690594"/>
                        </a:ext>
                      </a:extLst>
                    </a:gridCol>
                    <a:gridCol w="1392888">
                      <a:extLst>
                        <a:ext uri="{9D8B030D-6E8A-4147-A177-3AD203B41FA5}">
                          <a16:colId xmlns:a16="http://schemas.microsoft.com/office/drawing/2014/main" val="2515470140"/>
                        </a:ext>
                      </a:extLst>
                    </a:gridCol>
                    <a:gridCol w="1392888">
                      <a:extLst>
                        <a:ext uri="{9D8B030D-6E8A-4147-A177-3AD203B41FA5}">
                          <a16:colId xmlns:a16="http://schemas.microsoft.com/office/drawing/2014/main" val="1245349695"/>
                        </a:ext>
                      </a:extLst>
                    </a:gridCol>
                    <a:gridCol w="1392888">
                      <a:extLst>
                        <a:ext uri="{9D8B030D-6E8A-4147-A177-3AD203B41FA5}">
                          <a16:colId xmlns:a16="http://schemas.microsoft.com/office/drawing/2014/main" val="3450969875"/>
                        </a:ext>
                      </a:extLst>
                    </a:gridCol>
                  </a:tblGrid>
                  <a:tr h="243655">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20286240"/>
                      </a:ext>
                    </a:extLst>
                  </a:tr>
                  <a:tr h="243655">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CLG</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CLG</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CLG</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CLG</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8901798"/>
                      </a:ext>
                    </a:extLst>
                  </a:tr>
                  <a:tr h="243655">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Female</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0.617</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0.216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1.861</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0.136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99149280"/>
                      </a:ext>
                    </a:extLst>
                  </a:tr>
                  <a:tr h="243655">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(0.110)</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(0.157)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(0.243)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(0.465)</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768580568"/>
                      </a:ext>
                    </a:extLst>
                  </a:tr>
                  <a:tr h="243655">
                    <a:tc rowSpan="6">
                      <a:txBody>
                        <a:bodyPr/>
                        <a:lstStyle/>
                        <a:p>
                          <a:pPr algn="ctr"/>
                          <a:r>
                            <a:rPr lang="en-GB" sz="1600" kern="100">
                              <a:effectLst/>
                              <a:latin typeface="Aptos" panose="020B0004020202020204" pitchFamily="34" charset="0"/>
                              <a:cs typeface="Times New Roman" panose="02020603050405020304" pitchFamily="18" charset="0"/>
                            </a:rPr>
                            <a:t>Ethnicity </a:t>
                          </a:r>
                        </a:p>
                        <a:p>
                          <a:pPr algn="ctr"/>
                          <a:r>
                            <a:rPr lang="en-GB" sz="1600" kern="100">
                              <a:effectLst/>
                              <a:latin typeface="Aptos" panose="020B0004020202020204" pitchFamily="34" charset="0"/>
                              <a:cs typeface="Times New Roman" panose="02020603050405020304" pitchFamily="18" charset="0"/>
                            </a:rPr>
                            <a:t>Base = White</a:t>
                          </a:r>
                        </a:p>
                      </a:txBody>
                      <a:tcPr marL="46953" marR="46953" marT="0" marB="0" vert="vert27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Black</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-1.113</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-1.587</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-1.644</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-1.743</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4280269623"/>
                      </a:ext>
                    </a:extLst>
                  </a:tr>
                  <a:tr h="243655">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 </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(0.246)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(0.337)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(0.536)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(0.717)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902284501"/>
                      </a:ext>
                    </a:extLst>
                  </a:tr>
                  <a:tr h="243655">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Asian</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-0.705</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-0.870</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-0.946</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-0.737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2049105141"/>
                      </a:ext>
                    </a:extLst>
                  </a:tr>
                  <a:tr h="243655">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 </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(0.212)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(0.292)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(0.387)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(0.658)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1667339641"/>
                      </a:ext>
                    </a:extLst>
                  </a:tr>
                  <a:tr h="243655">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Other</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-0.246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-0.170</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-0.592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-0.465</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1391279445"/>
                      </a:ext>
                    </a:extLst>
                  </a:tr>
                  <a:tr h="243655">
                    <a:tc vMerge="1">
                      <a:txBody>
                        <a:bodyPr/>
                        <a:lstStyle/>
                        <a:p>
                          <a:endParaRPr/>
                        </a:p>
                      </a:txBody>
                      <a:tcPr marL="46953" marR="46953" marT="0" marB="0">
                        <a:lnL>
                          <a:noFill/>
                        </a:lnL>
                        <a:lnR>
                          <a:noFill/>
                        </a:lnR>
                        <a:lnT>
                          <a:noFill/>
                        </a:lnT>
                        <a:lnB>
                          <a:noFill/>
                        </a:lnB>
                        <a:noFill/>
                      </a:tcPr>
                    </a:tc>
                    <a:tc>
                      <a:txBody>
                        <a:bodyPr/>
                        <a:lstStyle/>
                        <a:p>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(0.216)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(0.307)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(0.485)</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(0.700)</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3846325478"/>
                      </a:ext>
                    </a:extLst>
                  </a:tr>
                  <a:tr h="243655">
                    <a:tc rowSpan="6">
                      <a:txBody>
                        <a:bodyPr/>
                        <a:lstStyle/>
                        <a:p>
                          <a:pPr algn="ctr"/>
                          <a:r>
                            <a:rPr lang="en-US" sz="1600" kern="0">
                              <a:effectLst/>
                              <a:latin typeface="Aptos" panose="020B0004020202020204" pitchFamily="34" charset="0"/>
                              <a:ea typeface="Aptos" panose="020B0004020202020204" pitchFamily="34" charset="0"/>
                              <a:cs typeface="Times New Roman" panose="02020603050405020304" pitchFamily="18" charset="0"/>
                            </a:rPr>
                            <a:t>Disability</a:t>
                          </a:r>
                        </a:p>
                        <a:p>
                          <a:pPr algn="ctr"/>
                          <a:r>
                            <a:rPr lang="en-US" sz="1600" kern="0">
                              <a:effectLst/>
                              <a:latin typeface="Aptos" panose="020B0004020202020204" pitchFamily="34" charset="0"/>
                              <a:cs typeface="Times New Roman" panose="02020603050405020304" pitchFamily="18" charset="0"/>
                            </a:rPr>
                            <a:t>Base = None</a:t>
                          </a:r>
                          <a:endParaRPr lang="en-GB" sz="1600" kern="100">
                            <a:effectLst/>
                            <a:latin typeface="Aptos" panose="020B0004020202020204" pitchFamily="34" charset="0"/>
                            <a:cs typeface="Times New Roman" panose="02020603050405020304" pitchFamily="18" charset="0"/>
                          </a:endParaRPr>
                        </a:p>
                      </a:txBody>
                      <a:tcPr marL="46953" marR="46953" marT="0" marB="0" vert="vert27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Physical</a:t>
                          </a:r>
                          <a:endParaRPr lang="en-GB"/>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-0.234</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-0.321</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0.229</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0.106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3663004198"/>
                      </a:ext>
                    </a:extLst>
                  </a:tr>
                  <a:tr h="269480">
                    <a:tc vMerge="1">
                      <a:txBody>
                        <a:bodyPr/>
                        <a:lstStyle/>
                        <a:p>
                          <a:endParaRPr/>
                        </a:p>
                      </a:txBody>
                      <a:tcPr marL="46953" marR="46953" marT="0" marB="0">
                        <a:lnL>
                          <a:noFill/>
                        </a:lnL>
                        <a:lnR>
                          <a:noFill/>
                        </a:lnR>
                        <a:lnT>
                          <a:noFill/>
                        </a:lnT>
                        <a:lnB>
                          <a:noFill/>
                        </a:lnB>
                        <a:noFill/>
                      </a:tcPr>
                    </a:tc>
                    <a:tc>
                      <a:txBody>
                        <a:bodyPr/>
                        <a:lstStyle/>
                        <a:p>
                          <a:endParaRPr lang="en-GB"/>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(0.233)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(0.370)</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(0.519)</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(1.013)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902166691"/>
                      </a:ext>
                    </a:extLst>
                  </a:tr>
                  <a:tr h="243655">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Learning</a:t>
                          </a:r>
                          <a:endParaRPr lang="en-GB"/>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-0.101</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0.316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0.106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-0.129</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379138693"/>
                      </a:ext>
                    </a:extLst>
                  </a:tr>
                  <a:tr h="269480">
                    <a:tc vMerge="1">
                      <a:txBody>
                        <a:bodyPr/>
                        <a:lstStyle/>
                        <a:p>
                          <a:endParaRPr/>
                        </a:p>
                      </a:txBody>
                      <a:tcPr marL="46953" marR="46953" marT="0" marB="0">
                        <a:lnL>
                          <a:noFill/>
                        </a:lnL>
                        <a:lnR>
                          <a:noFill/>
                        </a:lnR>
                        <a:lnT>
                          <a:noFill/>
                        </a:lnT>
                        <a:lnB>
                          <a:noFill/>
                        </a:lnB>
                        <a:noFill/>
                      </a:tcPr>
                    </a:tc>
                    <a:tc>
                      <a:txBody>
                        <a:bodyPr/>
                        <a:lstStyle/>
                        <a:p>
                          <a:endParaRPr lang="en-GB"/>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(0.186)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(0.293)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(0.417)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(0.813)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2432706449"/>
                      </a:ext>
                    </a:extLst>
                  </a:tr>
                  <a:tr h="243655">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Mental</a:t>
                          </a:r>
                          <a:endParaRPr lang="en-GB"/>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-0.765</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-0.759</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-1.192</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1.505</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3169995806"/>
                      </a:ext>
                    </a:extLst>
                  </a:tr>
                  <a:tr h="269480">
                    <a:tc vMerge="1">
                      <a:txBody>
                        <a:bodyPr/>
                        <a:lstStyle/>
                        <a:p>
                          <a:endParaRPr/>
                        </a:p>
                      </a:txBody>
                      <a:tcPr marL="46953" marR="46953" marT="0" marB="0">
                        <a:lnL>
                          <a:noFill/>
                        </a:lnL>
                        <a:lnR>
                          <a:noFill/>
                        </a:lnR>
                        <a:lnT>
                          <a:noFill/>
                        </a:lnT>
                        <a:lnB>
                          <a:noFill/>
                        </a:lnB>
                        <a:noFill/>
                      </a:tcPr>
                    </a:tc>
                    <a:tc>
                      <a:txBody>
                        <a:bodyPr/>
                        <a:lstStyle/>
                        <a:p>
                          <a:endParaRPr lang="en-GB"/>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(0.216)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(0.378)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(0.513)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(1.313)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813384388"/>
                      </a:ext>
                    </a:extLst>
                  </a:tr>
                  <a:tr h="243655">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Mature</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1.376</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0.627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0.902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-0.611</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2491329321"/>
                      </a:ext>
                    </a:extLst>
                  </a:tr>
                  <a:tr h="243655">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(0.270)</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(0.498)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(0.690)</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(1.819)</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2851703258"/>
                      </a:ext>
                    </a:extLst>
                  </a:tr>
                  <a:tr h="243655">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IMD 1-2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-0.519</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-0.138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-0.636</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-0.0113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4039930462"/>
                      </a:ext>
                    </a:extLst>
                  </a:tr>
                  <a:tr h="243655">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(0.131)</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(0.195)</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(0.298)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(0.483)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4162189478"/>
                      </a:ext>
                    </a:extLst>
                  </a:tr>
                  <a:tr h="243655">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Stage 1 mark</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-0.550</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-0.514</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-0.588</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-0.528</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323999562"/>
                      </a:ext>
                    </a:extLst>
                  </a:tr>
                  <a:tr h="243655">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(0.00713)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(0.0112)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(0.0140)</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(0.0232)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4408805"/>
                      </a:ext>
                    </a:extLst>
                  </a:tr>
                  <a:tr h="243655">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Sample</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All</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SSF</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SCI</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ECO</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62730511"/>
                      </a:ext>
                    </a:extLst>
                  </a:tr>
                  <a:tr h="243655">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Controls</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2625291504"/>
                      </a:ext>
                    </a:extLst>
                  </a:tr>
                  <a:tr h="257360">
                    <a:tc gridSpan="2">
                      <a:txBody>
                        <a:bodyPr/>
                        <a:lstStyle/>
                        <a:p>
                          <a:pPr>
                            <a:lnSpc>
                              <a:spcPct val="107000"/>
                            </a:lnSpc>
                            <a:spcAft>
                              <a:spcPts val="0"/>
                            </a:spcAft>
                          </a:pPr>
                          <a14:m>
                            <m:oMathPara xmlns:m="http://schemas.openxmlformats.org/officeDocument/2006/math">
                              <m:oMathParaPr>
                                <m:jc m:val="left"/>
                              </m:oMathParaPr>
                              <m:oMath xmlns:m="http://schemas.openxmlformats.org/officeDocument/2006/math">
                                <m:sSup>
                                  <m:sSupPr>
                                    <m:ctrlPr>
                                      <a:rPr lang="en-US" sz="1600" i="1" kern="0" dirty="0" smtClean="0">
                                        <a:effectLst/>
                                        <a:latin typeface="Cambria Math" panose="02040503050406030204" pitchFamily="18" charset="0"/>
                                        <a:ea typeface="Aptos" panose="020B0004020202020204" pitchFamily="34" charset="0"/>
                                        <a:cs typeface="Times New Roman" panose="02020603050405020304" pitchFamily="18" charset="0"/>
                                      </a:rPr>
                                    </m:ctrlPr>
                                  </m:sSupPr>
                                  <m:e>
                                    <m:r>
                                      <a:rPr lang="en-US" sz="1600" i="1" kern="0" dirty="0" smtClean="0">
                                        <a:effectLst/>
                                        <a:latin typeface="Cambria Math" panose="02040503050406030204" pitchFamily="18" charset="0"/>
                                        <a:ea typeface="Aptos" panose="020B0004020202020204" pitchFamily="34" charset="0"/>
                                        <a:cs typeface="Times New Roman" panose="02020603050405020304" pitchFamily="18" charset="0"/>
                                      </a:rPr>
                                      <m:t>𝑅</m:t>
                                    </m:r>
                                  </m:e>
                                  <m:sup>
                                    <m:r>
                                      <a:rPr lang="en-US" sz="1600" i="1" kern="0" dirty="0" smtClean="0">
                                        <a:effectLst/>
                                        <a:latin typeface="Cambria Math" panose="02040503050406030204" pitchFamily="18" charset="0"/>
                                        <a:ea typeface="Aptos" panose="020B0004020202020204" pitchFamily="34" charset="0"/>
                                        <a:cs typeface="Times New Roman" panose="02020603050405020304" pitchFamily="18" charset="0"/>
                                      </a:rPr>
                                      <m:t>2</m:t>
                                    </m:r>
                                  </m:sup>
                                </m:sSup>
                              </m:oMath>
                            </m:oMathPara>
                          </a14:m>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0.342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0.324</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0.448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0.452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3709646249"/>
                      </a:ext>
                    </a:extLst>
                  </a:tr>
                  <a:tr h="243655">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13148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4711</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2828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879</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5311014"/>
                      </a:ext>
                    </a:extLst>
                  </a:tr>
                </a:tbl>
              </a:graphicData>
            </a:graphic>
          </p:graphicFrame>
        </mc:Choice>
        <mc:Fallback xmlns="">
          <p:graphicFrame>
            <p:nvGraphicFramePr>
              <p:cNvPr id="5" name="Content Placeholder 4">
                <a:extLst>
                  <a:ext uri="{FF2B5EF4-FFF2-40B4-BE49-F238E27FC236}">
                    <a16:creationId xmlns:a16="http://schemas.microsoft.com/office/drawing/2014/main" id="{90A0AFAB-4895-BA91-7D9A-3A9ECE38421A}"/>
                  </a:ext>
                </a:extLst>
              </p:cNvPr>
              <p:cNvGraphicFramePr>
                <a:graphicFrameLocks noGrp="1"/>
              </p:cNvGraphicFramePr>
              <p:nvPr>
                <p:ph idx="1"/>
                <p:extLst>
                  <p:ext uri="{D42A27DB-BD31-4B8C-83A1-F6EECF244321}">
                    <p14:modId xmlns:p14="http://schemas.microsoft.com/office/powerpoint/2010/main" val="463131071"/>
                  </p:ext>
                </p:extLst>
              </p:nvPr>
            </p:nvGraphicFramePr>
            <p:xfrm>
              <a:off x="507954" y="91281"/>
              <a:ext cx="7368176" cy="6540564"/>
            </p:xfrm>
            <a:graphic>
              <a:graphicData uri="http://schemas.openxmlformats.org/drawingml/2006/table">
                <a:tbl>
                  <a:tblPr/>
                  <a:tblGrid>
                    <a:gridCol w="693525">
                      <a:extLst>
                        <a:ext uri="{9D8B030D-6E8A-4147-A177-3AD203B41FA5}">
                          <a16:colId xmlns:a16="http://schemas.microsoft.com/office/drawing/2014/main" val="1409299761"/>
                        </a:ext>
                      </a:extLst>
                    </a:gridCol>
                    <a:gridCol w="1103099">
                      <a:extLst>
                        <a:ext uri="{9D8B030D-6E8A-4147-A177-3AD203B41FA5}">
                          <a16:colId xmlns:a16="http://schemas.microsoft.com/office/drawing/2014/main" val="1102813163"/>
                        </a:ext>
                      </a:extLst>
                    </a:gridCol>
                    <a:gridCol w="1392888">
                      <a:extLst>
                        <a:ext uri="{9D8B030D-6E8A-4147-A177-3AD203B41FA5}">
                          <a16:colId xmlns:a16="http://schemas.microsoft.com/office/drawing/2014/main" val="3677690594"/>
                        </a:ext>
                      </a:extLst>
                    </a:gridCol>
                    <a:gridCol w="1392888">
                      <a:extLst>
                        <a:ext uri="{9D8B030D-6E8A-4147-A177-3AD203B41FA5}">
                          <a16:colId xmlns:a16="http://schemas.microsoft.com/office/drawing/2014/main" val="2515470140"/>
                        </a:ext>
                      </a:extLst>
                    </a:gridCol>
                    <a:gridCol w="1392888">
                      <a:extLst>
                        <a:ext uri="{9D8B030D-6E8A-4147-A177-3AD203B41FA5}">
                          <a16:colId xmlns:a16="http://schemas.microsoft.com/office/drawing/2014/main" val="1245349695"/>
                        </a:ext>
                      </a:extLst>
                    </a:gridCol>
                    <a:gridCol w="1392888">
                      <a:extLst>
                        <a:ext uri="{9D8B030D-6E8A-4147-A177-3AD203B41FA5}">
                          <a16:colId xmlns:a16="http://schemas.microsoft.com/office/drawing/2014/main" val="3450969875"/>
                        </a:ext>
                      </a:extLst>
                    </a:gridCol>
                  </a:tblGrid>
                  <a:tr h="248031">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20286240"/>
                      </a:ext>
                    </a:extLst>
                  </a:tr>
                  <a:tr h="248031">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CLG</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CLG</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CLG</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CLG</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8901798"/>
                      </a:ext>
                    </a:extLst>
                  </a:tr>
                  <a:tr h="248031">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Female</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0.617</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0.216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1.861</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0.136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99149280"/>
                      </a:ext>
                    </a:extLst>
                  </a:tr>
                  <a:tr h="248031">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(0.110)</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(0.157)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(0.243)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(0.465)</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768580568"/>
                      </a:ext>
                    </a:extLst>
                  </a:tr>
                  <a:tr h="248031">
                    <a:tc rowSpan="6">
                      <a:txBody>
                        <a:bodyPr/>
                        <a:lstStyle/>
                        <a:p>
                          <a:pPr algn="ctr"/>
                          <a:r>
                            <a:rPr lang="en-GB" sz="1600" kern="100">
                              <a:effectLst/>
                              <a:latin typeface="Aptos" panose="020B0004020202020204" pitchFamily="34" charset="0"/>
                              <a:cs typeface="Times New Roman" panose="02020603050405020304" pitchFamily="18" charset="0"/>
                            </a:rPr>
                            <a:t>Ethnicity </a:t>
                          </a:r>
                        </a:p>
                        <a:p>
                          <a:pPr algn="ctr"/>
                          <a:r>
                            <a:rPr lang="en-GB" sz="1600" kern="100">
                              <a:effectLst/>
                              <a:latin typeface="Aptos" panose="020B0004020202020204" pitchFamily="34" charset="0"/>
                              <a:cs typeface="Times New Roman" panose="02020603050405020304" pitchFamily="18" charset="0"/>
                            </a:rPr>
                            <a:t>Base = White</a:t>
                          </a:r>
                        </a:p>
                      </a:txBody>
                      <a:tcPr marL="46953" marR="46953" marT="0" marB="0" vert="vert27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Black</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-1.113</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-1.587</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-1.644</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-1.743</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4280269623"/>
                      </a:ext>
                    </a:extLst>
                  </a:tr>
                  <a:tr h="24803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 </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(0.246)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(0.337)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(0.536)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(0.717)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902284501"/>
                      </a:ext>
                    </a:extLst>
                  </a:tr>
                  <a:tr h="24803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Asian</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-0.705</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-0.870</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-0.946</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-0.737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2049105141"/>
                      </a:ext>
                    </a:extLst>
                  </a:tr>
                  <a:tr h="24803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 </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(0.212)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(0.292)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(0.387)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(0.658)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1667339641"/>
                      </a:ext>
                    </a:extLst>
                  </a:tr>
                  <a:tr h="24803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Other</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-0.246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-0.170</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-0.592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-0.465</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1391279445"/>
                      </a:ext>
                    </a:extLst>
                  </a:tr>
                  <a:tr h="248031">
                    <a:tc vMerge="1">
                      <a:txBody>
                        <a:bodyPr/>
                        <a:lstStyle/>
                        <a:p>
                          <a:endParaRPr/>
                        </a:p>
                      </a:txBody>
                      <a:tcPr marL="46953" marR="46953" marT="0" marB="0">
                        <a:lnL>
                          <a:noFill/>
                        </a:lnL>
                        <a:lnR>
                          <a:noFill/>
                        </a:lnR>
                        <a:lnT>
                          <a:noFill/>
                        </a:lnT>
                        <a:lnB>
                          <a:noFill/>
                        </a:lnB>
                        <a:noFill/>
                      </a:tcPr>
                    </a:tc>
                    <a:tc>
                      <a:txBody>
                        <a:bodyPr/>
                        <a:lstStyle/>
                        <a:p>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(0.216)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(0.307)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(0.485)</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(0.700)</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3846325478"/>
                      </a:ext>
                    </a:extLst>
                  </a:tr>
                  <a:tr h="248031">
                    <a:tc rowSpan="6">
                      <a:txBody>
                        <a:bodyPr/>
                        <a:lstStyle/>
                        <a:p>
                          <a:pPr algn="ctr"/>
                          <a:r>
                            <a:rPr lang="en-US" sz="1600" kern="0">
                              <a:effectLst/>
                              <a:latin typeface="Aptos" panose="020B0004020202020204" pitchFamily="34" charset="0"/>
                              <a:ea typeface="Aptos" panose="020B0004020202020204" pitchFamily="34" charset="0"/>
                              <a:cs typeface="Times New Roman" panose="02020603050405020304" pitchFamily="18" charset="0"/>
                            </a:rPr>
                            <a:t>Disability</a:t>
                          </a:r>
                        </a:p>
                        <a:p>
                          <a:pPr algn="ctr"/>
                          <a:r>
                            <a:rPr lang="en-US" sz="1600" kern="0">
                              <a:effectLst/>
                              <a:latin typeface="Aptos" panose="020B0004020202020204" pitchFamily="34" charset="0"/>
                              <a:cs typeface="Times New Roman" panose="02020603050405020304" pitchFamily="18" charset="0"/>
                            </a:rPr>
                            <a:t>Base = None</a:t>
                          </a:r>
                          <a:endParaRPr lang="en-GB" sz="1600" kern="100">
                            <a:effectLst/>
                            <a:latin typeface="Aptos" panose="020B0004020202020204" pitchFamily="34" charset="0"/>
                            <a:cs typeface="Times New Roman" panose="02020603050405020304" pitchFamily="18" charset="0"/>
                          </a:endParaRPr>
                        </a:p>
                      </a:txBody>
                      <a:tcPr marL="46953" marR="46953" marT="0" marB="0" vert="vert27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Physical</a:t>
                          </a:r>
                          <a:endParaRPr lang="en-GB"/>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-0.234</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-0.321</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0.229</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0.106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3663004198"/>
                      </a:ext>
                    </a:extLst>
                  </a:tr>
                  <a:tr h="274320">
                    <a:tc vMerge="1">
                      <a:txBody>
                        <a:bodyPr/>
                        <a:lstStyle/>
                        <a:p>
                          <a:endParaRPr/>
                        </a:p>
                      </a:txBody>
                      <a:tcPr marL="46953" marR="46953" marT="0" marB="0">
                        <a:lnL>
                          <a:noFill/>
                        </a:lnL>
                        <a:lnR>
                          <a:noFill/>
                        </a:lnR>
                        <a:lnT>
                          <a:noFill/>
                        </a:lnT>
                        <a:lnB>
                          <a:noFill/>
                        </a:lnB>
                        <a:noFill/>
                      </a:tcPr>
                    </a:tc>
                    <a:tc>
                      <a:txBody>
                        <a:bodyPr/>
                        <a:lstStyle/>
                        <a:p>
                          <a:endParaRPr lang="en-GB"/>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(0.233)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(0.370)</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(0.519)</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(1.013)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902166691"/>
                      </a:ext>
                    </a:extLst>
                  </a:tr>
                  <a:tr h="24803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Learning</a:t>
                          </a:r>
                          <a:endParaRPr lang="en-GB"/>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-0.101</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0.316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0.106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-0.129</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379138693"/>
                      </a:ext>
                    </a:extLst>
                  </a:tr>
                  <a:tr h="274320">
                    <a:tc vMerge="1">
                      <a:txBody>
                        <a:bodyPr/>
                        <a:lstStyle/>
                        <a:p>
                          <a:endParaRPr/>
                        </a:p>
                      </a:txBody>
                      <a:tcPr marL="46953" marR="46953" marT="0" marB="0">
                        <a:lnL>
                          <a:noFill/>
                        </a:lnL>
                        <a:lnR>
                          <a:noFill/>
                        </a:lnR>
                        <a:lnT>
                          <a:noFill/>
                        </a:lnT>
                        <a:lnB>
                          <a:noFill/>
                        </a:lnB>
                        <a:noFill/>
                      </a:tcPr>
                    </a:tc>
                    <a:tc>
                      <a:txBody>
                        <a:bodyPr/>
                        <a:lstStyle/>
                        <a:p>
                          <a:endParaRPr lang="en-GB"/>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(0.186)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(0.293)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(0.417)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(0.813)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2432706449"/>
                      </a:ext>
                    </a:extLst>
                  </a:tr>
                  <a:tr h="248031">
                    <a:tc vMerge="1">
                      <a:txBody>
                        <a:bodyPr/>
                        <a:lstStyle/>
                        <a:p>
                          <a:endParaRPr/>
                        </a:p>
                      </a:txBody>
                      <a:tcPr marL="46953" marR="46953" marT="0" marB="0">
                        <a:lnL>
                          <a:noFill/>
                        </a:lnL>
                        <a:lnR>
                          <a:noFill/>
                        </a:lnR>
                        <a:lnT>
                          <a:noFill/>
                        </a:lnT>
                        <a:lnB>
                          <a:noFill/>
                        </a:lnB>
                        <a:noFill/>
                      </a:tcPr>
                    </a:tc>
                    <a:tc>
                      <a:txBody>
                        <a:bodyPr/>
                        <a:lstStyle/>
                        <a:p>
                          <a:r>
                            <a:rPr lang="en-US" sz="1600" kern="0">
                              <a:effectLst/>
                              <a:latin typeface="Aptos" panose="020B0004020202020204" pitchFamily="34" charset="0"/>
                              <a:ea typeface="Aptos" panose="020B0004020202020204" pitchFamily="34" charset="0"/>
                              <a:cs typeface="Times New Roman" panose="02020603050405020304" pitchFamily="18" charset="0"/>
                            </a:rPr>
                            <a:t>Mental</a:t>
                          </a:r>
                          <a:endParaRPr lang="en-GB"/>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-0.765</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-0.759</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-1.192</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1.505</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3169995806"/>
                      </a:ext>
                    </a:extLst>
                  </a:tr>
                  <a:tr h="274320">
                    <a:tc vMerge="1">
                      <a:txBody>
                        <a:bodyPr/>
                        <a:lstStyle/>
                        <a:p>
                          <a:endParaRPr/>
                        </a:p>
                      </a:txBody>
                      <a:tcPr marL="46953" marR="46953" marT="0" marB="0">
                        <a:lnL>
                          <a:noFill/>
                        </a:lnL>
                        <a:lnR>
                          <a:noFill/>
                        </a:lnR>
                        <a:lnT>
                          <a:noFill/>
                        </a:lnT>
                        <a:lnB>
                          <a:noFill/>
                        </a:lnB>
                        <a:noFill/>
                      </a:tcPr>
                    </a:tc>
                    <a:tc>
                      <a:txBody>
                        <a:bodyPr/>
                        <a:lstStyle/>
                        <a:p>
                          <a:endParaRPr lang="en-GB"/>
                        </a:p>
                      </a:txBody>
                      <a:tcPr marL="46953" marR="46953"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(0.216)</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(0.378)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(0.513)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(1.313)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813384388"/>
                      </a:ext>
                    </a:extLst>
                  </a:tr>
                  <a:tr h="248031">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Mature</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1.376</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0.627</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0.902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-0.611</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2491329321"/>
                      </a:ext>
                    </a:extLst>
                  </a:tr>
                  <a:tr h="248031">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(0.270)</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(0.498)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(0.690)</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(1.819)</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2851703258"/>
                      </a:ext>
                    </a:extLst>
                  </a:tr>
                  <a:tr h="248031">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IMD 1-2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-0.519</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-0.138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-0.636</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-0.0113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4039930462"/>
                      </a:ext>
                    </a:extLst>
                  </a:tr>
                  <a:tr h="248031">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(0.131)</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(0.195)</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(0.298)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(0.483)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4162189478"/>
                      </a:ext>
                    </a:extLst>
                  </a:tr>
                  <a:tr h="248031">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Stage 1 mark</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-0.550</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-0.514</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-0.588</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-0.528</a:t>
                          </a:r>
                          <a:r>
                            <a:rPr lang="en-US" sz="1600" kern="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323999562"/>
                      </a:ext>
                    </a:extLst>
                  </a:tr>
                  <a:tr h="248031">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(0.00713)</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(0.0112)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(0.0140)</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(0.0232)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4408805"/>
                      </a:ext>
                    </a:extLst>
                  </a:tr>
                  <a:tr h="248031">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Sample</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All</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SSF</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SCI</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ECO</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62730511"/>
                      </a:ext>
                    </a:extLst>
                  </a:tr>
                  <a:tr h="248031">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Controls</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2625291504"/>
                      </a:ext>
                    </a:extLst>
                  </a:tr>
                  <a:tr h="260922">
                    <a:tc gridSpan="2">
                      <a:txBody>
                        <a:bodyPr/>
                        <a:lstStyle/>
                        <a:p>
                          <a:endParaRPr lang="en-US"/>
                        </a:p>
                      </a:txBody>
                      <a:tcPr marL="61667" marR="61667" marT="0" marB="0">
                        <a:lnL>
                          <a:noFill/>
                        </a:lnL>
                        <a:lnR>
                          <a:noFill/>
                        </a:lnR>
                        <a:lnT>
                          <a:noFill/>
                        </a:lnT>
                        <a:lnB>
                          <a:noFill/>
                        </a:lnB>
                        <a:blipFill>
                          <a:blip r:embed="rId2"/>
                          <a:stretch>
                            <a:fillRect l="-678" t="-2325581" r="-310508" b="-141860"/>
                          </a:stretch>
                        </a:blip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0.342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0.324</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0.448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0.452</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a:noFill/>
                        </a:lnB>
                        <a:noFill/>
                      </a:tcPr>
                    </a:tc>
                    <a:extLst>
                      <a:ext uri="{0D108BD9-81ED-4DB2-BD59-A6C34878D82A}">
                        <a16:rowId xmlns:a16="http://schemas.microsoft.com/office/drawing/2014/main" val="3709646249"/>
                      </a:ext>
                    </a:extLst>
                  </a:tr>
                  <a:tr h="248031">
                    <a:tc gridSpan="2">
                      <a:txBody>
                        <a:bodyPr/>
                        <a:lstStyle/>
                        <a:p>
                          <a:pP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13148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4711</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2828</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kern="0">
                              <a:effectLst/>
                              <a:latin typeface="Times New Roman" panose="02020603050405020304" pitchFamily="18" charset="0"/>
                              <a:ea typeface="Times New Roman" panose="02020603050405020304" pitchFamily="18" charset="0"/>
                              <a:cs typeface="Times New Roman" panose="02020603050405020304" pitchFamily="18" charset="0"/>
                            </a:rPr>
                            <a:t>879</a:t>
                          </a:r>
                          <a:endParaRPr lang="en-GB"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1667" marR="61667"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5311014"/>
                      </a:ext>
                    </a:extLst>
                  </a:tr>
                </a:tbl>
              </a:graphicData>
            </a:graphic>
          </p:graphicFrame>
        </mc:Fallback>
      </mc:AlternateContent>
    </p:spTree>
    <p:extLst>
      <p:ext uri="{BB962C8B-B14F-4D97-AF65-F5344CB8AC3E}">
        <p14:creationId xmlns:p14="http://schemas.microsoft.com/office/powerpoint/2010/main" val="3213290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6283-04A2-984D-57E8-513CFFE9BBD7}"/>
              </a:ext>
            </a:extLst>
          </p:cNvPr>
          <p:cNvSpPr>
            <a:spLocks noGrp="1"/>
          </p:cNvSpPr>
          <p:nvPr>
            <p:ph type="title"/>
          </p:nvPr>
        </p:nvSpPr>
        <p:spPr>
          <a:xfrm>
            <a:off x="838200" y="365125"/>
            <a:ext cx="10782300" cy="1017905"/>
          </a:xfrm>
        </p:spPr>
        <p:txBody>
          <a:bodyPr>
            <a:normAutofit/>
          </a:bodyPr>
          <a:lstStyle/>
          <a:p>
            <a:r>
              <a:rPr lang="en-GB" sz="4000">
                <a:latin typeface="Arial" panose="020B0604020202020204" pitchFamily="34" charset="0"/>
                <a:cs typeface="Arial" panose="020B0604020202020204" pitchFamily="34" charset="0"/>
              </a:rPr>
              <a:t>Teaching Excellence Framework (TEF)</a:t>
            </a:r>
          </a:p>
        </p:txBody>
      </p:sp>
      <p:sp>
        <p:nvSpPr>
          <p:cNvPr id="3" name="Content Placeholder 2">
            <a:extLst>
              <a:ext uri="{FF2B5EF4-FFF2-40B4-BE49-F238E27FC236}">
                <a16:creationId xmlns:a16="http://schemas.microsoft.com/office/drawing/2014/main" id="{15CC03F7-3F8E-A247-72FB-4E4B1872500A}"/>
              </a:ext>
            </a:extLst>
          </p:cNvPr>
          <p:cNvSpPr>
            <a:spLocks noGrp="1"/>
          </p:cNvSpPr>
          <p:nvPr>
            <p:ph idx="1"/>
          </p:nvPr>
        </p:nvSpPr>
        <p:spPr>
          <a:xfrm>
            <a:off x="704849" y="1930399"/>
            <a:ext cx="10782301" cy="4246563"/>
          </a:xfrm>
        </p:spPr>
        <p:txBody>
          <a:bodyPr>
            <a:normAutofit/>
          </a:bodyPr>
          <a:lstStyle/>
          <a:p>
            <a:r>
              <a:rPr lang="en-GB" sz="2300" dirty="0">
                <a:solidFill>
                  <a:srgbClr val="000000"/>
                </a:solidFill>
                <a:latin typeface="Arial" panose="020B0604020202020204" pitchFamily="34" charset="0"/>
                <a:cs typeface="Arial" panose="020B0604020202020204" pitchFamily="34" charset="0"/>
              </a:rPr>
              <a:t>E</a:t>
            </a:r>
            <a:r>
              <a:rPr lang="en-GB" sz="2300" b="0" i="0" dirty="0">
                <a:solidFill>
                  <a:srgbClr val="000000"/>
                </a:solidFill>
                <a:effectLst/>
                <a:latin typeface="Arial" panose="020B0604020202020204" pitchFamily="34" charset="0"/>
                <a:cs typeface="Arial" panose="020B0604020202020204" pitchFamily="34" charset="0"/>
              </a:rPr>
              <a:t>stablishes quality standards of UK Higher Education Providers (HEPs)</a:t>
            </a:r>
          </a:p>
          <a:p>
            <a:r>
              <a:rPr lang="en-GB" sz="2300" dirty="0">
                <a:solidFill>
                  <a:srgbClr val="000000"/>
                </a:solidFill>
                <a:latin typeface="Arial" panose="020B0604020202020204" pitchFamily="34" charset="0"/>
                <a:cs typeface="Arial" panose="020B0604020202020204" pitchFamily="34" charset="0"/>
              </a:rPr>
              <a:t>Periodically submitted to Office for Students (</a:t>
            </a:r>
            <a:r>
              <a:rPr lang="en-GB" sz="2300" dirty="0" err="1">
                <a:solidFill>
                  <a:srgbClr val="000000"/>
                </a:solidFill>
                <a:latin typeface="Arial" panose="020B0604020202020204" pitchFamily="34" charset="0"/>
                <a:cs typeface="Arial" panose="020B0604020202020204" pitchFamily="34" charset="0"/>
              </a:rPr>
              <a:t>OfS</a:t>
            </a:r>
            <a:r>
              <a:rPr lang="en-GB" sz="2300" dirty="0">
                <a:solidFill>
                  <a:srgbClr val="000000"/>
                </a:solidFill>
                <a:latin typeface="Arial" panose="020B0604020202020204" pitchFamily="34" charset="0"/>
                <a:cs typeface="Arial" panose="020B0604020202020204" pitchFamily="34" charset="0"/>
              </a:rPr>
              <a:t>)</a:t>
            </a:r>
          </a:p>
          <a:p>
            <a:r>
              <a:rPr lang="en-GB" sz="2300" dirty="0">
                <a:solidFill>
                  <a:srgbClr val="000000"/>
                </a:solidFill>
                <a:latin typeface="Arial" panose="020B0604020202020204" pitchFamily="34" charset="0"/>
                <a:cs typeface="Arial" panose="020B0604020202020204" pitchFamily="34" charset="0"/>
              </a:rPr>
              <a:t>Based on benchmarked metrics of student learning, experience and outcomes</a:t>
            </a:r>
          </a:p>
          <a:p>
            <a:r>
              <a:rPr lang="en-GB" sz="2300" b="1" dirty="0">
                <a:solidFill>
                  <a:srgbClr val="000000"/>
                </a:solidFill>
                <a:latin typeface="Arial" panose="020B0604020202020204" pitchFamily="34" charset="0"/>
                <a:cs typeface="Arial" panose="020B0604020202020204" pitchFamily="34" charset="0"/>
              </a:rPr>
              <a:t>Educational Gain </a:t>
            </a:r>
            <a:r>
              <a:rPr lang="en-GB" sz="2300" dirty="0">
                <a:solidFill>
                  <a:srgbClr val="000000"/>
                </a:solidFill>
                <a:latin typeface="Arial" panose="020B0604020202020204" pitchFamily="34" charset="0"/>
                <a:cs typeface="Arial" panose="020B0604020202020204" pitchFamily="34" charset="0"/>
              </a:rPr>
              <a:t>(EG) recently added</a:t>
            </a:r>
            <a:br>
              <a:rPr lang="en-GB" sz="2300" dirty="0">
                <a:solidFill>
                  <a:srgbClr val="000000"/>
                </a:solidFill>
                <a:latin typeface="Arial" panose="020B0604020202020204" pitchFamily="34" charset="0"/>
                <a:cs typeface="Arial" panose="020B0604020202020204" pitchFamily="34" charset="0"/>
              </a:rPr>
            </a:br>
            <a:r>
              <a:rPr lang="en-GB" sz="23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GB" sz="2300" dirty="0">
                <a:solidFill>
                  <a:srgbClr val="000000"/>
                </a:solidFill>
                <a:latin typeface="Arial" panose="020B0604020202020204" pitchFamily="34" charset="0"/>
                <a:cs typeface="Arial" panose="020B0604020202020204" pitchFamily="34" charset="0"/>
              </a:rPr>
              <a:t> HEPs are free to define in line with their missions and values</a:t>
            </a:r>
          </a:p>
          <a:p>
            <a:pPr marL="182880" marR="0" lvl="0" indent="-182880" algn="l" defTabSz="914400" rtl="0" eaLnBrk="1" fontAlgn="auto" latinLnBrk="0" hangingPunct="1">
              <a:lnSpc>
                <a:spcPct val="95000"/>
              </a:lnSpc>
              <a:spcBef>
                <a:spcPts val="1400"/>
              </a:spcBef>
              <a:spcAft>
                <a:spcPts val="200"/>
              </a:spcAft>
              <a:buClr>
                <a:srgbClr val="6F6F74"/>
              </a:buClr>
              <a:buSzPct val="80000"/>
              <a:buFont typeface="Arial" pitchFamily="34" charset="0"/>
              <a:buChar char="•"/>
              <a:tabLst/>
              <a:defRPr/>
            </a:pPr>
            <a:r>
              <a:rPr kumimoji="0" lang="en-GB" sz="23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Educational Gains framing (Fung, 2023)</a:t>
            </a:r>
          </a:p>
          <a:p>
            <a:pPr marL="457200" marR="0" lvl="1" indent="-182880" algn="l" defTabSz="914400" rtl="0" eaLnBrk="1" fontAlgn="auto" latinLnBrk="0" hangingPunct="1">
              <a:lnSpc>
                <a:spcPct val="90000"/>
              </a:lnSpc>
              <a:spcBef>
                <a:spcPts val="300"/>
              </a:spcBef>
              <a:spcAft>
                <a:spcPts val="300"/>
              </a:spcAft>
              <a:buClr>
                <a:srgbClr val="6F6F74"/>
              </a:buClr>
              <a:buSzTx/>
              <a:buFont typeface="Wingdings 2" pitchFamily="18" charset="2"/>
              <a:buChar char=""/>
              <a:tabLst/>
              <a:defRPr/>
            </a:pPr>
            <a:r>
              <a:rPr kumimoji="0" lang="en-GB" sz="2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Comprehensive   for all students, in addition to subject-specific learning</a:t>
            </a:r>
          </a:p>
          <a:p>
            <a:pPr marL="457200" marR="0" lvl="1" indent="-182880" algn="l" defTabSz="914400" rtl="0" eaLnBrk="1" fontAlgn="auto" latinLnBrk="0" hangingPunct="1">
              <a:lnSpc>
                <a:spcPct val="90000"/>
              </a:lnSpc>
              <a:spcBef>
                <a:spcPts val="300"/>
              </a:spcBef>
              <a:spcAft>
                <a:spcPts val="300"/>
              </a:spcAft>
              <a:buClr>
                <a:srgbClr val="6F6F74"/>
              </a:buClr>
              <a:buSzTx/>
              <a:buFont typeface="Wingdings 2" pitchFamily="18" charset="2"/>
              <a:buChar char=""/>
              <a:tabLst/>
              <a:defRPr/>
            </a:pPr>
            <a:r>
              <a:rPr kumimoji="0" lang="en-GB" sz="2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Targeted		for specific groups/demographics</a:t>
            </a:r>
          </a:p>
          <a:p>
            <a:pPr marL="457200" marR="0" lvl="1" indent="-182880" algn="l" defTabSz="914400" rtl="0" eaLnBrk="1" fontAlgn="auto" latinLnBrk="0" hangingPunct="1">
              <a:lnSpc>
                <a:spcPct val="90000"/>
              </a:lnSpc>
              <a:spcBef>
                <a:spcPts val="300"/>
              </a:spcBef>
              <a:spcAft>
                <a:spcPts val="300"/>
              </a:spcAft>
              <a:buClr>
                <a:srgbClr val="6F6F74"/>
              </a:buClr>
              <a:buSzTx/>
              <a:buFont typeface="Wingdings 2" pitchFamily="18" charset="2"/>
              <a:buChar char=""/>
              <a:tabLst/>
              <a:defRPr/>
            </a:pPr>
            <a:r>
              <a:rPr kumimoji="0" lang="en-GB" sz="2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Tailored 		shaped for individual students</a:t>
            </a:r>
          </a:p>
        </p:txBody>
      </p:sp>
    </p:spTree>
    <p:extLst>
      <p:ext uri="{BB962C8B-B14F-4D97-AF65-F5344CB8AC3E}">
        <p14:creationId xmlns:p14="http://schemas.microsoft.com/office/powerpoint/2010/main" val="34933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6283-04A2-984D-57E8-513CFFE9BBD7}"/>
              </a:ext>
            </a:extLst>
          </p:cNvPr>
          <p:cNvSpPr>
            <a:spLocks noGrp="1"/>
          </p:cNvSpPr>
          <p:nvPr>
            <p:ph type="title"/>
          </p:nvPr>
        </p:nvSpPr>
        <p:spPr>
          <a:xfrm>
            <a:off x="838200" y="365126"/>
            <a:ext cx="10782300" cy="884236"/>
          </a:xfrm>
        </p:spPr>
        <p:txBody>
          <a:bodyPr>
            <a:normAutofit/>
          </a:bodyPr>
          <a:lstStyle/>
          <a:p>
            <a:r>
              <a:rPr lang="en-GB" sz="4000">
                <a:latin typeface="Arial" panose="020B0604020202020204" pitchFamily="34" charset="0"/>
                <a:cs typeface="Arial" panose="020B0604020202020204" pitchFamily="34" charset="0"/>
              </a:rPr>
              <a:t>Defining Educational Gain at UEA</a:t>
            </a:r>
          </a:p>
        </p:txBody>
      </p:sp>
      <p:sp>
        <p:nvSpPr>
          <p:cNvPr id="3" name="Content Placeholder 2">
            <a:extLst>
              <a:ext uri="{FF2B5EF4-FFF2-40B4-BE49-F238E27FC236}">
                <a16:creationId xmlns:a16="http://schemas.microsoft.com/office/drawing/2014/main" id="{15CC03F7-3F8E-A247-72FB-4E4B1872500A}"/>
              </a:ext>
            </a:extLst>
          </p:cNvPr>
          <p:cNvSpPr>
            <a:spLocks noGrp="1"/>
          </p:cNvSpPr>
          <p:nvPr>
            <p:ph idx="1"/>
          </p:nvPr>
        </p:nvSpPr>
        <p:spPr>
          <a:xfrm>
            <a:off x="550526" y="1777429"/>
            <a:ext cx="10782300" cy="3937196"/>
          </a:xfrm>
        </p:spPr>
        <p:txBody>
          <a:bodyPr>
            <a:noAutofit/>
          </a:bodyPr>
          <a:lstStyle/>
          <a:p>
            <a:r>
              <a:rPr lang="en-GB" sz="2200" b="1" dirty="0">
                <a:solidFill>
                  <a:srgbClr val="0070C0"/>
                </a:solidFill>
                <a:latin typeface="Arial" panose="020B0604020202020204" pitchFamily="34" charset="0"/>
                <a:cs typeface="Arial" panose="020B0604020202020204" pitchFamily="34" charset="0"/>
              </a:rPr>
              <a:t>Standing Principle: </a:t>
            </a:r>
            <a:r>
              <a:rPr lang="en-GB" sz="2200" dirty="0">
                <a:latin typeface="Arial" panose="020B0604020202020204" pitchFamily="34" charset="0"/>
                <a:cs typeface="Arial" panose="020B0604020202020204" pitchFamily="34" charset="0"/>
              </a:rPr>
              <a:t>UEA is an access institution</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sym typeface="Symbol" panose="05050102010706020507" pitchFamily="18" charset="2"/>
              </a:rPr>
              <a:t> core mission of inclusion across dimensions of disadvantage</a:t>
            </a:r>
            <a:br>
              <a:rPr lang="en-GB" sz="2200" dirty="0">
                <a:latin typeface="Arial" panose="020B0604020202020204" pitchFamily="34" charset="0"/>
                <a:cs typeface="Arial" panose="020B0604020202020204" pitchFamily="34" charset="0"/>
                <a:sym typeface="Symbol" panose="05050102010706020507" pitchFamily="18" charset="2"/>
              </a:rPr>
            </a:br>
            <a:r>
              <a:rPr lang="en-GB" sz="2200" dirty="0">
                <a:latin typeface="Arial" panose="020B0604020202020204" pitchFamily="34" charset="0"/>
                <a:cs typeface="Arial" panose="020B0604020202020204" pitchFamily="34" charset="0"/>
                <a:sym typeface="Symbol" panose="05050102010706020507" pitchFamily="18" charset="2"/>
              </a:rPr>
              <a:t> targeting attainment gaps is paramount at our institution</a:t>
            </a:r>
            <a:br>
              <a:rPr lang="en-GB" sz="2200" dirty="0">
                <a:latin typeface="Arial" panose="020B0604020202020204" pitchFamily="34" charset="0"/>
                <a:cs typeface="Arial" panose="020B0604020202020204" pitchFamily="34" charset="0"/>
                <a:sym typeface="Symbol" panose="05050102010706020507" pitchFamily="18" charset="2"/>
              </a:rPr>
            </a:br>
            <a:r>
              <a:rPr lang="en-GB" sz="2200" dirty="0">
                <a:latin typeface="Arial" panose="020B0604020202020204" pitchFamily="34" charset="0"/>
                <a:cs typeface="Arial" panose="020B0604020202020204" pitchFamily="34" charset="0"/>
                <a:sym typeface="Symbol" panose="05050102010706020507" pitchFamily="18" charset="2"/>
              </a:rPr>
              <a:t> a baseline is established for the whole </a:t>
            </a:r>
            <a:r>
              <a:rPr lang="en-GB" sz="2200">
                <a:latin typeface="Arial" panose="020B0604020202020204" pitchFamily="34" charset="0"/>
                <a:cs typeface="Arial" panose="020B0604020202020204" pitchFamily="34" charset="0"/>
                <a:sym typeface="Symbol" panose="05050102010706020507" pitchFamily="18" charset="2"/>
              </a:rPr>
              <a:t>sector - </a:t>
            </a:r>
            <a:r>
              <a:rPr lang="en-GB" sz="2200" dirty="0">
                <a:latin typeface="Arial" panose="020B0604020202020204" pitchFamily="34" charset="0"/>
                <a:cs typeface="Arial" panose="020B0604020202020204" pitchFamily="34" charset="0"/>
                <a:sym typeface="Symbol" panose="05050102010706020507" pitchFamily="18" charset="2"/>
              </a:rPr>
              <a:t>Access and Participation Plans</a:t>
            </a:r>
          </a:p>
          <a:p>
            <a:r>
              <a:rPr lang="en-GB" sz="2200" b="1" dirty="0">
                <a:solidFill>
                  <a:srgbClr val="0070C0"/>
                </a:solidFill>
                <a:latin typeface="Arial" panose="020B0604020202020204" pitchFamily="34" charset="0"/>
                <a:cs typeface="Arial" panose="020B0604020202020204" pitchFamily="34" charset="0"/>
              </a:rPr>
              <a:t>Educational Gain at UEA	</a:t>
            </a:r>
            <a:endParaRPr lang="en-GB" sz="2200" dirty="0">
              <a:latin typeface="Arial" panose="020B0604020202020204" pitchFamily="34" charset="0"/>
              <a:cs typeface="Arial" panose="020B0604020202020204" pitchFamily="34" charset="0"/>
            </a:endParaRPr>
          </a:p>
          <a:p>
            <a:pPr lvl="1" indent="0">
              <a:buNone/>
            </a:pPr>
            <a:r>
              <a:rPr lang="en-GB" sz="2200" dirty="0">
                <a:latin typeface="Arial" panose="020B0604020202020204" pitchFamily="34" charset="0"/>
                <a:cs typeface="Arial" panose="020B0604020202020204" pitchFamily="34" charset="0"/>
              </a:rPr>
              <a:t>“the narrowing in attainment gaps between students from disadvantaged and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non-traditional backgrounds with respect to their peers”</a:t>
            </a:r>
          </a:p>
          <a:p>
            <a:r>
              <a:rPr lang="en-GB" sz="2200" b="1" dirty="0">
                <a:solidFill>
                  <a:srgbClr val="0070C0"/>
                </a:solidFill>
                <a:latin typeface="Arial" panose="020B0604020202020204" pitchFamily="34" charset="0"/>
                <a:cs typeface="Arial" panose="020B0604020202020204" pitchFamily="34" charset="0"/>
                <a:sym typeface="Symbol" panose="05050102010706020507" pitchFamily="18" charset="2"/>
              </a:rPr>
              <a:t>Learning Gains</a:t>
            </a:r>
            <a:br>
              <a:rPr lang="en-GB" sz="2200" dirty="0">
                <a:latin typeface="Arial" panose="020B0604020202020204" pitchFamily="34" charset="0"/>
                <a:cs typeface="Arial" panose="020B0604020202020204" pitchFamily="34" charset="0"/>
                <a:sym typeface="Symbol" panose="05050102010706020507" pitchFamily="18" charset="2"/>
              </a:rPr>
            </a:br>
            <a:r>
              <a:rPr lang="en-GB" sz="2200" dirty="0">
                <a:latin typeface="Arial" panose="020B0604020202020204" pitchFamily="34" charset="0"/>
                <a:cs typeface="Arial" panose="020B0604020202020204" pitchFamily="34" charset="0"/>
                <a:sym typeface="Symbol" panose="05050102010706020507" pitchFamily="18" charset="2"/>
              </a:rPr>
              <a:t> dynamic operationalisation for attainment gaps</a:t>
            </a:r>
            <a:br>
              <a:rPr lang="en-GB" sz="2200" dirty="0">
                <a:latin typeface="Arial" panose="020B0604020202020204" pitchFamily="34" charset="0"/>
                <a:cs typeface="Arial" panose="020B0604020202020204" pitchFamily="34" charset="0"/>
                <a:sym typeface="Symbol" panose="05050102010706020507" pitchFamily="18" charset="2"/>
              </a:rPr>
            </a:br>
            <a:r>
              <a:rPr lang="en-GB" sz="2200" dirty="0">
                <a:latin typeface="Arial" panose="020B0604020202020204" pitchFamily="34" charset="0"/>
                <a:cs typeface="Arial" panose="020B0604020202020204" pitchFamily="34" charset="0"/>
                <a:sym typeface="Symbol" panose="05050102010706020507" pitchFamily="18" charset="2"/>
              </a:rPr>
              <a:t> difference in stage averages between Year 3 and Year 1 - ‘distance run’</a:t>
            </a:r>
            <a:br>
              <a:rPr lang="en-GB" sz="2200" dirty="0">
                <a:latin typeface="Arial" panose="020B0604020202020204" pitchFamily="34" charset="0"/>
                <a:cs typeface="Arial" panose="020B0604020202020204" pitchFamily="34" charset="0"/>
                <a:sym typeface="Symbol" panose="05050102010706020507" pitchFamily="18" charset="2"/>
              </a:rPr>
            </a:br>
            <a:r>
              <a:rPr lang="en-GB" sz="2200" dirty="0">
                <a:latin typeface="Arial" panose="020B0604020202020204" pitchFamily="34" charset="0"/>
                <a:cs typeface="Arial" panose="020B0604020202020204" pitchFamily="34" charset="0"/>
                <a:sym typeface="Symbol" panose="05050102010706020507" pitchFamily="18" charset="2"/>
              </a:rPr>
              <a:t> can be split by dimensions of equality, diversity and inclusion:</a:t>
            </a:r>
            <a:br>
              <a:rPr lang="en-GB" sz="2200" dirty="0">
                <a:latin typeface="Arial" panose="020B0604020202020204" pitchFamily="34" charset="0"/>
                <a:cs typeface="Arial" panose="020B0604020202020204" pitchFamily="34" charset="0"/>
                <a:sym typeface="Symbol" panose="05050102010706020507" pitchFamily="18" charset="2"/>
              </a:rPr>
            </a:br>
            <a:r>
              <a:rPr lang="en-GB" sz="2200" dirty="0">
                <a:latin typeface="Arial" panose="020B0604020202020204" pitchFamily="34" charset="0"/>
                <a:cs typeface="Arial" panose="020B0604020202020204" pitchFamily="34" charset="0"/>
                <a:sym typeface="Symbol" panose="05050102010706020507" pitchFamily="18" charset="2"/>
              </a:rPr>
              <a:t>    </a:t>
            </a:r>
            <a:r>
              <a:rPr lang="en-GB" sz="300" dirty="0">
                <a:latin typeface="Arial" panose="020B0604020202020204" pitchFamily="34" charset="0"/>
                <a:cs typeface="Arial" panose="020B0604020202020204" pitchFamily="34" charset="0"/>
                <a:sym typeface="Symbol" panose="05050102010706020507" pitchFamily="18" charset="2"/>
              </a:rPr>
              <a:t>  </a:t>
            </a:r>
            <a:r>
              <a:rPr lang="en-GB" sz="2200" dirty="0">
                <a:latin typeface="Arial" panose="020B0604020202020204" pitchFamily="34" charset="0"/>
                <a:cs typeface="Arial" panose="020B0604020202020204" pitchFamily="34" charset="0"/>
              </a:rPr>
              <a:t>gender, ethnicity, disability, age (mature), and socio-economic deprivation (IMD)</a:t>
            </a:r>
          </a:p>
        </p:txBody>
      </p:sp>
    </p:spTree>
    <p:extLst>
      <p:ext uri="{BB962C8B-B14F-4D97-AF65-F5344CB8AC3E}">
        <p14:creationId xmlns:p14="http://schemas.microsoft.com/office/powerpoint/2010/main" val="149668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08904-1FAD-34E6-BDA7-3F2DB5550784}"/>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E9A5C7C9-97F6-D00E-C0D6-70ACC47AD5A4}"/>
              </a:ext>
            </a:extLst>
          </p:cNvPr>
          <p:cNvSpPr>
            <a:spLocks noGrp="1"/>
          </p:cNvSpPr>
          <p:nvPr>
            <p:ph type="title"/>
          </p:nvPr>
        </p:nvSpPr>
        <p:spPr>
          <a:xfrm>
            <a:off x="839788" y="365125"/>
            <a:ext cx="10515600" cy="911225"/>
          </a:xfrm>
        </p:spPr>
        <p:txBody>
          <a:bodyPr/>
          <a:lstStyle/>
          <a:p>
            <a:r>
              <a:rPr lang="en-GB">
                <a:latin typeface="Arial" panose="020B0604020202020204" pitchFamily="34" charset="0"/>
                <a:cs typeface="Arial" panose="020B0604020202020204" pitchFamily="34" charset="0"/>
              </a:rPr>
              <a:t>Data and Methods</a:t>
            </a:r>
          </a:p>
        </p:txBody>
      </p:sp>
      <p:sp>
        <p:nvSpPr>
          <p:cNvPr id="9" name="Content Placeholder 7">
            <a:extLst>
              <a:ext uri="{FF2B5EF4-FFF2-40B4-BE49-F238E27FC236}">
                <a16:creationId xmlns:a16="http://schemas.microsoft.com/office/drawing/2014/main" id="{ECA47788-4FBF-E28A-BB5E-D00B3B44C637}"/>
              </a:ext>
            </a:extLst>
          </p:cNvPr>
          <p:cNvSpPr txBox="1">
            <a:spLocks/>
          </p:cNvSpPr>
          <p:nvPr/>
        </p:nvSpPr>
        <p:spPr>
          <a:xfrm>
            <a:off x="674702" y="1562100"/>
            <a:ext cx="9859947" cy="4787365"/>
          </a:xfrm>
          <a:prstGeom prst="rect">
            <a:avLst/>
          </a:prstGeom>
        </p:spPr>
        <p:txBody>
          <a:bodyPr>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spcBef>
                <a:spcPts val="600"/>
              </a:spcBef>
              <a:buNone/>
            </a:pPr>
            <a:r>
              <a:rPr lang="en-GB" sz="2400" b="1">
                <a:latin typeface="Arial" panose="020B0604020202020204" pitchFamily="34" charset="0"/>
                <a:cs typeface="Arial" panose="020B0604020202020204" pitchFamily="34" charset="0"/>
              </a:rPr>
              <a:t>University records</a:t>
            </a:r>
          </a:p>
          <a:p>
            <a:pPr>
              <a:spcBef>
                <a:spcPts val="600"/>
              </a:spcBef>
              <a:buFontTx/>
              <a:buChar char="-"/>
            </a:pPr>
            <a:r>
              <a:rPr lang="en-GB" sz="2200">
                <a:latin typeface="Arial" panose="020B0604020202020204" pitchFamily="34" charset="0"/>
                <a:cs typeface="Arial" panose="020B0604020202020204" pitchFamily="34" charset="0"/>
              </a:rPr>
              <a:t>data protection and ethics cleared</a:t>
            </a:r>
          </a:p>
          <a:p>
            <a:pPr>
              <a:spcBef>
                <a:spcPts val="600"/>
              </a:spcBef>
              <a:buFontTx/>
              <a:buChar char="-"/>
            </a:pPr>
            <a:r>
              <a:rPr lang="en-GB" sz="2200">
                <a:latin typeface="Arial" panose="020B0604020202020204" pitchFamily="34" charset="0"/>
                <a:cs typeface="Arial" panose="020B0604020202020204" pitchFamily="34" charset="0"/>
              </a:rPr>
              <a:t>39K observations, summarising the experience 13K home students</a:t>
            </a:r>
          </a:p>
          <a:p>
            <a:pPr>
              <a:spcBef>
                <a:spcPts val="600"/>
              </a:spcBef>
              <a:buFontTx/>
              <a:buChar char="-"/>
            </a:pPr>
            <a:r>
              <a:rPr lang="en-GB" sz="2200">
                <a:latin typeface="Arial" panose="020B0604020202020204" pitchFamily="34" charset="0"/>
                <a:cs typeface="Arial" panose="020B0604020202020204" pitchFamily="34" charset="0"/>
              </a:rPr>
              <a:t>7 cohorts of around ~2K students each, who completed their degree</a:t>
            </a:r>
          </a:p>
          <a:p>
            <a:pPr>
              <a:spcBef>
                <a:spcPts val="600"/>
              </a:spcBef>
              <a:buFontTx/>
              <a:buChar char="-"/>
            </a:pPr>
            <a:r>
              <a:rPr lang="en-GB" sz="2200">
                <a:latin typeface="Arial" panose="020B0604020202020204" pitchFamily="34" charset="0"/>
                <a:cs typeface="Arial" panose="020B0604020202020204" pitchFamily="34" charset="0"/>
              </a:rPr>
              <a:t>start years between 2014-2021.</a:t>
            </a:r>
          </a:p>
          <a:p>
            <a:pPr>
              <a:spcBef>
                <a:spcPts val="600"/>
              </a:spcBef>
              <a:buFontTx/>
              <a:buChar char="-"/>
            </a:pPr>
            <a:endParaRPr lang="en-GB" sz="2400">
              <a:latin typeface="Arial" panose="020B0604020202020204" pitchFamily="34" charset="0"/>
              <a:cs typeface="Arial" panose="020B0604020202020204" pitchFamily="34" charset="0"/>
            </a:endParaRPr>
          </a:p>
          <a:p>
            <a:pPr marL="0" indent="0">
              <a:spcBef>
                <a:spcPts val="600"/>
              </a:spcBef>
              <a:buNone/>
            </a:pPr>
            <a:r>
              <a:rPr lang="en-GB" sz="2400" b="1">
                <a:latin typeface="Arial" panose="020B0604020202020204" pitchFamily="34" charset="0"/>
                <a:cs typeface="Arial" panose="020B0604020202020204" pitchFamily="34" charset="0"/>
              </a:rPr>
              <a:t>Regression analysis</a:t>
            </a:r>
          </a:p>
          <a:p>
            <a:pPr>
              <a:spcBef>
                <a:spcPts val="600"/>
              </a:spcBef>
              <a:buFontTx/>
              <a:buChar char="-"/>
            </a:pPr>
            <a:r>
              <a:rPr lang="en-GB" sz="2200">
                <a:latin typeface="Arial" panose="020B0604020202020204" pitchFamily="34" charset="0"/>
                <a:cs typeface="Arial" panose="020B0604020202020204" pitchFamily="34" charset="0"/>
              </a:rPr>
              <a:t>explaining the variance in Learning Gain across academic, demographic and university intervention data from student records</a:t>
            </a:r>
          </a:p>
          <a:p>
            <a:pPr>
              <a:spcBef>
                <a:spcPts val="600"/>
              </a:spcBef>
              <a:buFontTx/>
              <a:buChar char="-"/>
            </a:pPr>
            <a:r>
              <a:rPr lang="en-GB" sz="2200">
                <a:latin typeface="Arial" panose="020B0604020202020204" pitchFamily="34" charset="0"/>
                <a:cs typeface="Arial" panose="020B0604020202020204" pitchFamily="34" charset="0"/>
              </a:rPr>
              <a:t>simultaneous modelling of correlation across all available variables</a:t>
            </a:r>
          </a:p>
          <a:p>
            <a:pPr>
              <a:spcBef>
                <a:spcPts val="600"/>
              </a:spcBef>
              <a:buFontTx/>
              <a:buChar char="-"/>
            </a:pPr>
            <a:r>
              <a:rPr lang="en-GB" sz="2200">
                <a:latin typeface="Arial" panose="020B0604020202020204" pitchFamily="34" charset="0"/>
                <a:cs typeface="Arial" panose="020B0604020202020204" pitchFamily="34" charset="0"/>
              </a:rPr>
              <a:t>addresses concerns associated to co-correlations (intersectionality).</a:t>
            </a:r>
          </a:p>
        </p:txBody>
      </p:sp>
      <p:pic>
        <p:nvPicPr>
          <p:cNvPr id="2" name="Graphic 1" descr="Work from home desk outline">
            <a:extLst>
              <a:ext uri="{FF2B5EF4-FFF2-40B4-BE49-F238E27FC236}">
                <a16:creationId xmlns:a16="http://schemas.microsoft.com/office/drawing/2014/main" id="{68A4FA8E-3D82-2934-57DE-7CDD027C57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16920" y="51799"/>
            <a:ext cx="2090339" cy="2090339"/>
          </a:xfrm>
          <a:prstGeom prst="rect">
            <a:avLst/>
          </a:prstGeom>
        </p:spPr>
      </p:pic>
    </p:spTree>
    <p:extLst>
      <p:ext uri="{BB962C8B-B14F-4D97-AF65-F5344CB8AC3E}">
        <p14:creationId xmlns:p14="http://schemas.microsoft.com/office/powerpoint/2010/main" val="104154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B07E27B-A886-EABC-7ED7-D1258574489D}"/>
              </a:ext>
            </a:extLst>
          </p:cNvPr>
          <p:cNvSpPr>
            <a:spLocks noGrp="1"/>
          </p:cNvSpPr>
          <p:nvPr>
            <p:ph type="title"/>
          </p:nvPr>
        </p:nvSpPr>
        <p:spPr>
          <a:xfrm>
            <a:off x="839788" y="365125"/>
            <a:ext cx="10515600" cy="972185"/>
          </a:xfrm>
        </p:spPr>
        <p:txBody>
          <a:bodyPr/>
          <a:lstStyle/>
          <a:p>
            <a:r>
              <a:rPr lang="en-GB">
                <a:latin typeface="Arial" panose="020B0604020202020204" pitchFamily="34" charset="0"/>
                <a:cs typeface="Arial" panose="020B0604020202020204" pitchFamily="34" charset="0"/>
              </a:rPr>
              <a:t>Key Variables</a:t>
            </a:r>
          </a:p>
        </p:txBody>
      </p:sp>
      <p:sp>
        <p:nvSpPr>
          <p:cNvPr id="8" name="Text Placeholder 6">
            <a:extLst>
              <a:ext uri="{FF2B5EF4-FFF2-40B4-BE49-F238E27FC236}">
                <a16:creationId xmlns:a16="http://schemas.microsoft.com/office/drawing/2014/main" id="{10C7166F-C53B-8A04-1748-6DC9ED3A942F}"/>
              </a:ext>
            </a:extLst>
          </p:cNvPr>
          <p:cNvSpPr txBox="1">
            <a:spLocks/>
          </p:cNvSpPr>
          <p:nvPr/>
        </p:nvSpPr>
        <p:spPr>
          <a:xfrm>
            <a:off x="674703" y="1840963"/>
            <a:ext cx="5157787" cy="41396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GB" sz="2000" b="1">
                <a:latin typeface="Arial" panose="020B0604020202020204" pitchFamily="34" charset="0"/>
                <a:cs typeface="Arial" panose="020B0604020202020204" pitchFamily="34" charset="0"/>
              </a:rPr>
              <a:t>Main Variables of interest</a:t>
            </a:r>
          </a:p>
        </p:txBody>
      </p:sp>
      <p:sp>
        <p:nvSpPr>
          <p:cNvPr id="9" name="Content Placeholder 7">
            <a:extLst>
              <a:ext uri="{FF2B5EF4-FFF2-40B4-BE49-F238E27FC236}">
                <a16:creationId xmlns:a16="http://schemas.microsoft.com/office/drawing/2014/main" id="{7E7239A1-2E9C-314C-3E41-C19C198F557D}"/>
              </a:ext>
            </a:extLst>
          </p:cNvPr>
          <p:cNvSpPr txBox="1">
            <a:spLocks/>
          </p:cNvSpPr>
          <p:nvPr/>
        </p:nvSpPr>
        <p:spPr>
          <a:xfrm>
            <a:off x="674703" y="2254931"/>
            <a:ext cx="5421297" cy="4094533"/>
          </a:xfrm>
          <a:prstGeom prst="rect">
            <a:avLst/>
          </a:prstGeom>
        </p:spPr>
        <p:txBody>
          <a:bodyP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GB" sz="2000" i="1" u="sng" dirty="0">
                <a:latin typeface="Arial" panose="020B0604020202020204" pitchFamily="34" charset="0"/>
                <a:cs typeface="Arial" panose="020B0604020202020204" pitchFamily="34" charset="0"/>
              </a:rPr>
              <a:t>Dependent</a:t>
            </a:r>
          </a:p>
          <a:p>
            <a:pPr marL="0" indent="0">
              <a:buFont typeface="Arial" pitchFamily="34" charset="0"/>
              <a:buNone/>
            </a:pPr>
            <a:r>
              <a:rPr lang="en-GB" sz="2000" i="1" dirty="0">
                <a:latin typeface="Arial" panose="020B0604020202020204" pitchFamily="34" charset="0"/>
                <a:cs typeface="Arial" panose="020B0604020202020204" pitchFamily="34" charset="0"/>
              </a:rPr>
              <a:t>Stage marks / learning gain</a:t>
            </a:r>
          </a:p>
          <a:p>
            <a:pPr marL="0" indent="0">
              <a:buFont typeface="Arial" pitchFamily="34" charset="0"/>
              <a:buNone/>
            </a:pPr>
            <a:r>
              <a:rPr lang="en-GB" sz="2000" i="1" u="sng" dirty="0">
                <a:latin typeface="Arial" panose="020B0604020202020204" pitchFamily="34" charset="0"/>
                <a:cs typeface="Arial" panose="020B0604020202020204" pitchFamily="34" charset="0"/>
              </a:rPr>
              <a:t>Explanatory</a:t>
            </a:r>
          </a:p>
          <a:p>
            <a:pPr marL="0" indent="0">
              <a:buFont typeface="Arial" pitchFamily="34" charset="0"/>
              <a:buNone/>
            </a:pPr>
            <a:r>
              <a:rPr lang="en-GB" sz="2000" i="1" dirty="0">
                <a:latin typeface="Arial" panose="020B0604020202020204" pitchFamily="34" charset="0"/>
                <a:cs typeface="Arial" panose="020B0604020202020204" pitchFamily="34" charset="0"/>
              </a:rPr>
              <a:t>Gender: not female, female</a:t>
            </a:r>
          </a:p>
          <a:p>
            <a:pPr marL="0" indent="0">
              <a:buFont typeface="Arial" pitchFamily="34" charset="0"/>
              <a:buNone/>
            </a:pPr>
            <a:r>
              <a:rPr lang="en-GB" sz="2000" i="1" dirty="0">
                <a:latin typeface="Arial" panose="020B0604020202020204" pitchFamily="34" charset="0"/>
                <a:cs typeface="Arial" panose="020B0604020202020204" pitchFamily="34" charset="0"/>
              </a:rPr>
              <a:t>Ethnicity: white, black, Asian, other </a:t>
            </a:r>
          </a:p>
          <a:p>
            <a:pPr marL="0" indent="0">
              <a:buFont typeface="Arial" pitchFamily="34" charset="0"/>
              <a:buNone/>
            </a:pPr>
            <a:r>
              <a:rPr lang="en-GB" sz="2000" i="1" dirty="0">
                <a:latin typeface="Arial" panose="020B0604020202020204" pitchFamily="34" charset="0"/>
                <a:cs typeface="Arial" panose="020B0604020202020204" pitchFamily="34" charset="0"/>
              </a:rPr>
              <a:t>Disability: none, learning, mental, physical</a:t>
            </a:r>
          </a:p>
          <a:p>
            <a:pPr marL="0" indent="0">
              <a:buFont typeface="Arial" pitchFamily="34" charset="0"/>
              <a:buNone/>
            </a:pPr>
            <a:r>
              <a:rPr lang="en-GB" sz="2000" i="1" dirty="0">
                <a:latin typeface="Arial" panose="020B0604020202020204" pitchFamily="34" charset="0"/>
                <a:cs typeface="Arial" panose="020B0604020202020204" pitchFamily="34" charset="0"/>
              </a:rPr>
              <a:t>Age: not mature, mature</a:t>
            </a:r>
          </a:p>
          <a:p>
            <a:pPr marL="0" indent="0">
              <a:buFont typeface="Arial" pitchFamily="34" charset="0"/>
              <a:buNone/>
            </a:pPr>
            <a:r>
              <a:rPr lang="en-GB" sz="2000" i="1" dirty="0">
                <a:latin typeface="Arial" panose="020B0604020202020204" pitchFamily="34" charset="0"/>
                <a:cs typeface="Arial" panose="020B0604020202020204" pitchFamily="34" charset="0"/>
              </a:rPr>
              <a:t>Deprivation: IMD3-5, IMD1-2</a:t>
            </a:r>
          </a:p>
        </p:txBody>
      </p:sp>
      <p:sp>
        <p:nvSpPr>
          <p:cNvPr id="10" name="Text Placeholder 8">
            <a:extLst>
              <a:ext uri="{FF2B5EF4-FFF2-40B4-BE49-F238E27FC236}">
                <a16:creationId xmlns:a16="http://schemas.microsoft.com/office/drawing/2014/main" id="{884C33A6-BC06-2B21-FAEB-7E83A104A3F2}"/>
              </a:ext>
            </a:extLst>
          </p:cNvPr>
          <p:cNvSpPr txBox="1">
            <a:spLocks/>
          </p:cNvSpPr>
          <p:nvPr/>
        </p:nvSpPr>
        <p:spPr>
          <a:xfrm>
            <a:off x="5894134" y="1840962"/>
            <a:ext cx="5183188" cy="413967"/>
          </a:xfrm>
          <a:prstGeom prst="rect">
            <a:avLst/>
          </a:prstGeom>
        </p:spPr>
        <p:txBody>
          <a:bodyP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GB" sz="2000" b="1">
                <a:latin typeface="Arial" panose="020B0604020202020204" pitchFamily="34" charset="0"/>
                <a:cs typeface="Arial" panose="020B0604020202020204" pitchFamily="34" charset="0"/>
              </a:rPr>
              <a:t>Control Variables</a:t>
            </a:r>
          </a:p>
        </p:txBody>
      </p:sp>
      <p:sp>
        <p:nvSpPr>
          <p:cNvPr id="11" name="Content Placeholder 9">
            <a:extLst>
              <a:ext uri="{FF2B5EF4-FFF2-40B4-BE49-F238E27FC236}">
                <a16:creationId xmlns:a16="http://schemas.microsoft.com/office/drawing/2014/main" id="{539B980B-A2B8-9D1D-9950-C36F46B1E187}"/>
              </a:ext>
            </a:extLst>
          </p:cNvPr>
          <p:cNvSpPr txBox="1">
            <a:spLocks/>
          </p:cNvSpPr>
          <p:nvPr/>
        </p:nvSpPr>
        <p:spPr>
          <a:xfrm>
            <a:off x="5894134" y="2254929"/>
            <a:ext cx="5078665" cy="4094533"/>
          </a:xfrm>
          <a:prstGeom prst="rect">
            <a:avLst/>
          </a:prstGeom>
        </p:spPr>
        <p:txBody>
          <a:bodyPr>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spcBef>
                <a:spcPts val="0"/>
              </a:spcBef>
              <a:buFont typeface="Arial" pitchFamily="34" charset="0"/>
              <a:buNone/>
            </a:pPr>
            <a:r>
              <a:rPr lang="en-GB" sz="2000" i="1">
                <a:latin typeface="Arial" panose="020B0604020202020204" pitchFamily="34" charset="0"/>
                <a:cs typeface="Arial" panose="020B0604020202020204" pitchFamily="34" charset="0"/>
              </a:rPr>
              <a:t>Access and Support: </a:t>
            </a:r>
          </a:p>
          <a:p>
            <a:pPr marL="0" indent="0">
              <a:spcBef>
                <a:spcPts val="0"/>
              </a:spcBef>
              <a:buFont typeface="Arial" pitchFamily="34" charset="0"/>
              <a:buNone/>
            </a:pPr>
            <a:r>
              <a:rPr lang="en-GB" sz="2000" i="1">
                <a:latin typeface="Arial" panose="020B0604020202020204" pitchFamily="34" charset="0"/>
                <a:cs typeface="Arial" panose="020B0604020202020204" pitchFamily="34" charset="0"/>
              </a:rPr>
              <a:t>clearing, bursary, foundation year </a:t>
            </a:r>
          </a:p>
          <a:p>
            <a:pPr marL="0" indent="0">
              <a:buFont typeface="Arial" pitchFamily="34" charset="0"/>
              <a:buNone/>
            </a:pPr>
            <a:r>
              <a:rPr lang="en-GB" sz="2000" i="1">
                <a:latin typeface="Arial" panose="020B0604020202020204" pitchFamily="34" charset="0"/>
                <a:cs typeface="Arial" panose="020B0604020202020204" pitchFamily="34" charset="0"/>
              </a:rPr>
              <a:t>Previous qualifications: </a:t>
            </a:r>
          </a:p>
          <a:p>
            <a:pPr marL="0" indent="0">
              <a:spcBef>
                <a:spcPts val="0"/>
              </a:spcBef>
              <a:buFont typeface="Arial" pitchFamily="34" charset="0"/>
              <a:buNone/>
            </a:pPr>
            <a:r>
              <a:rPr lang="en-GB" sz="2000" i="1">
                <a:latin typeface="Arial" panose="020B0604020202020204" pitchFamily="34" charset="0"/>
                <a:cs typeface="Arial" panose="020B0604020202020204" pitchFamily="34" charset="0"/>
              </a:rPr>
              <a:t>A-level, BTEC, Int </a:t>
            </a:r>
            <a:r>
              <a:rPr lang="en-GB" sz="2000" i="1" err="1">
                <a:latin typeface="Arial" panose="020B0604020202020204" pitchFamily="34" charset="0"/>
                <a:cs typeface="Arial" panose="020B0604020202020204" pitchFamily="34" charset="0"/>
              </a:rPr>
              <a:t>Bacc</a:t>
            </a:r>
            <a:r>
              <a:rPr lang="en-GB" sz="2000" i="1">
                <a:latin typeface="Arial" panose="020B0604020202020204" pitchFamily="34" charset="0"/>
                <a:cs typeface="Arial" panose="020B0604020202020204" pitchFamily="34" charset="0"/>
              </a:rPr>
              <a:t>, Access, other</a:t>
            </a:r>
          </a:p>
          <a:p>
            <a:pPr marL="0" indent="0">
              <a:buFont typeface="Arial" pitchFamily="34" charset="0"/>
              <a:buNone/>
            </a:pPr>
            <a:r>
              <a:rPr lang="en-GB" sz="2000" i="1">
                <a:latin typeface="Arial" panose="020B0604020202020204" pitchFamily="34" charset="0"/>
                <a:cs typeface="Arial" panose="020B0604020202020204" pitchFamily="34" charset="0"/>
              </a:rPr>
              <a:t>Previous Attainment: </a:t>
            </a:r>
          </a:p>
          <a:p>
            <a:pPr marL="0" indent="0">
              <a:spcBef>
                <a:spcPts val="0"/>
              </a:spcBef>
              <a:buFont typeface="Arial" pitchFamily="34" charset="0"/>
              <a:buNone/>
            </a:pPr>
            <a:r>
              <a:rPr lang="en-GB" sz="2000" i="1">
                <a:latin typeface="Arial" panose="020B0604020202020204" pitchFamily="34" charset="0"/>
                <a:cs typeface="Arial" panose="020B0604020202020204" pitchFamily="34" charset="0"/>
              </a:rPr>
              <a:t>tariff </a:t>
            </a:r>
          </a:p>
          <a:p>
            <a:pPr marL="0" indent="0">
              <a:buFont typeface="Arial" pitchFamily="34" charset="0"/>
              <a:buNone/>
            </a:pPr>
            <a:r>
              <a:rPr lang="en-GB" sz="2000" i="1">
                <a:latin typeface="Arial" panose="020B0604020202020204" pitchFamily="34" charset="0"/>
                <a:cs typeface="Arial" panose="020B0604020202020204" pitchFamily="34" charset="0"/>
              </a:rPr>
              <a:t>Course Variants: </a:t>
            </a:r>
          </a:p>
          <a:p>
            <a:pPr marL="0" indent="0">
              <a:spcBef>
                <a:spcPts val="0"/>
              </a:spcBef>
              <a:buFont typeface="Arial" pitchFamily="34" charset="0"/>
              <a:buNone/>
            </a:pPr>
            <a:r>
              <a:rPr lang="en-GB" sz="2000" i="1">
                <a:latin typeface="Arial" panose="020B0604020202020204" pitchFamily="34" charset="0"/>
                <a:cs typeface="Arial" panose="020B0604020202020204" pitchFamily="34" charset="0"/>
              </a:rPr>
              <a:t>Year Abroad, Year in Industry</a:t>
            </a:r>
          </a:p>
          <a:p>
            <a:pPr marL="0" indent="0">
              <a:buFont typeface="Arial" pitchFamily="34" charset="0"/>
              <a:buNone/>
            </a:pPr>
            <a:r>
              <a:rPr lang="en-GB" sz="2000" i="1">
                <a:latin typeface="Arial" panose="020B0604020202020204" pitchFamily="34" charset="0"/>
                <a:cs typeface="Arial" panose="020B0604020202020204" pitchFamily="34" charset="0"/>
              </a:rPr>
              <a:t>Faculty / School</a:t>
            </a:r>
          </a:p>
          <a:p>
            <a:pPr marL="0" indent="0">
              <a:buFont typeface="Arial" pitchFamily="34" charset="0"/>
              <a:buNone/>
            </a:pPr>
            <a:r>
              <a:rPr lang="en-GB" sz="2000" i="1">
                <a:latin typeface="Arial" panose="020B0604020202020204" pitchFamily="34" charset="0"/>
                <a:cs typeface="Arial" panose="020B0604020202020204" pitchFamily="34" charset="0"/>
              </a:rPr>
              <a:t>Academic Year</a:t>
            </a:r>
          </a:p>
          <a:p>
            <a:pPr marL="0" indent="0">
              <a:buFont typeface="Arial" pitchFamily="34" charset="0"/>
              <a:buNone/>
            </a:pPr>
            <a:endParaRPr lang="en-GB" sz="2000" i="1">
              <a:latin typeface="Arial" panose="020B0604020202020204" pitchFamily="34" charset="0"/>
              <a:cs typeface="Arial" panose="020B0604020202020204" pitchFamily="34" charset="0"/>
            </a:endParaRPr>
          </a:p>
        </p:txBody>
      </p:sp>
      <p:pic>
        <p:nvPicPr>
          <p:cNvPr id="3" name="Graphic 2" descr="Key outline">
            <a:extLst>
              <a:ext uri="{FF2B5EF4-FFF2-40B4-BE49-F238E27FC236}">
                <a16:creationId xmlns:a16="http://schemas.microsoft.com/office/drawing/2014/main" id="{7DA08BEC-3758-24E4-AFDB-EBBC562637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33466" y="-123054"/>
            <a:ext cx="1948541" cy="1948541"/>
          </a:xfrm>
          <a:prstGeom prst="rect">
            <a:avLst/>
          </a:prstGeom>
        </p:spPr>
      </p:pic>
    </p:spTree>
    <p:extLst>
      <p:ext uri="{BB962C8B-B14F-4D97-AF65-F5344CB8AC3E}">
        <p14:creationId xmlns:p14="http://schemas.microsoft.com/office/powerpoint/2010/main" val="2585804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aph with different colored bars&#10;&#10;Description automatically generated">
            <a:extLst>
              <a:ext uri="{FF2B5EF4-FFF2-40B4-BE49-F238E27FC236}">
                <a16:creationId xmlns:a16="http://schemas.microsoft.com/office/drawing/2014/main" id="{0CCEF19C-1184-FCB7-615C-0B89224B2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680" y="1307667"/>
            <a:ext cx="8952721" cy="5300046"/>
          </a:xfrm>
          <a:prstGeom prst="rect">
            <a:avLst/>
          </a:prstGeom>
        </p:spPr>
      </p:pic>
      <p:sp>
        <p:nvSpPr>
          <p:cNvPr id="2" name="Title 1">
            <a:extLst>
              <a:ext uri="{FF2B5EF4-FFF2-40B4-BE49-F238E27FC236}">
                <a16:creationId xmlns:a16="http://schemas.microsoft.com/office/drawing/2014/main" id="{044AC3BD-7355-DB89-60DC-0C0321F8B147}"/>
              </a:ext>
            </a:extLst>
          </p:cNvPr>
          <p:cNvSpPr>
            <a:spLocks noGrp="1"/>
          </p:cNvSpPr>
          <p:nvPr>
            <p:ph type="title"/>
          </p:nvPr>
        </p:nvSpPr>
        <p:spPr>
          <a:xfrm>
            <a:off x="177867" y="273969"/>
            <a:ext cx="9692640" cy="924560"/>
          </a:xfrm>
        </p:spPr>
        <p:txBody>
          <a:bodyPr/>
          <a:lstStyle/>
          <a:p>
            <a:r>
              <a:rPr lang="en-GB">
                <a:latin typeface="Arial" panose="020B0604020202020204" pitchFamily="34" charset="0"/>
                <a:cs typeface="Arial" panose="020B0604020202020204" pitchFamily="34" charset="0"/>
              </a:rPr>
              <a:t>Replicating 2023 submission</a:t>
            </a:r>
          </a:p>
        </p:txBody>
      </p:sp>
      <p:sp>
        <p:nvSpPr>
          <p:cNvPr id="12" name="Left Brace 11">
            <a:extLst>
              <a:ext uri="{FF2B5EF4-FFF2-40B4-BE49-F238E27FC236}">
                <a16:creationId xmlns:a16="http://schemas.microsoft.com/office/drawing/2014/main" id="{B91293EB-8073-824C-8E76-10A5F760648E}"/>
              </a:ext>
            </a:extLst>
          </p:cNvPr>
          <p:cNvSpPr/>
          <p:nvPr/>
        </p:nvSpPr>
        <p:spPr>
          <a:xfrm>
            <a:off x="1441809" y="1493241"/>
            <a:ext cx="85386" cy="5941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Left Brace 12">
            <a:extLst>
              <a:ext uri="{FF2B5EF4-FFF2-40B4-BE49-F238E27FC236}">
                <a16:creationId xmlns:a16="http://schemas.microsoft.com/office/drawing/2014/main" id="{A1AC0263-48AB-F286-A87F-8F0621E643D5}"/>
              </a:ext>
            </a:extLst>
          </p:cNvPr>
          <p:cNvSpPr/>
          <p:nvPr/>
        </p:nvSpPr>
        <p:spPr>
          <a:xfrm>
            <a:off x="1320803" y="2087418"/>
            <a:ext cx="138545" cy="11339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 name="Left Brace 13">
            <a:extLst>
              <a:ext uri="{FF2B5EF4-FFF2-40B4-BE49-F238E27FC236}">
                <a16:creationId xmlns:a16="http://schemas.microsoft.com/office/drawing/2014/main" id="{5535EE64-E0B8-DADB-E874-FCB6B053B9C6}"/>
              </a:ext>
            </a:extLst>
          </p:cNvPr>
          <p:cNvSpPr/>
          <p:nvPr/>
        </p:nvSpPr>
        <p:spPr>
          <a:xfrm>
            <a:off x="1223658" y="3275126"/>
            <a:ext cx="138545" cy="13667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5" name="Left Brace 14">
            <a:extLst>
              <a:ext uri="{FF2B5EF4-FFF2-40B4-BE49-F238E27FC236}">
                <a16:creationId xmlns:a16="http://schemas.microsoft.com/office/drawing/2014/main" id="{CFFBEFD1-9CF4-EA63-3737-FAACB0E63815}"/>
              </a:ext>
            </a:extLst>
          </p:cNvPr>
          <p:cNvSpPr/>
          <p:nvPr/>
        </p:nvSpPr>
        <p:spPr>
          <a:xfrm>
            <a:off x="1414024" y="4664488"/>
            <a:ext cx="136511" cy="5422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6" name="Left Brace 15">
            <a:extLst>
              <a:ext uri="{FF2B5EF4-FFF2-40B4-BE49-F238E27FC236}">
                <a16:creationId xmlns:a16="http://schemas.microsoft.com/office/drawing/2014/main" id="{717F5C62-D3E5-6D28-D75C-32193ABC9791}"/>
              </a:ext>
            </a:extLst>
          </p:cNvPr>
          <p:cNvSpPr/>
          <p:nvPr/>
        </p:nvSpPr>
        <p:spPr>
          <a:xfrm>
            <a:off x="1550535" y="5229398"/>
            <a:ext cx="136511" cy="5846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19E0E00-FF02-8335-BFF0-7906D2091E8D}"/>
              </a:ext>
            </a:extLst>
          </p:cNvPr>
          <p:cNvSpPr txBox="1"/>
          <p:nvPr/>
        </p:nvSpPr>
        <p:spPr>
          <a:xfrm>
            <a:off x="177867" y="1639515"/>
            <a:ext cx="1045791"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Gender</a:t>
            </a:r>
          </a:p>
        </p:txBody>
      </p:sp>
      <p:sp>
        <p:nvSpPr>
          <p:cNvPr id="18" name="TextBox 17">
            <a:extLst>
              <a:ext uri="{FF2B5EF4-FFF2-40B4-BE49-F238E27FC236}">
                <a16:creationId xmlns:a16="http://schemas.microsoft.com/office/drawing/2014/main" id="{3FA4D932-79C0-70CE-5269-5BD5C40FEBA6}"/>
              </a:ext>
            </a:extLst>
          </p:cNvPr>
          <p:cNvSpPr txBox="1"/>
          <p:nvPr/>
        </p:nvSpPr>
        <p:spPr>
          <a:xfrm>
            <a:off x="108205" y="2470472"/>
            <a:ext cx="1253998"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Ethnicity</a:t>
            </a:r>
          </a:p>
        </p:txBody>
      </p:sp>
      <p:sp>
        <p:nvSpPr>
          <p:cNvPr id="19" name="TextBox 18">
            <a:extLst>
              <a:ext uri="{FF2B5EF4-FFF2-40B4-BE49-F238E27FC236}">
                <a16:creationId xmlns:a16="http://schemas.microsoft.com/office/drawing/2014/main" id="{1E767E4E-EEF6-C654-EAB7-7741738FE7DF}"/>
              </a:ext>
            </a:extLst>
          </p:cNvPr>
          <p:cNvSpPr txBox="1"/>
          <p:nvPr/>
        </p:nvSpPr>
        <p:spPr>
          <a:xfrm>
            <a:off x="-1041" y="3764364"/>
            <a:ext cx="1253998"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Disability</a:t>
            </a:r>
          </a:p>
        </p:txBody>
      </p:sp>
      <p:sp>
        <p:nvSpPr>
          <p:cNvPr id="20" name="TextBox 19">
            <a:extLst>
              <a:ext uri="{FF2B5EF4-FFF2-40B4-BE49-F238E27FC236}">
                <a16:creationId xmlns:a16="http://schemas.microsoft.com/office/drawing/2014/main" id="{12048764-4768-6A1F-0672-EC3B79422643}"/>
              </a:ext>
            </a:extLst>
          </p:cNvPr>
          <p:cNvSpPr txBox="1"/>
          <p:nvPr/>
        </p:nvSpPr>
        <p:spPr>
          <a:xfrm>
            <a:off x="73763" y="4736067"/>
            <a:ext cx="1253998"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Age</a:t>
            </a:r>
          </a:p>
        </p:txBody>
      </p:sp>
      <p:sp>
        <p:nvSpPr>
          <p:cNvPr id="21" name="TextBox 20">
            <a:extLst>
              <a:ext uri="{FF2B5EF4-FFF2-40B4-BE49-F238E27FC236}">
                <a16:creationId xmlns:a16="http://schemas.microsoft.com/office/drawing/2014/main" id="{16712939-03F6-5F42-6816-BA52BD50A00A}"/>
              </a:ext>
            </a:extLst>
          </p:cNvPr>
          <p:cNvSpPr txBox="1"/>
          <p:nvPr/>
        </p:nvSpPr>
        <p:spPr>
          <a:xfrm>
            <a:off x="-1041" y="5383013"/>
            <a:ext cx="1528236"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Deprivation</a:t>
            </a:r>
          </a:p>
        </p:txBody>
      </p:sp>
      <p:cxnSp>
        <p:nvCxnSpPr>
          <p:cNvPr id="25" name="Straight Connector 24">
            <a:extLst>
              <a:ext uri="{FF2B5EF4-FFF2-40B4-BE49-F238E27FC236}">
                <a16:creationId xmlns:a16="http://schemas.microsoft.com/office/drawing/2014/main" id="{CDAB9A48-45CF-2AB6-1BD9-D391FC4E90DC}"/>
              </a:ext>
            </a:extLst>
          </p:cNvPr>
          <p:cNvCxnSpPr>
            <a:cxnSpLocks/>
            <a:stCxn id="12" idx="2"/>
          </p:cNvCxnSpPr>
          <p:nvPr/>
        </p:nvCxnSpPr>
        <p:spPr>
          <a:xfrm flipV="1">
            <a:off x="1527195" y="2087418"/>
            <a:ext cx="831478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30F6880-52B5-9911-D5ED-B4D117C4AAC4}"/>
              </a:ext>
            </a:extLst>
          </p:cNvPr>
          <p:cNvCxnSpPr>
            <a:cxnSpLocks/>
          </p:cNvCxnSpPr>
          <p:nvPr/>
        </p:nvCxnSpPr>
        <p:spPr>
          <a:xfrm>
            <a:off x="1483296" y="3221371"/>
            <a:ext cx="83586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7B086F7-58B4-F5B7-6775-0B19734CA0F2}"/>
              </a:ext>
            </a:extLst>
          </p:cNvPr>
          <p:cNvCxnSpPr>
            <a:cxnSpLocks/>
          </p:cNvCxnSpPr>
          <p:nvPr/>
        </p:nvCxnSpPr>
        <p:spPr>
          <a:xfrm>
            <a:off x="1362203" y="4641866"/>
            <a:ext cx="84797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35F4AEC-C056-D566-2F79-7BF11937EB4D}"/>
              </a:ext>
            </a:extLst>
          </p:cNvPr>
          <p:cNvCxnSpPr>
            <a:cxnSpLocks/>
          </p:cNvCxnSpPr>
          <p:nvPr/>
        </p:nvCxnSpPr>
        <p:spPr>
          <a:xfrm>
            <a:off x="1550535" y="5206777"/>
            <a:ext cx="829144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49" name="Straight Connector 2048">
            <a:extLst>
              <a:ext uri="{FF2B5EF4-FFF2-40B4-BE49-F238E27FC236}">
                <a16:creationId xmlns:a16="http://schemas.microsoft.com/office/drawing/2014/main" id="{7A2AD3E2-270F-F7BB-9329-73FDB81C3892}"/>
              </a:ext>
            </a:extLst>
          </p:cNvPr>
          <p:cNvCxnSpPr>
            <a:cxnSpLocks/>
          </p:cNvCxnSpPr>
          <p:nvPr/>
        </p:nvCxnSpPr>
        <p:spPr>
          <a:xfrm>
            <a:off x="1687046" y="5814026"/>
            <a:ext cx="815493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0679EA6-4682-EDAF-DAC5-51958AA51CA7}"/>
              </a:ext>
            </a:extLst>
          </p:cNvPr>
          <p:cNvSpPr txBox="1"/>
          <p:nvPr/>
        </p:nvSpPr>
        <p:spPr>
          <a:xfrm>
            <a:off x="6921267" y="2658841"/>
            <a:ext cx="3308278" cy="338554"/>
          </a:xfrm>
          <a:prstGeom prst="rect">
            <a:avLst/>
          </a:prstGeom>
          <a:noFill/>
        </p:spPr>
        <p:txBody>
          <a:bodyPr wrap="square" rtlCol="0">
            <a:spAutoFit/>
          </a:bodyPr>
          <a:lstStyle/>
          <a:p>
            <a:r>
              <a:rPr lang="en-GB" sz="1600" b="1">
                <a:latin typeface="Arial" panose="020B0604020202020204" pitchFamily="34" charset="0"/>
                <a:cs typeface="Arial" panose="020B0604020202020204" pitchFamily="34" charset="0"/>
              </a:rPr>
              <a:t>Lower than white ***</a:t>
            </a:r>
          </a:p>
        </p:txBody>
      </p:sp>
      <p:sp>
        <p:nvSpPr>
          <p:cNvPr id="7" name="TextBox 6">
            <a:extLst>
              <a:ext uri="{FF2B5EF4-FFF2-40B4-BE49-F238E27FC236}">
                <a16:creationId xmlns:a16="http://schemas.microsoft.com/office/drawing/2014/main" id="{39DBE999-3EE4-72F3-8B20-5815F3310BF0}"/>
              </a:ext>
            </a:extLst>
          </p:cNvPr>
          <p:cNvSpPr txBox="1"/>
          <p:nvPr/>
        </p:nvSpPr>
        <p:spPr>
          <a:xfrm>
            <a:off x="5780133" y="4887941"/>
            <a:ext cx="3998358" cy="338554"/>
          </a:xfrm>
          <a:prstGeom prst="rect">
            <a:avLst/>
          </a:prstGeom>
          <a:noFill/>
        </p:spPr>
        <p:txBody>
          <a:bodyPr wrap="square" rtlCol="0">
            <a:spAutoFit/>
          </a:bodyPr>
          <a:lstStyle/>
          <a:p>
            <a:r>
              <a:rPr lang="en-GB" sz="1600" b="1">
                <a:latin typeface="Arial" panose="020B0604020202020204" pitchFamily="34" charset="0"/>
                <a:cs typeface="Arial" panose="020B0604020202020204" pitchFamily="34" charset="0"/>
              </a:rPr>
              <a:t>Lower than not mature ***</a:t>
            </a:r>
          </a:p>
        </p:txBody>
      </p:sp>
      <p:sp>
        <p:nvSpPr>
          <p:cNvPr id="8" name="TextBox 7">
            <a:extLst>
              <a:ext uri="{FF2B5EF4-FFF2-40B4-BE49-F238E27FC236}">
                <a16:creationId xmlns:a16="http://schemas.microsoft.com/office/drawing/2014/main" id="{4FE8A1C6-7EA3-0DBC-BC8C-9A5BA710B0F3}"/>
              </a:ext>
            </a:extLst>
          </p:cNvPr>
          <p:cNvSpPr txBox="1"/>
          <p:nvPr/>
        </p:nvSpPr>
        <p:spPr>
          <a:xfrm>
            <a:off x="9038207" y="2913936"/>
            <a:ext cx="2126828" cy="346307"/>
          </a:xfrm>
          <a:prstGeom prst="rect">
            <a:avLst/>
          </a:prstGeom>
          <a:noFill/>
        </p:spPr>
        <p:txBody>
          <a:bodyPr wrap="square" rtlCol="0">
            <a:spAutoFit/>
          </a:bodyPr>
          <a:lstStyle/>
          <a:p>
            <a:r>
              <a:rPr lang="en-GB" sz="1600" b="1">
                <a:latin typeface="Arial" panose="020B0604020202020204" pitchFamily="34" charset="0"/>
                <a:cs typeface="Arial" panose="020B0604020202020204" pitchFamily="34" charset="0"/>
              </a:rPr>
              <a:t>Higher than white *</a:t>
            </a:r>
          </a:p>
        </p:txBody>
      </p:sp>
      <p:sp>
        <p:nvSpPr>
          <p:cNvPr id="22" name="TextBox 21">
            <a:extLst>
              <a:ext uri="{FF2B5EF4-FFF2-40B4-BE49-F238E27FC236}">
                <a16:creationId xmlns:a16="http://schemas.microsoft.com/office/drawing/2014/main" id="{A954FC3E-E980-ADE0-033C-F73080EE9F8D}"/>
              </a:ext>
            </a:extLst>
          </p:cNvPr>
          <p:cNvSpPr txBox="1"/>
          <p:nvPr/>
        </p:nvSpPr>
        <p:spPr>
          <a:xfrm>
            <a:off x="7859730" y="6439434"/>
            <a:ext cx="3305305" cy="338554"/>
          </a:xfrm>
          <a:prstGeom prst="rect">
            <a:avLst/>
          </a:prstGeom>
          <a:noFill/>
        </p:spPr>
        <p:txBody>
          <a:bodyPr wrap="square" rtlCol="0">
            <a:spAutoFit/>
          </a:bodyPr>
          <a:lstStyle/>
          <a:p>
            <a:r>
              <a:rPr lang="en-US" sz="1600" kern="0" baseline="30000">
                <a:effectLst/>
                <a:latin typeface="Arial" panose="020B0604020202020204" pitchFamily="34" charset="0"/>
                <a:ea typeface="Times New Roman" panose="02020603050405020304" pitchFamily="18" charset="0"/>
                <a:cs typeface="Arial" panose="020B0604020202020204" pitchFamily="34" charset="0"/>
              </a:rPr>
              <a:t>*</a:t>
            </a:r>
            <a:r>
              <a:rPr lang="en-US" sz="1600" kern="0">
                <a:effectLst/>
                <a:latin typeface="Arial" panose="020B0604020202020204" pitchFamily="34" charset="0"/>
                <a:ea typeface="Times New Roman" panose="02020603050405020304" pitchFamily="18" charset="0"/>
                <a:cs typeface="Arial" panose="020B0604020202020204" pitchFamily="34" charset="0"/>
              </a:rPr>
              <a:t> </a:t>
            </a:r>
            <a:r>
              <a:rPr lang="en-US" sz="1600" i="1" kern="0">
                <a:effectLst/>
                <a:latin typeface="Arial" panose="020B0604020202020204" pitchFamily="34" charset="0"/>
                <a:ea typeface="Times New Roman" panose="02020603050405020304" pitchFamily="18" charset="0"/>
                <a:cs typeface="Arial" panose="020B0604020202020204" pitchFamily="34" charset="0"/>
              </a:rPr>
              <a:t>p</a:t>
            </a:r>
            <a:r>
              <a:rPr lang="en-US" sz="1600" kern="0">
                <a:effectLst/>
                <a:latin typeface="Arial" panose="020B0604020202020204" pitchFamily="34" charset="0"/>
                <a:ea typeface="Times New Roman" panose="02020603050405020304" pitchFamily="18" charset="0"/>
                <a:cs typeface="Arial" panose="020B0604020202020204" pitchFamily="34" charset="0"/>
              </a:rPr>
              <a:t> &lt; 0.05, </a:t>
            </a:r>
            <a:r>
              <a:rPr lang="en-US" sz="1600" kern="0" baseline="30000">
                <a:effectLst/>
                <a:latin typeface="Arial" panose="020B0604020202020204" pitchFamily="34" charset="0"/>
                <a:ea typeface="Times New Roman" panose="02020603050405020304" pitchFamily="18" charset="0"/>
                <a:cs typeface="Arial" panose="020B0604020202020204" pitchFamily="34" charset="0"/>
              </a:rPr>
              <a:t>**</a:t>
            </a:r>
            <a:r>
              <a:rPr lang="en-US" sz="1600" kern="0">
                <a:effectLst/>
                <a:latin typeface="Arial" panose="020B0604020202020204" pitchFamily="34" charset="0"/>
                <a:ea typeface="Times New Roman" panose="02020603050405020304" pitchFamily="18" charset="0"/>
                <a:cs typeface="Arial" panose="020B0604020202020204" pitchFamily="34" charset="0"/>
              </a:rPr>
              <a:t> </a:t>
            </a:r>
            <a:r>
              <a:rPr lang="en-US" sz="1600" i="1" kern="0">
                <a:effectLst/>
                <a:latin typeface="Arial" panose="020B0604020202020204" pitchFamily="34" charset="0"/>
                <a:ea typeface="Times New Roman" panose="02020603050405020304" pitchFamily="18" charset="0"/>
                <a:cs typeface="Arial" panose="020B0604020202020204" pitchFamily="34" charset="0"/>
              </a:rPr>
              <a:t>p</a:t>
            </a:r>
            <a:r>
              <a:rPr lang="en-US" sz="1600" kern="0">
                <a:effectLst/>
                <a:latin typeface="Arial" panose="020B0604020202020204" pitchFamily="34" charset="0"/>
                <a:ea typeface="Times New Roman" panose="02020603050405020304" pitchFamily="18" charset="0"/>
                <a:cs typeface="Arial" panose="020B0604020202020204" pitchFamily="34" charset="0"/>
              </a:rPr>
              <a:t> &lt; 0.01, </a:t>
            </a:r>
            <a:r>
              <a:rPr lang="en-US" sz="1600" kern="0" baseline="30000">
                <a:effectLst/>
                <a:latin typeface="Arial" panose="020B0604020202020204" pitchFamily="34" charset="0"/>
                <a:ea typeface="Times New Roman" panose="02020603050405020304" pitchFamily="18" charset="0"/>
                <a:cs typeface="Arial" panose="020B0604020202020204" pitchFamily="34" charset="0"/>
              </a:rPr>
              <a:t>***</a:t>
            </a:r>
            <a:r>
              <a:rPr lang="en-US" sz="1600" kern="0">
                <a:effectLst/>
                <a:latin typeface="Arial" panose="020B0604020202020204" pitchFamily="34" charset="0"/>
                <a:ea typeface="Times New Roman" panose="02020603050405020304" pitchFamily="18" charset="0"/>
                <a:cs typeface="Arial" panose="020B0604020202020204" pitchFamily="34" charset="0"/>
              </a:rPr>
              <a:t> </a:t>
            </a:r>
            <a:r>
              <a:rPr lang="en-US" sz="1600" i="1" kern="0">
                <a:effectLst/>
                <a:latin typeface="Arial" panose="020B0604020202020204" pitchFamily="34" charset="0"/>
                <a:ea typeface="Times New Roman" panose="02020603050405020304" pitchFamily="18" charset="0"/>
                <a:cs typeface="Arial" panose="020B0604020202020204" pitchFamily="34" charset="0"/>
              </a:rPr>
              <a:t>p</a:t>
            </a:r>
            <a:r>
              <a:rPr lang="en-US" sz="1600" kern="0">
                <a:effectLst/>
                <a:latin typeface="Arial" panose="020B0604020202020204" pitchFamily="34" charset="0"/>
                <a:ea typeface="Times New Roman" panose="02020603050405020304" pitchFamily="18" charset="0"/>
                <a:cs typeface="Arial" panose="020B0604020202020204" pitchFamily="34" charset="0"/>
              </a:rPr>
              <a:t> &lt; 0.001</a:t>
            </a:r>
            <a:endParaRPr lang="en-GB" sz="1600" kern="1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4097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12" name="Rectangle 11">
            <a:extLst>
              <a:ext uri="{FF2B5EF4-FFF2-40B4-BE49-F238E27FC236}">
                <a16:creationId xmlns:a16="http://schemas.microsoft.com/office/drawing/2014/main" id="{D0CDF5D3-7220-42A0-9D37-ECF3BF28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64BC717F-58B3-4A4E-BC3B-1B11323AD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B04C0211-0F9C-C058-9B51-36432105A841}"/>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5400">
                <a:solidFill>
                  <a:srgbClr val="FFFFFF"/>
                </a:solidFill>
              </a:rPr>
              <a:t>Correlations (intersectionality)</a:t>
            </a:r>
          </a:p>
        </p:txBody>
      </p:sp>
      <p:sp>
        <p:nvSpPr>
          <p:cNvPr id="16" name="Rectangle 15">
            <a:extLst>
              <a:ext uri="{FF2B5EF4-FFF2-40B4-BE49-F238E27FC236}">
                <a16:creationId xmlns:a16="http://schemas.microsoft.com/office/drawing/2014/main" id="{1EE75710-64C5-4CA8-8A7C-82EE4125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5050B1-74E1-4A81-923D-0F5971A3B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1D51BFE9-B6A8-5148-0DC0-BF3BD3331C9D}"/>
              </a:ext>
            </a:extLst>
          </p:cNvPr>
          <p:cNvGraphicFramePr>
            <a:graphicFrameLocks noGrp="1"/>
          </p:cNvGraphicFramePr>
          <p:nvPr>
            <p:extLst>
              <p:ext uri="{D42A27DB-BD31-4B8C-83A1-F6EECF244321}">
                <p14:modId xmlns:p14="http://schemas.microsoft.com/office/powerpoint/2010/main" val="767999344"/>
              </p:ext>
            </p:extLst>
          </p:nvPr>
        </p:nvGraphicFramePr>
        <p:xfrm>
          <a:off x="649422" y="269507"/>
          <a:ext cx="10544761" cy="4278470"/>
        </p:xfrm>
        <a:graphic>
          <a:graphicData uri="http://schemas.openxmlformats.org/drawingml/2006/table">
            <a:tbl>
              <a:tblPr firstRow="1" bandRow="1"/>
              <a:tblGrid>
                <a:gridCol w="380448">
                  <a:extLst>
                    <a:ext uri="{9D8B030D-6E8A-4147-A177-3AD203B41FA5}">
                      <a16:colId xmlns:a16="http://schemas.microsoft.com/office/drawing/2014/main" val="4252846265"/>
                    </a:ext>
                  </a:extLst>
                </a:gridCol>
                <a:gridCol w="941876">
                  <a:extLst>
                    <a:ext uri="{9D8B030D-6E8A-4147-A177-3AD203B41FA5}">
                      <a16:colId xmlns:a16="http://schemas.microsoft.com/office/drawing/2014/main" val="2424715427"/>
                    </a:ext>
                  </a:extLst>
                </a:gridCol>
                <a:gridCol w="904934">
                  <a:extLst>
                    <a:ext uri="{9D8B030D-6E8A-4147-A177-3AD203B41FA5}">
                      <a16:colId xmlns:a16="http://schemas.microsoft.com/office/drawing/2014/main" val="1212820170"/>
                    </a:ext>
                  </a:extLst>
                </a:gridCol>
                <a:gridCol w="904934">
                  <a:extLst>
                    <a:ext uri="{9D8B030D-6E8A-4147-A177-3AD203B41FA5}">
                      <a16:colId xmlns:a16="http://schemas.microsoft.com/office/drawing/2014/main" val="4277657956"/>
                    </a:ext>
                  </a:extLst>
                </a:gridCol>
                <a:gridCol w="904934">
                  <a:extLst>
                    <a:ext uri="{9D8B030D-6E8A-4147-A177-3AD203B41FA5}">
                      <a16:colId xmlns:a16="http://schemas.microsoft.com/office/drawing/2014/main" val="689650422"/>
                    </a:ext>
                  </a:extLst>
                </a:gridCol>
                <a:gridCol w="904934">
                  <a:extLst>
                    <a:ext uri="{9D8B030D-6E8A-4147-A177-3AD203B41FA5}">
                      <a16:colId xmlns:a16="http://schemas.microsoft.com/office/drawing/2014/main" val="4157531003"/>
                    </a:ext>
                  </a:extLst>
                </a:gridCol>
                <a:gridCol w="904934">
                  <a:extLst>
                    <a:ext uri="{9D8B030D-6E8A-4147-A177-3AD203B41FA5}">
                      <a16:colId xmlns:a16="http://schemas.microsoft.com/office/drawing/2014/main" val="2780076107"/>
                    </a:ext>
                  </a:extLst>
                </a:gridCol>
                <a:gridCol w="904934">
                  <a:extLst>
                    <a:ext uri="{9D8B030D-6E8A-4147-A177-3AD203B41FA5}">
                      <a16:colId xmlns:a16="http://schemas.microsoft.com/office/drawing/2014/main" val="242722833"/>
                    </a:ext>
                  </a:extLst>
                </a:gridCol>
                <a:gridCol w="904934">
                  <a:extLst>
                    <a:ext uri="{9D8B030D-6E8A-4147-A177-3AD203B41FA5}">
                      <a16:colId xmlns:a16="http://schemas.microsoft.com/office/drawing/2014/main" val="3350093012"/>
                    </a:ext>
                  </a:extLst>
                </a:gridCol>
                <a:gridCol w="904934">
                  <a:extLst>
                    <a:ext uri="{9D8B030D-6E8A-4147-A177-3AD203B41FA5}">
                      <a16:colId xmlns:a16="http://schemas.microsoft.com/office/drawing/2014/main" val="1444547330"/>
                    </a:ext>
                  </a:extLst>
                </a:gridCol>
                <a:gridCol w="904934">
                  <a:extLst>
                    <a:ext uri="{9D8B030D-6E8A-4147-A177-3AD203B41FA5}">
                      <a16:colId xmlns:a16="http://schemas.microsoft.com/office/drawing/2014/main" val="3462000012"/>
                    </a:ext>
                  </a:extLst>
                </a:gridCol>
                <a:gridCol w="1078031">
                  <a:extLst>
                    <a:ext uri="{9D8B030D-6E8A-4147-A177-3AD203B41FA5}">
                      <a16:colId xmlns:a16="http://schemas.microsoft.com/office/drawing/2014/main" val="474791216"/>
                    </a:ext>
                  </a:extLst>
                </a:gridCol>
              </a:tblGrid>
              <a:tr h="343740">
                <a:tc gridSpan="2">
                  <a:txBody>
                    <a:bodyPr/>
                    <a:lstStyle/>
                    <a:p>
                      <a:pPr algn="l" fontAlgn="b"/>
                      <a:endParaRPr lang="en-GB" sz="1600" b="0" i="0" u="none" strike="noStrike">
                        <a:effectLst/>
                        <a:latin typeface="Calibri" panose="020F0502020204030204" pitchFamily="34" charset="0"/>
                      </a:endParaRPr>
                    </a:p>
                  </a:txBody>
                  <a:tcPr marL="41109" marR="41109" marT="41109" marB="41109" anchor="b">
                    <a:lnL>
                      <a:noFill/>
                    </a:lnL>
                    <a:lnR w="12700" cap="flat" cmpd="sng" algn="ctr">
                      <a:solidFill>
                        <a:schemeClr val="tx1"/>
                      </a:solidFill>
                      <a:prstDash val="solid"/>
                      <a:round/>
                      <a:headEnd type="none" w="med" len="med"/>
                      <a:tailEnd type="none" w="med" len="med"/>
                    </a:lnR>
                    <a:lnT>
                      <a:noFill/>
                    </a:lnT>
                    <a:lnB>
                      <a:noFill/>
                    </a:lnB>
                    <a:noFill/>
                  </a:tcPr>
                </a:tc>
                <a:tc hMerge="1">
                  <a:txBody>
                    <a:bodyPr/>
                    <a:lstStyle/>
                    <a:p>
                      <a:pPr algn="l" fontAlgn="b"/>
                      <a:endParaRPr lang="en-GB" sz="1100" b="0" i="0" u="none" strike="noStrike">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endParaRPr lang="en-GB" sz="1600" b="0" i="0" u="none" strike="noStrike" dirty="0">
                        <a:effectLst/>
                        <a:latin typeface="Calibri" panose="020F0502020204030204" pitchFamily="34" charset="0"/>
                      </a:endParaRPr>
                    </a:p>
                  </a:txBody>
                  <a:tcPr marL="41109" marR="41109" marT="41109" marB="41109" anchor="b">
                    <a:lnL w="12700" cap="flat" cmpd="sng" algn="ctr">
                      <a:solidFill>
                        <a:schemeClr val="tx1"/>
                      </a:solidFill>
                      <a:prstDash val="solid"/>
                      <a:round/>
                      <a:headEnd type="none" w="med" len="med"/>
                      <a:tailEnd type="none" w="med" len="med"/>
                    </a:lnL>
                    <a:lnR>
                      <a:noFill/>
                    </a:lnR>
                    <a:lnT>
                      <a:noFill/>
                    </a:lnT>
                    <a:lnB>
                      <a:noFill/>
                    </a:lnB>
                    <a:noFill/>
                  </a:tcPr>
                </a:tc>
                <a:tc gridSpan="3">
                  <a:txBody>
                    <a:bodyPr/>
                    <a:lstStyle/>
                    <a:p>
                      <a:pPr algn="ctr" fontAlgn="b"/>
                      <a:r>
                        <a:rPr lang="en-GB" sz="1600" b="0" i="0" u="none" strike="noStrike">
                          <a:effectLst/>
                          <a:latin typeface="Calibri" panose="020F0502020204030204" pitchFamily="34" charset="0"/>
                        </a:rPr>
                        <a:t>Ethnicity</a:t>
                      </a:r>
                    </a:p>
                  </a:txBody>
                  <a:tcPr marL="41109" marR="41109" marT="41109" marB="41109" anchor="b">
                    <a:lnL>
                      <a:noFill/>
                    </a:lnL>
                    <a:lnR>
                      <a:noFill/>
                    </a:lnR>
                    <a:lnT>
                      <a:noFill/>
                    </a:lnT>
                    <a:lnB>
                      <a:noFill/>
                    </a:lnB>
                    <a:noFill/>
                  </a:tcPr>
                </a:tc>
                <a:tc hMerge="1">
                  <a:txBody>
                    <a:bodyPr/>
                    <a:lstStyle/>
                    <a:p>
                      <a:endParaRPr lang="en-GB"/>
                    </a:p>
                  </a:txBody>
                  <a:tcPr/>
                </a:tc>
                <a:tc hMerge="1">
                  <a:txBody>
                    <a:bodyPr/>
                    <a:lstStyle/>
                    <a:p>
                      <a:endParaRPr lang="en-GB"/>
                    </a:p>
                  </a:txBody>
                  <a:tcPr/>
                </a:tc>
                <a:tc gridSpan="3">
                  <a:txBody>
                    <a:bodyPr/>
                    <a:lstStyle/>
                    <a:p>
                      <a:pPr algn="ctr" fontAlgn="b"/>
                      <a:r>
                        <a:rPr lang="en-GB" sz="1600" b="0" i="0" u="none" strike="noStrike">
                          <a:effectLst/>
                          <a:latin typeface="Calibri" panose="020F0502020204030204" pitchFamily="34" charset="0"/>
                        </a:rPr>
                        <a:t>Disability</a:t>
                      </a:r>
                    </a:p>
                  </a:txBody>
                  <a:tcPr marL="41109" marR="41109" marT="41109" marB="41109" anchor="b">
                    <a:lnL>
                      <a:noFill/>
                    </a:lnL>
                    <a:lnR>
                      <a:noFill/>
                    </a:lnR>
                    <a:lnT>
                      <a:noFill/>
                    </a:lnT>
                    <a:lnB>
                      <a:noFill/>
                    </a:lnB>
                    <a:noFill/>
                  </a:tcPr>
                </a:tc>
                <a:tc hMerge="1">
                  <a:txBody>
                    <a:bodyPr/>
                    <a:lstStyle/>
                    <a:p>
                      <a:endParaRPr lang="en-GB"/>
                    </a:p>
                  </a:txBody>
                  <a:tcPr/>
                </a:tc>
                <a:tc hMerge="1">
                  <a:txBody>
                    <a:bodyPr/>
                    <a:lstStyle/>
                    <a:p>
                      <a:endParaRPr lang="en-GB"/>
                    </a:p>
                  </a:txBody>
                  <a:tcPr/>
                </a:tc>
                <a:tc>
                  <a:txBody>
                    <a:bodyPr/>
                    <a:lstStyle/>
                    <a:p>
                      <a:pPr algn="l" fontAlgn="b"/>
                      <a:endParaRPr lang="en-GB" sz="1600" b="0" i="0" u="none" strike="noStrike">
                        <a:effectLst/>
                        <a:latin typeface="Calibri" panose="020F0502020204030204" pitchFamily="34" charset="0"/>
                      </a:endParaRPr>
                    </a:p>
                  </a:txBody>
                  <a:tcPr marL="41109" marR="41109" marT="41109" marB="41109" anchor="b">
                    <a:lnL>
                      <a:noFill/>
                    </a:lnL>
                    <a:lnR>
                      <a:noFill/>
                    </a:lnR>
                    <a:lnT>
                      <a:noFill/>
                    </a:lnT>
                    <a:lnB>
                      <a:noFill/>
                    </a:lnB>
                    <a:noFill/>
                  </a:tcPr>
                </a:tc>
                <a:tc>
                  <a:txBody>
                    <a:bodyPr/>
                    <a:lstStyle/>
                    <a:p>
                      <a:pPr algn="l" fontAlgn="b"/>
                      <a:endParaRPr lang="en-GB" sz="1600" b="0" i="0" u="none" strike="noStrike">
                        <a:effectLst/>
                        <a:latin typeface="Calibri" panose="020F0502020204030204" pitchFamily="34" charset="0"/>
                      </a:endParaRPr>
                    </a:p>
                  </a:txBody>
                  <a:tcPr marL="41109" marR="41109" marT="41109" marB="41109" anchor="b">
                    <a:lnL>
                      <a:noFill/>
                    </a:lnL>
                    <a:lnR>
                      <a:noFill/>
                    </a:lnR>
                    <a:lnT>
                      <a:noFill/>
                    </a:lnT>
                    <a:lnB>
                      <a:noFill/>
                    </a:lnB>
                    <a:noFill/>
                  </a:tcPr>
                </a:tc>
                <a:tc>
                  <a:txBody>
                    <a:bodyPr/>
                    <a:lstStyle/>
                    <a:p>
                      <a:pPr algn="l" fontAlgn="b"/>
                      <a:endParaRPr lang="en-GB" sz="1600" b="0" i="0" u="none" strike="noStrike">
                        <a:effectLst/>
                        <a:latin typeface="Calibri" panose="020F0502020204030204" pitchFamily="34" charset="0"/>
                      </a:endParaRPr>
                    </a:p>
                  </a:txBody>
                  <a:tcPr marL="41109" marR="41109" marT="41109" marB="41109" anchor="b">
                    <a:lnL>
                      <a:noFill/>
                    </a:lnL>
                    <a:lnR>
                      <a:noFill/>
                    </a:lnR>
                    <a:lnT>
                      <a:noFill/>
                    </a:lnT>
                    <a:lnB>
                      <a:noFill/>
                    </a:lnB>
                    <a:noFill/>
                  </a:tcPr>
                </a:tc>
                <a:extLst>
                  <a:ext uri="{0D108BD9-81ED-4DB2-BD59-A6C34878D82A}">
                    <a16:rowId xmlns:a16="http://schemas.microsoft.com/office/drawing/2014/main" val="1128775983"/>
                  </a:ext>
                </a:extLst>
              </a:tr>
              <a:tr h="343740">
                <a:tc gridSpan="2">
                  <a:txBody>
                    <a:bodyPr/>
                    <a:lstStyle/>
                    <a:p>
                      <a:pPr algn="l" fontAlgn="b"/>
                      <a:endParaRPr lang="en-GB" sz="1600" b="0" i="0" u="none" strike="noStrike">
                        <a:effectLst/>
                        <a:latin typeface="Calibri" panose="020F0502020204030204" pitchFamily="34" charset="0"/>
                      </a:endParaRPr>
                    </a:p>
                  </a:txBody>
                  <a:tcPr marL="41109" marR="41109" marT="41109" marB="41109"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hMerge="1">
                  <a:txBody>
                    <a:bodyPr/>
                    <a:lstStyle/>
                    <a:p>
                      <a:pPr algn="l" fontAlgn="b"/>
                      <a:endParaRPr lang="en-GB" sz="1100" b="0" i="0" u="none" strike="noStrike">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l" fontAlgn="b"/>
                      <a:r>
                        <a:rPr lang="en-GB" sz="1600" b="0" i="0" u="none" strike="noStrike">
                          <a:effectLst/>
                          <a:latin typeface="Calibri" panose="020F0502020204030204" pitchFamily="34" charset="0"/>
                        </a:rPr>
                        <a:t>Female</a:t>
                      </a:r>
                    </a:p>
                  </a:txBody>
                  <a:tcPr marL="41109" marR="41109" marT="41109" marB="41109"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l" fontAlgn="b"/>
                      <a:r>
                        <a:rPr lang="en-GB" sz="1600" b="0" i="0" u="none" strike="noStrike">
                          <a:effectLst/>
                          <a:latin typeface="Calibri" panose="020F0502020204030204" pitchFamily="34" charset="0"/>
                        </a:rPr>
                        <a:t>Black</a:t>
                      </a:r>
                    </a:p>
                  </a:txBody>
                  <a:tcPr marL="41109" marR="41109" marT="41109" marB="41109"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b"/>
                      <a:r>
                        <a:rPr lang="en-GB" sz="1600" b="0" i="0" u="none" strike="noStrike">
                          <a:effectLst/>
                          <a:latin typeface="Calibri" panose="020F0502020204030204" pitchFamily="34" charset="0"/>
                        </a:rPr>
                        <a:t>Asian</a:t>
                      </a:r>
                    </a:p>
                  </a:txBody>
                  <a:tcPr marL="41109" marR="41109" marT="41109" marB="41109"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b"/>
                      <a:r>
                        <a:rPr lang="en-GB" sz="1600" b="0" i="0" u="none" strike="noStrike">
                          <a:effectLst/>
                          <a:latin typeface="Calibri" panose="020F0502020204030204" pitchFamily="34" charset="0"/>
                        </a:rPr>
                        <a:t>Other</a:t>
                      </a:r>
                    </a:p>
                  </a:txBody>
                  <a:tcPr marL="41109" marR="41109" marT="41109" marB="41109"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b"/>
                      <a:r>
                        <a:rPr lang="en-GB" sz="1600" b="0" i="0" u="none" strike="noStrike">
                          <a:effectLst/>
                          <a:latin typeface="Calibri" panose="020F0502020204030204" pitchFamily="34" charset="0"/>
                        </a:rPr>
                        <a:t>Physical </a:t>
                      </a:r>
                    </a:p>
                  </a:txBody>
                  <a:tcPr marL="41109" marR="41109" marT="41109" marB="41109"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b"/>
                      <a:r>
                        <a:rPr lang="en-GB" sz="1600" b="0" i="0" u="none" strike="noStrike">
                          <a:effectLst/>
                          <a:latin typeface="Calibri" panose="020F0502020204030204" pitchFamily="34" charset="0"/>
                        </a:rPr>
                        <a:t>Learning</a:t>
                      </a:r>
                    </a:p>
                  </a:txBody>
                  <a:tcPr marL="41109" marR="41109" marT="41109" marB="41109"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b"/>
                      <a:r>
                        <a:rPr lang="en-GB" sz="1600" b="0" i="0" u="none" strike="noStrike">
                          <a:effectLst/>
                          <a:latin typeface="Calibri" panose="020F0502020204030204" pitchFamily="34" charset="0"/>
                        </a:rPr>
                        <a:t>Mental</a:t>
                      </a:r>
                    </a:p>
                  </a:txBody>
                  <a:tcPr marL="41109" marR="41109" marT="41109" marB="41109"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b"/>
                      <a:r>
                        <a:rPr lang="en-GB" sz="1600" b="0" i="0" u="none" strike="noStrike">
                          <a:effectLst/>
                          <a:latin typeface="Calibri" panose="020F0502020204030204" pitchFamily="34" charset="0"/>
                        </a:rPr>
                        <a:t>Mature</a:t>
                      </a:r>
                    </a:p>
                  </a:txBody>
                  <a:tcPr marL="41109" marR="41109" marT="41109" marB="41109"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b"/>
                      <a:r>
                        <a:rPr lang="en-GB" sz="1600" b="0" i="0" u="none" strike="noStrike">
                          <a:effectLst/>
                          <a:latin typeface="Calibri" panose="020F0502020204030204" pitchFamily="34" charset="0"/>
                        </a:rPr>
                        <a:t>IMD</a:t>
                      </a:r>
                    </a:p>
                  </a:txBody>
                  <a:tcPr marL="41109" marR="41109" marT="41109" marB="41109"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b"/>
                      <a:r>
                        <a:rPr lang="en-GB" sz="1600" b="0" i="0" u="none" strike="noStrike">
                          <a:effectLst/>
                          <a:latin typeface="Calibri" panose="020F0502020204030204" pitchFamily="34" charset="0"/>
                        </a:rPr>
                        <a:t>Stage Mark</a:t>
                      </a:r>
                    </a:p>
                  </a:txBody>
                  <a:tcPr marL="41109" marR="41109" marT="41109" marB="41109"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8685242"/>
                  </a:ext>
                </a:extLst>
              </a:tr>
              <a:tr h="359099">
                <a:tc gridSpan="2">
                  <a:txBody>
                    <a:bodyPr/>
                    <a:lstStyle/>
                    <a:p>
                      <a:pPr algn="l" fontAlgn="b"/>
                      <a:r>
                        <a:rPr lang="en-GB" sz="1600" b="0" i="0" u="none" strike="noStrike" dirty="0">
                          <a:effectLst/>
                          <a:latin typeface="Calibri" panose="020F0502020204030204" pitchFamily="34" charset="0"/>
                        </a:rPr>
                        <a:t> Female</a:t>
                      </a:r>
                    </a:p>
                  </a:txBody>
                  <a:tcPr marL="41109" marR="41109" marT="41109" marB="41109"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pPr algn="ctr" fontAlgn="b"/>
                      <a:r>
                        <a:rPr lang="en-GB" sz="1600" b="0" i="0" u="none" strike="noStrike" dirty="0">
                          <a:effectLst/>
                          <a:latin typeface="Calibri" panose="020F0502020204030204" pitchFamily="34" charset="0"/>
                        </a:rPr>
                        <a:t>1.000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4EA72E"/>
                    </a:solidFill>
                  </a:tcPr>
                </a:tc>
                <a:tc>
                  <a:txBody>
                    <a:bodyPr/>
                    <a:lstStyle/>
                    <a:p>
                      <a:pPr algn="ctr" fontAlgn="b"/>
                      <a:r>
                        <a:rPr lang="en-GB" sz="1600" b="0" i="0" u="none" strike="noStrike">
                          <a:solidFill>
                            <a:srgbClr val="FFFFFF"/>
                          </a:solidFill>
                          <a:effectLst/>
                          <a:latin typeface="Calibri" panose="020F0502020204030204" pitchFamily="34" charset="0"/>
                        </a:rPr>
                        <a:t>0.000</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b"/>
                      <a:r>
                        <a:rPr lang="en-GB" sz="1600" b="0" i="0" u="none" strike="noStrike">
                          <a:effectLst/>
                          <a:latin typeface="Calibri" panose="020F0502020204030204" pitchFamily="34" charset="0"/>
                        </a:rPr>
                        <a:t>-0.033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BE4E7"/>
                    </a:solidFill>
                  </a:tcPr>
                </a:tc>
                <a:tc>
                  <a:txBody>
                    <a:bodyPr/>
                    <a:lstStyle/>
                    <a:p>
                      <a:pPr algn="ctr" fontAlgn="b"/>
                      <a:r>
                        <a:rPr lang="en-GB" sz="1600" b="0" i="0" u="none" strike="noStrike">
                          <a:effectLst/>
                          <a:latin typeface="Calibri" panose="020F0502020204030204" pitchFamily="34" charset="0"/>
                        </a:rPr>
                        <a:t>-0.015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BFCFE"/>
                    </a:solidFill>
                  </a:tcPr>
                </a:tc>
                <a:tc>
                  <a:txBody>
                    <a:bodyPr/>
                    <a:lstStyle/>
                    <a:p>
                      <a:pPr algn="ctr" fontAlgn="b"/>
                      <a:r>
                        <a:rPr lang="en-GB" sz="1600" b="0" i="0" u="none" strike="noStrike">
                          <a:effectLst/>
                          <a:latin typeface="Calibri" panose="020F0502020204030204" pitchFamily="34" charset="0"/>
                        </a:rPr>
                        <a:t>0.040</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D3ECDC"/>
                    </a:solidFill>
                  </a:tcPr>
                </a:tc>
                <a:tc>
                  <a:txBody>
                    <a:bodyPr/>
                    <a:lstStyle/>
                    <a:p>
                      <a:pPr algn="ctr" fontAlgn="b"/>
                      <a:r>
                        <a:rPr lang="en-GB" sz="1600" b="0" i="0" u="none" strike="noStrike">
                          <a:effectLst/>
                          <a:latin typeface="Calibri" panose="020F0502020204030204" pitchFamily="34" charset="0"/>
                        </a:rPr>
                        <a:t>-0.019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BF9FC"/>
                    </a:solidFill>
                  </a:tcPr>
                </a:tc>
                <a:tc>
                  <a:txBody>
                    <a:bodyPr/>
                    <a:lstStyle/>
                    <a:p>
                      <a:pPr algn="ctr" fontAlgn="b"/>
                      <a:r>
                        <a:rPr lang="en-GB" sz="1600" b="0" i="0" u="none" strike="noStrike">
                          <a:effectLst/>
                          <a:latin typeface="Calibri" panose="020F0502020204030204" pitchFamily="34" charset="0"/>
                        </a:rPr>
                        <a:t>0.097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ABDCB9"/>
                    </a:solidFill>
                  </a:tcPr>
                </a:tc>
                <a:tc>
                  <a:txBody>
                    <a:bodyPr/>
                    <a:lstStyle/>
                    <a:p>
                      <a:pPr algn="ctr" fontAlgn="b"/>
                      <a:r>
                        <a:rPr lang="en-GB" sz="1600" b="0" i="0" u="none" strike="noStrike">
                          <a:effectLst/>
                          <a:latin typeface="Calibri" panose="020F0502020204030204" pitchFamily="34" charset="0"/>
                        </a:rPr>
                        <a:t>0.031</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DAEFE2"/>
                    </a:solidFill>
                  </a:tcPr>
                </a:tc>
                <a:tc>
                  <a:txBody>
                    <a:bodyPr/>
                    <a:lstStyle/>
                    <a:p>
                      <a:pPr algn="ctr" fontAlgn="b"/>
                      <a:r>
                        <a:rPr lang="en-GB" sz="1600" b="0" i="0" u="none" strike="noStrike">
                          <a:solidFill>
                            <a:srgbClr val="FFFFFF"/>
                          </a:solidFill>
                          <a:effectLst/>
                          <a:latin typeface="Calibri" panose="020F0502020204030204" pitchFamily="34" charset="0"/>
                        </a:rPr>
                        <a:t>0.000</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b"/>
                      <a:r>
                        <a:rPr lang="en-GB" sz="1600" b="0" i="0" u="none" strike="noStrike">
                          <a:effectLst/>
                          <a:latin typeface="Calibri" panose="020F0502020204030204" pitchFamily="34" charset="0"/>
                        </a:rPr>
                        <a:t>0.076</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BAE2C7"/>
                    </a:solidFill>
                  </a:tcPr>
                </a:tc>
                <a:extLst>
                  <a:ext uri="{0D108BD9-81ED-4DB2-BD59-A6C34878D82A}">
                    <a16:rowId xmlns:a16="http://schemas.microsoft.com/office/drawing/2014/main" val="3621498215"/>
                  </a:ext>
                </a:extLst>
              </a:tr>
              <a:tr h="359099">
                <a:tc rowSpan="3">
                  <a:txBody>
                    <a:bodyPr/>
                    <a:lstStyle/>
                    <a:p>
                      <a:pPr algn="ctr" fontAlgn="b"/>
                      <a:r>
                        <a:rPr lang="en-GB" sz="1600" b="0" i="0" u="none" strike="noStrike">
                          <a:effectLst/>
                          <a:latin typeface="Calibri" panose="020F0502020204030204" pitchFamily="34" charset="0"/>
                        </a:rPr>
                        <a:t>Ethnicity</a:t>
                      </a:r>
                    </a:p>
                  </a:txBody>
                  <a:tcPr marL="41109" marR="41109" marT="41109" marB="41109" vert="vert270" anchor="b">
                    <a:lnL>
                      <a:noFill/>
                    </a:lnL>
                    <a:lnR>
                      <a:noFill/>
                    </a:lnR>
                    <a:lnT>
                      <a:noFill/>
                    </a:lnT>
                    <a:lnB>
                      <a:noFill/>
                    </a:lnB>
                    <a:noFill/>
                  </a:tcPr>
                </a:tc>
                <a:tc>
                  <a:txBody>
                    <a:bodyPr/>
                    <a:lstStyle/>
                    <a:p>
                      <a:pPr algn="l" fontAlgn="b"/>
                      <a:r>
                        <a:rPr lang="en-GB" sz="1600" b="0" i="0" u="none" strike="noStrike">
                          <a:effectLst/>
                          <a:latin typeface="Calibri" panose="020F0502020204030204" pitchFamily="34" charset="0"/>
                        </a:rPr>
                        <a:t> Black</a:t>
                      </a:r>
                    </a:p>
                  </a:txBody>
                  <a:tcPr marL="41109" marR="41109" marT="41109" marB="41109"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b"/>
                      <a:r>
                        <a:rPr lang="en-GB" sz="1600" b="0" i="0" u="none" strike="noStrike">
                          <a:solidFill>
                            <a:srgbClr val="FFFFFF"/>
                          </a:solidFill>
                          <a:effectLst/>
                          <a:latin typeface="Calibri" panose="020F0502020204030204" pitchFamily="34" charset="0"/>
                        </a:rPr>
                        <a:t>0.000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r>
                        <a:rPr lang="en-GB" sz="1600" b="0" i="0" u="none" strike="noStrike" dirty="0">
                          <a:effectLst/>
                          <a:latin typeface="Calibri" panose="020F0502020204030204" pitchFamily="34" charset="0"/>
                        </a:rPr>
                        <a:t>1.000</a:t>
                      </a:r>
                    </a:p>
                  </a:txBody>
                  <a:tcPr marL="9525" marR="9525" marT="9525" marB="0" anchor="ctr">
                    <a:lnL>
                      <a:noFill/>
                    </a:lnL>
                    <a:lnR>
                      <a:noFill/>
                    </a:lnR>
                    <a:lnT>
                      <a:noFill/>
                    </a:lnT>
                    <a:lnB>
                      <a:noFill/>
                    </a:lnB>
                    <a:solidFill>
                      <a:srgbClr val="4EA72E"/>
                    </a:solidFill>
                  </a:tcPr>
                </a:tc>
                <a:tc>
                  <a:txBody>
                    <a:bodyPr/>
                    <a:lstStyle/>
                    <a:p>
                      <a:pPr algn="ctr" fontAlgn="b"/>
                      <a:r>
                        <a:rPr lang="en-GB" sz="1600" b="0" i="0" u="none" strike="noStrike">
                          <a:effectLst/>
                          <a:latin typeface="Calibri" panose="020F0502020204030204" pitchFamily="34" charset="0"/>
                        </a:rPr>
                        <a:t>-0.062</a:t>
                      </a:r>
                    </a:p>
                  </a:txBody>
                  <a:tcPr marL="9525" marR="9525" marT="9525" marB="0" anchor="ctr">
                    <a:lnL>
                      <a:noFill/>
                    </a:lnL>
                    <a:lnR>
                      <a:noFill/>
                    </a:lnR>
                    <a:lnT>
                      <a:noFill/>
                    </a:lnT>
                    <a:lnB>
                      <a:noFill/>
                    </a:lnB>
                    <a:solidFill>
                      <a:srgbClr val="FAB5B8"/>
                    </a:solidFill>
                  </a:tcPr>
                </a:tc>
                <a:tc>
                  <a:txBody>
                    <a:bodyPr/>
                    <a:lstStyle/>
                    <a:p>
                      <a:pPr algn="ctr" fontAlgn="b"/>
                      <a:r>
                        <a:rPr lang="en-GB" sz="1600" b="0" i="0" u="none" strike="noStrike">
                          <a:effectLst/>
                          <a:latin typeface="Calibri" panose="020F0502020204030204" pitchFamily="34" charset="0"/>
                        </a:rPr>
                        <a:t>-0.059</a:t>
                      </a:r>
                    </a:p>
                  </a:txBody>
                  <a:tcPr marL="9525" marR="9525" marT="9525" marB="0" anchor="ctr">
                    <a:lnL>
                      <a:noFill/>
                    </a:lnL>
                    <a:lnR>
                      <a:noFill/>
                    </a:lnR>
                    <a:lnT>
                      <a:noFill/>
                    </a:lnT>
                    <a:lnB>
                      <a:noFill/>
                    </a:lnB>
                    <a:solidFill>
                      <a:srgbClr val="FABABD"/>
                    </a:solidFill>
                  </a:tcPr>
                </a:tc>
                <a:tc>
                  <a:txBody>
                    <a:bodyPr/>
                    <a:lstStyle/>
                    <a:p>
                      <a:pPr algn="ctr" fontAlgn="b"/>
                      <a:r>
                        <a:rPr lang="en-GB" sz="1600" b="0" i="0" u="none" strike="noStrike">
                          <a:solidFill>
                            <a:srgbClr val="FFFFFF"/>
                          </a:solidFill>
                          <a:effectLst/>
                          <a:latin typeface="Calibri" panose="020F0502020204030204" pitchFamily="34" charset="0"/>
                        </a:rPr>
                        <a:t>0.000</a:t>
                      </a:r>
                    </a:p>
                  </a:txBody>
                  <a:tcPr marL="9525" marR="9525" marT="9525" marB="0" anchor="ctr">
                    <a:lnL>
                      <a:noFill/>
                    </a:lnL>
                    <a:lnR>
                      <a:noFill/>
                    </a:lnR>
                    <a:lnT>
                      <a:noFill/>
                    </a:lnT>
                    <a:lnB>
                      <a:noFill/>
                    </a:lnB>
                    <a:noFill/>
                  </a:tcPr>
                </a:tc>
                <a:tc>
                  <a:txBody>
                    <a:bodyPr/>
                    <a:lstStyle/>
                    <a:p>
                      <a:pPr algn="ctr" fontAlgn="b"/>
                      <a:r>
                        <a:rPr lang="en-GB" sz="1600" b="0" i="0" u="none" strike="noStrike">
                          <a:effectLst/>
                          <a:latin typeface="Calibri" panose="020F0502020204030204" pitchFamily="34" charset="0"/>
                        </a:rPr>
                        <a:t>-0.011</a:t>
                      </a:r>
                    </a:p>
                  </a:txBody>
                  <a:tcPr marL="9525" marR="9525" marT="9525" marB="0" anchor="ctr">
                    <a:lnL>
                      <a:noFill/>
                    </a:lnL>
                    <a:lnR>
                      <a:noFill/>
                    </a:lnR>
                    <a:lnT>
                      <a:noFill/>
                    </a:lnT>
                    <a:lnB>
                      <a:noFill/>
                    </a:lnB>
                    <a:solidFill>
                      <a:srgbClr val="F7FAFB"/>
                    </a:solidFill>
                  </a:tcPr>
                </a:tc>
                <a:tc>
                  <a:txBody>
                    <a:bodyPr/>
                    <a:lstStyle/>
                    <a:p>
                      <a:pPr algn="ctr" fontAlgn="b"/>
                      <a:r>
                        <a:rPr lang="en-GB" sz="1600" b="0" i="0" u="none" strike="noStrike">
                          <a:effectLst/>
                          <a:latin typeface="Calibri" panose="020F0502020204030204" pitchFamily="34" charset="0"/>
                        </a:rPr>
                        <a:t>-0.029</a:t>
                      </a:r>
                    </a:p>
                  </a:txBody>
                  <a:tcPr marL="9525" marR="9525" marT="9525" marB="0" anchor="ctr">
                    <a:lnL>
                      <a:noFill/>
                    </a:lnL>
                    <a:lnR>
                      <a:noFill/>
                    </a:lnR>
                    <a:lnT>
                      <a:noFill/>
                    </a:lnT>
                    <a:lnB>
                      <a:noFill/>
                    </a:lnB>
                    <a:solidFill>
                      <a:srgbClr val="FBE9EC"/>
                    </a:solidFill>
                  </a:tcPr>
                </a:tc>
                <a:tc>
                  <a:txBody>
                    <a:bodyPr/>
                    <a:lstStyle/>
                    <a:p>
                      <a:pPr algn="ctr" fontAlgn="b"/>
                      <a:r>
                        <a:rPr lang="en-GB" sz="1600" b="0" i="0" u="none" strike="noStrike">
                          <a:solidFill>
                            <a:srgbClr val="FFFFFF"/>
                          </a:solidFill>
                          <a:effectLst/>
                          <a:latin typeface="Calibri" panose="020F0502020204030204" pitchFamily="34" charset="0"/>
                        </a:rPr>
                        <a:t>0.000</a:t>
                      </a:r>
                    </a:p>
                  </a:txBody>
                  <a:tcPr marL="9525" marR="9525" marT="9525" marB="0" anchor="ctr">
                    <a:lnL>
                      <a:noFill/>
                    </a:lnL>
                    <a:lnR>
                      <a:noFill/>
                    </a:lnR>
                    <a:lnT>
                      <a:noFill/>
                    </a:lnT>
                    <a:lnB>
                      <a:noFill/>
                    </a:lnB>
                    <a:noFill/>
                  </a:tcPr>
                </a:tc>
                <a:tc>
                  <a:txBody>
                    <a:bodyPr/>
                    <a:lstStyle/>
                    <a:p>
                      <a:pPr algn="ctr" fontAlgn="b"/>
                      <a:r>
                        <a:rPr lang="en-GB" sz="1600" b="0" i="0" u="none" strike="noStrike">
                          <a:effectLst/>
                          <a:latin typeface="Calibri" panose="020F0502020204030204" pitchFamily="34" charset="0"/>
                        </a:rPr>
                        <a:t>0.198</a:t>
                      </a:r>
                    </a:p>
                  </a:txBody>
                  <a:tcPr marL="9525" marR="9525" marT="9525" marB="0" anchor="ctr">
                    <a:lnL>
                      <a:noFill/>
                    </a:lnL>
                    <a:lnR>
                      <a:noFill/>
                    </a:lnR>
                    <a:lnT>
                      <a:noFill/>
                    </a:lnT>
                    <a:lnB>
                      <a:noFill/>
                    </a:lnB>
                    <a:solidFill>
                      <a:srgbClr val="63BE7B"/>
                    </a:solidFill>
                  </a:tcPr>
                </a:tc>
                <a:tc>
                  <a:txBody>
                    <a:bodyPr/>
                    <a:lstStyle/>
                    <a:p>
                      <a:pPr algn="ctr" fontAlgn="b"/>
                      <a:r>
                        <a:rPr lang="en-GB" sz="1600" b="0" i="0" u="none" strike="noStrike">
                          <a:effectLst/>
                          <a:latin typeface="Calibri" panose="020F0502020204030204" pitchFamily="34" charset="0"/>
                        </a:rPr>
                        <a:t>-0.111</a:t>
                      </a:r>
                    </a:p>
                  </a:txBody>
                  <a:tcPr marL="9525" marR="9525" marT="9525" marB="0" anchor="ctr">
                    <a:lnL>
                      <a:noFill/>
                    </a:lnL>
                    <a:lnR>
                      <a:noFill/>
                    </a:lnR>
                    <a:lnT>
                      <a:noFill/>
                    </a:lnT>
                    <a:lnB>
                      <a:noFill/>
                    </a:lnB>
                    <a:solidFill>
                      <a:srgbClr val="F8696B"/>
                    </a:solidFill>
                  </a:tcPr>
                </a:tc>
                <a:extLst>
                  <a:ext uri="{0D108BD9-81ED-4DB2-BD59-A6C34878D82A}">
                    <a16:rowId xmlns:a16="http://schemas.microsoft.com/office/drawing/2014/main" val="4248227850"/>
                  </a:ext>
                </a:extLst>
              </a:tr>
              <a:tr h="359099">
                <a:tc vMerge="1">
                  <a:txBody>
                    <a:bodyPr/>
                    <a:lstStyle/>
                    <a:p>
                      <a:endParaRPr lang="en-GB"/>
                    </a:p>
                  </a:txBody>
                  <a:tcPr/>
                </a:tc>
                <a:tc>
                  <a:txBody>
                    <a:bodyPr/>
                    <a:lstStyle/>
                    <a:p>
                      <a:pPr algn="l" fontAlgn="b"/>
                      <a:r>
                        <a:rPr lang="en-GB" sz="1600" b="0" i="0" u="none" strike="noStrike">
                          <a:effectLst/>
                          <a:latin typeface="Calibri" panose="020F0502020204030204" pitchFamily="34" charset="0"/>
                        </a:rPr>
                        <a:t> Asian</a:t>
                      </a:r>
                    </a:p>
                  </a:txBody>
                  <a:tcPr marL="41109" marR="41109" marT="41109" marB="41109"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b"/>
                      <a:r>
                        <a:rPr lang="en-GB" sz="1600" b="0" i="0" u="none" strike="noStrike">
                          <a:effectLst/>
                          <a:latin typeface="Calibri" panose="020F0502020204030204" pitchFamily="34" charset="0"/>
                        </a:rPr>
                        <a:t>-0.033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FBE4E7"/>
                    </a:solidFill>
                  </a:tcPr>
                </a:tc>
                <a:tc>
                  <a:txBody>
                    <a:bodyPr/>
                    <a:lstStyle/>
                    <a:p>
                      <a:pPr algn="ctr" fontAlgn="b"/>
                      <a:r>
                        <a:rPr lang="en-GB" sz="1600" b="0" i="0" u="none" strike="noStrike">
                          <a:effectLst/>
                          <a:latin typeface="Calibri" panose="020F0502020204030204" pitchFamily="34" charset="0"/>
                        </a:rPr>
                        <a:t>-0.062</a:t>
                      </a:r>
                    </a:p>
                  </a:txBody>
                  <a:tcPr marL="9525" marR="9525" marT="9525" marB="0" anchor="ctr">
                    <a:lnL>
                      <a:noFill/>
                    </a:lnL>
                    <a:lnR>
                      <a:noFill/>
                    </a:lnR>
                    <a:lnT>
                      <a:noFill/>
                    </a:lnT>
                    <a:lnB>
                      <a:noFill/>
                    </a:lnB>
                    <a:solidFill>
                      <a:srgbClr val="FAB5B8"/>
                    </a:solidFill>
                  </a:tcPr>
                </a:tc>
                <a:tc>
                  <a:txBody>
                    <a:bodyPr/>
                    <a:lstStyle/>
                    <a:p>
                      <a:pPr algn="ctr" fontAlgn="b"/>
                      <a:r>
                        <a:rPr lang="en-GB" sz="1600" b="0" i="0" u="none" strike="noStrike" dirty="0">
                          <a:effectLst/>
                          <a:latin typeface="Calibri" panose="020F0502020204030204" pitchFamily="34" charset="0"/>
                        </a:rPr>
                        <a:t>1.000</a:t>
                      </a:r>
                    </a:p>
                  </a:txBody>
                  <a:tcPr marL="9525" marR="9525" marT="9525" marB="0" anchor="ctr">
                    <a:lnL>
                      <a:noFill/>
                    </a:lnL>
                    <a:lnR>
                      <a:noFill/>
                    </a:lnR>
                    <a:lnT>
                      <a:noFill/>
                    </a:lnT>
                    <a:lnB>
                      <a:noFill/>
                    </a:lnB>
                    <a:solidFill>
                      <a:srgbClr val="4EA72E"/>
                    </a:solidFill>
                  </a:tcPr>
                </a:tc>
                <a:tc>
                  <a:txBody>
                    <a:bodyPr/>
                    <a:lstStyle/>
                    <a:p>
                      <a:pPr algn="ctr" fontAlgn="b"/>
                      <a:r>
                        <a:rPr lang="en-GB" sz="1600" b="0" i="0" u="none" strike="noStrike">
                          <a:effectLst/>
                          <a:latin typeface="Calibri" panose="020F0502020204030204" pitchFamily="34" charset="0"/>
                        </a:rPr>
                        <a:t>-0.070</a:t>
                      </a:r>
                    </a:p>
                  </a:txBody>
                  <a:tcPr marL="9525" marR="9525" marT="9525" marB="0" anchor="ctr">
                    <a:lnL>
                      <a:noFill/>
                    </a:lnL>
                    <a:lnR>
                      <a:noFill/>
                    </a:lnR>
                    <a:lnT>
                      <a:noFill/>
                    </a:lnT>
                    <a:lnB>
                      <a:noFill/>
                    </a:lnB>
                    <a:solidFill>
                      <a:srgbClr val="F9A9AC"/>
                    </a:solidFill>
                  </a:tcPr>
                </a:tc>
                <a:tc>
                  <a:txBody>
                    <a:bodyPr/>
                    <a:lstStyle/>
                    <a:p>
                      <a:pPr algn="ctr" fontAlgn="b"/>
                      <a:r>
                        <a:rPr lang="en-GB" sz="1600" b="0" i="0" u="none" strike="noStrike">
                          <a:effectLst/>
                          <a:latin typeface="Calibri" panose="020F0502020204030204" pitchFamily="34" charset="0"/>
                        </a:rPr>
                        <a:t>-0.019</a:t>
                      </a:r>
                    </a:p>
                  </a:txBody>
                  <a:tcPr marL="9525" marR="9525" marT="9525" marB="0" anchor="ctr">
                    <a:lnL>
                      <a:noFill/>
                    </a:lnL>
                    <a:lnR>
                      <a:noFill/>
                    </a:lnR>
                    <a:lnT>
                      <a:noFill/>
                    </a:lnT>
                    <a:lnB>
                      <a:noFill/>
                    </a:lnB>
                    <a:solidFill>
                      <a:srgbClr val="FBFAFD"/>
                    </a:solidFill>
                  </a:tcPr>
                </a:tc>
                <a:tc>
                  <a:txBody>
                    <a:bodyPr/>
                    <a:lstStyle/>
                    <a:p>
                      <a:pPr algn="ctr" fontAlgn="b"/>
                      <a:r>
                        <a:rPr lang="en-GB" sz="1600" b="0" i="0" u="none" strike="noStrike">
                          <a:effectLst/>
                          <a:latin typeface="Calibri" panose="020F0502020204030204" pitchFamily="34" charset="0"/>
                        </a:rPr>
                        <a:t>-0.044</a:t>
                      </a:r>
                    </a:p>
                  </a:txBody>
                  <a:tcPr marL="9525" marR="9525" marT="9525" marB="0" anchor="ctr">
                    <a:lnL>
                      <a:noFill/>
                    </a:lnL>
                    <a:lnR>
                      <a:noFill/>
                    </a:lnR>
                    <a:lnT>
                      <a:noFill/>
                    </a:lnT>
                    <a:lnB>
                      <a:noFill/>
                    </a:lnB>
                    <a:solidFill>
                      <a:srgbClr val="FAD2D4"/>
                    </a:solidFill>
                  </a:tcPr>
                </a:tc>
                <a:tc>
                  <a:txBody>
                    <a:bodyPr/>
                    <a:lstStyle/>
                    <a:p>
                      <a:pPr algn="ctr" fontAlgn="b"/>
                      <a:r>
                        <a:rPr lang="en-GB" sz="1600" b="0" i="0" u="none" strike="noStrike">
                          <a:effectLst/>
                          <a:latin typeface="Calibri" panose="020F0502020204030204" pitchFamily="34" charset="0"/>
                        </a:rPr>
                        <a:t>-0.032</a:t>
                      </a:r>
                    </a:p>
                  </a:txBody>
                  <a:tcPr marL="9525" marR="9525" marT="9525" marB="0" anchor="ctr">
                    <a:lnL>
                      <a:noFill/>
                    </a:lnL>
                    <a:lnR>
                      <a:noFill/>
                    </a:lnR>
                    <a:lnT>
                      <a:noFill/>
                    </a:lnT>
                    <a:lnB>
                      <a:noFill/>
                    </a:lnB>
                    <a:solidFill>
                      <a:srgbClr val="FBE6E9"/>
                    </a:solidFill>
                  </a:tcPr>
                </a:tc>
                <a:tc>
                  <a:txBody>
                    <a:bodyPr/>
                    <a:lstStyle/>
                    <a:p>
                      <a:pPr algn="ctr" fontAlgn="b"/>
                      <a:r>
                        <a:rPr lang="en-GB" sz="1600" b="0" i="0" u="none" strike="noStrike">
                          <a:effectLst/>
                          <a:latin typeface="Calibri" panose="020F0502020204030204" pitchFamily="34" charset="0"/>
                        </a:rPr>
                        <a:t>-0.033</a:t>
                      </a:r>
                    </a:p>
                  </a:txBody>
                  <a:tcPr marL="9525" marR="9525" marT="9525" marB="0" anchor="ctr">
                    <a:lnL>
                      <a:noFill/>
                    </a:lnL>
                    <a:lnR>
                      <a:noFill/>
                    </a:lnR>
                    <a:lnT>
                      <a:noFill/>
                    </a:lnT>
                    <a:lnB>
                      <a:noFill/>
                    </a:lnB>
                    <a:solidFill>
                      <a:srgbClr val="FBE4E6"/>
                    </a:solidFill>
                  </a:tcPr>
                </a:tc>
                <a:tc>
                  <a:txBody>
                    <a:bodyPr/>
                    <a:lstStyle/>
                    <a:p>
                      <a:pPr algn="ctr" fontAlgn="b"/>
                      <a:r>
                        <a:rPr lang="en-GB" sz="1600" b="0" i="0" u="none" strike="noStrike">
                          <a:effectLst/>
                          <a:latin typeface="Calibri" panose="020F0502020204030204" pitchFamily="34" charset="0"/>
                        </a:rPr>
                        <a:t>0.142</a:t>
                      </a:r>
                    </a:p>
                  </a:txBody>
                  <a:tcPr marL="9525" marR="9525" marT="9525" marB="0" anchor="ctr">
                    <a:lnL>
                      <a:noFill/>
                    </a:lnL>
                    <a:lnR>
                      <a:noFill/>
                    </a:lnR>
                    <a:lnT>
                      <a:noFill/>
                    </a:lnT>
                    <a:lnB>
                      <a:noFill/>
                    </a:lnB>
                    <a:solidFill>
                      <a:srgbClr val="8BCF9E"/>
                    </a:solidFill>
                  </a:tcPr>
                </a:tc>
                <a:tc>
                  <a:txBody>
                    <a:bodyPr/>
                    <a:lstStyle/>
                    <a:p>
                      <a:pPr algn="ctr" fontAlgn="b"/>
                      <a:r>
                        <a:rPr lang="en-GB" sz="1600" b="0" i="0" u="none" strike="noStrike">
                          <a:effectLst/>
                          <a:latin typeface="Calibri" panose="020F0502020204030204" pitchFamily="34" charset="0"/>
                        </a:rPr>
                        <a:t>-0.065</a:t>
                      </a:r>
                    </a:p>
                  </a:txBody>
                  <a:tcPr marL="9525" marR="9525" marT="9525" marB="0" anchor="ctr">
                    <a:lnL>
                      <a:noFill/>
                    </a:lnL>
                    <a:lnR>
                      <a:noFill/>
                    </a:lnR>
                    <a:lnT>
                      <a:noFill/>
                    </a:lnT>
                    <a:lnB>
                      <a:noFill/>
                    </a:lnB>
                    <a:solidFill>
                      <a:srgbClr val="F9B1B3"/>
                    </a:solidFill>
                  </a:tcPr>
                </a:tc>
                <a:extLst>
                  <a:ext uri="{0D108BD9-81ED-4DB2-BD59-A6C34878D82A}">
                    <a16:rowId xmlns:a16="http://schemas.microsoft.com/office/drawing/2014/main" val="1921759079"/>
                  </a:ext>
                </a:extLst>
              </a:tr>
              <a:tr h="359099">
                <a:tc vMerge="1">
                  <a:txBody>
                    <a:bodyPr/>
                    <a:lstStyle/>
                    <a:p>
                      <a:endParaRPr lang="en-GB"/>
                    </a:p>
                  </a:txBody>
                  <a:tcPr/>
                </a:tc>
                <a:tc>
                  <a:txBody>
                    <a:bodyPr/>
                    <a:lstStyle/>
                    <a:p>
                      <a:pPr algn="l" fontAlgn="b"/>
                      <a:r>
                        <a:rPr lang="en-GB" sz="1600" b="0" i="0" u="none" strike="noStrike">
                          <a:effectLst/>
                          <a:latin typeface="Calibri" panose="020F0502020204030204" pitchFamily="34" charset="0"/>
                        </a:rPr>
                        <a:t> Other</a:t>
                      </a:r>
                    </a:p>
                  </a:txBody>
                  <a:tcPr marL="41109" marR="41109" marT="41109" marB="41109"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b"/>
                      <a:r>
                        <a:rPr lang="en-GB" sz="1600" b="0" i="0" u="none" strike="noStrike">
                          <a:effectLst/>
                          <a:latin typeface="Calibri" panose="020F0502020204030204" pitchFamily="34" charset="0"/>
                        </a:rPr>
                        <a:t>-0.015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FBFCFE"/>
                    </a:solidFill>
                  </a:tcPr>
                </a:tc>
                <a:tc>
                  <a:txBody>
                    <a:bodyPr/>
                    <a:lstStyle/>
                    <a:p>
                      <a:pPr algn="ctr" fontAlgn="b"/>
                      <a:r>
                        <a:rPr lang="en-GB" sz="1600" b="0" i="0" u="none" strike="noStrike">
                          <a:effectLst/>
                          <a:latin typeface="Calibri" panose="020F0502020204030204" pitchFamily="34" charset="0"/>
                        </a:rPr>
                        <a:t>-0.059</a:t>
                      </a:r>
                    </a:p>
                  </a:txBody>
                  <a:tcPr marL="9525" marR="9525" marT="9525" marB="0" anchor="ctr">
                    <a:lnL>
                      <a:noFill/>
                    </a:lnL>
                    <a:lnR>
                      <a:noFill/>
                    </a:lnR>
                    <a:lnT>
                      <a:noFill/>
                    </a:lnT>
                    <a:lnB>
                      <a:noFill/>
                    </a:lnB>
                    <a:solidFill>
                      <a:srgbClr val="FABABD"/>
                    </a:solidFill>
                  </a:tcPr>
                </a:tc>
                <a:tc>
                  <a:txBody>
                    <a:bodyPr/>
                    <a:lstStyle/>
                    <a:p>
                      <a:pPr algn="ctr" fontAlgn="b"/>
                      <a:r>
                        <a:rPr lang="en-GB" sz="1600" b="0" i="0" u="none" strike="noStrike">
                          <a:effectLst/>
                          <a:latin typeface="Calibri" panose="020F0502020204030204" pitchFamily="34" charset="0"/>
                        </a:rPr>
                        <a:t>-0.070</a:t>
                      </a:r>
                    </a:p>
                  </a:txBody>
                  <a:tcPr marL="9525" marR="9525" marT="9525" marB="0" anchor="ctr">
                    <a:lnL>
                      <a:noFill/>
                    </a:lnL>
                    <a:lnR>
                      <a:noFill/>
                    </a:lnR>
                    <a:lnT>
                      <a:noFill/>
                    </a:lnT>
                    <a:lnB>
                      <a:noFill/>
                    </a:lnB>
                    <a:solidFill>
                      <a:srgbClr val="F9A9AC"/>
                    </a:solidFill>
                  </a:tcPr>
                </a:tc>
                <a:tc>
                  <a:txBody>
                    <a:bodyPr/>
                    <a:lstStyle/>
                    <a:p>
                      <a:pPr algn="ctr" fontAlgn="b"/>
                      <a:r>
                        <a:rPr lang="en-GB" sz="1600" b="0" i="0" u="none" strike="noStrike" dirty="0">
                          <a:effectLst/>
                          <a:latin typeface="Calibri" panose="020F0502020204030204" pitchFamily="34" charset="0"/>
                        </a:rPr>
                        <a:t>1.000</a:t>
                      </a:r>
                    </a:p>
                  </a:txBody>
                  <a:tcPr marL="9525" marR="9525" marT="9525" marB="0" anchor="ctr">
                    <a:lnL>
                      <a:noFill/>
                    </a:lnL>
                    <a:lnR>
                      <a:noFill/>
                    </a:lnR>
                    <a:lnT>
                      <a:noFill/>
                    </a:lnT>
                    <a:lnB>
                      <a:noFill/>
                    </a:lnB>
                    <a:solidFill>
                      <a:srgbClr val="4EA72E"/>
                    </a:solidFill>
                  </a:tcPr>
                </a:tc>
                <a:tc>
                  <a:txBody>
                    <a:bodyPr/>
                    <a:lstStyle/>
                    <a:p>
                      <a:pPr algn="ctr" fontAlgn="b"/>
                      <a:r>
                        <a:rPr lang="en-GB" sz="1600" b="0" i="0" u="none" strike="noStrike">
                          <a:effectLst/>
                          <a:latin typeface="Calibri" panose="020F0502020204030204" pitchFamily="34" charset="0"/>
                        </a:rPr>
                        <a:t>-0.012</a:t>
                      </a:r>
                    </a:p>
                  </a:txBody>
                  <a:tcPr marL="9525" marR="9525" marT="9525" marB="0" anchor="ctr">
                    <a:lnL>
                      <a:noFill/>
                    </a:lnL>
                    <a:lnR>
                      <a:noFill/>
                    </a:lnR>
                    <a:lnT>
                      <a:noFill/>
                    </a:lnT>
                    <a:lnB>
                      <a:noFill/>
                    </a:lnB>
                    <a:solidFill>
                      <a:srgbClr val="F8FBFC"/>
                    </a:solidFill>
                  </a:tcPr>
                </a:tc>
                <a:tc>
                  <a:txBody>
                    <a:bodyPr/>
                    <a:lstStyle/>
                    <a:p>
                      <a:pPr algn="ctr" fontAlgn="b"/>
                      <a:r>
                        <a:rPr lang="en-GB" sz="1600" b="0" i="0" u="none" strike="noStrike">
                          <a:solidFill>
                            <a:srgbClr val="FFFFFF"/>
                          </a:solidFill>
                          <a:effectLst/>
                          <a:latin typeface="Calibri" panose="020F0502020204030204" pitchFamily="34" charset="0"/>
                        </a:rPr>
                        <a:t>0.000</a:t>
                      </a:r>
                    </a:p>
                  </a:txBody>
                  <a:tcPr marL="9525" marR="9525" marT="9525" marB="0" anchor="ctr">
                    <a:lnL>
                      <a:noFill/>
                    </a:lnL>
                    <a:lnR>
                      <a:noFill/>
                    </a:lnR>
                    <a:lnT>
                      <a:noFill/>
                    </a:lnT>
                    <a:lnB>
                      <a:noFill/>
                    </a:lnB>
                    <a:noFill/>
                  </a:tcPr>
                </a:tc>
                <a:tc>
                  <a:txBody>
                    <a:bodyPr/>
                    <a:lstStyle/>
                    <a:p>
                      <a:pPr algn="ctr" fontAlgn="b"/>
                      <a:r>
                        <a:rPr lang="en-GB" sz="1600" b="0" i="0" u="none" strike="noStrike">
                          <a:effectLst/>
                          <a:latin typeface="Calibri" panose="020F0502020204030204" pitchFamily="34" charset="0"/>
                        </a:rPr>
                        <a:t>0.015</a:t>
                      </a:r>
                    </a:p>
                  </a:txBody>
                  <a:tcPr marL="9525" marR="9525" marT="9525" marB="0" anchor="ctr">
                    <a:lnL>
                      <a:noFill/>
                    </a:lnL>
                    <a:lnR>
                      <a:noFill/>
                    </a:lnR>
                    <a:lnT>
                      <a:noFill/>
                    </a:lnT>
                    <a:lnB>
                      <a:noFill/>
                    </a:lnB>
                    <a:solidFill>
                      <a:srgbClr val="E5F3EB"/>
                    </a:solidFill>
                  </a:tcPr>
                </a:tc>
                <a:tc>
                  <a:txBody>
                    <a:bodyPr/>
                    <a:lstStyle/>
                    <a:p>
                      <a:pPr algn="ctr" fontAlgn="b"/>
                      <a:r>
                        <a:rPr lang="en-GB" sz="1600" b="0" i="0" u="none" strike="noStrike">
                          <a:effectLst/>
                          <a:latin typeface="Calibri" panose="020F0502020204030204" pitchFamily="34" charset="0"/>
                        </a:rPr>
                        <a:t>-0.011</a:t>
                      </a:r>
                    </a:p>
                  </a:txBody>
                  <a:tcPr marL="9525" marR="9525" marT="9525" marB="0" anchor="ctr">
                    <a:lnL>
                      <a:noFill/>
                    </a:lnL>
                    <a:lnR>
                      <a:noFill/>
                    </a:lnR>
                    <a:lnT>
                      <a:noFill/>
                    </a:lnT>
                    <a:lnB>
                      <a:noFill/>
                    </a:lnB>
                    <a:solidFill>
                      <a:srgbClr val="F8FAFB"/>
                    </a:solidFill>
                  </a:tcPr>
                </a:tc>
                <a:tc>
                  <a:txBody>
                    <a:bodyPr/>
                    <a:lstStyle/>
                    <a:p>
                      <a:pPr algn="ctr" fontAlgn="b"/>
                      <a:r>
                        <a:rPr lang="en-GB" sz="1600" b="0" i="0" u="none" strike="noStrike">
                          <a:effectLst/>
                          <a:latin typeface="Calibri" panose="020F0502020204030204" pitchFamily="34" charset="0"/>
                        </a:rPr>
                        <a:t>0.057</a:t>
                      </a:r>
                    </a:p>
                  </a:txBody>
                  <a:tcPr marL="9525" marR="9525" marT="9525" marB="0" anchor="ctr">
                    <a:lnL>
                      <a:noFill/>
                    </a:lnL>
                    <a:lnR>
                      <a:noFill/>
                    </a:lnR>
                    <a:lnT>
                      <a:noFill/>
                    </a:lnT>
                    <a:lnB>
                      <a:noFill/>
                    </a:lnB>
                    <a:solidFill>
                      <a:srgbClr val="C7E7D2"/>
                    </a:solidFill>
                  </a:tcPr>
                </a:tc>
                <a:tc>
                  <a:txBody>
                    <a:bodyPr/>
                    <a:lstStyle/>
                    <a:p>
                      <a:pPr algn="ctr" fontAlgn="b"/>
                      <a:r>
                        <a:rPr lang="en-GB" sz="1600" b="0" i="0" u="none" strike="noStrike">
                          <a:effectLst/>
                          <a:latin typeface="Calibri" panose="020F0502020204030204" pitchFamily="34" charset="0"/>
                        </a:rPr>
                        <a:t>-0.038</a:t>
                      </a:r>
                    </a:p>
                  </a:txBody>
                  <a:tcPr marL="9525" marR="9525" marT="9525" marB="0" anchor="ctr">
                    <a:lnL>
                      <a:noFill/>
                    </a:lnL>
                    <a:lnR>
                      <a:noFill/>
                    </a:lnR>
                    <a:lnT>
                      <a:noFill/>
                    </a:lnT>
                    <a:lnB>
                      <a:noFill/>
                    </a:lnB>
                    <a:solidFill>
                      <a:srgbClr val="FBDBDE"/>
                    </a:solidFill>
                  </a:tcPr>
                </a:tc>
                <a:extLst>
                  <a:ext uri="{0D108BD9-81ED-4DB2-BD59-A6C34878D82A}">
                    <a16:rowId xmlns:a16="http://schemas.microsoft.com/office/drawing/2014/main" val="1919286567"/>
                  </a:ext>
                </a:extLst>
              </a:tr>
              <a:tr h="359099">
                <a:tc rowSpan="3">
                  <a:txBody>
                    <a:bodyPr/>
                    <a:lstStyle/>
                    <a:p>
                      <a:pPr algn="ctr" fontAlgn="b"/>
                      <a:r>
                        <a:rPr lang="en-GB" sz="1600" b="0" i="0" u="none" strike="noStrike">
                          <a:effectLst/>
                          <a:latin typeface="Calibri" panose="020F0502020204030204" pitchFamily="34" charset="0"/>
                        </a:rPr>
                        <a:t>Disability</a:t>
                      </a:r>
                    </a:p>
                  </a:txBody>
                  <a:tcPr marL="41109" marR="41109" marT="41109" marB="41109" vert="vert270" anchor="b">
                    <a:lnL>
                      <a:noFill/>
                    </a:lnL>
                    <a:lnR>
                      <a:noFill/>
                    </a:lnR>
                    <a:lnT>
                      <a:noFill/>
                    </a:lnT>
                    <a:lnB>
                      <a:noFill/>
                    </a:lnB>
                    <a:noFill/>
                  </a:tcPr>
                </a:tc>
                <a:tc>
                  <a:txBody>
                    <a:bodyPr/>
                    <a:lstStyle/>
                    <a:p>
                      <a:pPr algn="l" fontAlgn="b"/>
                      <a:r>
                        <a:rPr lang="en-GB" sz="1600" b="0" i="0" u="none" strike="noStrike">
                          <a:effectLst/>
                          <a:latin typeface="Calibri" panose="020F0502020204030204" pitchFamily="34" charset="0"/>
                        </a:rPr>
                        <a:t> Physical</a:t>
                      </a:r>
                    </a:p>
                  </a:txBody>
                  <a:tcPr marL="41109" marR="41109" marT="41109" marB="41109"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b"/>
                      <a:r>
                        <a:rPr lang="en-GB" sz="1600" b="0" i="0" u="none" strike="noStrike">
                          <a:effectLst/>
                          <a:latin typeface="Calibri" panose="020F0502020204030204" pitchFamily="34" charset="0"/>
                        </a:rPr>
                        <a:t>0.040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D3ECDC"/>
                    </a:solidFill>
                  </a:tcPr>
                </a:tc>
                <a:tc>
                  <a:txBody>
                    <a:bodyPr/>
                    <a:lstStyle/>
                    <a:p>
                      <a:pPr algn="ctr" fontAlgn="b"/>
                      <a:r>
                        <a:rPr lang="en-GB" sz="1600" b="0" i="0" u="none" strike="noStrike">
                          <a:solidFill>
                            <a:srgbClr val="FFFFFF"/>
                          </a:solidFill>
                          <a:effectLst/>
                          <a:latin typeface="Calibri" panose="020F0502020204030204" pitchFamily="34" charset="0"/>
                        </a:rPr>
                        <a:t>0.000</a:t>
                      </a:r>
                    </a:p>
                  </a:txBody>
                  <a:tcPr marL="9525" marR="9525" marT="9525" marB="0" anchor="ctr">
                    <a:lnL>
                      <a:noFill/>
                    </a:lnL>
                    <a:lnR>
                      <a:noFill/>
                    </a:lnR>
                    <a:lnT>
                      <a:noFill/>
                    </a:lnT>
                    <a:lnB>
                      <a:noFill/>
                    </a:lnB>
                    <a:noFill/>
                  </a:tcPr>
                </a:tc>
                <a:tc>
                  <a:txBody>
                    <a:bodyPr/>
                    <a:lstStyle/>
                    <a:p>
                      <a:pPr algn="ctr" fontAlgn="b"/>
                      <a:r>
                        <a:rPr lang="en-GB" sz="1600" b="0" i="0" u="none" strike="noStrike">
                          <a:effectLst/>
                          <a:latin typeface="Calibri" panose="020F0502020204030204" pitchFamily="34" charset="0"/>
                        </a:rPr>
                        <a:t>-0.019</a:t>
                      </a:r>
                    </a:p>
                  </a:txBody>
                  <a:tcPr marL="9525" marR="9525" marT="9525" marB="0" anchor="ctr">
                    <a:lnL>
                      <a:noFill/>
                    </a:lnL>
                    <a:lnR>
                      <a:noFill/>
                    </a:lnR>
                    <a:lnT>
                      <a:noFill/>
                    </a:lnT>
                    <a:lnB>
                      <a:noFill/>
                    </a:lnB>
                    <a:solidFill>
                      <a:srgbClr val="FBFAFD"/>
                    </a:solidFill>
                  </a:tcPr>
                </a:tc>
                <a:tc>
                  <a:txBody>
                    <a:bodyPr/>
                    <a:lstStyle/>
                    <a:p>
                      <a:pPr algn="ctr" fontAlgn="b"/>
                      <a:r>
                        <a:rPr lang="en-GB" sz="1600" b="0" i="0" u="none" strike="noStrike">
                          <a:effectLst/>
                          <a:latin typeface="Calibri" panose="020F0502020204030204" pitchFamily="34" charset="0"/>
                        </a:rPr>
                        <a:t>-0.012</a:t>
                      </a:r>
                    </a:p>
                  </a:txBody>
                  <a:tcPr marL="9525" marR="9525" marT="9525" marB="0" anchor="ctr">
                    <a:lnL>
                      <a:noFill/>
                    </a:lnL>
                    <a:lnR>
                      <a:noFill/>
                    </a:lnR>
                    <a:lnT>
                      <a:noFill/>
                    </a:lnT>
                    <a:lnB>
                      <a:noFill/>
                    </a:lnB>
                    <a:solidFill>
                      <a:srgbClr val="F8FBFC"/>
                    </a:solidFill>
                  </a:tcPr>
                </a:tc>
                <a:tc>
                  <a:txBody>
                    <a:bodyPr/>
                    <a:lstStyle/>
                    <a:p>
                      <a:pPr algn="ctr" fontAlgn="b"/>
                      <a:r>
                        <a:rPr lang="en-GB" sz="1600" b="0" i="0" u="none" strike="noStrike" dirty="0">
                          <a:effectLst/>
                          <a:latin typeface="Calibri" panose="020F0502020204030204" pitchFamily="34" charset="0"/>
                        </a:rPr>
                        <a:t>1.000</a:t>
                      </a:r>
                    </a:p>
                  </a:txBody>
                  <a:tcPr marL="9525" marR="9525" marT="9525" marB="0" anchor="ctr">
                    <a:lnL>
                      <a:noFill/>
                    </a:lnL>
                    <a:lnR>
                      <a:noFill/>
                    </a:lnR>
                    <a:lnT>
                      <a:noFill/>
                    </a:lnT>
                    <a:lnB>
                      <a:noFill/>
                    </a:lnB>
                    <a:solidFill>
                      <a:srgbClr val="4EA72E"/>
                    </a:solidFill>
                  </a:tcPr>
                </a:tc>
                <a:tc>
                  <a:txBody>
                    <a:bodyPr/>
                    <a:lstStyle/>
                    <a:p>
                      <a:pPr algn="ctr" fontAlgn="b"/>
                      <a:r>
                        <a:rPr lang="en-GB" sz="1600" b="0" i="0" u="none" strike="noStrike">
                          <a:effectLst/>
                          <a:latin typeface="Calibri" panose="020F0502020204030204" pitchFamily="34" charset="0"/>
                        </a:rPr>
                        <a:t>-0.072</a:t>
                      </a:r>
                    </a:p>
                  </a:txBody>
                  <a:tcPr marL="9525" marR="9525" marT="9525" marB="0" anchor="ctr">
                    <a:lnL>
                      <a:noFill/>
                    </a:lnL>
                    <a:lnR>
                      <a:noFill/>
                    </a:lnR>
                    <a:lnT>
                      <a:noFill/>
                    </a:lnT>
                    <a:lnB>
                      <a:noFill/>
                    </a:lnB>
                    <a:solidFill>
                      <a:srgbClr val="F9A6A8"/>
                    </a:solidFill>
                  </a:tcPr>
                </a:tc>
                <a:tc>
                  <a:txBody>
                    <a:bodyPr/>
                    <a:lstStyle/>
                    <a:p>
                      <a:pPr algn="ctr" fontAlgn="b"/>
                      <a:r>
                        <a:rPr lang="en-GB" sz="1600" b="0" i="0" u="none" strike="noStrike">
                          <a:effectLst/>
                          <a:latin typeface="Calibri" panose="020F0502020204030204" pitchFamily="34" charset="0"/>
                        </a:rPr>
                        <a:t>-0.061</a:t>
                      </a:r>
                    </a:p>
                  </a:txBody>
                  <a:tcPr marL="9525" marR="9525" marT="9525" marB="0" anchor="ctr">
                    <a:lnL>
                      <a:noFill/>
                    </a:lnL>
                    <a:lnR>
                      <a:noFill/>
                    </a:lnR>
                    <a:lnT>
                      <a:noFill/>
                    </a:lnT>
                    <a:lnB>
                      <a:noFill/>
                    </a:lnB>
                    <a:solidFill>
                      <a:srgbClr val="FAB8BA"/>
                    </a:solidFill>
                  </a:tcPr>
                </a:tc>
                <a:tc>
                  <a:txBody>
                    <a:bodyPr/>
                    <a:lstStyle/>
                    <a:p>
                      <a:pPr algn="ctr" fontAlgn="b"/>
                      <a:r>
                        <a:rPr lang="en-GB" sz="1600" b="0" i="0" u="none" strike="noStrike">
                          <a:effectLst/>
                          <a:latin typeface="Calibri" panose="020F0502020204030204" pitchFamily="34" charset="0"/>
                        </a:rPr>
                        <a:t>0.025</a:t>
                      </a:r>
                    </a:p>
                  </a:txBody>
                  <a:tcPr marL="9525" marR="9525" marT="9525" marB="0" anchor="ctr">
                    <a:lnL>
                      <a:noFill/>
                    </a:lnL>
                    <a:lnR>
                      <a:noFill/>
                    </a:lnR>
                    <a:lnT>
                      <a:noFill/>
                    </a:lnT>
                    <a:lnB>
                      <a:noFill/>
                    </a:lnB>
                    <a:solidFill>
                      <a:srgbClr val="DEF0E5"/>
                    </a:solidFill>
                  </a:tcPr>
                </a:tc>
                <a:tc>
                  <a:txBody>
                    <a:bodyPr/>
                    <a:lstStyle/>
                    <a:p>
                      <a:pPr algn="ctr" fontAlgn="b"/>
                      <a:r>
                        <a:rPr lang="en-GB" sz="1600" b="0" i="0" u="none" strike="noStrike">
                          <a:effectLst/>
                          <a:latin typeface="Calibri" panose="020F0502020204030204" pitchFamily="34" charset="0"/>
                        </a:rPr>
                        <a:t>-0.013</a:t>
                      </a:r>
                    </a:p>
                  </a:txBody>
                  <a:tcPr marL="9525" marR="9525" marT="9525" marB="0" anchor="ctr">
                    <a:lnL>
                      <a:noFill/>
                    </a:lnL>
                    <a:lnR>
                      <a:noFill/>
                    </a:lnR>
                    <a:lnT>
                      <a:noFill/>
                    </a:lnT>
                    <a:lnB>
                      <a:noFill/>
                    </a:lnB>
                    <a:solidFill>
                      <a:srgbClr val="F9FBFC"/>
                    </a:solidFill>
                  </a:tcPr>
                </a:tc>
                <a:tc>
                  <a:txBody>
                    <a:bodyPr/>
                    <a:lstStyle/>
                    <a:p>
                      <a:pPr algn="ctr" fontAlgn="b"/>
                      <a:r>
                        <a:rPr lang="en-GB" sz="1600" b="0" i="0" u="none" strike="noStrike">
                          <a:solidFill>
                            <a:srgbClr val="FFFFFF"/>
                          </a:solidFill>
                          <a:effectLst/>
                          <a:latin typeface="Calibri" panose="020F0502020204030204" pitchFamily="34" charset="0"/>
                        </a:rPr>
                        <a:t>0.000</a:t>
                      </a:r>
                    </a:p>
                  </a:txBody>
                  <a:tcPr marL="9525" marR="9525" marT="9525" marB="0" anchor="ctr">
                    <a:lnL>
                      <a:noFill/>
                    </a:lnL>
                    <a:lnR>
                      <a:noFill/>
                    </a:lnR>
                    <a:lnT>
                      <a:noFill/>
                    </a:lnT>
                    <a:lnB>
                      <a:noFill/>
                    </a:lnB>
                    <a:noFill/>
                  </a:tcPr>
                </a:tc>
                <a:extLst>
                  <a:ext uri="{0D108BD9-81ED-4DB2-BD59-A6C34878D82A}">
                    <a16:rowId xmlns:a16="http://schemas.microsoft.com/office/drawing/2014/main" val="802541128"/>
                  </a:ext>
                </a:extLst>
              </a:tr>
              <a:tr h="359099">
                <a:tc vMerge="1">
                  <a:txBody>
                    <a:bodyPr/>
                    <a:lstStyle/>
                    <a:p>
                      <a:endParaRPr lang="en-GB"/>
                    </a:p>
                  </a:txBody>
                  <a:tcPr/>
                </a:tc>
                <a:tc>
                  <a:txBody>
                    <a:bodyPr/>
                    <a:lstStyle/>
                    <a:p>
                      <a:pPr algn="l" fontAlgn="b"/>
                      <a:r>
                        <a:rPr lang="en-GB" sz="1600" b="0" i="0" u="none" strike="noStrike">
                          <a:effectLst/>
                          <a:latin typeface="Calibri" panose="020F0502020204030204" pitchFamily="34" charset="0"/>
                        </a:rPr>
                        <a:t> Learning</a:t>
                      </a:r>
                    </a:p>
                  </a:txBody>
                  <a:tcPr marL="41109" marR="41109" marT="41109" marB="41109"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b"/>
                      <a:r>
                        <a:rPr lang="en-GB" sz="1600" b="0" i="0" u="none" strike="noStrike">
                          <a:effectLst/>
                          <a:latin typeface="Calibri" panose="020F0502020204030204" pitchFamily="34" charset="0"/>
                        </a:rPr>
                        <a:t>-0.019</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FBF9FC"/>
                    </a:solidFill>
                  </a:tcPr>
                </a:tc>
                <a:tc>
                  <a:txBody>
                    <a:bodyPr/>
                    <a:lstStyle/>
                    <a:p>
                      <a:pPr algn="ctr" fontAlgn="b"/>
                      <a:r>
                        <a:rPr lang="en-GB" sz="1600" b="0" i="0" u="none" strike="noStrike">
                          <a:effectLst/>
                          <a:latin typeface="Calibri" panose="020F0502020204030204" pitchFamily="34" charset="0"/>
                        </a:rPr>
                        <a:t>-0.011</a:t>
                      </a:r>
                    </a:p>
                  </a:txBody>
                  <a:tcPr marL="9525" marR="9525" marT="9525" marB="0" anchor="ctr">
                    <a:lnL>
                      <a:noFill/>
                    </a:lnL>
                    <a:lnR>
                      <a:noFill/>
                    </a:lnR>
                    <a:lnT>
                      <a:noFill/>
                    </a:lnT>
                    <a:lnB>
                      <a:noFill/>
                    </a:lnB>
                    <a:solidFill>
                      <a:srgbClr val="F7FAFB"/>
                    </a:solidFill>
                  </a:tcPr>
                </a:tc>
                <a:tc>
                  <a:txBody>
                    <a:bodyPr/>
                    <a:lstStyle/>
                    <a:p>
                      <a:pPr algn="ctr" fontAlgn="b"/>
                      <a:r>
                        <a:rPr lang="en-GB" sz="1600" b="0" i="0" u="none" strike="noStrike">
                          <a:effectLst/>
                          <a:latin typeface="Calibri" panose="020F0502020204030204" pitchFamily="34" charset="0"/>
                        </a:rPr>
                        <a:t>-0.044</a:t>
                      </a:r>
                    </a:p>
                  </a:txBody>
                  <a:tcPr marL="9525" marR="9525" marT="9525" marB="0" anchor="ctr">
                    <a:lnL>
                      <a:noFill/>
                    </a:lnL>
                    <a:lnR>
                      <a:noFill/>
                    </a:lnR>
                    <a:lnT>
                      <a:noFill/>
                    </a:lnT>
                    <a:lnB>
                      <a:noFill/>
                    </a:lnB>
                    <a:solidFill>
                      <a:srgbClr val="FAD2D4"/>
                    </a:solidFill>
                  </a:tcPr>
                </a:tc>
                <a:tc>
                  <a:txBody>
                    <a:bodyPr/>
                    <a:lstStyle/>
                    <a:p>
                      <a:pPr algn="ctr" fontAlgn="b"/>
                      <a:endParaRPr lang="en-GB" sz="1600" b="0" i="0" u="none" strike="noStrike">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b"/>
                      <a:r>
                        <a:rPr lang="en-GB" sz="1600" b="0" i="0" u="none" strike="noStrike" dirty="0">
                          <a:effectLst/>
                          <a:latin typeface="Calibri" panose="020F0502020204030204" pitchFamily="34" charset="0"/>
                        </a:rPr>
                        <a:t>-0.072</a:t>
                      </a:r>
                    </a:p>
                  </a:txBody>
                  <a:tcPr marL="9525" marR="9525" marT="9525" marB="0" anchor="ctr">
                    <a:lnL>
                      <a:noFill/>
                    </a:lnL>
                    <a:lnR>
                      <a:noFill/>
                    </a:lnR>
                    <a:lnT>
                      <a:noFill/>
                    </a:lnT>
                    <a:lnB>
                      <a:noFill/>
                    </a:lnB>
                    <a:solidFill>
                      <a:srgbClr val="F9A6A8"/>
                    </a:solidFill>
                  </a:tcPr>
                </a:tc>
                <a:tc>
                  <a:txBody>
                    <a:bodyPr/>
                    <a:lstStyle/>
                    <a:p>
                      <a:pPr algn="ctr" fontAlgn="b"/>
                      <a:r>
                        <a:rPr lang="en-GB" sz="1600" b="0" i="0" u="none" strike="noStrike">
                          <a:effectLst/>
                          <a:latin typeface="Calibri" panose="020F0502020204030204" pitchFamily="34" charset="0"/>
                        </a:rPr>
                        <a:t>1.000</a:t>
                      </a:r>
                    </a:p>
                  </a:txBody>
                  <a:tcPr marL="9525" marR="9525" marT="9525" marB="0" anchor="ctr">
                    <a:lnL>
                      <a:noFill/>
                    </a:lnL>
                    <a:lnR>
                      <a:noFill/>
                    </a:lnR>
                    <a:lnT>
                      <a:noFill/>
                    </a:lnT>
                    <a:lnB>
                      <a:noFill/>
                    </a:lnB>
                    <a:solidFill>
                      <a:srgbClr val="4EA72E"/>
                    </a:solidFill>
                  </a:tcPr>
                </a:tc>
                <a:tc>
                  <a:txBody>
                    <a:bodyPr/>
                    <a:lstStyle/>
                    <a:p>
                      <a:pPr algn="ctr" fontAlgn="b"/>
                      <a:r>
                        <a:rPr lang="en-GB" sz="1600" b="0" i="0" u="none" strike="noStrike">
                          <a:effectLst/>
                          <a:latin typeface="Calibri" panose="020F0502020204030204" pitchFamily="34" charset="0"/>
                        </a:rPr>
                        <a:t>-0.079</a:t>
                      </a:r>
                    </a:p>
                  </a:txBody>
                  <a:tcPr marL="9525" marR="9525" marT="9525" marB="0" anchor="ctr">
                    <a:lnL>
                      <a:noFill/>
                    </a:lnL>
                    <a:lnR>
                      <a:noFill/>
                    </a:lnR>
                    <a:lnT>
                      <a:noFill/>
                    </a:lnT>
                    <a:lnB>
                      <a:noFill/>
                    </a:lnB>
                    <a:solidFill>
                      <a:srgbClr val="F99A9C"/>
                    </a:solidFill>
                  </a:tcPr>
                </a:tc>
                <a:tc>
                  <a:txBody>
                    <a:bodyPr/>
                    <a:lstStyle/>
                    <a:p>
                      <a:pPr algn="ctr" fontAlgn="b"/>
                      <a:r>
                        <a:rPr lang="en-GB" sz="1600" b="0" i="0" u="none" strike="noStrike">
                          <a:effectLst/>
                          <a:latin typeface="Calibri" panose="020F0502020204030204" pitchFamily="34" charset="0"/>
                        </a:rPr>
                        <a:t>0.059</a:t>
                      </a:r>
                    </a:p>
                  </a:txBody>
                  <a:tcPr marL="9525" marR="9525" marT="9525" marB="0" anchor="ctr">
                    <a:lnL>
                      <a:noFill/>
                    </a:lnL>
                    <a:lnR>
                      <a:noFill/>
                    </a:lnR>
                    <a:lnT>
                      <a:noFill/>
                    </a:lnT>
                    <a:lnB>
                      <a:noFill/>
                    </a:lnB>
                    <a:solidFill>
                      <a:srgbClr val="C6E6D0"/>
                    </a:solidFill>
                  </a:tcPr>
                </a:tc>
                <a:tc>
                  <a:txBody>
                    <a:bodyPr/>
                    <a:lstStyle/>
                    <a:p>
                      <a:pPr algn="ctr" fontAlgn="b"/>
                      <a:r>
                        <a:rPr lang="en-GB" sz="1600" b="0" i="0" u="none" strike="noStrike">
                          <a:effectLst/>
                          <a:latin typeface="Calibri" panose="020F0502020204030204" pitchFamily="34" charset="0"/>
                        </a:rPr>
                        <a:t>-0.021</a:t>
                      </a:r>
                    </a:p>
                  </a:txBody>
                  <a:tcPr marL="9525" marR="9525" marT="9525" marB="0" anchor="ctr">
                    <a:lnL>
                      <a:noFill/>
                    </a:lnL>
                    <a:lnR>
                      <a:noFill/>
                    </a:lnR>
                    <a:lnT>
                      <a:noFill/>
                    </a:lnT>
                    <a:lnB>
                      <a:noFill/>
                    </a:lnB>
                    <a:solidFill>
                      <a:srgbClr val="FBF6F9"/>
                    </a:solidFill>
                  </a:tcPr>
                </a:tc>
                <a:tc>
                  <a:txBody>
                    <a:bodyPr/>
                    <a:lstStyle/>
                    <a:p>
                      <a:pPr algn="ctr" fontAlgn="b"/>
                      <a:r>
                        <a:rPr lang="en-GB" sz="1600" b="0" i="0" u="none" strike="noStrike">
                          <a:effectLst/>
                          <a:latin typeface="Calibri" panose="020F0502020204030204" pitchFamily="34" charset="0"/>
                        </a:rPr>
                        <a:t>-0.044</a:t>
                      </a:r>
                    </a:p>
                  </a:txBody>
                  <a:tcPr marL="9525" marR="9525" marT="9525" marB="0" anchor="ctr">
                    <a:lnL>
                      <a:noFill/>
                    </a:lnL>
                    <a:lnR>
                      <a:noFill/>
                    </a:lnR>
                    <a:lnT>
                      <a:noFill/>
                    </a:lnT>
                    <a:lnB>
                      <a:noFill/>
                    </a:lnB>
                    <a:solidFill>
                      <a:srgbClr val="FAD2D5"/>
                    </a:solidFill>
                  </a:tcPr>
                </a:tc>
                <a:extLst>
                  <a:ext uri="{0D108BD9-81ED-4DB2-BD59-A6C34878D82A}">
                    <a16:rowId xmlns:a16="http://schemas.microsoft.com/office/drawing/2014/main" val="1792669739"/>
                  </a:ext>
                </a:extLst>
              </a:tr>
              <a:tr h="359099">
                <a:tc vMerge="1">
                  <a:txBody>
                    <a:bodyPr/>
                    <a:lstStyle/>
                    <a:p>
                      <a:endParaRPr lang="en-GB"/>
                    </a:p>
                  </a:txBody>
                  <a:tcPr/>
                </a:tc>
                <a:tc>
                  <a:txBody>
                    <a:bodyPr/>
                    <a:lstStyle/>
                    <a:p>
                      <a:pPr algn="l" fontAlgn="b"/>
                      <a:r>
                        <a:rPr lang="en-GB" sz="1600" b="0" i="0" u="none" strike="noStrike">
                          <a:effectLst/>
                          <a:latin typeface="Calibri" panose="020F0502020204030204" pitchFamily="34" charset="0"/>
                        </a:rPr>
                        <a:t> Mental</a:t>
                      </a:r>
                    </a:p>
                  </a:txBody>
                  <a:tcPr marL="41109" marR="41109" marT="41109" marB="41109"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b"/>
                      <a:r>
                        <a:rPr lang="en-GB" sz="1600" b="0" i="0" u="none" strike="noStrike">
                          <a:effectLst/>
                          <a:latin typeface="Calibri" panose="020F0502020204030204" pitchFamily="34" charset="0"/>
                        </a:rPr>
                        <a:t>0.097</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ABDCB9"/>
                    </a:solidFill>
                  </a:tcPr>
                </a:tc>
                <a:tc>
                  <a:txBody>
                    <a:bodyPr/>
                    <a:lstStyle/>
                    <a:p>
                      <a:pPr algn="ctr" fontAlgn="b"/>
                      <a:r>
                        <a:rPr lang="en-GB" sz="1600" b="0" i="0" u="none" strike="noStrike">
                          <a:effectLst/>
                          <a:latin typeface="Calibri" panose="020F0502020204030204" pitchFamily="34" charset="0"/>
                        </a:rPr>
                        <a:t>-0.029</a:t>
                      </a:r>
                    </a:p>
                  </a:txBody>
                  <a:tcPr marL="9525" marR="9525" marT="9525" marB="0" anchor="ctr">
                    <a:lnL>
                      <a:noFill/>
                    </a:lnL>
                    <a:lnR>
                      <a:noFill/>
                    </a:lnR>
                    <a:lnT>
                      <a:noFill/>
                    </a:lnT>
                    <a:lnB>
                      <a:noFill/>
                    </a:lnB>
                    <a:solidFill>
                      <a:srgbClr val="FBE9EC"/>
                    </a:solidFill>
                  </a:tcPr>
                </a:tc>
                <a:tc>
                  <a:txBody>
                    <a:bodyPr/>
                    <a:lstStyle/>
                    <a:p>
                      <a:pPr algn="ctr" fontAlgn="b"/>
                      <a:r>
                        <a:rPr lang="en-GB" sz="1600" b="0" i="0" u="none" strike="noStrike">
                          <a:effectLst/>
                          <a:latin typeface="Calibri" panose="020F0502020204030204" pitchFamily="34" charset="0"/>
                        </a:rPr>
                        <a:t>-0.032</a:t>
                      </a:r>
                    </a:p>
                  </a:txBody>
                  <a:tcPr marL="9525" marR="9525" marT="9525" marB="0" anchor="ctr">
                    <a:lnL>
                      <a:noFill/>
                    </a:lnL>
                    <a:lnR>
                      <a:noFill/>
                    </a:lnR>
                    <a:lnT>
                      <a:noFill/>
                    </a:lnT>
                    <a:lnB>
                      <a:noFill/>
                    </a:lnB>
                    <a:solidFill>
                      <a:srgbClr val="FBE6E9"/>
                    </a:solidFill>
                  </a:tcPr>
                </a:tc>
                <a:tc>
                  <a:txBody>
                    <a:bodyPr/>
                    <a:lstStyle/>
                    <a:p>
                      <a:pPr algn="ctr" fontAlgn="b"/>
                      <a:r>
                        <a:rPr lang="en-GB" sz="1600" b="0" i="0" u="none" strike="noStrike">
                          <a:effectLst/>
                          <a:latin typeface="Calibri" panose="020F0502020204030204" pitchFamily="34" charset="0"/>
                        </a:rPr>
                        <a:t>0.015</a:t>
                      </a:r>
                    </a:p>
                  </a:txBody>
                  <a:tcPr marL="9525" marR="9525" marT="9525" marB="0" anchor="ctr">
                    <a:lnL>
                      <a:noFill/>
                    </a:lnL>
                    <a:lnR>
                      <a:noFill/>
                    </a:lnR>
                    <a:lnT>
                      <a:noFill/>
                    </a:lnT>
                    <a:lnB>
                      <a:noFill/>
                    </a:lnB>
                    <a:solidFill>
                      <a:srgbClr val="E5F3EB"/>
                    </a:solidFill>
                  </a:tcPr>
                </a:tc>
                <a:tc>
                  <a:txBody>
                    <a:bodyPr/>
                    <a:lstStyle/>
                    <a:p>
                      <a:pPr algn="ctr" fontAlgn="b"/>
                      <a:r>
                        <a:rPr lang="en-GB" sz="1600" b="0" i="0" u="none" strike="noStrike">
                          <a:effectLst/>
                          <a:latin typeface="Calibri" panose="020F0502020204030204" pitchFamily="34" charset="0"/>
                        </a:rPr>
                        <a:t>-0.061</a:t>
                      </a:r>
                    </a:p>
                  </a:txBody>
                  <a:tcPr marL="9525" marR="9525" marT="9525" marB="0" anchor="ctr">
                    <a:lnL>
                      <a:noFill/>
                    </a:lnL>
                    <a:lnR>
                      <a:noFill/>
                    </a:lnR>
                    <a:lnT>
                      <a:noFill/>
                    </a:lnT>
                    <a:lnB>
                      <a:noFill/>
                    </a:lnB>
                    <a:solidFill>
                      <a:srgbClr val="FAB8BA"/>
                    </a:solidFill>
                  </a:tcPr>
                </a:tc>
                <a:tc>
                  <a:txBody>
                    <a:bodyPr/>
                    <a:lstStyle/>
                    <a:p>
                      <a:pPr algn="ctr" fontAlgn="b"/>
                      <a:r>
                        <a:rPr lang="en-GB" sz="1600" b="0" i="0" u="none" strike="noStrike" dirty="0">
                          <a:effectLst/>
                          <a:latin typeface="Calibri" panose="020F0502020204030204" pitchFamily="34" charset="0"/>
                        </a:rPr>
                        <a:t>-0.079</a:t>
                      </a:r>
                    </a:p>
                  </a:txBody>
                  <a:tcPr marL="9525" marR="9525" marT="9525" marB="0" anchor="ctr">
                    <a:lnL>
                      <a:noFill/>
                    </a:lnL>
                    <a:lnR>
                      <a:noFill/>
                    </a:lnR>
                    <a:lnT>
                      <a:noFill/>
                    </a:lnT>
                    <a:lnB>
                      <a:noFill/>
                    </a:lnB>
                    <a:solidFill>
                      <a:srgbClr val="F99A9C"/>
                    </a:solidFill>
                  </a:tcPr>
                </a:tc>
                <a:tc>
                  <a:txBody>
                    <a:bodyPr/>
                    <a:lstStyle/>
                    <a:p>
                      <a:pPr algn="ctr" fontAlgn="b"/>
                      <a:r>
                        <a:rPr lang="en-GB" sz="1600" b="0" i="0" u="none" strike="noStrike">
                          <a:effectLst/>
                          <a:latin typeface="Calibri" panose="020F0502020204030204" pitchFamily="34" charset="0"/>
                        </a:rPr>
                        <a:t>1.000</a:t>
                      </a:r>
                    </a:p>
                  </a:txBody>
                  <a:tcPr marL="9525" marR="9525" marT="9525" marB="0" anchor="ctr">
                    <a:lnL>
                      <a:noFill/>
                    </a:lnL>
                    <a:lnR>
                      <a:noFill/>
                    </a:lnR>
                    <a:lnT>
                      <a:noFill/>
                    </a:lnT>
                    <a:lnB>
                      <a:noFill/>
                    </a:lnB>
                    <a:solidFill>
                      <a:srgbClr val="4EA72E"/>
                    </a:solidFill>
                  </a:tcPr>
                </a:tc>
                <a:tc>
                  <a:txBody>
                    <a:bodyPr/>
                    <a:lstStyle/>
                    <a:p>
                      <a:pPr algn="ctr" fontAlgn="b"/>
                      <a:r>
                        <a:rPr lang="en-GB" sz="1600" b="0" i="0" u="none" strike="noStrike">
                          <a:effectLst/>
                          <a:latin typeface="Calibri" panose="020F0502020204030204" pitchFamily="34" charset="0"/>
                        </a:rPr>
                        <a:t>0.038</a:t>
                      </a:r>
                    </a:p>
                  </a:txBody>
                  <a:tcPr marL="9525" marR="9525" marT="9525" marB="0" anchor="ctr">
                    <a:lnL>
                      <a:noFill/>
                    </a:lnL>
                    <a:lnR>
                      <a:noFill/>
                    </a:lnR>
                    <a:lnT>
                      <a:noFill/>
                    </a:lnT>
                    <a:lnB>
                      <a:noFill/>
                    </a:lnB>
                    <a:solidFill>
                      <a:srgbClr val="D5ECDD"/>
                    </a:solidFill>
                  </a:tcPr>
                </a:tc>
                <a:tc>
                  <a:txBody>
                    <a:bodyPr/>
                    <a:lstStyle/>
                    <a:p>
                      <a:pPr algn="ctr" fontAlgn="b"/>
                      <a:r>
                        <a:rPr lang="en-GB" sz="1600" b="0" i="0" u="none" strike="noStrike">
                          <a:solidFill>
                            <a:srgbClr val="FFFFFF"/>
                          </a:solidFill>
                          <a:effectLst/>
                          <a:latin typeface="Calibri" panose="020F0502020204030204" pitchFamily="34" charset="0"/>
                        </a:rPr>
                        <a:t>0.000</a:t>
                      </a:r>
                    </a:p>
                  </a:txBody>
                  <a:tcPr marL="9525" marR="9525" marT="9525" marB="0" anchor="ctr">
                    <a:lnL>
                      <a:noFill/>
                    </a:lnL>
                    <a:lnR>
                      <a:noFill/>
                    </a:lnR>
                    <a:lnT>
                      <a:noFill/>
                    </a:lnT>
                    <a:lnB>
                      <a:noFill/>
                    </a:lnB>
                    <a:noFill/>
                  </a:tcPr>
                </a:tc>
                <a:tc>
                  <a:txBody>
                    <a:bodyPr/>
                    <a:lstStyle/>
                    <a:p>
                      <a:pPr algn="ctr" fontAlgn="b"/>
                      <a:r>
                        <a:rPr lang="en-GB" sz="1600" b="0" i="0" u="none" strike="noStrike">
                          <a:effectLst/>
                          <a:latin typeface="Calibri" panose="020F0502020204030204" pitchFamily="34" charset="0"/>
                        </a:rPr>
                        <a:t>-0.017</a:t>
                      </a:r>
                    </a:p>
                  </a:txBody>
                  <a:tcPr marL="9525" marR="9525" marT="9525" marB="0" anchor="ctr">
                    <a:lnL>
                      <a:noFill/>
                    </a:lnL>
                    <a:lnR>
                      <a:noFill/>
                    </a:lnR>
                    <a:lnT>
                      <a:noFill/>
                    </a:lnT>
                    <a:lnB>
                      <a:noFill/>
                    </a:lnB>
                    <a:solidFill>
                      <a:srgbClr val="FCFCFF"/>
                    </a:solidFill>
                  </a:tcPr>
                </a:tc>
                <a:extLst>
                  <a:ext uri="{0D108BD9-81ED-4DB2-BD59-A6C34878D82A}">
                    <a16:rowId xmlns:a16="http://schemas.microsoft.com/office/drawing/2014/main" val="33098533"/>
                  </a:ext>
                </a:extLst>
              </a:tr>
              <a:tr h="359099">
                <a:tc gridSpan="2">
                  <a:txBody>
                    <a:bodyPr/>
                    <a:lstStyle/>
                    <a:p>
                      <a:pPr algn="l" fontAlgn="b"/>
                      <a:r>
                        <a:rPr lang="en-GB" sz="1600" b="0" i="0" u="none" strike="noStrike">
                          <a:effectLst/>
                          <a:latin typeface="Calibri" panose="020F0502020204030204" pitchFamily="34" charset="0"/>
                        </a:rPr>
                        <a:t> Mature</a:t>
                      </a:r>
                    </a:p>
                  </a:txBody>
                  <a:tcPr marL="41109" marR="41109" marT="41109" marB="41109" anchor="b">
                    <a:lnL>
                      <a:noFill/>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b"/>
                      <a:r>
                        <a:rPr lang="en-GB" sz="1600" b="0" i="0" u="none" strike="noStrike">
                          <a:effectLst/>
                          <a:latin typeface="Calibri" panose="020F0502020204030204" pitchFamily="34" charset="0"/>
                        </a:rPr>
                        <a:t>0.031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DAEFE2"/>
                    </a:solidFill>
                  </a:tcPr>
                </a:tc>
                <a:tc>
                  <a:txBody>
                    <a:bodyPr/>
                    <a:lstStyle/>
                    <a:p>
                      <a:pPr algn="ctr" fontAlgn="b"/>
                      <a:r>
                        <a:rPr lang="en-GB" sz="1600" b="0" i="0" u="none" strike="noStrike">
                          <a:solidFill>
                            <a:srgbClr val="FFFFFF"/>
                          </a:solidFill>
                          <a:effectLst/>
                          <a:latin typeface="Calibri" panose="020F0502020204030204" pitchFamily="34" charset="0"/>
                        </a:rPr>
                        <a:t>0.000</a:t>
                      </a:r>
                    </a:p>
                  </a:txBody>
                  <a:tcPr marL="9525" marR="9525" marT="9525" marB="0" anchor="ctr">
                    <a:lnL>
                      <a:noFill/>
                    </a:lnL>
                    <a:lnR>
                      <a:noFill/>
                    </a:lnR>
                    <a:lnT>
                      <a:noFill/>
                    </a:lnT>
                    <a:lnB>
                      <a:noFill/>
                    </a:lnB>
                    <a:noFill/>
                  </a:tcPr>
                </a:tc>
                <a:tc>
                  <a:txBody>
                    <a:bodyPr/>
                    <a:lstStyle/>
                    <a:p>
                      <a:pPr algn="ctr" fontAlgn="b"/>
                      <a:r>
                        <a:rPr lang="en-GB" sz="1600" b="0" i="0" u="none" strike="noStrike">
                          <a:effectLst/>
                          <a:latin typeface="Calibri" panose="020F0502020204030204" pitchFamily="34" charset="0"/>
                        </a:rPr>
                        <a:t>-0.033</a:t>
                      </a:r>
                    </a:p>
                  </a:txBody>
                  <a:tcPr marL="9525" marR="9525" marT="9525" marB="0" anchor="ctr">
                    <a:lnL>
                      <a:noFill/>
                    </a:lnL>
                    <a:lnR>
                      <a:noFill/>
                    </a:lnR>
                    <a:lnT>
                      <a:noFill/>
                    </a:lnT>
                    <a:lnB>
                      <a:noFill/>
                    </a:lnB>
                    <a:solidFill>
                      <a:srgbClr val="FBE4E6"/>
                    </a:solidFill>
                  </a:tcPr>
                </a:tc>
                <a:tc>
                  <a:txBody>
                    <a:bodyPr/>
                    <a:lstStyle/>
                    <a:p>
                      <a:pPr algn="ctr" fontAlgn="b"/>
                      <a:r>
                        <a:rPr lang="en-GB" sz="1600" b="0" i="0" u="none" strike="noStrike">
                          <a:effectLst/>
                          <a:latin typeface="Calibri" panose="020F0502020204030204" pitchFamily="34" charset="0"/>
                        </a:rPr>
                        <a:t>-0.011</a:t>
                      </a:r>
                    </a:p>
                  </a:txBody>
                  <a:tcPr marL="9525" marR="9525" marT="9525" marB="0" anchor="ctr">
                    <a:lnL>
                      <a:noFill/>
                    </a:lnL>
                    <a:lnR>
                      <a:noFill/>
                    </a:lnR>
                    <a:lnT>
                      <a:noFill/>
                    </a:lnT>
                    <a:lnB>
                      <a:noFill/>
                    </a:lnB>
                    <a:solidFill>
                      <a:srgbClr val="F8FAFB"/>
                    </a:solidFill>
                  </a:tcPr>
                </a:tc>
                <a:tc>
                  <a:txBody>
                    <a:bodyPr/>
                    <a:lstStyle/>
                    <a:p>
                      <a:pPr algn="ctr" fontAlgn="b"/>
                      <a:r>
                        <a:rPr lang="en-GB" sz="1600" b="0" i="0" u="none" strike="noStrike">
                          <a:effectLst/>
                          <a:latin typeface="Calibri" panose="020F0502020204030204" pitchFamily="34" charset="0"/>
                        </a:rPr>
                        <a:t>0.025</a:t>
                      </a:r>
                    </a:p>
                  </a:txBody>
                  <a:tcPr marL="9525" marR="9525" marT="9525" marB="0" anchor="ctr">
                    <a:lnL>
                      <a:noFill/>
                    </a:lnL>
                    <a:lnR>
                      <a:noFill/>
                    </a:lnR>
                    <a:lnT>
                      <a:noFill/>
                    </a:lnT>
                    <a:lnB>
                      <a:noFill/>
                    </a:lnB>
                    <a:solidFill>
                      <a:srgbClr val="DEF0E5"/>
                    </a:solidFill>
                  </a:tcPr>
                </a:tc>
                <a:tc>
                  <a:txBody>
                    <a:bodyPr/>
                    <a:lstStyle/>
                    <a:p>
                      <a:pPr algn="ctr" fontAlgn="b"/>
                      <a:r>
                        <a:rPr lang="en-GB" sz="1600" b="0" i="0" u="none" strike="noStrike" dirty="0">
                          <a:effectLst/>
                          <a:latin typeface="Calibri" panose="020F0502020204030204" pitchFamily="34" charset="0"/>
                        </a:rPr>
                        <a:t>0.059</a:t>
                      </a:r>
                    </a:p>
                  </a:txBody>
                  <a:tcPr marL="9525" marR="9525" marT="9525" marB="0" anchor="ctr">
                    <a:lnL>
                      <a:noFill/>
                    </a:lnL>
                    <a:lnR>
                      <a:noFill/>
                    </a:lnR>
                    <a:lnT>
                      <a:noFill/>
                    </a:lnT>
                    <a:lnB>
                      <a:noFill/>
                    </a:lnB>
                    <a:solidFill>
                      <a:srgbClr val="C6E6D0"/>
                    </a:solidFill>
                  </a:tcPr>
                </a:tc>
                <a:tc>
                  <a:txBody>
                    <a:bodyPr/>
                    <a:lstStyle/>
                    <a:p>
                      <a:pPr algn="ctr" fontAlgn="b"/>
                      <a:r>
                        <a:rPr lang="en-GB" sz="1600" b="0" i="0" u="none" strike="noStrike" dirty="0">
                          <a:effectLst/>
                          <a:latin typeface="Calibri" panose="020F0502020204030204" pitchFamily="34" charset="0"/>
                        </a:rPr>
                        <a:t>0.038</a:t>
                      </a:r>
                    </a:p>
                  </a:txBody>
                  <a:tcPr marL="9525" marR="9525" marT="9525" marB="0" anchor="ctr">
                    <a:lnL>
                      <a:noFill/>
                    </a:lnL>
                    <a:lnR>
                      <a:noFill/>
                    </a:lnR>
                    <a:lnT>
                      <a:noFill/>
                    </a:lnT>
                    <a:lnB>
                      <a:noFill/>
                    </a:lnB>
                    <a:solidFill>
                      <a:srgbClr val="D5ECDD"/>
                    </a:solidFill>
                  </a:tcPr>
                </a:tc>
                <a:tc>
                  <a:txBody>
                    <a:bodyPr/>
                    <a:lstStyle/>
                    <a:p>
                      <a:pPr algn="ctr" fontAlgn="b"/>
                      <a:r>
                        <a:rPr lang="en-GB" sz="1600" b="0" i="0" u="none" strike="noStrike">
                          <a:effectLst/>
                          <a:latin typeface="Calibri" panose="020F0502020204030204" pitchFamily="34" charset="0"/>
                        </a:rPr>
                        <a:t>1.000</a:t>
                      </a:r>
                    </a:p>
                  </a:txBody>
                  <a:tcPr marL="9525" marR="9525" marT="9525" marB="0" anchor="ctr">
                    <a:lnL>
                      <a:noFill/>
                    </a:lnL>
                    <a:lnR>
                      <a:noFill/>
                    </a:lnR>
                    <a:lnT>
                      <a:noFill/>
                    </a:lnT>
                    <a:lnB>
                      <a:noFill/>
                    </a:lnB>
                    <a:solidFill>
                      <a:srgbClr val="4EA72E"/>
                    </a:solidFill>
                  </a:tcPr>
                </a:tc>
                <a:tc>
                  <a:txBody>
                    <a:bodyPr/>
                    <a:lstStyle/>
                    <a:p>
                      <a:pPr algn="ctr" fontAlgn="b"/>
                      <a:r>
                        <a:rPr lang="en-GB" sz="1600" b="0" i="0" u="none" strike="noStrike">
                          <a:effectLst/>
                          <a:latin typeface="Calibri" panose="020F0502020204030204" pitchFamily="34" charset="0"/>
                        </a:rPr>
                        <a:t>0.053</a:t>
                      </a:r>
                    </a:p>
                  </a:txBody>
                  <a:tcPr marL="9525" marR="9525" marT="9525" marB="0" anchor="ctr">
                    <a:lnL>
                      <a:noFill/>
                    </a:lnL>
                    <a:lnR>
                      <a:noFill/>
                    </a:lnR>
                    <a:lnT>
                      <a:noFill/>
                    </a:lnT>
                    <a:lnB>
                      <a:noFill/>
                    </a:lnB>
                    <a:solidFill>
                      <a:srgbClr val="CAE8D4"/>
                    </a:solidFill>
                  </a:tcPr>
                </a:tc>
                <a:tc>
                  <a:txBody>
                    <a:bodyPr/>
                    <a:lstStyle/>
                    <a:p>
                      <a:pPr algn="ctr" fontAlgn="b"/>
                      <a:r>
                        <a:rPr lang="en-GB" sz="1600" b="0" i="0" u="none" strike="noStrike">
                          <a:effectLst/>
                          <a:latin typeface="Calibri" panose="020F0502020204030204" pitchFamily="34" charset="0"/>
                        </a:rPr>
                        <a:t>0.061</a:t>
                      </a:r>
                    </a:p>
                  </a:txBody>
                  <a:tcPr marL="9525" marR="9525" marT="9525" marB="0" anchor="ctr">
                    <a:lnL>
                      <a:noFill/>
                    </a:lnL>
                    <a:lnR>
                      <a:noFill/>
                    </a:lnR>
                    <a:lnT>
                      <a:noFill/>
                    </a:lnT>
                    <a:lnB>
                      <a:noFill/>
                    </a:lnB>
                    <a:solidFill>
                      <a:srgbClr val="C5E6CF"/>
                    </a:solidFill>
                  </a:tcPr>
                </a:tc>
                <a:extLst>
                  <a:ext uri="{0D108BD9-81ED-4DB2-BD59-A6C34878D82A}">
                    <a16:rowId xmlns:a16="http://schemas.microsoft.com/office/drawing/2014/main" val="722000271"/>
                  </a:ext>
                </a:extLst>
              </a:tr>
              <a:tr h="359099">
                <a:tc gridSpan="2">
                  <a:txBody>
                    <a:bodyPr/>
                    <a:lstStyle/>
                    <a:p>
                      <a:pPr algn="l" fontAlgn="b"/>
                      <a:r>
                        <a:rPr lang="en-GB" sz="1600" b="0" i="0" u="none" strike="noStrike">
                          <a:effectLst/>
                          <a:latin typeface="Calibri" panose="020F0502020204030204" pitchFamily="34" charset="0"/>
                        </a:rPr>
                        <a:t> IMD</a:t>
                      </a:r>
                    </a:p>
                  </a:txBody>
                  <a:tcPr marL="41109" marR="41109" marT="41109" marB="41109" anchor="b">
                    <a:lnL>
                      <a:noFill/>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b"/>
                      <a:r>
                        <a:rPr lang="en-GB" sz="1600" b="0" i="0" u="none" strike="noStrike">
                          <a:solidFill>
                            <a:srgbClr val="FFFFFF"/>
                          </a:solidFill>
                          <a:effectLst/>
                          <a:latin typeface="Calibri" panose="020F0502020204030204" pitchFamily="34" charset="0"/>
                        </a:rPr>
                        <a:t>0.000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r>
                        <a:rPr lang="en-GB" sz="1600" b="0" i="0" u="none" strike="noStrike">
                          <a:effectLst/>
                          <a:latin typeface="Calibri" panose="020F0502020204030204" pitchFamily="34" charset="0"/>
                        </a:rPr>
                        <a:t>0.198</a:t>
                      </a:r>
                    </a:p>
                  </a:txBody>
                  <a:tcPr marL="9525" marR="9525" marT="9525" marB="0" anchor="ctr">
                    <a:lnL>
                      <a:noFill/>
                    </a:lnL>
                    <a:lnR>
                      <a:noFill/>
                    </a:lnR>
                    <a:lnT>
                      <a:noFill/>
                    </a:lnT>
                    <a:lnB>
                      <a:noFill/>
                    </a:lnB>
                    <a:solidFill>
                      <a:srgbClr val="63BE7B"/>
                    </a:solidFill>
                  </a:tcPr>
                </a:tc>
                <a:tc>
                  <a:txBody>
                    <a:bodyPr/>
                    <a:lstStyle/>
                    <a:p>
                      <a:pPr algn="ctr" fontAlgn="b"/>
                      <a:r>
                        <a:rPr lang="en-GB" sz="1600" b="0" i="0" u="none" strike="noStrike">
                          <a:effectLst/>
                          <a:latin typeface="Calibri" panose="020F0502020204030204" pitchFamily="34" charset="0"/>
                        </a:rPr>
                        <a:t>0.142</a:t>
                      </a:r>
                    </a:p>
                  </a:txBody>
                  <a:tcPr marL="9525" marR="9525" marT="9525" marB="0" anchor="ctr">
                    <a:lnL>
                      <a:noFill/>
                    </a:lnL>
                    <a:lnR>
                      <a:noFill/>
                    </a:lnR>
                    <a:lnT>
                      <a:noFill/>
                    </a:lnT>
                    <a:lnB>
                      <a:noFill/>
                    </a:lnB>
                    <a:solidFill>
                      <a:srgbClr val="8BCF9E"/>
                    </a:solidFill>
                  </a:tcPr>
                </a:tc>
                <a:tc>
                  <a:txBody>
                    <a:bodyPr/>
                    <a:lstStyle/>
                    <a:p>
                      <a:pPr algn="ctr" fontAlgn="b"/>
                      <a:r>
                        <a:rPr lang="en-GB" sz="1600" b="0" i="0" u="none" strike="noStrike">
                          <a:effectLst/>
                          <a:latin typeface="Calibri" panose="020F0502020204030204" pitchFamily="34" charset="0"/>
                        </a:rPr>
                        <a:t>0.057</a:t>
                      </a:r>
                    </a:p>
                  </a:txBody>
                  <a:tcPr marL="9525" marR="9525" marT="9525" marB="0" anchor="ctr">
                    <a:lnL>
                      <a:noFill/>
                    </a:lnL>
                    <a:lnR>
                      <a:noFill/>
                    </a:lnR>
                    <a:lnT>
                      <a:noFill/>
                    </a:lnT>
                    <a:lnB>
                      <a:noFill/>
                    </a:lnB>
                    <a:solidFill>
                      <a:srgbClr val="C7E7D2"/>
                    </a:solidFill>
                  </a:tcPr>
                </a:tc>
                <a:tc>
                  <a:txBody>
                    <a:bodyPr/>
                    <a:lstStyle/>
                    <a:p>
                      <a:pPr algn="ctr" fontAlgn="b"/>
                      <a:r>
                        <a:rPr lang="en-GB" sz="1600" b="0" i="0" u="none" strike="noStrike">
                          <a:effectLst/>
                          <a:latin typeface="Calibri" panose="020F0502020204030204" pitchFamily="34" charset="0"/>
                        </a:rPr>
                        <a:t>-0.013</a:t>
                      </a:r>
                    </a:p>
                  </a:txBody>
                  <a:tcPr marL="9525" marR="9525" marT="9525" marB="0" anchor="ctr">
                    <a:lnL>
                      <a:noFill/>
                    </a:lnL>
                    <a:lnR>
                      <a:noFill/>
                    </a:lnR>
                    <a:lnT>
                      <a:noFill/>
                    </a:lnT>
                    <a:lnB>
                      <a:noFill/>
                    </a:lnB>
                    <a:solidFill>
                      <a:srgbClr val="F9FBFC"/>
                    </a:solidFill>
                  </a:tcPr>
                </a:tc>
                <a:tc>
                  <a:txBody>
                    <a:bodyPr/>
                    <a:lstStyle/>
                    <a:p>
                      <a:pPr algn="ctr" fontAlgn="b"/>
                      <a:r>
                        <a:rPr lang="en-GB" sz="1600" b="0" i="0" u="none" strike="noStrike">
                          <a:effectLst/>
                          <a:latin typeface="Calibri" panose="020F0502020204030204" pitchFamily="34" charset="0"/>
                        </a:rPr>
                        <a:t>-0.021</a:t>
                      </a:r>
                    </a:p>
                  </a:txBody>
                  <a:tcPr marL="9525" marR="9525" marT="9525" marB="0" anchor="ctr">
                    <a:lnL>
                      <a:noFill/>
                    </a:lnL>
                    <a:lnR>
                      <a:noFill/>
                    </a:lnR>
                    <a:lnT>
                      <a:noFill/>
                    </a:lnT>
                    <a:lnB>
                      <a:noFill/>
                    </a:lnB>
                    <a:solidFill>
                      <a:srgbClr val="FBF6F9"/>
                    </a:solidFill>
                  </a:tcPr>
                </a:tc>
                <a:tc>
                  <a:txBody>
                    <a:bodyPr/>
                    <a:lstStyle/>
                    <a:p>
                      <a:pPr algn="ctr" fontAlgn="b"/>
                      <a:r>
                        <a:rPr lang="en-GB" sz="1600" b="0" i="0" u="none" strike="noStrike" dirty="0">
                          <a:solidFill>
                            <a:srgbClr val="FFFFFF"/>
                          </a:solidFill>
                          <a:effectLst/>
                          <a:latin typeface="Calibri" panose="020F0502020204030204" pitchFamily="34" charset="0"/>
                        </a:rPr>
                        <a:t>0.000</a:t>
                      </a:r>
                    </a:p>
                  </a:txBody>
                  <a:tcPr marL="9525" marR="9525" marT="9525" marB="0" anchor="ctr">
                    <a:lnL>
                      <a:noFill/>
                    </a:lnL>
                    <a:lnR>
                      <a:noFill/>
                    </a:lnR>
                    <a:lnT>
                      <a:noFill/>
                    </a:lnT>
                    <a:lnB>
                      <a:noFill/>
                    </a:lnB>
                    <a:noFill/>
                  </a:tcPr>
                </a:tc>
                <a:tc>
                  <a:txBody>
                    <a:bodyPr/>
                    <a:lstStyle/>
                    <a:p>
                      <a:pPr algn="ctr" fontAlgn="b"/>
                      <a:r>
                        <a:rPr lang="en-GB" sz="1600" b="0" i="0" u="none" strike="noStrike" dirty="0">
                          <a:effectLst/>
                          <a:latin typeface="Calibri" panose="020F0502020204030204" pitchFamily="34" charset="0"/>
                        </a:rPr>
                        <a:t>0.053</a:t>
                      </a:r>
                    </a:p>
                  </a:txBody>
                  <a:tcPr marL="9525" marR="9525" marT="9525" marB="0" anchor="ctr">
                    <a:lnL>
                      <a:noFill/>
                    </a:lnL>
                    <a:lnR>
                      <a:noFill/>
                    </a:lnR>
                    <a:lnT>
                      <a:noFill/>
                    </a:lnT>
                    <a:lnB>
                      <a:noFill/>
                    </a:lnB>
                    <a:solidFill>
                      <a:srgbClr val="CAE8D4"/>
                    </a:solidFill>
                  </a:tcPr>
                </a:tc>
                <a:tc>
                  <a:txBody>
                    <a:bodyPr/>
                    <a:lstStyle/>
                    <a:p>
                      <a:pPr algn="ctr" fontAlgn="b"/>
                      <a:r>
                        <a:rPr lang="en-GB" sz="1600" b="0" i="0" u="none" strike="noStrike">
                          <a:effectLst/>
                          <a:latin typeface="Calibri" panose="020F0502020204030204" pitchFamily="34" charset="0"/>
                        </a:rPr>
                        <a:t>1.000</a:t>
                      </a:r>
                    </a:p>
                  </a:txBody>
                  <a:tcPr marL="9525" marR="9525" marT="9525" marB="0" anchor="ctr">
                    <a:lnL>
                      <a:noFill/>
                    </a:lnL>
                    <a:lnR>
                      <a:noFill/>
                    </a:lnR>
                    <a:lnT>
                      <a:noFill/>
                    </a:lnT>
                    <a:lnB>
                      <a:noFill/>
                    </a:lnB>
                    <a:solidFill>
                      <a:srgbClr val="4EA72E"/>
                    </a:solidFill>
                  </a:tcPr>
                </a:tc>
                <a:tc>
                  <a:txBody>
                    <a:bodyPr/>
                    <a:lstStyle/>
                    <a:p>
                      <a:pPr algn="ctr" fontAlgn="b"/>
                      <a:r>
                        <a:rPr lang="en-GB" sz="1600" b="0" i="0" u="none" strike="noStrike">
                          <a:effectLst/>
                          <a:latin typeface="Calibri" panose="020F0502020204030204" pitchFamily="34" charset="0"/>
                        </a:rPr>
                        <a:t>-0.095</a:t>
                      </a:r>
                    </a:p>
                  </a:txBody>
                  <a:tcPr marL="9525" marR="9525" marT="9525" marB="0" anchor="ctr">
                    <a:lnL>
                      <a:noFill/>
                    </a:lnL>
                    <a:lnR>
                      <a:noFill/>
                    </a:lnR>
                    <a:lnT>
                      <a:noFill/>
                    </a:lnT>
                    <a:lnB>
                      <a:noFill/>
                    </a:lnB>
                    <a:solidFill>
                      <a:srgbClr val="F88284"/>
                    </a:solidFill>
                  </a:tcPr>
                </a:tc>
                <a:extLst>
                  <a:ext uri="{0D108BD9-81ED-4DB2-BD59-A6C34878D82A}">
                    <a16:rowId xmlns:a16="http://schemas.microsoft.com/office/drawing/2014/main" val="703784122"/>
                  </a:ext>
                </a:extLst>
              </a:tr>
              <a:tr h="359099">
                <a:tc gridSpan="2">
                  <a:txBody>
                    <a:bodyPr/>
                    <a:lstStyle/>
                    <a:p>
                      <a:pPr algn="l" fontAlgn="b"/>
                      <a:r>
                        <a:rPr lang="en-GB" sz="1600" b="0" i="0" u="none" strike="noStrike">
                          <a:effectLst/>
                          <a:latin typeface="Calibri" panose="020F0502020204030204" pitchFamily="34" charset="0"/>
                        </a:rPr>
                        <a:t>Stage Mark</a:t>
                      </a:r>
                    </a:p>
                  </a:txBody>
                  <a:tcPr marL="41109" marR="41109" marT="41109" marB="41109" anchor="b">
                    <a:lnL>
                      <a:noFill/>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b"/>
                      <a:r>
                        <a:rPr lang="en-GB" sz="1600" b="0" i="0" u="none" strike="noStrike">
                          <a:effectLst/>
                          <a:latin typeface="Calibri" panose="020F0502020204030204" pitchFamily="34" charset="0"/>
                        </a:rPr>
                        <a:t>0.076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BAE2C7"/>
                    </a:solidFill>
                  </a:tcPr>
                </a:tc>
                <a:tc>
                  <a:txBody>
                    <a:bodyPr/>
                    <a:lstStyle/>
                    <a:p>
                      <a:pPr algn="ctr" fontAlgn="b"/>
                      <a:r>
                        <a:rPr lang="en-GB" sz="1600" b="0" i="0" u="none" strike="noStrike">
                          <a:effectLst/>
                          <a:latin typeface="Calibri" panose="020F0502020204030204" pitchFamily="34" charset="0"/>
                        </a:rPr>
                        <a:t>-0.111</a:t>
                      </a:r>
                    </a:p>
                  </a:txBody>
                  <a:tcPr marL="9525" marR="9525" marT="9525" marB="0" anchor="ctr">
                    <a:lnL>
                      <a:noFill/>
                    </a:lnL>
                    <a:lnR>
                      <a:noFill/>
                    </a:lnR>
                    <a:lnT>
                      <a:noFill/>
                    </a:lnT>
                    <a:lnB>
                      <a:noFill/>
                    </a:lnB>
                    <a:solidFill>
                      <a:srgbClr val="F8696B"/>
                    </a:solidFill>
                  </a:tcPr>
                </a:tc>
                <a:tc>
                  <a:txBody>
                    <a:bodyPr/>
                    <a:lstStyle/>
                    <a:p>
                      <a:pPr algn="ctr" fontAlgn="b"/>
                      <a:r>
                        <a:rPr lang="en-GB" sz="1600" b="0" i="0" u="none" strike="noStrike">
                          <a:effectLst/>
                          <a:latin typeface="Calibri" panose="020F0502020204030204" pitchFamily="34" charset="0"/>
                        </a:rPr>
                        <a:t>-0.065</a:t>
                      </a:r>
                    </a:p>
                  </a:txBody>
                  <a:tcPr marL="9525" marR="9525" marT="9525" marB="0" anchor="ctr">
                    <a:lnL>
                      <a:noFill/>
                    </a:lnL>
                    <a:lnR>
                      <a:noFill/>
                    </a:lnR>
                    <a:lnT>
                      <a:noFill/>
                    </a:lnT>
                    <a:lnB>
                      <a:noFill/>
                    </a:lnB>
                    <a:solidFill>
                      <a:srgbClr val="F9B1B3"/>
                    </a:solidFill>
                  </a:tcPr>
                </a:tc>
                <a:tc>
                  <a:txBody>
                    <a:bodyPr/>
                    <a:lstStyle/>
                    <a:p>
                      <a:pPr algn="ctr" fontAlgn="b"/>
                      <a:r>
                        <a:rPr lang="en-GB" sz="1600" b="0" i="0" u="none" strike="noStrike">
                          <a:effectLst/>
                          <a:latin typeface="Calibri" panose="020F0502020204030204" pitchFamily="34" charset="0"/>
                        </a:rPr>
                        <a:t>-0.038</a:t>
                      </a:r>
                    </a:p>
                  </a:txBody>
                  <a:tcPr marL="9525" marR="9525" marT="9525" marB="0" anchor="ctr">
                    <a:lnL>
                      <a:noFill/>
                    </a:lnL>
                    <a:lnR>
                      <a:noFill/>
                    </a:lnR>
                    <a:lnT>
                      <a:noFill/>
                    </a:lnT>
                    <a:lnB>
                      <a:noFill/>
                    </a:lnB>
                    <a:solidFill>
                      <a:srgbClr val="FBDBDE"/>
                    </a:solidFill>
                  </a:tcPr>
                </a:tc>
                <a:tc>
                  <a:txBody>
                    <a:bodyPr/>
                    <a:lstStyle/>
                    <a:p>
                      <a:pPr algn="ctr" fontAlgn="b"/>
                      <a:r>
                        <a:rPr lang="en-GB" sz="1600" b="0" i="0" u="none" strike="noStrike">
                          <a:solidFill>
                            <a:srgbClr val="FFFFFF"/>
                          </a:solidFill>
                          <a:effectLst/>
                          <a:latin typeface="Calibri" panose="020F0502020204030204" pitchFamily="34" charset="0"/>
                        </a:rPr>
                        <a:t>0.000</a:t>
                      </a:r>
                    </a:p>
                  </a:txBody>
                  <a:tcPr marL="9525" marR="9525" marT="9525" marB="0" anchor="ctr">
                    <a:lnL>
                      <a:noFill/>
                    </a:lnL>
                    <a:lnR>
                      <a:noFill/>
                    </a:lnR>
                    <a:lnT>
                      <a:noFill/>
                    </a:lnT>
                    <a:lnB>
                      <a:noFill/>
                    </a:lnB>
                    <a:noFill/>
                  </a:tcPr>
                </a:tc>
                <a:tc>
                  <a:txBody>
                    <a:bodyPr/>
                    <a:lstStyle/>
                    <a:p>
                      <a:pPr algn="ctr" fontAlgn="b"/>
                      <a:r>
                        <a:rPr lang="en-GB" sz="1600" b="0" i="0" u="none" strike="noStrike">
                          <a:effectLst/>
                          <a:latin typeface="Calibri" panose="020F0502020204030204" pitchFamily="34" charset="0"/>
                        </a:rPr>
                        <a:t>-0.044</a:t>
                      </a:r>
                    </a:p>
                  </a:txBody>
                  <a:tcPr marL="9525" marR="9525" marT="9525" marB="0" anchor="ctr">
                    <a:lnL>
                      <a:noFill/>
                    </a:lnL>
                    <a:lnR>
                      <a:noFill/>
                    </a:lnR>
                    <a:lnT>
                      <a:noFill/>
                    </a:lnT>
                    <a:lnB>
                      <a:noFill/>
                    </a:lnB>
                    <a:solidFill>
                      <a:srgbClr val="FAD2D5"/>
                    </a:solidFill>
                  </a:tcPr>
                </a:tc>
                <a:tc>
                  <a:txBody>
                    <a:bodyPr/>
                    <a:lstStyle/>
                    <a:p>
                      <a:pPr algn="ctr" fontAlgn="b"/>
                      <a:r>
                        <a:rPr lang="en-GB" sz="1600" b="0" i="0" u="none" strike="noStrike">
                          <a:effectLst/>
                          <a:latin typeface="Calibri" panose="020F0502020204030204" pitchFamily="34" charset="0"/>
                        </a:rPr>
                        <a:t>-0.017</a:t>
                      </a:r>
                    </a:p>
                  </a:txBody>
                  <a:tcPr marL="9525" marR="9525" marT="9525" marB="0" anchor="ctr">
                    <a:lnL>
                      <a:noFill/>
                    </a:lnL>
                    <a:lnR>
                      <a:noFill/>
                    </a:lnR>
                    <a:lnT>
                      <a:noFill/>
                    </a:lnT>
                    <a:lnB>
                      <a:noFill/>
                    </a:lnB>
                    <a:solidFill>
                      <a:srgbClr val="FCFCFF"/>
                    </a:solidFill>
                  </a:tcPr>
                </a:tc>
                <a:tc>
                  <a:txBody>
                    <a:bodyPr/>
                    <a:lstStyle/>
                    <a:p>
                      <a:pPr algn="ctr" fontAlgn="b"/>
                      <a:r>
                        <a:rPr lang="en-GB" sz="1600" b="0" i="0" u="none" strike="noStrike" dirty="0">
                          <a:effectLst/>
                          <a:latin typeface="Calibri" panose="020F0502020204030204" pitchFamily="34" charset="0"/>
                        </a:rPr>
                        <a:t>0.061</a:t>
                      </a:r>
                    </a:p>
                  </a:txBody>
                  <a:tcPr marL="9525" marR="9525" marT="9525" marB="0" anchor="ctr">
                    <a:lnL>
                      <a:noFill/>
                    </a:lnL>
                    <a:lnR>
                      <a:noFill/>
                    </a:lnR>
                    <a:lnT>
                      <a:noFill/>
                    </a:lnT>
                    <a:lnB>
                      <a:noFill/>
                    </a:lnB>
                    <a:solidFill>
                      <a:srgbClr val="C5E6CF"/>
                    </a:solidFill>
                  </a:tcPr>
                </a:tc>
                <a:tc>
                  <a:txBody>
                    <a:bodyPr/>
                    <a:lstStyle/>
                    <a:p>
                      <a:pPr algn="ctr" fontAlgn="b"/>
                      <a:r>
                        <a:rPr lang="en-GB" sz="1600" b="0" i="0" u="none" strike="noStrike" dirty="0">
                          <a:effectLst/>
                          <a:latin typeface="Calibri" panose="020F0502020204030204" pitchFamily="34" charset="0"/>
                        </a:rPr>
                        <a:t>-0.095</a:t>
                      </a:r>
                    </a:p>
                  </a:txBody>
                  <a:tcPr marL="9525" marR="9525" marT="9525" marB="0" anchor="ctr">
                    <a:lnL>
                      <a:noFill/>
                    </a:lnL>
                    <a:lnR>
                      <a:noFill/>
                    </a:lnR>
                    <a:lnT>
                      <a:noFill/>
                    </a:lnT>
                    <a:lnB>
                      <a:noFill/>
                    </a:lnB>
                    <a:solidFill>
                      <a:srgbClr val="F88284"/>
                    </a:solidFill>
                  </a:tcPr>
                </a:tc>
                <a:tc>
                  <a:txBody>
                    <a:bodyPr/>
                    <a:lstStyle/>
                    <a:p>
                      <a:pPr algn="ctr" fontAlgn="b"/>
                      <a:r>
                        <a:rPr lang="en-GB" sz="1600" b="0" i="0" u="none" strike="noStrike" dirty="0">
                          <a:effectLst/>
                          <a:latin typeface="Calibri" panose="020F0502020204030204" pitchFamily="34" charset="0"/>
                        </a:rPr>
                        <a:t>1.000</a:t>
                      </a:r>
                    </a:p>
                  </a:txBody>
                  <a:tcPr marL="9525" marR="9525" marT="9525" marB="0" anchor="ctr">
                    <a:lnL>
                      <a:noFill/>
                    </a:lnL>
                    <a:lnR>
                      <a:noFill/>
                    </a:lnR>
                    <a:lnT>
                      <a:noFill/>
                    </a:lnT>
                    <a:lnB>
                      <a:noFill/>
                    </a:lnB>
                    <a:solidFill>
                      <a:srgbClr val="4EA72E"/>
                    </a:solidFill>
                  </a:tcPr>
                </a:tc>
                <a:extLst>
                  <a:ext uri="{0D108BD9-81ED-4DB2-BD59-A6C34878D82A}">
                    <a16:rowId xmlns:a16="http://schemas.microsoft.com/office/drawing/2014/main" val="2353232802"/>
                  </a:ext>
                </a:extLst>
              </a:tr>
            </a:tbl>
          </a:graphicData>
        </a:graphic>
      </p:graphicFrame>
    </p:spTree>
    <p:extLst>
      <p:ext uri="{BB962C8B-B14F-4D97-AF65-F5344CB8AC3E}">
        <p14:creationId xmlns:p14="http://schemas.microsoft.com/office/powerpoint/2010/main" val="109227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618D-25C8-71A3-FB34-843C8C0BBC70}"/>
              </a:ext>
            </a:extLst>
          </p:cNvPr>
          <p:cNvSpPr>
            <a:spLocks noGrp="1"/>
          </p:cNvSpPr>
          <p:nvPr>
            <p:ph type="title"/>
          </p:nvPr>
        </p:nvSpPr>
        <p:spPr>
          <a:xfrm>
            <a:off x="738130" y="365760"/>
            <a:ext cx="9692640" cy="1021251"/>
          </a:xfrm>
        </p:spPr>
        <p:txBody>
          <a:bodyPr/>
          <a:lstStyle/>
          <a:p>
            <a:r>
              <a:rPr lang="en-GB">
                <a:latin typeface="Arial" panose="020B0604020202020204" pitchFamily="34" charset="0"/>
                <a:cs typeface="Arial" panose="020B0604020202020204" pitchFamily="34" charset="0"/>
              </a:rPr>
              <a:t>Learning Gain (LG) Metrics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1A9CCC-7DEF-6CC9-E7A6-9797988B31EC}"/>
                  </a:ext>
                </a:extLst>
              </p:cNvPr>
              <p:cNvSpPr>
                <a:spLocks noGrp="1"/>
              </p:cNvSpPr>
              <p:nvPr>
                <p:ph idx="1"/>
              </p:nvPr>
            </p:nvSpPr>
            <p:spPr>
              <a:xfrm>
                <a:off x="738130" y="1828800"/>
                <a:ext cx="9823704" cy="4663440"/>
              </a:xfrm>
            </p:spPr>
            <p:txBody>
              <a:bodyPr>
                <a:noAutofit/>
              </a:bodyPr>
              <a:lstStyle/>
              <a:p>
                <a:pPr marL="0" indent="0">
                  <a:buNone/>
                </a:pPr>
                <a:r>
                  <a:rPr lang="en-GB" sz="2400" kern="100" dirty="0">
                    <a:effectLst/>
                    <a:latin typeface="Arial" panose="020B0604020202020204" pitchFamily="34" charset="0"/>
                    <a:ea typeface="Aptos" panose="020B0004020202020204" pitchFamily="34" charset="0"/>
                    <a:cs typeface="Arial" panose="020B0604020202020204" pitchFamily="34" charset="0"/>
                  </a:rPr>
                  <a:t>Three alternative operationalisations for Educational Gain are considered, all grounded on different measurements of Learning Gain:</a:t>
                </a:r>
              </a:p>
              <a:p>
                <a:pPr marL="0" indent="0" algn="just">
                  <a:buNone/>
                </a:pPr>
                <a:endParaRPr lang="en-GB" sz="2400" kern="100" dirty="0">
                  <a:latin typeface="Arial" panose="020B0604020202020204" pitchFamily="34" charset="0"/>
                  <a:ea typeface="Aptos" panose="020B0004020202020204" pitchFamily="34" charset="0"/>
                  <a:cs typeface="Arial" panose="020B0604020202020204" pitchFamily="34" charset="0"/>
                </a:endParaRPr>
              </a:p>
              <a:p>
                <a:pPr marL="0" indent="0" algn="just">
                  <a:buNone/>
                </a:pPr>
                <a:r>
                  <a:rPr lang="en-GB" sz="2400" kern="100" dirty="0">
                    <a:effectLst/>
                    <a:latin typeface="Arial" panose="020B0604020202020204" pitchFamily="34" charset="0"/>
                    <a:ea typeface="Aptos" panose="020B0004020202020204" pitchFamily="34" charset="0"/>
                    <a:cs typeface="Arial" panose="020B0604020202020204" pitchFamily="34" charset="0"/>
                  </a:rPr>
                  <a:t>Simple LG:			</a:t>
                </a:r>
                <a14:m>
                  <m:oMath xmlns:m="http://schemas.openxmlformats.org/officeDocument/2006/math">
                    <m:sSub>
                      <m:sSubPr>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𝑆𝐿𝐺</m:t>
                        </m:r>
                      </m:e>
                      <m: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𝑖</m:t>
                        </m:r>
                      </m:sub>
                    </m:s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 </m:t>
                    </m:r>
                    <m:sSub>
                      <m:sSubPr>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sSubPr>
                      <m:e>
                        <m:acc>
                          <m:accPr>
                            <m:chr m:val="̅"/>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accPr>
                          <m:e>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𝑌</m:t>
                            </m:r>
                            <m:r>
                              <a:rPr lang="en-GB" sz="2400" i="1" kern="100">
                                <a:effectLst/>
                                <a:latin typeface="Cambria Math" panose="02040503050406030204" pitchFamily="18" charset="0"/>
                                <a:ea typeface="Aptos" panose="020B0004020202020204" pitchFamily="34" charset="0"/>
                                <a:cs typeface="Times New Roman" panose="02020603050405020304" pitchFamily="18" charset="0"/>
                              </a:rPr>
                              <m:t>3</m:t>
                            </m:r>
                          </m:e>
                        </m:acc>
                      </m:e>
                      <m: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𝑖</m:t>
                        </m:r>
                      </m:sub>
                    </m:s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sSubPr>
                      <m:e>
                        <m:acc>
                          <m:accPr>
                            <m:chr m:val="̅"/>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accPr>
                          <m:e>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𝑌</m:t>
                            </m:r>
                            <m:r>
                              <a:rPr lang="en-GB" sz="2400" i="1" kern="100">
                                <a:effectLst/>
                                <a:latin typeface="Cambria Math" panose="02040503050406030204" pitchFamily="18" charset="0"/>
                                <a:ea typeface="Aptos" panose="020B0004020202020204" pitchFamily="34" charset="0"/>
                                <a:cs typeface="Times New Roman" panose="02020603050405020304" pitchFamily="18" charset="0"/>
                              </a:rPr>
                              <m:t>1</m:t>
                            </m:r>
                          </m:e>
                        </m:acc>
                      </m:e>
                      <m: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𝑖</m:t>
                        </m:r>
                      </m:sub>
                    </m:sSub>
                  </m:oMath>
                </a14:m>
                <a:r>
                  <a:rPr lang="en-GB" sz="2400" kern="100" dirty="0">
                    <a:effectLst/>
                    <a:latin typeface="Arial" panose="020B0604020202020204" pitchFamily="34" charset="0"/>
                    <a:ea typeface="Times New Roman" panose="02020603050405020304" pitchFamily="18" charset="0"/>
                    <a:cs typeface="Arial" panose="020B0604020202020204" pitchFamily="34" charset="0"/>
                  </a:rPr>
                  <a:t> </a:t>
                </a:r>
              </a:p>
              <a:p>
                <a:pPr marL="0" indent="0" algn="just">
                  <a:buNone/>
                </a:pPr>
                <a:r>
                  <a:rPr lang="en-GB" sz="2400" kern="100" dirty="0">
                    <a:effectLst/>
                    <a:latin typeface="Arial" panose="020B0604020202020204" pitchFamily="34" charset="0"/>
                    <a:ea typeface="Aptos" panose="020B0004020202020204" pitchFamily="34" charset="0"/>
                    <a:cs typeface="Arial" panose="020B0604020202020204" pitchFamily="34" charset="0"/>
                  </a:rPr>
                  <a:t>Normalised LG:		</a:t>
                </a:r>
                <a14:m>
                  <m:oMath xmlns:m="http://schemas.openxmlformats.org/officeDocument/2006/math">
                    <m:sSub>
                      <m:sSubPr>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𝑁𝐿𝐺</m:t>
                        </m:r>
                      </m:e>
                      <m: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𝑖</m:t>
                        </m:r>
                      </m:sub>
                    </m:s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m:t>
                    </m:r>
                    <m:f>
                      <m:fPr>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fPr>
                      <m:num>
                        <m:sSub>
                          <m:sSubPr>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sSubPr>
                          <m:e>
                            <m:acc>
                              <m:accPr>
                                <m:chr m:val="̅"/>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accPr>
                              <m:e>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𝑌</m:t>
                                </m:r>
                                <m:r>
                                  <a:rPr lang="en-GB" sz="2400" i="1" kern="100">
                                    <a:effectLst/>
                                    <a:latin typeface="Cambria Math" panose="02040503050406030204" pitchFamily="18" charset="0"/>
                                    <a:ea typeface="Aptos" panose="020B0004020202020204" pitchFamily="34" charset="0"/>
                                    <a:cs typeface="Times New Roman" panose="02020603050405020304" pitchFamily="18" charset="0"/>
                                  </a:rPr>
                                  <m:t>3</m:t>
                                </m:r>
                              </m:e>
                            </m:acc>
                          </m:e>
                          <m: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𝑖</m:t>
                            </m:r>
                          </m:sub>
                        </m:s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sSubPr>
                          <m:e>
                            <m:acc>
                              <m:accPr>
                                <m:chr m:val="̅"/>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accPr>
                              <m:e>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𝑌</m:t>
                                </m:r>
                                <m:r>
                                  <a:rPr lang="en-GB" sz="2400" i="1" kern="100">
                                    <a:effectLst/>
                                    <a:latin typeface="Cambria Math" panose="02040503050406030204" pitchFamily="18" charset="0"/>
                                    <a:ea typeface="Aptos" panose="020B0004020202020204" pitchFamily="34" charset="0"/>
                                    <a:cs typeface="Times New Roman" panose="02020603050405020304" pitchFamily="18" charset="0"/>
                                  </a:rPr>
                                  <m:t>1</m:t>
                                </m:r>
                              </m:e>
                            </m:acc>
                          </m:e>
                          <m: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𝑖</m:t>
                            </m:r>
                          </m:sub>
                        </m:sSub>
                      </m:num>
                      <m:den>
                        <m:r>
                          <a:rPr lang="en-GB" sz="2400" kern="100">
                            <a:effectLst/>
                            <a:latin typeface="Cambria Math" panose="02040503050406030204" pitchFamily="18" charset="0"/>
                            <a:ea typeface="Aptos" panose="020B0004020202020204" pitchFamily="34" charset="0"/>
                            <a:cs typeface="Times New Roman" panose="02020603050405020304" pitchFamily="18" charset="0"/>
                          </a:rPr>
                          <m:t>100</m:t>
                        </m:r>
                        <m:r>
                          <a:rPr lang="en-GB" sz="2400"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sSubPr>
                          <m:e>
                            <m:acc>
                              <m:accPr>
                                <m:chr m:val="̅"/>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accPr>
                              <m:e>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𝑌</m:t>
                                </m:r>
                                <m:r>
                                  <a:rPr lang="en-GB" sz="2400" i="1" kern="100">
                                    <a:effectLst/>
                                    <a:latin typeface="Cambria Math" panose="02040503050406030204" pitchFamily="18" charset="0"/>
                                    <a:ea typeface="Aptos" panose="020B0004020202020204" pitchFamily="34" charset="0"/>
                                    <a:cs typeface="Times New Roman" panose="02020603050405020304" pitchFamily="18" charset="0"/>
                                  </a:rPr>
                                  <m:t>1</m:t>
                                </m:r>
                              </m:e>
                            </m:acc>
                          </m:e>
                          <m: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𝑖</m:t>
                            </m:r>
                          </m:sub>
                        </m:sSub>
                      </m:den>
                    </m:f>
                    <m:r>
                      <a:rPr lang="en-GB" sz="2400" i="1" kern="100">
                        <a:effectLst/>
                        <a:latin typeface="Cambria Math" panose="02040503050406030204" pitchFamily="18" charset="0"/>
                        <a:ea typeface="Aptos" panose="020B0004020202020204" pitchFamily="34" charset="0"/>
                        <a:cs typeface="Times New Roman" panose="02020603050405020304" pitchFamily="18" charset="0"/>
                      </a:rPr>
                      <m:t> </m:t>
                    </m:r>
                  </m:oMath>
                </a14:m>
                <a:r>
                  <a:rPr lang="en-GB" sz="2400" kern="100" dirty="0">
                    <a:effectLst/>
                    <a:latin typeface="Arial" panose="020B0604020202020204" pitchFamily="34" charset="0"/>
                    <a:ea typeface="Times New Roman" panose="02020603050405020304" pitchFamily="18" charset="0"/>
                    <a:cs typeface="Arial" panose="020B0604020202020204" pitchFamily="34" charset="0"/>
                  </a:rPr>
                  <a:t>				</a:t>
                </a:r>
              </a:p>
              <a:p>
                <a:pPr marL="0" indent="0" algn="just">
                  <a:buNone/>
                </a:pPr>
                <a:r>
                  <a:rPr lang="en-GB" sz="2400" kern="100" dirty="0">
                    <a:effectLst/>
                    <a:latin typeface="Arial" panose="020B0604020202020204" pitchFamily="34" charset="0"/>
                    <a:ea typeface="Aptos" panose="020B0004020202020204" pitchFamily="34" charset="0"/>
                    <a:cs typeface="Arial" panose="020B0604020202020204" pitchFamily="34" charset="0"/>
                  </a:rPr>
                  <a:t>Contextualised LG:		</a:t>
                </a:r>
                <a14:m>
                  <m:oMath xmlns:m="http://schemas.openxmlformats.org/officeDocument/2006/math">
                    <m:sSub>
                      <m:sSubPr>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𝐶𝐿𝐺</m:t>
                        </m:r>
                      </m:e>
                      <m: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𝑖</m:t>
                        </m:r>
                      </m:sub>
                    </m:s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 </m:t>
                    </m:r>
                    <m:sSub>
                      <m:sSubPr>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sSubPr>
                      <m:e>
                        <m:acc>
                          <m:accPr>
                            <m:chr m:val="̅"/>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accPr>
                          <m:e>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𝑌</m:t>
                            </m:r>
                            <m:r>
                              <a:rPr lang="en-GB" sz="2400" i="1" kern="100">
                                <a:effectLst/>
                                <a:latin typeface="Cambria Math" panose="02040503050406030204" pitchFamily="18" charset="0"/>
                                <a:ea typeface="Aptos" panose="020B0004020202020204" pitchFamily="34" charset="0"/>
                                <a:cs typeface="Times New Roman" panose="02020603050405020304" pitchFamily="18" charset="0"/>
                              </a:rPr>
                              <m:t>3</m:t>
                            </m:r>
                          </m:e>
                        </m:acc>
                      </m:e>
                      <m: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𝑖</m:t>
                        </m:r>
                      </m:sub>
                    </m:s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sSubPr>
                      <m:e>
                        <m:acc>
                          <m:accPr>
                            <m:chr m:val="̅"/>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accPr>
                          <m:e>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𝑌</m:t>
                            </m:r>
                            <m:r>
                              <a:rPr lang="en-GB" sz="2400" i="1" kern="100">
                                <a:effectLst/>
                                <a:latin typeface="Cambria Math" panose="02040503050406030204" pitchFamily="18" charset="0"/>
                                <a:ea typeface="Aptos" panose="020B0004020202020204" pitchFamily="34" charset="0"/>
                                <a:cs typeface="Times New Roman" panose="02020603050405020304" pitchFamily="18" charset="0"/>
                              </a:rPr>
                              <m:t>1</m:t>
                            </m:r>
                          </m:e>
                        </m:acc>
                      </m:e>
                      <m: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𝑖</m:t>
                        </m:r>
                      </m:sub>
                    </m:sSub>
                  </m:oMath>
                </a14:m>
                <a:r>
                  <a:rPr lang="en-GB" sz="2400" kern="100" dirty="0">
                    <a:effectLst/>
                    <a:latin typeface="Arial" panose="020B0604020202020204" pitchFamily="34" charset="0"/>
                    <a:ea typeface="Times New Roman" panose="02020603050405020304" pitchFamily="18" charset="0"/>
                    <a:cs typeface="Arial" panose="020B0604020202020204" pitchFamily="34" charset="0"/>
                  </a:rPr>
                  <a:t>    while controlling for </a:t>
                </a:r>
                <a14:m>
                  <m:oMath xmlns:m="http://schemas.openxmlformats.org/officeDocument/2006/math">
                    <m:sSub>
                      <m:sSubPr>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sSubPr>
                      <m:e>
                        <m:acc>
                          <m:accPr>
                            <m:chr m:val="̅"/>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accPr>
                          <m:e>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𝑌</m:t>
                            </m:r>
                            <m:r>
                              <a:rPr lang="en-GB" sz="2400" i="1" kern="100">
                                <a:effectLst/>
                                <a:latin typeface="Cambria Math" panose="02040503050406030204" pitchFamily="18" charset="0"/>
                                <a:ea typeface="Aptos" panose="020B0004020202020204" pitchFamily="34" charset="0"/>
                                <a:cs typeface="Times New Roman" panose="02020603050405020304" pitchFamily="18" charset="0"/>
                              </a:rPr>
                              <m:t>1</m:t>
                            </m:r>
                          </m:e>
                        </m:acc>
                      </m:e>
                      <m: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𝑖</m:t>
                        </m:r>
                      </m:sub>
                    </m:sSub>
                  </m:oMath>
                </a14:m>
                <a:r>
                  <a:rPr lang="en-GB" sz="2400" kern="100" dirty="0">
                    <a:effectLst/>
                    <a:latin typeface="Arial" panose="020B0604020202020204" pitchFamily="34" charset="0"/>
                    <a:ea typeface="Times New Roman" panose="02020603050405020304" pitchFamily="18" charset="0"/>
                    <a:cs typeface="Arial" panose="020B0604020202020204" pitchFamily="34" charset="0"/>
                  </a:rPr>
                  <a:t>    </a:t>
                </a:r>
                <a:endParaRPr lang="en-GB" sz="2400" kern="1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en-GB" sz="2400" kern="100" dirty="0">
                    <a:effectLst/>
                    <a:latin typeface="Arial" panose="020B0604020202020204" pitchFamily="34" charset="0"/>
                    <a:ea typeface="Times New Roman" panose="02020603050405020304" pitchFamily="18" charset="0"/>
                    <a:cs typeface="Arial" panose="020B0604020202020204" pitchFamily="34" charset="0"/>
                  </a:rPr>
                  <a:t>	</a:t>
                </a:r>
                <a:endParaRPr lang="en-GB" sz="2400" kern="1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en-GB" sz="2400" kern="100" dirty="0">
                    <a:effectLst/>
                    <a:latin typeface="Arial" panose="020B0604020202020204" pitchFamily="34" charset="0"/>
                    <a:ea typeface="Aptos" panose="020B0004020202020204" pitchFamily="34" charset="0"/>
                    <a:cs typeface="Arial" panose="020B0604020202020204" pitchFamily="34" charset="0"/>
                  </a:rPr>
                  <a:t>where </a:t>
                </a:r>
                <a:r>
                  <a:rPr lang="en-GB" sz="2400" i="1" kern="100" dirty="0" err="1">
                    <a:effectLst/>
                    <a:latin typeface="Arial" panose="020B0604020202020204" pitchFamily="34" charset="0"/>
                    <a:ea typeface="Aptos" panose="020B0004020202020204" pitchFamily="34" charset="0"/>
                    <a:cs typeface="Arial" panose="020B0604020202020204" pitchFamily="34" charset="0"/>
                  </a:rPr>
                  <a:t>i</a:t>
                </a:r>
                <a:r>
                  <a:rPr lang="en-GB" sz="2400" kern="100" dirty="0">
                    <a:effectLst/>
                    <a:latin typeface="Arial" panose="020B0604020202020204" pitchFamily="34" charset="0"/>
                    <a:ea typeface="Aptos" panose="020B0004020202020204" pitchFamily="34" charset="0"/>
                    <a:cs typeface="Arial" panose="020B0604020202020204" pitchFamily="34" charset="0"/>
                  </a:rPr>
                  <a:t> represent a student, and </a:t>
                </a:r>
                <a14:m>
                  <m:oMath xmlns:m="http://schemas.openxmlformats.org/officeDocument/2006/math">
                    <m:sSub>
                      <m:sSubPr>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sSubPr>
                      <m:e>
                        <m:acc>
                          <m:accPr>
                            <m:chr m:val="̅"/>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accPr>
                          <m:e>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𝑌</m:t>
                            </m:r>
                            <m:r>
                              <a:rPr lang="en-GB" sz="2400" i="1" kern="100">
                                <a:effectLst/>
                                <a:latin typeface="Cambria Math" panose="02040503050406030204" pitchFamily="18" charset="0"/>
                                <a:ea typeface="Aptos" panose="020B0004020202020204" pitchFamily="34" charset="0"/>
                                <a:cs typeface="Times New Roman" panose="02020603050405020304" pitchFamily="18" charset="0"/>
                              </a:rPr>
                              <m:t>3</m:t>
                            </m:r>
                          </m:e>
                        </m:acc>
                      </m:e>
                      <m: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𝑖</m:t>
                        </m:r>
                      </m:sub>
                    </m:s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 </m:t>
                    </m:r>
                    <m:sSub>
                      <m:sSubPr>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sSubPr>
                      <m:e>
                        <m:acc>
                          <m:accPr>
                            <m:chr m:val="̅"/>
                            <m:ctrlPr>
                              <a:rPr lang="en-GB" sz="2400" i="1" kern="100">
                                <a:effectLst/>
                                <a:latin typeface="Cambria Math" panose="02040503050406030204" pitchFamily="18" charset="0"/>
                                <a:ea typeface="Aptos" panose="020B0004020202020204" pitchFamily="34" charset="0"/>
                                <a:cs typeface="Times New Roman" panose="02020603050405020304" pitchFamily="18" charset="0"/>
                              </a:rPr>
                            </m:ctrlPr>
                          </m:accPr>
                          <m:e>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𝑌</m:t>
                            </m:r>
                            <m:r>
                              <a:rPr lang="en-GB" sz="2400" i="1" kern="100">
                                <a:effectLst/>
                                <a:latin typeface="Cambria Math" panose="02040503050406030204" pitchFamily="18" charset="0"/>
                                <a:ea typeface="Aptos" panose="020B0004020202020204" pitchFamily="34" charset="0"/>
                                <a:cs typeface="Times New Roman" panose="02020603050405020304" pitchFamily="18" charset="0"/>
                              </a:rPr>
                              <m:t>1</m:t>
                            </m:r>
                          </m:e>
                        </m:acc>
                      </m:e>
                      <m:sub>
                        <m:r>
                          <a:rPr lang="en-GB" sz="2400" i="1" kern="100">
                            <a:effectLst/>
                            <a:latin typeface="Cambria Math" panose="02040503050406030204" pitchFamily="18" charset="0"/>
                            <a:ea typeface="Aptos" panose="020B0004020202020204" pitchFamily="34" charset="0"/>
                            <a:cs typeface="Times New Roman" panose="02020603050405020304" pitchFamily="18" charset="0"/>
                          </a:rPr>
                          <m:t>𝑖</m:t>
                        </m:r>
                      </m:sub>
                    </m:sSub>
                  </m:oMath>
                </a14:m>
                <a:r>
                  <a:rPr lang="en-GB" sz="2400" kern="100" dirty="0">
                    <a:effectLst/>
                    <a:latin typeface="Arial" panose="020B0604020202020204" pitchFamily="34" charset="0"/>
                    <a:ea typeface="Times New Roman" panose="02020603050405020304" pitchFamily="18" charset="0"/>
                    <a:cs typeface="Arial" panose="020B0604020202020204" pitchFamily="34" charset="0"/>
                  </a:rPr>
                  <a:t> their average marks in Year 3 and Year 1, respectively.</a:t>
                </a:r>
                <a:endParaRPr lang="en-GB" sz="2400" kern="100" dirty="0">
                  <a:effectLst/>
                  <a:latin typeface="Arial" panose="020B0604020202020204" pitchFamily="34" charset="0"/>
                  <a:ea typeface="Aptos" panose="020B00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C41A9CCC-7DEF-6CC9-E7A6-9797988B31EC}"/>
                  </a:ext>
                </a:extLst>
              </p:cNvPr>
              <p:cNvSpPr>
                <a:spLocks noGrp="1" noRot="1" noChangeAspect="1" noMove="1" noResize="1" noEditPoints="1" noAdjustHandles="1" noChangeArrowheads="1" noChangeShapeType="1" noTextEdit="1"/>
              </p:cNvSpPr>
              <p:nvPr>
                <p:ph idx="1"/>
              </p:nvPr>
            </p:nvSpPr>
            <p:spPr>
              <a:xfrm>
                <a:off x="738130" y="1828800"/>
                <a:ext cx="9823704" cy="4663440"/>
              </a:xfrm>
              <a:blipFill>
                <a:blip r:embed="rId2"/>
                <a:stretch>
                  <a:fillRect l="-931" t="-1307" r="-931" b="-3137"/>
                </a:stretch>
              </a:blipFill>
            </p:spPr>
            <p:txBody>
              <a:bodyPr/>
              <a:lstStyle/>
              <a:p>
                <a:r>
                  <a:rPr lang="en-GB">
                    <a:noFill/>
                  </a:rPr>
                  <a:t> </a:t>
                </a:r>
              </a:p>
            </p:txBody>
          </p:sp>
        </mc:Fallback>
      </mc:AlternateContent>
    </p:spTree>
    <p:extLst>
      <p:ext uri="{BB962C8B-B14F-4D97-AF65-F5344CB8AC3E}">
        <p14:creationId xmlns:p14="http://schemas.microsoft.com/office/powerpoint/2010/main" val="2040912974"/>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2934</Words>
  <Application>Microsoft Office PowerPoint</Application>
  <PresentationFormat>Widescreen</PresentationFormat>
  <Paragraphs>1138</Paragraphs>
  <Slides>26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Calibri</vt:lpstr>
      <vt:lpstr>Cambria Math</vt:lpstr>
      <vt:lpstr>Century Schoolbook</vt:lpstr>
      <vt:lpstr>Times New Roman</vt:lpstr>
      <vt:lpstr>Wingdings 2</vt:lpstr>
      <vt:lpstr>View</vt:lpstr>
      <vt:lpstr>Exploring Educational Gain as a Metric  to Tackle Attainment Gaps and Promote Inclusion in Higher Education in England   HEIR 2025, UEA, Norwich</vt:lpstr>
      <vt:lpstr> Milestones in Recent English HE Policy</vt:lpstr>
      <vt:lpstr>Teaching Excellence Framework (TEF)</vt:lpstr>
      <vt:lpstr>Defining Educational Gain at UEA</vt:lpstr>
      <vt:lpstr>Data and Methods</vt:lpstr>
      <vt:lpstr>Key Variables</vt:lpstr>
      <vt:lpstr>Replicating 2023 submission</vt:lpstr>
      <vt:lpstr>Correlations (intersectionality)</vt:lpstr>
      <vt:lpstr>Learning Gain (LG) Metrics</vt:lpstr>
      <vt:lpstr>Learning Gain (LG) Metrics (Cont.)</vt:lpstr>
      <vt:lpstr>Simple Learning Gain Regression</vt:lpstr>
      <vt:lpstr>Normalised Learning Gain Model</vt:lpstr>
      <vt:lpstr>PowerPoint Presentation</vt:lpstr>
      <vt:lpstr>Importance of Starting Point</vt:lpstr>
      <vt:lpstr>Contextualised Learning Gain Reg.</vt:lpstr>
      <vt:lpstr>Summary</vt:lpstr>
      <vt:lpstr>Thank you for your attention</vt:lpstr>
      <vt:lpstr>Summary Statistics</vt:lpstr>
      <vt:lpstr>Summary Statistics - Controls</vt:lpstr>
      <vt:lpstr>Sample across faculties/years</vt:lpstr>
      <vt:lpstr>Stage Mark Regressions</vt:lpstr>
      <vt:lpstr>Simple Learning Gain Regression</vt:lpstr>
      <vt:lpstr>Normalised Learning Gain Regression</vt:lpstr>
      <vt:lpstr>Contextualised Learning Gain Regression</vt:lpstr>
      <vt:lpstr>Learning Gain Regressions Overview</vt:lpstr>
      <vt:lpstr>Contextualised Learning Gain Regression  by:  SSF, SCI, ECO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Explaining Attainment Gaps to Promote Equality, Diversity, and Inclusion in Economics</dc:title>
  <dc:creator>Ritchie Woodard (ECO - Staff)</dc:creator>
  <cp:lastModifiedBy>Ritchie Woodard (ECO - Staff)</cp:lastModifiedBy>
  <cp:revision>2</cp:revision>
  <dcterms:created xsi:type="dcterms:W3CDTF">2024-11-12T14:51:51Z</dcterms:created>
  <dcterms:modified xsi:type="dcterms:W3CDTF">2025-09-03T23:44:10Z</dcterms:modified>
</cp:coreProperties>
</file>