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87" r:id="rId4"/>
    <p:sldId id="288" r:id="rId5"/>
    <p:sldId id="276" r:id="rId6"/>
    <p:sldId id="289" r:id="rId7"/>
    <p:sldId id="290" r:id="rId8"/>
    <p:sldId id="1321" r:id="rId9"/>
    <p:sldId id="1322" r:id="rId10"/>
    <p:sldId id="286" r:id="rId11"/>
    <p:sldId id="1323" r:id="rId12"/>
    <p:sldId id="1324" r:id="rId13"/>
    <p:sldId id="283" r:id="rId14"/>
    <p:sldId id="284" r:id="rId15"/>
    <p:sldId id="257" r:id="rId16"/>
    <p:sldId id="274" r:id="rId17"/>
    <p:sldId id="1325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4516D9-0055-4CBD-B33D-C1E522BE1F78}">
          <p14:sldIdLst>
            <p14:sldId id="256"/>
            <p14:sldId id="287"/>
            <p14:sldId id="288"/>
            <p14:sldId id="276"/>
            <p14:sldId id="289"/>
            <p14:sldId id="290"/>
            <p14:sldId id="1321"/>
            <p14:sldId id="1322"/>
            <p14:sldId id="286"/>
            <p14:sldId id="1323"/>
            <p14:sldId id="1324"/>
            <p14:sldId id="283"/>
            <p14:sldId id="284"/>
            <p14:sldId id="257"/>
            <p14:sldId id="274"/>
            <p14:sldId id="1325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097" autoAdjust="0"/>
  </p:normalViewPr>
  <p:slideViewPr>
    <p:cSldViewPr snapToGrid="0">
      <p:cViewPr varScale="1">
        <p:scale>
          <a:sx n="89" d="100"/>
          <a:sy n="89" d="100"/>
        </p:scale>
        <p:origin x="876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73D0A-21BC-43AB-90CC-D7980E37582F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EEDA2-68A0-41FC-80B2-D67EB61CFA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380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EEDA2-68A0-41FC-80B2-D67EB61CFA19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6491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Reinforce sector-wide outcomes, not just isolated cases.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EEDA2-68A0-41FC-80B2-D67EB61CFA19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492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EEDA2-68A0-41FC-80B2-D67EB61CFA19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397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F782A-3BDD-0F8B-F2F5-B41730D40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A02E1C-3314-79A5-36DD-E5F00D0A1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6CD187-F010-7ECE-F731-303D18F7E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Really understand what students are telling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Which will become clear as we go through the 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Early engagement benefit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A nice little saying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29E83-2B3E-3170-97B6-4FCA913C3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EEDA2-68A0-41FC-80B2-D67EB61CFA19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540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4A5FB-3DC0-F701-3E7B-5B7B5DFD9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74B581-D5D0-B4AC-D912-CA691689E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E0B6DC-E921-4930-693F-9DEE982E2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Pre-arrival is a “critical moment” before transition.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First opportunity to show you care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One open text question particularly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DE246-D146-66F6-D218-CE60F8D2B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EEDA2-68A0-41FC-80B2-D67EB61CFA19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775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EEDA2-68A0-41FC-80B2-D67EB61CFA19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920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536A6-FAE2-6173-303B-5546CEB2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8907D-A745-0D42-3015-9BD15C4D6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9E912A-2775-FFA8-8079-CE0E8FA7F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Pre-arrival is a “critical moment” before transition.</a:t>
            </a:r>
          </a:p>
          <a:p>
            <a:r>
              <a:rPr lang="en-GB" dirty="0"/>
              <a:t>Opportunity to listen early, tailor support, and foster engagement.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47A4C-6ED6-9F19-E1AA-06B5E454A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EEDA2-68A0-41FC-80B2-D67EB61CFA19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0383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EDF25-8A8D-1570-C683-FF590861F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EE8366-C4D1-45CE-E938-5CACA86B3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54AEB-7815-EBEC-68D1-29DA273EA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Pre-arrival is a “critical moment” before transition.</a:t>
            </a:r>
          </a:p>
          <a:p>
            <a:r>
              <a:rPr lang="en-GB" dirty="0"/>
              <a:t>Opportunity to listen early, tailor support, and foster engagement.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9C6E8-F7B3-4830-B94F-D7E028FEC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EEDA2-68A0-41FC-80B2-D67EB61CFA19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829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48090-5B34-4EF0-92D8-ADA7C4608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02852-CE0B-85E9-1A91-676F70C28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C08533-113C-46F5-D61F-8C8FF8521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EC129-5AFA-748E-7FBD-6D2A2C448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EEDA2-68A0-41FC-80B2-D67EB61CFA19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238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D98D3-6AB2-D311-F78D-9B3BA5DD1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19E99-C611-5640-2E8A-09B7FBF5F0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1CD49D-6D8D-8473-7D74-64D8B8E77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4010A-DC49-7018-8C15-3A554CB9E9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EEDA2-68A0-41FC-80B2-D67EB61CFA19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44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53D82-3081-9D66-6399-482DC690A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41A61-59B9-FC6E-ADEB-C92820505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5B264B-8B96-5C01-7A44-F7375DD4B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D2CF5-7C2D-F20F-7B3B-6BEF7465B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EEDA2-68A0-41FC-80B2-D67EB61CFA19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989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B30CBD-B39D-3E7F-655D-488F90EA80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76"/>
            <a:ext cx="5585862" cy="17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0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FA17-FD73-4C5A-A615-1774405A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080DC-3FDB-42E5-A989-DFE8B8974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6CFE2-1613-4367-93A7-4C825EB61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B3BD4-3179-4639-9673-0C2464A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B504B6-34AB-4E4E-8200-0B3003A51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5D126F-4FD0-4DFB-A66B-828EABB0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4B92E-EE49-4CC6-882A-0C19D6D80635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CD227-DDB5-4172-A865-94FC3ECE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05C0E9-727B-412D-8750-54E216F2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429" y="173904"/>
            <a:ext cx="2743200" cy="365125"/>
          </a:xfrm>
          <a:prstGeom prst="rect">
            <a:avLst/>
          </a:prstGeom>
        </p:spPr>
        <p:txBody>
          <a:bodyPr/>
          <a:lstStyle/>
          <a:p>
            <a:fld id="{786E0BFE-2A86-4CBB-9DAF-31925162D6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60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9102-B817-42CA-AB1A-73C475B9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814B-EC41-4B1F-8C19-7527AD452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71F88-C97A-4E8E-B9CD-47B732A16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5ED2E-339E-43CD-BA1F-1DDF0454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4B92E-EE49-4CC6-882A-0C19D6D80635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53163-1694-478A-B069-C50E2579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CA1D3-B25D-4DA4-86F6-8082790C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429" y="173904"/>
            <a:ext cx="2743200" cy="365125"/>
          </a:xfrm>
          <a:prstGeom prst="rect">
            <a:avLst/>
          </a:prstGeom>
        </p:spPr>
        <p:txBody>
          <a:bodyPr/>
          <a:lstStyle/>
          <a:p>
            <a:fld id="{786E0BFE-2A86-4CBB-9DAF-31925162D6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668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1E21-A3BA-4C31-8BB1-EABD69B5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ECBF7-C923-4B8E-93F2-E2E0C9EF4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66208-4194-48F6-AF66-313F9E52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4B92E-EE49-4CC6-882A-0C19D6D80635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614E9-C1DD-4560-B1B4-5546DAB6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562ED-5EFD-44E4-BEEA-8129DD24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429" y="173904"/>
            <a:ext cx="2743200" cy="365125"/>
          </a:xfrm>
          <a:prstGeom prst="rect">
            <a:avLst/>
          </a:prstGeom>
        </p:spPr>
        <p:txBody>
          <a:bodyPr/>
          <a:lstStyle/>
          <a:p>
            <a:fld id="{786E0BFE-2A86-4CBB-9DAF-31925162D6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5090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25F4A9-A6BF-4D9B-AF7B-1C8D4638F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2AB0C-EBBE-4029-8266-6C4D6A0C7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F26EB-24F0-4728-9A37-E7057B2D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4B92E-EE49-4CC6-882A-0C19D6D80635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861A7-F119-4533-8C11-98768764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FC6E7-07CD-4956-9269-9715C99F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429" y="173904"/>
            <a:ext cx="2743200" cy="365125"/>
          </a:xfrm>
          <a:prstGeom prst="rect">
            <a:avLst/>
          </a:prstGeom>
        </p:spPr>
        <p:txBody>
          <a:bodyPr/>
          <a:lstStyle/>
          <a:p>
            <a:fld id="{786E0BFE-2A86-4CBB-9DAF-31925162D6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773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upt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5AD0D6-E2A8-4395-8AA4-A9D31008F7B8}"/>
              </a:ext>
            </a:extLst>
          </p:cNvPr>
          <p:cNvSpPr/>
          <p:nvPr userDrawn="1"/>
        </p:nvSpPr>
        <p:spPr>
          <a:xfrm>
            <a:off x="0" y="0"/>
            <a:ext cx="1089221" cy="6858000"/>
          </a:xfrm>
          <a:prstGeom prst="rect">
            <a:avLst/>
          </a:prstGeom>
          <a:solidFill>
            <a:srgbClr val="09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8DEA27-5135-4831-8B4D-652EEE5B1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84" y="183601"/>
            <a:ext cx="871008" cy="4971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569A09-C6C2-4E0B-AAF0-F703D648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106" y="1"/>
            <a:ext cx="10995895" cy="103339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95A5A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972087D-7FD0-49F9-972F-E58F85F044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96105" y="1453415"/>
            <a:ext cx="10051335" cy="4850548"/>
          </a:xfrm>
        </p:spPr>
        <p:txBody>
          <a:bodyPr/>
          <a:lstStyle>
            <a:lvl1pPr>
              <a:defRPr sz="2400">
                <a:solidFill>
                  <a:srgbClr val="095A5A"/>
                </a:solidFill>
              </a:defRPr>
            </a:lvl1pPr>
            <a:lvl2pPr>
              <a:defRPr sz="2000">
                <a:solidFill>
                  <a:srgbClr val="404040"/>
                </a:solidFill>
              </a:defRPr>
            </a:lvl2pPr>
            <a:lvl3pPr>
              <a:defRPr sz="1800">
                <a:solidFill>
                  <a:srgbClr val="404040"/>
                </a:solidFill>
              </a:defRPr>
            </a:lvl3pPr>
            <a:lvl4pPr>
              <a:defRPr sz="1600">
                <a:solidFill>
                  <a:srgbClr val="404040"/>
                </a:solidFill>
              </a:defRPr>
            </a:lvl4pPr>
            <a:lvl5pPr>
              <a:defRPr sz="1600">
                <a:solidFill>
                  <a:srgbClr val="404040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id="{45576232-30A4-4560-88D6-77854451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84" y="6403306"/>
            <a:ext cx="871008" cy="365125"/>
          </a:xfrm>
        </p:spPr>
        <p:txBody>
          <a:bodyPr anchor="ctr"/>
          <a:lstStyle>
            <a:lvl1pPr algn="ctr">
              <a:defRPr sz="1200">
                <a:solidFill>
                  <a:srgbClr val="FDF777"/>
                </a:solidFill>
              </a:defRPr>
            </a:lvl1pPr>
          </a:lstStyle>
          <a:p>
            <a:fld id="{2FD78CED-052A-4F16-B8E9-165201AE766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5664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C61D-8957-467D-B66E-52B9F3107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DD00F-3914-4EDD-9DB1-2B3CAD83A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4D2AA-7DC0-4186-A8DF-C9D5A80F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7ED83-A25E-4D99-8B31-D2BD6FA5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180C2-E038-4F09-8AFA-FDE882C1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6878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4F23-1315-4D2B-B4F6-2FADA2BE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A916-448D-43F2-91DE-A712A85C8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ADD67-7E3A-499C-B49D-9C418B7F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C0B4F-B642-4885-917C-F30EBA84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8B78A-6997-45FC-B841-552C9D55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801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A322-8AF2-43EF-A523-BDA31224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3CC0E-831B-4283-BF90-3274BBF8D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602D9-9CE9-4BA2-A616-3E545763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28C1B-5E2D-4B95-8579-428D78F7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1FA6A-E65C-470F-8D60-4DCF3A9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3967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1B63-A6FD-47A1-8F00-A17963AC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DE471-C6A0-4490-91F4-5469572D3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E94A0-78AA-4EC3-A933-06DF0C53D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87B96-F6D1-41E2-B32B-CBA78781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C79BC-D730-4F30-A1D4-D5503EB9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1BC22-242B-445B-A2B0-48B4B97B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44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A6AD-0FD9-4B32-8461-AFE44B08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BB3A5-111D-41D1-83C1-F1271F2C1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F9805-B5C6-4E1F-95B3-FC7780498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1A364-FD9C-42DA-8F34-2ABB5EC97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D1A92-2A92-42C1-955E-3A4BEB1B9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95A81-D7A2-4CD4-B591-BA069E84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4F918-5694-45BB-802A-727C3DBA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11E332-0D52-4BCD-AD77-08C4553B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988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8A30868-680E-FED4-0468-846E94CC3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"/>
            <a:ext cx="6007693" cy="6874547"/>
          </a:xfrm>
          <a:solidFill>
            <a:srgbClr val="000000">
              <a:alpha val="53000"/>
            </a:srgb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3842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C0B1-BBFF-4F99-8F27-7704E7CB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6851A-8483-49E3-A760-409AF51D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104EA-FDE2-416F-9B8E-9054FADC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5822A-7F74-40FC-BDEA-DF8208E6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6377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BBAC9C-222C-4F04-8FC3-602AF631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929B0A-B7A1-4805-B8EE-8F830273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FFCCE-FBE0-440E-BFE1-67057F5B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2328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FF0C-D63B-492F-8AC6-EFB6EE41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BCED1-B42D-4ACC-850C-74686B934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6DAD2-4FC6-43AE-B77E-22894D36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CA7FD-36E8-4FCF-83BD-E39EAD9C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929F2-8057-432C-B70C-084E52AB2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C42CD-939E-48EA-A1BF-ABC64589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4716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917F-DDAD-4014-A819-9E929E6D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803D84-3BD0-4609-A723-FB1D68698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9E459-2502-41CE-8250-3FC03A1A5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520C3-0C4D-4213-A351-874DF04B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C4DAB-8B13-4EC9-9383-AF85EC07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BDB4E-A31A-4CD3-AF6F-10BF6634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9760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68E2-0CC7-4B98-B3E5-A936B16D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C5EA5-8574-428A-A442-70D30E3F3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F0041-6E85-4FC1-890E-6510DBD1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8F3CB-C861-42EB-B565-A66714D3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480CA-9324-46B6-A075-EE381989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5929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7BC82-9F7C-44B9-81D6-0DF721A62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7A370-E9EA-464A-81CB-7705998A7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44D21-81FA-4507-9F1F-A67FE6EE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4AA9-2EED-4B3D-AD2C-7EFE2F455486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3374C-F4B4-49EC-93A6-3261DF15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ADCC-85DD-4888-9717-B8135E7F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673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2689-6E9F-444A-80D0-56CB7B15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77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4AA28-3C9E-47AF-9215-FC925A2FD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877" y="1596263"/>
            <a:ext cx="10515600" cy="3907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4AFC-F956-4DFC-8BE8-8AEA7327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306" y="6335486"/>
            <a:ext cx="59590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fld id="{786E0BFE-2A86-4CBB-9DAF-31925162D62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610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2689-6E9F-444A-80D0-56CB7B15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329" y="80500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4AA28-3C9E-47AF-9215-FC925A2FD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989" y="2305180"/>
            <a:ext cx="10515600" cy="390701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76BB30-B066-5127-5BB5-BF720996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0863" y="6335486"/>
            <a:ext cx="462337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786E0BFE-2A86-4CBB-9DAF-31925162D62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6371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bullets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01EEE3-821A-42BD-A009-4A015872A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10765" y="-33097"/>
            <a:ext cx="5089092" cy="6891096"/>
          </a:xfrm>
          <a:solidFill>
            <a:srgbClr val="000000">
              <a:alpha val="53000"/>
            </a:srgb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58D5CF0-79A8-40B6-91E8-BBA22846F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2906" y="162790"/>
            <a:ext cx="6781334" cy="9231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Short Bullet Points Left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2A5FD-A576-47F9-B12B-EA98CF6F041B}"/>
              </a:ext>
            </a:extLst>
          </p:cNvPr>
          <p:cNvSpPr>
            <a:spLocks noGrp="1"/>
          </p:cNvSpPr>
          <p:nvPr>
            <p:ph type="body" sz="half" idx="4294967295" hasCustomPrompt="1"/>
          </p:nvPr>
        </p:nvSpPr>
        <p:spPr>
          <a:xfrm>
            <a:off x="1317747" y="1794629"/>
            <a:ext cx="5527434" cy="3722914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ZA" sz="2500" dirty="0">
                <a:solidFill>
                  <a:schemeClr val="bg1"/>
                </a:solidFill>
              </a:rPr>
              <a:t>Bullet or text</a:t>
            </a:r>
          </a:p>
          <a:p>
            <a:r>
              <a:rPr lang="en-ZA" sz="2500" dirty="0">
                <a:solidFill>
                  <a:schemeClr val="bg1"/>
                </a:solidFill>
              </a:rPr>
              <a:t>Bullet point 2</a:t>
            </a:r>
          </a:p>
          <a:p>
            <a:r>
              <a:rPr lang="en-ZA" sz="2500" dirty="0">
                <a:solidFill>
                  <a:schemeClr val="bg1"/>
                </a:solidFill>
              </a:rPr>
              <a:t>Bullet Point 3</a:t>
            </a:r>
          </a:p>
          <a:p>
            <a:r>
              <a:rPr lang="en-ZA" sz="2500" dirty="0">
                <a:solidFill>
                  <a:schemeClr val="bg1"/>
                </a:solidFill>
              </a:rPr>
              <a:t>Bullet Point 4</a:t>
            </a:r>
          </a:p>
          <a:p>
            <a:r>
              <a:rPr lang="en-ZA" sz="2500" dirty="0">
                <a:solidFill>
                  <a:schemeClr val="bg1"/>
                </a:solidFill>
              </a:rPr>
              <a:t>Bullet Point 5</a:t>
            </a:r>
          </a:p>
          <a:p>
            <a:r>
              <a:rPr lang="en-ZA" sz="2500" dirty="0">
                <a:solidFill>
                  <a:schemeClr val="bg1"/>
                </a:solidFill>
              </a:rPr>
              <a:t>Bullet Point 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E26CD2-993D-F8AD-6DF0-DBB34E240A83}"/>
              </a:ext>
            </a:extLst>
          </p:cNvPr>
          <p:cNvSpPr/>
          <p:nvPr userDrawn="1"/>
        </p:nvSpPr>
        <p:spPr>
          <a:xfrm>
            <a:off x="11335318" y="-33097"/>
            <a:ext cx="864540" cy="6882254"/>
          </a:xfrm>
          <a:prstGeom prst="rect">
            <a:avLst/>
          </a:prstGeom>
          <a:solidFill>
            <a:schemeClr val="tx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 descr="A blue square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FD4091A0-12B4-C926-9663-CA84D6278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1183" cy="68580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D566CD1-9C8A-F504-B2B4-375C2637B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6306" y="6335486"/>
            <a:ext cx="595901" cy="365125"/>
          </a:xfrm>
        </p:spPr>
        <p:txBody>
          <a:bodyPr/>
          <a:lstStyle/>
          <a:p>
            <a:fld id="{786E0BFE-2A86-4CBB-9DAF-31925162D62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975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0C7802-01F5-1C18-3202-CEBF4394C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877" y="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Trusted by</a:t>
            </a:r>
            <a:endParaRPr lang="en-ZA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3BAE0A-439F-A06A-3702-C6D119B8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209" y="6335486"/>
            <a:ext cx="66782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fld id="{786E0BFE-2A86-4CBB-9DAF-31925162D62C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0" name="Picture 9" descr="A collection of logos of different universities&#10;&#10;Description automatically generated with medium confidence">
            <a:extLst>
              <a:ext uri="{FF2B5EF4-FFF2-40B4-BE49-F238E27FC236}">
                <a16:creationId xmlns:a16="http://schemas.microsoft.com/office/drawing/2014/main" id="{F24ACDC1-6B3C-2A42-BFAD-DC4F60E83E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38" y="1132393"/>
            <a:ext cx="9302914" cy="534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9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6267-F5FC-4362-A239-C996B0FB6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40322"/>
            <a:ext cx="10515600" cy="97838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Let’s Connect</a:t>
            </a:r>
            <a:endParaRPr lang="en-ZA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C362A1C9-F37B-8A7A-633F-09340E353F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55429" y="3993815"/>
            <a:ext cx="5740400" cy="2100262"/>
          </a:xfrm>
        </p:spPr>
        <p:txBody>
          <a:bodyPr>
            <a:normAutofit fontScale="77500" lnSpcReduction="20000"/>
          </a:bodyPr>
          <a:lstStyle>
            <a:lvl1pPr>
              <a:defRPr>
                <a:latin typeface="+mj-lt"/>
              </a:defRPr>
            </a:lvl1pPr>
          </a:lstStyle>
          <a:p>
            <a:pPr marL="0" lvl="0" indent="0" algn="l">
              <a:lnSpc>
                <a:spcPct val="150000"/>
              </a:lnSpc>
              <a:buNone/>
            </a:pPr>
            <a:r>
              <a:rPr lang="en-US">
                <a:solidFill>
                  <a:schemeClr val="bg2"/>
                </a:solidFill>
              </a:rPr>
              <a:t>Edit Master text styles</a:t>
            </a:r>
          </a:p>
          <a:p>
            <a:pPr marL="0" lvl="1" indent="0" algn="l">
              <a:lnSpc>
                <a:spcPct val="150000"/>
              </a:lnSpc>
              <a:buNone/>
            </a:pPr>
            <a:r>
              <a:rPr lang="en-US">
                <a:solidFill>
                  <a:schemeClr val="bg2"/>
                </a:solidFill>
              </a:rPr>
              <a:t>Second level</a:t>
            </a:r>
          </a:p>
          <a:p>
            <a:pPr marL="0" lvl="2" indent="0" algn="l">
              <a:lnSpc>
                <a:spcPct val="150000"/>
              </a:lnSpc>
              <a:buNone/>
            </a:pPr>
            <a:r>
              <a:rPr lang="en-US">
                <a:solidFill>
                  <a:schemeClr val="bg2"/>
                </a:solidFill>
              </a:rPr>
              <a:t>Third level</a:t>
            </a:r>
          </a:p>
          <a:p>
            <a:pPr marL="0" lvl="3" indent="0" algn="l">
              <a:lnSpc>
                <a:spcPct val="150000"/>
              </a:lnSpc>
              <a:buNone/>
            </a:pPr>
            <a:r>
              <a:rPr lang="en-US">
                <a:solidFill>
                  <a:schemeClr val="bg2"/>
                </a:solidFill>
              </a:rPr>
              <a:t>Fourth level</a:t>
            </a:r>
          </a:p>
        </p:txBody>
      </p:sp>
      <p:pic>
        <p:nvPicPr>
          <p:cNvPr id="4" name="Graphic 3" descr="Speaker phone outline">
            <a:extLst>
              <a:ext uri="{FF2B5EF4-FFF2-40B4-BE49-F238E27FC236}">
                <a16:creationId xmlns:a16="http://schemas.microsoft.com/office/drawing/2014/main" id="{A162847C-1653-DB0C-A848-FF4C553202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191" y="4053186"/>
            <a:ext cx="441547" cy="441547"/>
          </a:xfrm>
          <a:prstGeom prst="rect">
            <a:avLst/>
          </a:prstGeom>
        </p:spPr>
      </p:pic>
      <p:pic>
        <p:nvPicPr>
          <p:cNvPr id="5" name="Graphic 3">
            <a:extLst>
              <a:ext uri="{FF2B5EF4-FFF2-40B4-BE49-F238E27FC236}">
                <a16:creationId xmlns:a16="http://schemas.microsoft.com/office/drawing/2014/main" id="{716341F6-5813-9956-747D-3406DA8E4A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592" y="4620567"/>
            <a:ext cx="283774" cy="291444"/>
          </a:xfrm>
          <a:prstGeom prst="rect">
            <a:avLst/>
          </a:prstGeom>
        </p:spPr>
      </p:pic>
      <p:pic>
        <p:nvPicPr>
          <p:cNvPr id="6" name="Graphic 6">
            <a:extLst>
              <a:ext uri="{FF2B5EF4-FFF2-40B4-BE49-F238E27FC236}">
                <a16:creationId xmlns:a16="http://schemas.microsoft.com/office/drawing/2014/main" id="{EB689625-B4D7-3D66-AAA1-5DC4673415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213" y="5679203"/>
            <a:ext cx="262153" cy="269053"/>
          </a:xfrm>
          <a:prstGeom prst="rect">
            <a:avLst/>
          </a:prstGeom>
        </p:spPr>
      </p:pic>
      <p:pic>
        <p:nvPicPr>
          <p:cNvPr id="8" name="Graphic 5">
            <a:extLst>
              <a:ext uri="{FF2B5EF4-FFF2-40B4-BE49-F238E27FC236}">
                <a16:creationId xmlns:a16="http://schemas.microsoft.com/office/drawing/2014/main" id="{618E9E9D-E2A6-9B06-9B0A-8DBDED6D8B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592" y="5183752"/>
            <a:ext cx="291444" cy="29144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6C770B-FCB9-61B5-9DA4-4DCF785325B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3" y="171672"/>
            <a:ext cx="5741412" cy="176865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88B60-4A97-8544-2BAF-8FBCAAB8641E}"/>
              </a:ext>
            </a:extLst>
          </p:cNvPr>
          <p:cNvSpPr>
            <a:spLocks noGrp="1"/>
          </p:cNvSpPr>
          <p:nvPr>
            <p:ph type="body" sz="half" idx="4294967295" hasCustomPrompt="1"/>
          </p:nvPr>
        </p:nvSpPr>
        <p:spPr>
          <a:xfrm>
            <a:off x="835190" y="3422322"/>
            <a:ext cx="6500557" cy="5727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ZA" sz="2500" dirty="0">
                <a:solidFill>
                  <a:schemeClr val="bg1"/>
                </a:solidFill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6128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A952-EB1F-FA11-4A86-87D0F355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260" y="0"/>
            <a:ext cx="862631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BD0032-7FB1-B7DB-C66E-7BF8411ABA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E0BFE-2A86-4CBB-9DAF-31925162D62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69DA897-FD6B-998A-FC28-F7437EBFD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260" y="1325562"/>
            <a:ext cx="8202105" cy="50099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80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F9429-4A5F-4831-9FB2-880B5344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58D8B-7D22-468C-B288-3571A48DB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D134F-7F76-491C-B578-3BFE53ACE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044F0-EF93-4A0B-ACAD-833D0A92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30" y="6379753"/>
            <a:ext cx="731570" cy="365125"/>
          </a:xfrm>
          <a:prstGeom prst="rect">
            <a:avLst/>
          </a:prstGeom>
        </p:spPr>
        <p:txBody>
          <a:bodyPr/>
          <a:lstStyle/>
          <a:p>
            <a:fld id="{786E0BFE-2A86-4CBB-9DAF-31925162D62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13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585C2-D017-4C10-87B6-8D89889D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69109-69C5-42D7-90ED-BAA166981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484DDE-B93B-54F8-087A-84DE43D94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306" y="6335486"/>
            <a:ext cx="59590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fld id="{786E0BFE-2A86-4CBB-9DAF-31925162D62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870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60" r:id="rId4"/>
    <p:sldLayoutId id="2147483675" r:id="rId5"/>
    <p:sldLayoutId id="2147483651" r:id="rId6"/>
    <p:sldLayoutId id="2147483654" r:id="rId7"/>
    <p:sldLayoutId id="2147483676" r:id="rId8"/>
    <p:sldLayoutId id="2147483652" r:id="rId9"/>
    <p:sldLayoutId id="2147483653" r:id="rId10"/>
    <p:sldLayoutId id="2147483656" r:id="rId11"/>
    <p:sldLayoutId id="2147483658" r:id="rId12"/>
    <p:sldLayoutId id="2147483659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ü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IBM Plex Mono" panose="020B0509050203000203" pitchFamily="49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648DAE-FFE7-4984-A6BF-78E0D1309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96044-3889-4037-9720-C17E6C7F3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082D7-36F0-4389-BBC7-25067CFEF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34AA9-2EED-4B3D-AD2C-7EFE2F455486}" type="datetimeFigureOut">
              <a:rPr lang="en-ZA" smtClean="0"/>
              <a:t>2025/09/12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84114-BCAF-4E29-A131-ADB6F98F8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30AB9-09C9-4E58-B288-FA11A8EB3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8310-0828-4A12-B9B6-2184F078BC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534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473837625000218?via%3Dihu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vasys.co.uk/pre-arrival-questionnaires-universities-cost-of-living-crisis/" TargetMode="External"/><Relationship Id="rId2" Type="http://schemas.openxmlformats.org/officeDocument/2006/relationships/hyperlink" Target="https://evasys.co.uk/pre-arrival-process-sets-out-to-enhance-institutional-student-success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onkhe.com/blogs/pre-arrival-surveys-make-it-possible-to-meet-students-where-they-are/" TargetMode="External"/><Relationship Id="rId5" Type="http://schemas.openxmlformats.org/officeDocument/2006/relationships/hyperlink" Target="https://evasys.co.uk/evasys-partnered-with-northumbria-universitys-school-of-sport/" TargetMode="External"/><Relationship Id="rId4" Type="http://schemas.openxmlformats.org/officeDocument/2006/relationships/hyperlink" Target="https://evasys.co.uk/teesside-university-pre-arrival-student-survey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nkhe.com/blogs/pre-arrival-surveys-make-it-possible-to-meet-students-where-they-ar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68ED-1AC6-434F-8017-89C11A7D2D67}"/>
              </a:ext>
            </a:extLst>
          </p:cNvPr>
          <p:cNvSpPr txBox="1">
            <a:spLocks/>
          </p:cNvSpPr>
          <p:nvPr/>
        </p:nvSpPr>
        <p:spPr>
          <a:xfrm>
            <a:off x="337457" y="5146555"/>
            <a:ext cx="8392886" cy="8188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dirty="0">
                <a:solidFill>
                  <a:schemeClr val="bg1"/>
                </a:solidFill>
              </a:rPr>
              <a:t>Market-leading supplier of survey and evaluation solutions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07A98-F762-8CF0-ACF8-780BBD67B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41" y="4084380"/>
            <a:ext cx="7725324" cy="986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B758D0-79A5-A86C-4F83-C3420706C861}"/>
              </a:ext>
            </a:extLst>
          </p:cNvPr>
          <p:cNvSpPr txBox="1"/>
          <p:nvPr/>
        </p:nvSpPr>
        <p:spPr>
          <a:xfrm>
            <a:off x="623123" y="2048113"/>
            <a:ext cx="7301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HEIR Network Annual Conference 2025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Pre-arrival Surveys</a:t>
            </a:r>
          </a:p>
        </p:txBody>
      </p:sp>
    </p:spTree>
    <p:extLst>
      <p:ext uri="{BB962C8B-B14F-4D97-AF65-F5344CB8AC3E}">
        <p14:creationId xmlns:p14="http://schemas.microsoft.com/office/powerpoint/2010/main" val="7349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E5FA1-5800-A3DB-0D45-27218BEAF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>
            <a:extLst>
              <a:ext uri="{FF2B5EF4-FFF2-40B4-BE49-F238E27FC236}">
                <a16:creationId xmlns:a16="http://schemas.microsoft.com/office/drawing/2014/main" id="{1E95B37A-1F59-0E9A-D8F0-773F888B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Middlesex University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ADB217-D41F-A0D5-9C41-7D3B61BF19EC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1427564" y="904841"/>
            <a:ext cx="8245826" cy="54959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9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Outputs and key insights</a:t>
            </a:r>
          </a:p>
          <a:p>
            <a:r>
              <a:rPr lang="en-GB" sz="2000" dirty="0">
                <a:solidFill>
                  <a:srgbClr val="000000"/>
                </a:solidFill>
              </a:rPr>
              <a:t>Response rates of 67%</a:t>
            </a:r>
          </a:p>
          <a:p>
            <a:r>
              <a:rPr lang="en-US" sz="2000" dirty="0">
                <a:solidFill>
                  <a:srgbClr val="000000"/>
                </a:solidFill>
              </a:rPr>
              <a:t>63% of students requested information on employment opportunities: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ran a targeted campaign with more information on how to access the careers service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 comparison in 2024 carried out after five months showed that for students who completed the pre-arrival survey: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Enrolment rates were </a:t>
            </a:r>
            <a:r>
              <a:rPr lang="en-US" b="1" dirty="0">
                <a:solidFill>
                  <a:srgbClr val="000000"/>
                </a:solidFill>
              </a:rPr>
              <a:t>higher (2%)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Interruption rates were </a:t>
            </a:r>
            <a:r>
              <a:rPr lang="en-US" b="1" dirty="0">
                <a:solidFill>
                  <a:srgbClr val="000000"/>
                </a:solidFill>
              </a:rPr>
              <a:t>lower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Withdrawal rates were </a:t>
            </a:r>
            <a:r>
              <a:rPr lang="en-US" b="1" dirty="0">
                <a:solidFill>
                  <a:srgbClr val="000000"/>
                </a:solidFill>
              </a:rPr>
              <a:t>lower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GB" dirty="0">
                <a:solidFill>
                  <a:srgbClr val="000000"/>
                </a:solidFill>
              </a:rPr>
              <a:t>postgrads 1.36% and undergrads 0.64%)</a:t>
            </a:r>
            <a:endParaRPr lang="en-US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DNAs were </a:t>
            </a:r>
            <a:r>
              <a:rPr lang="en-US" b="1" dirty="0">
                <a:solidFill>
                  <a:srgbClr val="000000"/>
                </a:solidFill>
              </a:rPr>
              <a:t>lower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000000"/>
                </a:solidFill>
              </a:rPr>
              <a:t>Personalised action plans created</a:t>
            </a:r>
          </a:p>
          <a:p>
            <a:r>
              <a:rPr lang="en-GB" sz="2000" dirty="0">
                <a:solidFill>
                  <a:srgbClr val="000000"/>
                </a:solidFill>
              </a:rPr>
              <a:t>In 2024 Identified over 100 students who had not declared disability through UCAS who asked for further support from the university.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1800" dirty="0">
              <a:solidFill>
                <a:srgbClr val="4040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4040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4040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404040"/>
              </a:solidFill>
            </a:endParaRPr>
          </a:p>
        </p:txBody>
      </p:sp>
      <p:pic>
        <p:nvPicPr>
          <p:cNvPr id="3" name="Picture 2" descr="23,500+ Excited Thumbs Up Stock Photos, Pictures &amp; Royalty-Free Images -  iStock | Business thumbs up">
            <a:extLst>
              <a:ext uri="{FF2B5EF4-FFF2-40B4-BE49-F238E27FC236}">
                <a16:creationId xmlns:a16="http://schemas.microsoft.com/office/drawing/2014/main" id="{354B6700-F081-E9BC-F22B-865F5496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79" y="3429000"/>
            <a:ext cx="2175770" cy="153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57EFEAC-764E-B387-94CA-1CCCEF443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25635" r="7500" b="26270"/>
          <a:stretch>
            <a:fillRect/>
          </a:stretch>
        </p:blipFill>
        <p:spPr bwMode="auto">
          <a:xfrm>
            <a:off x="8242963" y="171869"/>
            <a:ext cx="3323770" cy="14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7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7DD92-5F05-2DB7-94CE-F99A7E4A5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>
            <a:extLst>
              <a:ext uri="{FF2B5EF4-FFF2-40B4-BE49-F238E27FC236}">
                <a16:creationId xmlns:a16="http://schemas.microsoft.com/office/drawing/2014/main" id="{A3C231B6-D267-19E0-3D55-BD7D08E4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Myth buster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680200-2BCD-A6C6-5139-5227E4F471B5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1427564" y="904841"/>
            <a:ext cx="9160225" cy="390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9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404040"/>
                </a:solidFill>
              </a:rPr>
              <a:t>The myth: 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404040"/>
                </a:solidFill>
              </a:rPr>
              <a:t>Only the most engaged students respond to surveys</a:t>
            </a:r>
          </a:p>
          <a:p>
            <a:pPr marL="457200" lvl="1" indent="0">
              <a:buNone/>
            </a:pPr>
            <a:endParaRPr lang="en-GB" sz="2000" dirty="0">
              <a:solidFill>
                <a:srgbClr val="404040"/>
              </a:solidFill>
            </a:endParaRPr>
          </a:p>
          <a:p>
            <a:r>
              <a:rPr lang="en-GB" sz="2000" dirty="0">
                <a:solidFill>
                  <a:srgbClr val="404040"/>
                </a:solidFill>
              </a:rPr>
              <a:t>Busted: 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404040"/>
                </a:solidFill>
              </a:rPr>
              <a:t>University of Middlesex </a:t>
            </a:r>
            <a:r>
              <a:rPr lang="en-US" dirty="0">
                <a:solidFill>
                  <a:srgbClr val="404040"/>
                </a:solidFill>
              </a:rPr>
              <a:t>crossed referenced response data from their pre-arrival survey, with engagement ratings from their learner analytics platform, and found no significant differences in engagement with academic studies between respondents and non-respondents. So, it’s not always the case that only the most engaged students respond to your </a:t>
            </a:r>
            <a:r>
              <a:rPr lang="en-US" dirty="0"/>
              <a:t>surveys.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GB" sz="1800" dirty="0">
              <a:solidFill>
                <a:srgbClr val="40404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8F955AE-5B6B-F926-6C80-13018441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71" y="4691010"/>
            <a:ext cx="10625078" cy="14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428BBA8-9B41-58AB-3C9E-3FC788E4E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25635" r="7500" b="26270"/>
          <a:stretch>
            <a:fillRect/>
          </a:stretch>
        </p:blipFill>
        <p:spPr bwMode="auto">
          <a:xfrm>
            <a:off x="8511478" y="171869"/>
            <a:ext cx="3323770" cy="14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7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4CE0F-35CD-D5B5-BDE9-9E28FFEF9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4C38-C99C-0D0F-83DD-6E15E7247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Northumbria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2018-C31D-330F-8CF4-30C3C8DB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876" y="1325563"/>
            <a:ext cx="10246409" cy="44438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Focus on School of Sport: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Gender differences</a:t>
            </a:r>
            <a:r>
              <a:rPr lang="en-GB" dirty="0"/>
              <a:t>: female students reported higher confidence in community aspects than males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Programme differences</a:t>
            </a:r>
            <a:r>
              <a:rPr lang="en-GB" dirty="0"/>
              <a:t>: physiotherapy students exhibited greater confidence and perceived importance across domains, while sports coaching students rated lower on employability confidence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Predictive factors</a:t>
            </a:r>
            <a:r>
              <a:rPr lang="en-GB" dirty="0"/>
              <a:t>: low community importance was linked with higher risk of student dropout, while greater health and wellbeing confidence predicted stronger academic performance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‘</a:t>
            </a:r>
            <a:r>
              <a:rPr lang="en-GB" i="1" dirty="0"/>
              <a:t>Self-confidence and perceived importance of pre-arrival sport students at an English higher education institution: Exploring gender and programme of study differences</a:t>
            </a:r>
            <a:r>
              <a:rPr lang="en-GB" dirty="0"/>
              <a:t>’ in the </a:t>
            </a:r>
            <a:r>
              <a:rPr lang="en-GB" dirty="0">
                <a:hlinkClick r:id="rId3"/>
              </a:rPr>
              <a:t> </a:t>
            </a:r>
            <a:r>
              <a:rPr lang="en-GB" i="1" dirty="0">
                <a:hlinkClick r:id="rId3"/>
              </a:rPr>
              <a:t>Journal of Hospitality, Leisure, Sport &amp; Tourism Education</a:t>
            </a:r>
            <a:r>
              <a:rPr lang="en-GB" dirty="0">
                <a:hlinkClick r:id="rId3"/>
              </a:rPr>
              <a:t> </a:t>
            </a:r>
            <a:r>
              <a:rPr lang="en-GB" dirty="0"/>
              <a:t>(Hibbs et al., 2025)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A5A73E7-5E14-4552-DA9F-1EAC385C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30" y="472199"/>
            <a:ext cx="3179956" cy="100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F0E05-99DC-0569-3285-35F6EA45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94BA4-DD1F-7538-BA15-871EE0CF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Northumbria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A7BEB-AA37-78AF-2F44-6E89C64D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876" y="1325563"/>
            <a:ext cx="10246409" cy="44438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insights allowed programme leaders to </a:t>
            </a:r>
            <a:r>
              <a:rPr lang="en-GB" b="1" dirty="0"/>
              <a:t>tailor induction </a:t>
            </a:r>
            <a:r>
              <a:rPr lang="en-GB" dirty="0"/>
              <a:t>content to student needs, for example, emphasising community-building activities and provide essential early targeted support for at-risk groups.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Northumbria’s retention rates rose to </a:t>
            </a:r>
            <a:r>
              <a:rPr lang="en-GB" b="1" dirty="0"/>
              <a:t>94%</a:t>
            </a:r>
            <a:r>
              <a:rPr lang="en-GB" dirty="0"/>
              <a:t>, with physiotherapy achieving </a:t>
            </a:r>
            <a:r>
              <a:rPr lang="en-GB" b="1" dirty="0"/>
              <a:t>100%.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Launched a national initiative in 2025 specifically targeting sports students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C972F26-0B35-5DAC-919C-F796C1310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35" y="289931"/>
            <a:ext cx="3519880" cy="11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23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DC8B-ED3A-42DE-9E7E-AA2D3EA5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Common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2A91-1AAA-41E7-ADD6-ED0BED314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877" y="1527667"/>
            <a:ext cx="10515600" cy="40961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Higher enrolment &amp; lower non-starters.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Reduced interruption &amp; withdrawal rates.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Stronger sense of belonging.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Better programme-specific planning.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761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DC8B-ED3A-42DE-9E7E-AA2D3EA5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Top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2A91-1AAA-41E7-ADD6-ED0BED314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877" y="1233752"/>
            <a:ext cx="10515600" cy="4557448"/>
          </a:xfrm>
        </p:spPr>
        <p:txBody>
          <a:bodyPr>
            <a:normAutofit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Keep surveys targeted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Educational gain?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Purely induction?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Close the feedback loop (individual + institutional)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Reach out to students who express concerns or early worries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Use institutional/school/department level data collected to inform future practice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Align with other student journey touchpoints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What else will you be asking students throughout the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Share insights with academic and support teams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Confidential over anonymous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256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9D185-73EB-6921-6151-AD09DB3A1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>
            <a:extLst>
              <a:ext uri="{FF2B5EF4-FFF2-40B4-BE49-F238E27FC236}">
                <a16:creationId xmlns:a16="http://schemas.microsoft.com/office/drawing/2014/main" id="{09C5FC16-B85B-2218-7543-8C3BC1F9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studies and further statistics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0421B8-3FD1-A983-101A-616EA284B586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1515887" y="1617560"/>
            <a:ext cx="9160225" cy="3907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9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Pre-arrival process sets out to enhance institutional student success</a:t>
            </a:r>
            <a:endParaRPr lang="en-GB" sz="2000" dirty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Pre-Arrival Questionnaires: A Lifeline for Universities in the Cost-of-Living Crisis?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Teesside University: The benefits of running a pre-arrival survey for students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Supporting Student Transition – How evasys partnered with Northumbria University’s School of Sport, Exercise and Rehabilitation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WonkHE: Pre-arrival surveys make it possible to meet students where they are</a:t>
            </a:r>
            <a:endParaRPr lang="en-GB" sz="20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GB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76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209DCA-1453-8D7F-E704-B4A25BE9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91" y="2069073"/>
            <a:ext cx="8110591" cy="978385"/>
          </a:xfrm>
        </p:spPr>
        <p:txBody>
          <a:bodyPr/>
          <a:lstStyle/>
          <a:p>
            <a:r>
              <a:rPr lang="en-ZA" dirty="0"/>
              <a:t>Let’s Connect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6EC84B5-366D-753E-CD9F-C4F1810C3B0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55429" y="3993815"/>
            <a:ext cx="5740400" cy="2100262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ZA" dirty="0">
                <a:solidFill>
                  <a:schemeClr val="bg2"/>
                </a:solidFill>
                <a:latin typeface="+mj-lt"/>
              </a:rPr>
              <a:t>+44 (0)131 285 7970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ZA" dirty="0">
                <a:solidFill>
                  <a:schemeClr val="bg2"/>
                </a:solidFill>
                <a:latin typeface="+mj-lt"/>
              </a:rPr>
              <a:t>Joe.mahon@evasys.co.uk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ZA" dirty="0">
                <a:solidFill>
                  <a:schemeClr val="accent3"/>
                </a:solidFill>
                <a:latin typeface="+mj-lt"/>
              </a:rPr>
              <a:t>evasys.co.uk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ZA" dirty="0">
                <a:solidFill>
                  <a:schemeClr val="accent3"/>
                </a:solidFill>
                <a:latin typeface="+mj-lt"/>
              </a:rPr>
              <a:t>linkedin.com/company/evasys-</a:t>
            </a:r>
            <a:r>
              <a:rPr lang="en-ZA" dirty="0" err="1">
                <a:solidFill>
                  <a:schemeClr val="accent3"/>
                </a:solidFill>
                <a:latin typeface="+mj-lt"/>
              </a:rPr>
              <a:t>uk</a:t>
            </a:r>
            <a:endParaRPr lang="en-ZA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CD79549-D61D-627D-6033-72B6A00A3C49}"/>
              </a:ext>
            </a:extLst>
          </p:cNvPr>
          <p:cNvSpPr txBox="1">
            <a:spLocks/>
          </p:cNvSpPr>
          <p:nvPr/>
        </p:nvSpPr>
        <p:spPr>
          <a:xfrm>
            <a:off x="835191" y="3478394"/>
            <a:ext cx="6082444" cy="35780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000" b="1" dirty="0">
                <a:solidFill>
                  <a:schemeClr val="bg2"/>
                </a:solidFill>
                <a:latin typeface="+mn-lt"/>
              </a:rPr>
              <a:t>Joe Mahon </a:t>
            </a:r>
            <a:r>
              <a:rPr lang="en-ZA" sz="2000" dirty="0">
                <a:solidFill>
                  <a:schemeClr val="accent1"/>
                </a:solidFill>
                <a:latin typeface="+mn-lt"/>
              </a:rPr>
              <a:t>| Implementation &amp; Account Manager, </a:t>
            </a:r>
            <a:r>
              <a:rPr lang="en-ZA" sz="2000" b="1" dirty="0">
                <a:solidFill>
                  <a:schemeClr val="accent1"/>
                </a:solidFill>
                <a:latin typeface="+mn-lt"/>
              </a:rPr>
              <a:t>evasys UK</a:t>
            </a:r>
            <a:endParaRPr lang="en-ZA" sz="20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98B9E9AF-7FEB-BF74-7FE3-DD7D354A1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39" y="4215790"/>
            <a:ext cx="1994520" cy="20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4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0F9F3-B132-C8BC-492E-87AC1FDF1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0524-51E6-26EF-6354-FBBEB83EC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215" y="1475492"/>
            <a:ext cx="6041573" cy="44318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Bridge the gap between students and institutions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Create more inclusive learning environments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Engage applicants from unconditional offer through to on-campus arrival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Pre-arrival surveys are becoming a vital tool for ensuring students </a:t>
            </a:r>
            <a:r>
              <a:rPr lang="en-GB" b="1" dirty="0"/>
              <a:t>arrive, stay, and succeed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920A60-A7D2-28CF-D92F-62483E3E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77" y="0"/>
            <a:ext cx="9845842" cy="1325563"/>
          </a:xfrm>
        </p:spPr>
        <p:txBody>
          <a:bodyPr/>
          <a:lstStyle/>
          <a:p>
            <a:r>
              <a:rPr lang="en-GB" dirty="0"/>
              <a:t>What are they?</a:t>
            </a:r>
          </a:p>
        </p:txBody>
      </p:sp>
      <p:pic>
        <p:nvPicPr>
          <p:cNvPr id="2" name="Picture 1" descr="A cartoon character with question marks&#10;&#10;AI-generated content may be incorrect.">
            <a:extLst>
              <a:ext uri="{FF2B5EF4-FFF2-40B4-BE49-F238E27FC236}">
                <a16:creationId xmlns:a16="http://schemas.microsoft.com/office/drawing/2014/main" id="{2292689A-6729-5904-E03A-75C710FC1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54" y="1774031"/>
            <a:ext cx="2862263" cy="28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8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20169-A378-47A7-1CBC-05E0E7CC7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4E3C-6037-1F2C-C82D-E3D12EC2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215" y="1475491"/>
            <a:ext cx="6041573" cy="47824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Provide insights to professional services departments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Engage with students individually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Measure educational gain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Increase chances of applicants arriving, staying and succeeding at university.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8CA5C0-96C4-EC12-56F2-8A4E9E8F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77" y="0"/>
            <a:ext cx="9845842" cy="1325563"/>
          </a:xfrm>
        </p:spPr>
        <p:txBody>
          <a:bodyPr/>
          <a:lstStyle/>
          <a:p>
            <a:r>
              <a:rPr lang="en-GB" dirty="0"/>
              <a:t>Why do them?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5A8D349-7BB2-51B8-D4E8-586BEE2FC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9" t="10018" r="9908" b="13370"/>
          <a:stretch/>
        </p:blipFill>
        <p:spPr bwMode="auto">
          <a:xfrm>
            <a:off x="7443788" y="1829428"/>
            <a:ext cx="4325441" cy="382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4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DC8B-ED3A-42DE-9E7E-AA2D3EA5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Growing Popularity in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2A91-1AAA-41E7-ADD6-ED0BED314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876" y="1325563"/>
            <a:ext cx="10246409" cy="44438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Increasing adoption across UK universities.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National project run with Michelle Morgan (UEL) and Jonathan Neeves (</a:t>
            </a:r>
            <a:r>
              <a:rPr lang="en-GB" dirty="0" err="1">
                <a:latin typeface="+mn-lt"/>
              </a:rPr>
              <a:t>AdvanceHE</a:t>
            </a:r>
            <a:r>
              <a:rPr lang="en-GB" dirty="0">
                <a:latin typeface="+mn-lt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Growing awareness of benefits: enrolment, belonging, wellbeing.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Supported by evidence from evasys client network.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WonkHE</a:t>
            </a:r>
            <a:r>
              <a:rPr lang="en-GB" dirty="0"/>
              <a:t> – </a:t>
            </a:r>
            <a:r>
              <a:rPr lang="en-GB" dirty="0">
                <a:hlinkClick r:id="rId3"/>
              </a:rPr>
              <a:t>Pre-arrival surveys make it possible to meet students where they are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4359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1C555-B1EE-FF4D-4485-6EC037AA3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97A22-E95D-316A-B779-5E46231D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215" y="1475491"/>
            <a:ext cx="6041573" cy="4782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Invites go post results embargo to all UF students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Run confidential surveys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Identify and provide tailored support to future students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24C8F5-C96E-74F1-2071-2792B2F0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77" y="0"/>
            <a:ext cx="9845842" cy="1325563"/>
          </a:xfrm>
        </p:spPr>
        <p:txBody>
          <a:bodyPr/>
          <a:lstStyle/>
          <a:p>
            <a:r>
              <a:rPr lang="en-GB" dirty="0"/>
              <a:t>How do they work?</a:t>
            </a:r>
          </a:p>
        </p:txBody>
      </p:sp>
      <p:pic>
        <p:nvPicPr>
          <p:cNvPr id="2" name="Picture 6" descr="Finance Blog - Mint2Save | Home Loan Checklist - Finance Blog - Mint2Save">
            <a:extLst>
              <a:ext uri="{FF2B5EF4-FFF2-40B4-BE49-F238E27FC236}">
                <a16:creationId xmlns:a16="http://schemas.microsoft.com/office/drawing/2014/main" id="{835DFD45-AAA2-0A62-8BF3-BD6BEF8E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49" y="1813240"/>
            <a:ext cx="3972307" cy="3463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7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34099-9298-9339-3354-695C3C5E8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C31E7-2020-DCAF-D9EC-D94BA8D86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215" y="1475491"/>
            <a:ext cx="6041573" cy="4782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Conduct a weekly review of open text comments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Distribute questions to professional services or relevant support staff for a response to students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Provide reports to course teams, if desired, to help inform induction programmes.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CCA4EF-2A7D-2038-02BF-4CEDEE3C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77" y="0"/>
            <a:ext cx="9845842" cy="1325563"/>
          </a:xfrm>
        </p:spPr>
        <p:txBody>
          <a:bodyPr/>
          <a:lstStyle/>
          <a:p>
            <a:r>
              <a:rPr lang="en-GB" dirty="0"/>
              <a:t>How to use them?</a:t>
            </a:r>
          </a:p>
        </p:txBody>
      </p:sp>
      <p:pic>
        <p:nvPicPr>
          <p:cNvPr id="4" name="Picture 4" descr="How to communicate effectively? - The Yellow Spot">
            <a:extLst>
              <a:ext uri="{FF2B5EF4-FFF2-40B4-BE49-F238E27FC236}">
                <a16:creationId xmlns:a16="http://schemas.microsoft.com/office/drawing/2014/main" id="{5A61DCE9-511E-4F32-F424-0C0CF189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55" y="1610544"/>
            <a:ext cx="4104498" cy="31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3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E8875-39B5-D689-77CD-0228E6033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>
            <a:extLst>
              <a:ext uri="{FF2B5EF4-FFF2-40B4-BE49-F238E27FC236}">
                <a16:creationId xmlns:a16="http://schemas.microsoft.com/office/drawing/2014/main" id="{98A1A58B-0086-2D92-C5B4-99CDA7AD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to do with your Pre-arrival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A2D559-A924-D32B-E054-5CC39684E001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1389063" y="1212850"/>
            <a:ext cx="6060891" cy="5495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9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Identify hidden struggles: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Mental health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Disabilities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Social disadvantage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Financial worries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chemeClr val="tx1"/>
                </a:solidFill>
              </a:rPr>
              <a:t>Personalise</a:t>
            </a:r>
            <a:r>
              <a:rPr lang="en-US" sz="2200" dirty="0">
                <a:solidFill>
                  <a:schemeClr val="tx1"/>
                </a:solidFill>
              </a:rPr>
              <a:t> the welcome: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Targeted communications: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Bursaries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Support Services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Peer support schemes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Informed induction programmes</a:t>
            </a:r>
          </a:p>
          <a:p>
            <a:endParaRPr lang="en-GB" sz="1800" dirty="0">
              <a:solidFill>
                <a:srgbClr val="4040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4040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4040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40404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75CBC-246B-46D1-BA50-AC88517B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053" y="1924050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2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0EB4E-1B28-A02B-BAEE-2FCAC3F85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Build A Community Around Your Business | Aron S.">
            <a:extLst>
              <a:ext uri="{FF2B5EF4-FFF2-40B4-BE49-F238E27FC236}">
                <a16:creationId xmlns:a16="http://schemas.microsoft.com/office/drawing/2014/main" id="{B40EB92F-D214-4674-7DED-68D78A164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95" y="3960829"/>
            <a:ext cx="4523604" cy="16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el 26">
            <a:extLst>
              <a:ext uri="{FF2B5EF4-FFF2-40B4-BE49-F238E27FC236}">
                <a16:creationId xmlns:a16="http://schemas.microsoft.com/office/drawing/2014/main" id="{8DA0A11E-3E88-5DDE-8ED3-33F8146E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to do with your Pre-arrival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9256FD-CB1D-79BE-B85B-E3CEEEBA28E2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1389063" y="1212850"/>
            <a:ext cx="6060891" cy="5495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95A5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Manage expectations: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Bust myths and normalize student anxieties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Give realistic insight into early expectations</a:t>
            </a:r>
          </a:p>
          <a:p>
            <a:pPr lvl="1"/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Build a community: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Form connections with the university communities/support services before arrival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Increase applicant engagement for a smoother transition to university life.</a:t>
            </a:r>
            <a:endParaRPr lang="en-GB" sz="22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rgbClr val="4040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4040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4040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solidFill>
                <a:srgbClr val="404040"/>
              </a:solidFill>
            </a:endParaRPr>
          </a:p>
        </p:txBody>
      </p:sp>
      <p:pic>
        <p:nvPicPr>
          <p:cNvPr id="2" name="Picture 2" descr="Anxiety Treatment Center: Tailored Care in Chicago">
            <a:extLst>
              <a:ext uri="{FF2B5EF4-FFF2-40B4-BE49-F238E27FC236}">
                <a16:creationId xmlns:a16="http://schemas.microsoft.com/office/drawing/2014/main" id="{CB922F31-FE48-E846-5D75-554AA9A8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62" y="1033400"/>
            <a:ext cx="2268065" cy="22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9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CAA30-AB4B-9C68-5030-DAB78FC3C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F2023-F5C5-D2C9-A96A-6C27CE6C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Teesside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74EF6-0668-1147-EC85-C7056444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876" y="1325563"/>
            <a:ext cx="10246409" cy="44438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Student Transition Entry Pole (known as the STEP survey). </a:t>
            </a:r>
          </a:p>
          <a:p>
            <a:pPr marL="0" indent="0">
              <a:buNone/>
            </a:pPr>
            <a:endParaRPr lang="en-GB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Explored motivations + perceived barriers to learning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Provided early access to Student Journey Team for any questions or advice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Used data + student voice for support interventions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Promoted “continued orientation” not a one-off induction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Bespoke reports for each school produced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Thematic r</a:t>
            </a:r>
            <a:r>
              <a:rPr lang="en-GB" dirty="0">
                <a:latin typeface="+mn-lt"/>
              </a:rPr>
              <a:t>eport provided at institutional level for senior leaders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FBD65-BBAE-BF2D-2B71-7806A0A30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586" y="0"/>
            <a:ext cx="2850994" cy="142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32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A5A5A"/>
      </a:dk1>
      <a:lt1>
        <a:sysClr val="window" lastClr="FFFFFF"/>
      </a:lt1>
      <a:dk2>
        <a:srgbClr val="0A5A5A"/>
      </a:dk2>
      <a:lt2>
        <a:srgbClr val="E1F5E6"/>
      </a:lt2>
      <a:accent1>
        <a:srgbClr val="1EC6A5"/>
      </a:accent1>
      <a:accent2>
        <a:srgbClr val="EF946C"/>
      </a:accent2>
      <a:accent3>
        <a:srgbClr val="FDF777"/>
      </a:accent3>
      <a:accent4>
        <a:srgbClr val="F2DFC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vasys fonts">
      <a:majorFont>
        <a:latin typeface="IBM Plex Sans Medium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asys Presentation-updated template 2024" id="{EFC38750-C927-47DF-8E54-7F901166C75F}" vid="{B55F961B-933F-4B45-A4D5-D79E5870AF5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asys Presentation-updated template 2024" id="{EFC38750-C927-47DF-8E54-7F901166C75F}" vid="{38E6B608-24B2-4231-AC5A-32B392EFDCD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evasys Presentation-updated template 2024</Template>
  <TotalTime>727</TotalTime>
  <Words>1002</Words>
  <Application>Microsoft Office PowerPoint</Application>
  <PresentationFormat>Widescreen</PresentationFormat>
  <Paragraphs>182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IBM Plex Mono</vt:lpstr>
      <vt:lpstr>IBM Plex Sans</vt:lpstr>
      <vt:lpstr>IBM Plex Sans Medium</vt:lpstr>
      <vt:lpstr>Wingdings</vt:lpstr>
      <vt:lpstr>Office Theme</vt:lpstr>
      <vt:lpstr>Custom Design</vt:lpstr>
      <vt:lpstr>PowerPoint Presentation</vt:lpstr>
      <vt:lpstr>What are they?</vt:lpstr>
      <vt:lpstr>Why do them?</vt:lpstr>
      <vt:lpstr>Growing Popularity in UK</vt:lpstr>
      <vt:lpstr>How do they work?</vt:lpstr>
      <vt:lpstr>How to use them?</vt:lpstr>
      <vt:lpstr>What to do with your Pre-arrival data</vt:lpstr>
      <vt:lpstr>What to do with your Pre-arrival data</vt:lpstr>
      <vt:lpstr>Teesside University</vt:lpstr>
      <vt:lpstr>Middlesex University</vt:lpstr>
      <vt:lpstr>Myth buster</vt:lpstr>
      <vt:lpstr>Northumbria University</vt:lpstr>
      <vt:lpstr>Northumbria University</vt:lpstr>
      <vt:lpstr>Common benefits</vt:lpstr>
      <vt:lpstr>Top tips</vt:lpstr>
      <vt:lpstr>Case studies and further statistics</vt:lpstr>
      <vt:lpstr>Let’s Connect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Johnson, evasys MD</dc:creator>
  <cp:lastModifiedBy>Joe Mahon</cp:lastModifiedBy>
  <cp:revision>35</cp:revision>
  <dcterms:created xsi:type="dcterms:W3CDTF">2024-08-29T10:19:32Z</dcterms:created>
  <dcterms:modified xsi:type="dcterms:W3CDTF">2025-09-12T12:39:05Z</dcterms:modified>
</cp:coreProperties>
</file>