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2"/>
  </p:notesMasterIdLst>
  <p:sldIdLst>
    <p:sldId id="256" r:id="rId2"/>
    <p:sldId id="257" r:id="rId3"/>
    <p:sldId id="259" r:id="rId4"/>
    <p:sldId id="258" r:id="rId5"/>
    <p:sldId id="260" r:id="rId6"/>
    <p:sldId id="261" r:id="rId7"/>
    <p:sldId id="263" r:id="rId8"/>
    <p:sldId id="262" r:id="rId9"/>
    <p:sldId id="265" r:id="rId10"/>
    <p:sldId id="264" r:id="rId11"/>
    <p:sldId id="266" r:id="rId12"/>
    <p:sldId id="267" r:id="rId13"/>
    <p:sldId id="268" r:id="rId14"/>
    <p:sldId id="269" r:id="rId15"/>
    <p:sldId id="270" r:id="rId16"/>
    <p:sldId id="275" r:id="rId17"/>
    <p:sldId id="271" r:id="rId18"/>
    <p:sldId id="276" r:id="rId19"/>
    <p:sldId id="272"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D4C056-ECE3-E406-0B31-CA7D419435AA}" v="3" dt="2025-08-29T09:20:21.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53770" autoAdjust="0"/>
  </p:normalViewPr>
  <p:slideViewPr>
    <p:cSldViewPr snapToGrid="0">
      <p:cViewPr varScale="1">
        <p:scale>
          <a:sx n="56" d="100"/>
          <a:sy n="56" d="100"/>
        </p:scale>
        <p:origin x="16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ゲスト ユーザー" userId="S::urn:spo:tenantanon#c65f8795-ba3d-4351-8a07-0865e5d8f090::" providerId="AD" clId="Web-{D1D4C056-ECE3-E406-0B31-CA7D419435AA}"/>
    <pc:docChg chg="sldOrd">
      <pc:chgData name="ゲスト ユーザー" userId="S::urn:spo:tenantanon#c65f8795-ba3d-4351-8a07-0865e5d8f090::" providerId="AD" clId="Web-{D1D4C056-ECE3-E406-0B31-CA7D419435AA}" dt="2025-08-29T09:20:21.574" v="2"/>
      <pc:docMkLst>
        <pc:docMk/>
      </pc:docMkLst>
      <pc:sldChg chg="ord">
        <pc:chgData name="ゲスト ユーザー" userId="S::urn:spo:tenantanon#c65f8795-ba3d-4351-8a07-0865e5d8f090::" providerId="AD" clId="Web-{D1D4C056-ECE3-E406-0B31-CA7D419435AA}" dt="2025-08-29T09:20:13.074" v="1"/>
        <pc:sldMkLst>
          <pc:docMk/>
          <pc:sldMk cId="2255607490" sldId="262"/>
        </pc:sldMkLst>
      </pc:sldChg>
      <pc:sldChg chg="ord">
        <pc:chgData name="ゲスト ユーザー" userId="S::urn:spo:tenantanon#c65f8795-ba3d-4351-8a07-0865e5d8f090::" providerId="AD" clId="Web-{D1D4C056-ECE3-E406-0B31-CA7D419435AA}" dt="2025-08-29T09:20:21.574" v="2"/>
        <pc:sldMkLst>
          <pc:docMk/>
          <pc:sldMk cId="2892814945" sldId="264"/>
        </pc:sldMkLst>
      </pc:sldChg>
    </pc:docChg>
  </pc:docChgLst>
  <pc:docChgLst>
    <pc:chgData name="Guest User" userId="S::urn:spo:tenantanon#c65f8795-ba3d-4351-8a07-0865e5d8f090::" providerId="AD" clId="Web-{9F5BD850-FCA9-8017-4C14-132C08605C85}"/>
    <pc:docChg chg="addSld">
      <pc:chgData name="Guest User" userId="S::urn:spo:tenantanon#c65f8795-ba3d-4351-8a07-0865e5d8f090::" providerId="AD" clId="Web-{9F5BD850-FCA9-8017-4C14-132C08605C85}" dt="2025-08-07T09:55:09.123" v="1"/>
      <pc:docMkLst>
        <pc:docMk/>
      </pc:docMkLst>
      <pc:sldChg chg="add">
        <pc:chgData name="Guest User" userId="S::urn:spo:tenantanon#c65f8795-ba3d-4351-8a07-0865e5d8f090::" providerId="AD" clId="Web-{9F5BD850-FCA9-8017-4C14-132C08605C85}" dt="2025-08-07T09:55:09.123" v="1"/>
        <pc:sldMkLst>
          <pc:docMk/>
          <pc:sldMk cId="759137625" sldId="275"/>
        </pc:sldMkLst>
      </pc:sldChg>
      <pc:sldChg chg="add">
        <pc:chgData name="Guest User" userId="S::urn:spo:tenantanon#c65f8795-ba3d-4351-8a07-0865e5d8f090::" providerId="AD" clId="Web-{9F5BD850-FCA9-8017-4C14-132C08605C85}" dt="2025-08-07T09:54:09.872" v="0"/>
        <pc:sldMkLst>
          <pc:docMk/>
          <pc:sldMk cId="1293672523"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4847-4FD8-45A4-BE19-267FC6C1EA93}" type="datetimeFigureOut">
              <a:rPr lang="en-GB" smtClean="0"/>
              <a:t>29/08/2025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1FA7A-8155-4B5A-BB52-A8E0CF62CDD0}" type="slidenum">
              <a:rPr lang="en-GB" smtClean="0"/>
              <a:t>‹#›</a:t>
            </a:fld>
            <a:endParaRPr lang="en-GB"/>
          </a:p>
        </p:txBody>
      </p:sp>
    </p:spTree>
    <p:extLst>
      <p:ext uri="{BB962C8B-B14F-4D97-AF65-F5344CB8AC3E}">
        <p14:creationId xmlns:p14="http://schemas.microsoft.com/office/powerpoint/2010/main" val="448167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 my name is Professor Paul Howard-Jones from the University of Bristol. I’m here to tell you about some interesting research we’ve undertaken at our university that has implications for any higher education institution, but particularly those with a significant proportion of international students. This research has been undertaken with the help of many colleagues at the Universities of Bristol, Cardiff and Exeter, and with some funding from the Sustainability Team at the University of Bristol.</a:t>
            </a:r>
          </a:p>
        </p:txBody>
      </p:sp>
      <p:sp>
        <p:nvSpPr>
          <p:cNvPr id="4" name="Slide Number Placeholder 3"/>
          <p:cNvSpPr>
            <a:spLocks noGrp="1"/>
          </p:cNvSpPr>
          <p:nvPr>
            <p:ph type="sldNum" sz="quarter" idx="5"/>
          </p:nvPr>
        </p:nvSpPr>
        <p:spPr/>
        <p:txBody>
          <a:bodyPr/>
          <a:lstStyle/>
          <a:p>
            <a:fld id="{83E1FA7A-8155-4B5A-BB52-A8E0CF62CDD0}" type="slidenum">
              <a:rPr lang="en-GB" smtClean="0"/>
              <a:t>1</a:t>
            </a:fld>
            <a:endParaRPr lang="en-GB"/>
          </a:p>
        </p:txBody>
      </p:sp>
    </p:spTree>
    <p:extLst>
      <p:ext uri="{BB962C8B-B14F-4D97-AF65-F5344CB8AC3E}">
        <p14:creationId xmlns:p14="http://schemas.microsoft.com/office/powerpoint/2010/main" val="142142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love international students – they enrich our classes and the ethos of our universities in so many ways – and they provide important benefits for the economy of the hosting country and, in the UK, have become a critical component in the financial strategy that has allowed many of our institutions to thrive. Such benefits do, perhaps, make exploring the environmental impact of student travel a sensitive subject. But….  </a:t>
            </a:r>
          </a:p>
        </p:txBody>
      </p:sp>
      <p:sp>
        <p:nvSpPr>
          <p:cNvPr id="4" name="Slide Number Placeholder 3"/>
          <p:cNvSpPr>
            <a:spLocks noGrp="1"/>
          </p:cNvSpPr>
          <p:nvPr>
            <p:ph type="sldNum" sz="quarter" idx="5"/>
          </p:nvPr>
        </p:nvSpPr>
        <p:spPr/>
        <p:txBody>
          <a:bodyPr/>
          <a:lstStyle/>
          <a:p>
            <a:fld id="{83E1FA7A-8155-4B5A-BB52-A8E0CF62CDD0}" type="slidenum">
              <a:rPr lang="en-GB" smtClean="0"/>
              <a:t>2</a:t>
            </a:fld>
            <a:endParaRPr lang="en-GB"/>
          </a:p>
        </p:txBody>
      </p:sp>
    </p:spTree>
    <p:extLst>
      <p:ext uri="{BB962C8B-B14F-4D97-AF65-F5344CB8AC3E}">
        <p14:creationId xmlns:p14="http://schemas.microsoft.com/office/powerpoint/2010/main" val="4277295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an environmental cost and one which needs more accurately estimating. One of the very few attempts to estimate the carbon emissions of student flying was undertaken by Shields in 2019. He concluded that, whether one estimated a student took 1 or 2 return flights per year home, emissions were substantial. But he also emphasised that all current discussion on this topic was hampered by a lack of real data. It is necessary to know something of both  the extent and the purpose of student flights in order to reflect on what actions might be appropriate to address this issue. A key question that such data might help answer, for example, is whether these emissions are anything to do with their studies? (and so, therefore, whether they need to be included in an </a:t>
            </a:r>
            <a:r>
              <a:rPr lang="en-GB" dirty="0" err="1"/>
              <a:t>instutions</a:t>
            </a:r>
            <a:r>
              <a:rPr lang="en-GB" dirty="0"/>
              <a:t> estimate of their Scope 3 emissions).</a:t>
            </a:r>
          </a:p>
          <a:p>
            <a:endParaRPr lang="en-GB" dirty="0"/>
          </a:p>
        </p:txBody>
      </p:sp>
      <p:sp>
        <p:nvSpPr>
          <p:cNvPr id="4" name="Slide Number Placeholder 3"/>
          <p:cNvSpPr>
            <a:spLocks noGrp="1"/>
          </p:cNvSpPr>
          <p:nvPr>
            <p:ph type="sldNum" sz="quarter" idx="5"/>
          </p:nvPr>
        </p:nvSpPr>
        <p:spPr/>
        <p:txBody>
          <a:bodyPr/>
          <a:lstStyle/>
          <a:p>
            <a:fld id="{83E1FA7A-8155-4B5A-BB52-A8E0CF62CDD0}" type="slidenum">
              <a:rPr lang="en-GB" smtClean="0"/>
              <a:t>3</a:t>
            </a:fld>
            <a:endParaRPr lang="en-GB"/>
          </a:p>
        </p:txBody>
      </p:sp>
    </p:spTree>
    <p:extLst>
      <p:ext uri="{BB962C8B-B14F-4D97-AF65-F5344CB8AC3E}">
        <p14:creationId xmlns:p14="http://schemas.microsoft.com/office/powerpoint/2010/main" val="3024621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Indeed there are a lot of questions we might ask……</a:t>
            </a:r>
          </a:p>
          <a:p>
            <a:r>
              <a:rPr lang="en-GB" dirty="0"/>
              <a:t>How can we measure how many flights are being taken in the first place? At </a:t>
            </a:r>
            <a:r>
              <a:rPr lang="en-GB" dirty="0" err="1"/>
              <a:t>UoB</a:t>
            </a:r>
            <a:r>
              <a:rPr lang="en-GB" dirty="0"/>
              <a:t>, we have been using a self-report survey – but one problem with this is that only 8% of student respond – probably the more diligent and socially conscious ones who might also be flying less.</a:t>
            </a:r>
          </a:p>
          <a:p>
            <a:endParaRPr lang="en-GB" dirty="0"/>
          </a:p>
        </p:txBody>
      </p:sp>
      <p:sp>
        <p:nvSpPr>
          <p:cNvPr id="4" name="Slide Number Placeholder 3"/>
          <p:cNvSpPr>
            <a:spLocks noGrp="1"/>
          </p:cNvSpPr>
          <p:nvPr>
            <p:ph type="sldNum" sz="quarter" idx="5"/>
          </p:nvPr>
        </p:nvSpPr>
        <p:spPr/>
        <p:txBody>
          <a:bodyPr/>
          <a:lstStyle/>
          <a:p>
            <a:fld id="{83E1FA7A-8155-4B5A-BB52-A8E0CF62CDD0}" type="slidenum">
              <a:rPr lang="en-GB" smtClean="0"/>
              <a:t>4</a:t>
            </a:fld>
            <a:endParaRPr lang="en-GB"/>
          </a:p>
        </p:txBody>
      </p:sp>
    </p:spTree>
    <p:extLst>
      <p:ext uri="{BB962C8B-B14F-4D97-AF65-F5344CB8AC3E}">
        <p14:creationId xmlns:p14="http://schemas.microsoft.com/office/powerpoint/2010/main" val="3145102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E1FA7A-8155-4B5A-BB52-A8E0CF62CDD0}" type="slidenum">
              <a:rPr lang="en-GB" smtClean="0"/>
              <a:t>7</a:t>
            </a:fld>
            <a:endParaRPr lang="en-GB"/>
          </a:p>
        </p:txBody>
      </p:sp>
    </p:spTree>
    <p:extLst>
      <p:ext uri="{BB962C8B-B14F-4D97-AF65-F5344CB8AC3E}">
        <p14:creationId xmlns:p14="http://schemas.microsoft.com/office/powerpoint/2010/main" val="3847373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E1FA7A-8155-4B5A-BB52-A8E0CF62CDD0}" type="slidenum">
              <a:rPr lang="en-GB" smtClean="0"/>
              <a:t>17</a:t>
            </a:fld>
            <a:endParaRPr lang="en-GB"/>
          </a:p>
        </p:txBody>
      </p:sp>
    </p:spTree>
    <p:extLst>
      <p:ext uri="{BB962C8B-B14F-4D97-AF65-F5344CB8AC3E}">
        <p14:creationId xmlns:p14="http://schemas.microsoft.com/office/powerpoint/2010/main" val="3185490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0AFDF-2B76-6A62-EE11-E0941EB94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BB2455-9A53-7A01-B28E-D8C1A0C51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17665-45B9-AAF8-4103-F5109FC1DA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7AD8EAD-E9EF-3D17-90D5-7A648424FC68}"/>
              </a:ext>
            </a:extLst>
          </p:cNvPr>
          <p:cNvSpPr>
            <a:spLocks noGrp="1"/>
          </p:cNvSpPr>
          <p:nvPr>
            <p:ph type="sldNum" sz="quarter" idx="5"/>
          </p:nvPr>
        </p:nvSpPr>
        <p:spPr/>
        <p:txBody>
          <a:bodyPr/>
          <a:lstStyle/>
          <a:p>
            <a:fld id="{83E1FA7A-8155-4B5A-BB52-A8E0CF62CDD0}" type="slidenum">
              <a:rPr lang="en-GB" smtClean="0"/>
              <a:t>18</a:t>
            </a:fld>
            <a:endParaRPr lang="en-GB"/>
          </a:p>
        </p:txBody>
      </p:sp>
    </p:spTree>
    <p:extLst>
      <p:ext uri="{BB962C8B-B14F-4D97-AF65-F5344CB8AC3E}">
        <p14:creationId xmlns:p14="http://schemas.microsoft.com/office/powerpoint/2010/main" val="3965006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8051E-D7BE-4BFF-1378-368A84259E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546715B-1FBB-AAF7-0A2A-E83944F92E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F6B7BA-1792-C450-6272-58F1B39CB177}"/>
              </a:ext>
            </a:extLst>
          </p:cNvPr>
          <p:cNvSpPr>
            <a:spLocks noGrp="1"/>
          </p:cNvSpPr>
          <p:nvPr>
            <p:ph type="dt" sz="half" idx="10"/>
          </p:nvPr>
        </p:nvSpPr>
        <p:spPr/>
        <p:txBody>
          <a:bodyPr/>
          <a:lstStyle/>
          <a:p>
            <a:fld id="{E65FE6C2-4735-454E-950C-61B098FF70C3}" type="datetimeFigureOut">
              <a:rPr lang="en-GB" smtClean="0"/>
              <a:t>29/08/2025</a:t>
            </a:fld>
            <a:endParaRPr lang="en-GB"/>
          </a:p>
        </p:txBody>
      </p:sp>
      <p:sp>
        <p:nvSpPr>
          <p:cNvPr id="5" name="Footer Placeholder 4">
            <a:extLst>
              <a:ext uri="{FF2B5EF4-FFF2-40B4-BE49-F238E27FC236}">
                <a16:creationId xmlns:a16="http://schemas.microsoft.com/office/drawing/2014/main" id="{C06A729C-058B-7FC1-BF46-D2B713C801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3C8AA8-A1F6-4A1C-67A4-CEF66EE3D7FC}"/>
              </a:ext>
            </a:extLst>
          </p:cNvPr>
          <p:cNvSpPr>
            <a:spLocks noGrp="1"/>
          </p:cNvSpPr>
          <p:nvPr>
            <p:ph type="sldNum" sz="quarter" idx="12"/>
          </p:nvPr>
        </p:nvSpPr>
        <p:spPr/>
        <p:txBody>
          <a:bodyPr/>
          <a:lstStyle/>
          <a:p>
            <a:fld id="{ED31C204-184E-42AD-A37B-0FFF0BBBE9BD}" type="slidenum">
              <a:rPr lang="en-GB" smtClean="0"/>
              <a:t>‹#›</a:t>
            </a:fld>
            <a:endParaRPr lang="en-GB"/>
          </a:p>
        </p:txBody>
      </p:sp>
    </p:spTree>
    <p:extLst>
      <p:ext uri="{BB962C8B-B14F-4D97-AF65-F5344CB8AC3E}">
        <p14:creationId xmlns:p14="http://schemas.microsoft.com/office/powerpoint/2010/main" val="146773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8CDFE-A979-FADF-9200-B01B117668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312D67-C315-5684-2648-C30A8CCD42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5EBBC6-7303-B0A3-7E7F-5033CE5E396B}"/>
              </a:ext>
            </a:extLst>
          </p:cNvPr>
          <p:cNvSpPr>
            <a:spLocks noGrp="1"/>
          </p:cNvSpPr>
          <p:nvPr>
            <p:ph type="dt" sz="half" idx="10"/>
          </p:nvPr>
        </p:nvSpPr>
        <p:spPr/>
        <p:txBody>
          <a:bodyPr/>
          <a:lstStyle/>
          <a:p>
            <a:fld id="{E65FE6C2-4735-454E-950C-61B098FF70C3}" type="datetimeFigureOut">
              <a:rPr lang="en-GB" smtClean="0"/>
              <a:t>29/08/2025</a:t>
            </a:fld>
            <a:endParaRPr lang="en-GB"/>
          </a:p>
        </p:txBody>
      </p:sp>
      <p:sp>
        <p:nvSpPr>
          <p:cNvPr id="5" name="Footer Placeholder 4">
            <a:extLst>
              <a:ext uri="{FF2B5EF4-FFF2-40B4-BE49-F238E27FC236}">
                <a16:creationId xmlns:a16="http://schemas.microsoft.com/office/drawing/2014/main" id="{1CE9A84C-8E8B-2284-863D-D10F550D5C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DB03B3-5E21-BA32-5D6C-A6C3A03081B1}"/>
              </a:ext>
            </a:extLst>
          </p:cNvPr>
          <p:cNvSpPr>
            <a:spLocks noGrp="1"/>
          </p:cNvSpPr>
          <p:nvPr>
            <p:ph type="sldNum" sz="quarter" idx="12"/>
          </p:nvPr>
        </p:nvSpPr>
        <p:spPr/>
        <p:txBody>
          <a:bodyPr/>
          <a:lstStyle/>
          <a:p>
            <a:fld id="{ED31C204-184E-42AD-A37B-0FFF0BBBE9BD}" type="slidenum">
              <a:rPr lang="en-GB" smtClean="0"/>
              <a:t>‹#›</a:t>
            </a:fld>
            <a:endParaRPr lang="en-GB"/>
          </a:p>
        </p:txBody>
      </p:sp>
    </p:spTree>
    <p:extLst>
      <p:ext uri="{BB962C8B-B14F-4D97-AF65-F5344CB8AC3E}">
        <p14:creationId xmlns:p14="http://schemas.microsoft.com/office/powerpoint/2010/main" val="457129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F9C776-1A3D-28C1-001C-C4AC403564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B6829F-8CB7-B3AF-009A-6C2B6D8D02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668B29-9543-52A9-D0D5-E0F49CB25343}"/>
              </a:ext>
            </a:extLst>
          </p:cNvPr>
          <p:cNvSpPr>
            <a:spLocks noGrp="1"/>
          </p:cNvSpPr>
          <p:nvPr>
            <p:ph type="dt" sz="half" idx="10"/>
          </p:nvPr>
        </p:nvSpPr>
        <p:spPr/>
        <p:txBody>
          <a:bodyPr/>
          <a:lstStyle/>
          <a:p>
            <a:fld id="{E65FE6C2-4735-454E-950C-61B098FF70C3}" type="datetimeFigureOut">
              <a:rPr lang="en-GB" smtClean="0"/>
              <a:t>29/08/2025</a:t>
            </a:fld>
            <a:endParaRPr lang="en-GB"/>
          </a:p>
        </p:txBody>
      </p:sp>
      <p:sp>
        <p:nvSpPr>
          <p:cNvPr id="5" name="Footer Placeholder 4">
            <a:extLst>
              <a:ext uri="{FF2B5EF4-FFF2-40B4-BE49-F238E27FC236}">
                <a16:creationId xmlns:a16="http://schemas.microsoft.com/office/drawing/2014/main" id="{ED426F9C-143A-DAE7-239B-4F613B2877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5D4395-47AD-C073-0C84-3C044AE1E52B}"/>
              </a:ext>
            </a:extLst>
          </p:cNvPr>
          <p:cNvSpPr>
            <a:spLocks noGrp="1"/>
          </p:cNvSpPr>
          <p:nvPr>
            <p:ph type="sldNum" sz="quarter" idx="12"/>
          </p:nvPr>
        </p:nvSpPr>
        <p:spPr/>
        <p:txBody>
          <a:bodyPr/>
          <a:lstStyle/>
          <a:p>
            <a:fld id="{ED31C204-184E-42AD-A37B-0FFF0BBBE9BD}" type="slidenum">
              <a:rPr lang="en-GB" smtClean="0"/>
              <a:t>‹#›</a:t>
            </a:fld>
            <a:endParaRPr lang="en-GB"/>
          </a:p>
        </p:txBody>
      </p:sp>
    </p:spTree>
    <p:extLst>
      <p:ext uri="{BB962C8B-B14F-4D97-AF65-F5344CB8AC3E}">
        <p14:creationId xmlns:p14="http://schemas.microsoft.com/office/powerpoint/2010/main" val="382910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540A-E8C8-5850-A5F9-EB16A43101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BAE279-299A-F3C2-C3D7-0EB05EC855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B060DF-6F80-5FDE-1E40-EF701AC7EE61}"/>
              </a:ext>
            </a:extLst>
          </p:cNvPr>
          <p:cNvSpPr>
            <a:spLocks noGrp="1"/>
          </p:cNvSpPr>
          <p:nvPr>
            <p:ph type="dt" sz="half" idx="10"/>
          </p:nvPr>
        </p:nvSpPr>
        <p:spPr/>
        <p:txBody>
          <a:bodyPr/>
          <a:lstStyle/>
          <a:p>
            <a:fld id="{E65FE6C2-4735-454E-950C-61B098FF70C3}" type="datetimeFigureOut">
              <a:rPr lang="en-GB" smtClean="0"/>
              <a:t>29/08/2025</a:t>
            </a:fld>
            <a:endParaRPr lang="en-GB"/>
          </a:p>
        </p:txBody>
      </p:sp>
      <p:sp>
        <p:nvSpPr>
          <p:cNvPr id="5" name="Footer Placeholder 4">
            <a:extLst>
              <a:ext uri="{FF2B5EF4-FFF2-40B4-BE49-F238E27FC236}">
                <a16:creationId xmlns:a16="http://schemas.microsoft.com/office/drawing/2014/main" id="{A7888BBB-2BA4-2171-A862-9B208CC9C9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A4D607-0C81-031B-F339-33790ABE57AB}"/>
              </a:ext>
            </a:extLst>
          </p:cNvPr>
          <p:cNvSpPr>
            <a:spLocks noGrp="1"/>
          </p:cNvSpPr>
          <p:nvPr>
            <p:ph type="sldNum" sz="quarter" idx="12"/>
          </p:nvPr>
        </p:nvSpPr>
        <p:spPr/>
        <p:txBody>
          <a:bodyPr/>
          <a:lstStyle/>
          <a:p>
            <a:fld id="{ED31C204-184E-42AD-A37B-0FFF0BBBE9BD}" type="slidenum">
              <a:rPr lang="en-GB" smtClean="0"/>
              <a:t>‹#›</a:t>
            </a:fld>
            <a:endParaRPr lang="en-GB"/>
          </a:p>
        </p:txBody>
      </p:sp>
    </p:spTree>
    <p:extLst>
      <p:ext uri="{BB962C8B-B14F-4D97-AF65-F5344CB8AC3E}">
        <p14:creationId xmlns:p14="http://schemas.microsoft.com/office/powerpoint/2010/main" val="293439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4AD5-4CC6-13D1-68DF-62B0231C7C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04CE1F8-6BEC-2D3E-8F2F-BDAAD82911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4C5BF0-436E-F199-234C-BB3AA2BBDB1F}"/>
              </a:ext>
            </a:extLst>
          </p:cNvPr>
          <p:cNvSpPr>
            <a:spLocks noGrp="1"/>
          </p:cNvSpPr>
          <p:nvPr>
            <p:ph type="dt" sz="half" idx="10"/>
          </p:nvPr>
        </p:nvSpPr>
        <p:spPr/>
        <p:txBody>
          <a:bodyPr/>
          <a:lstStyle/>
          <a:p>
            <a:fld id="{E65FE6C2-4735-454E-950C-61B098FF70C3}" type="datetimeFigureOut">
              <a:rPr lang="en-GB" smtClean="0"/>
              <a:t>29/08/2025</a:t>
            </a:fld>
            <a:endParaRPr lang="en-GB"/>
          </a:p>
        </p:txBody>
      </p:sp>
      <p:sp>
        <p:nvSpPr>
          <p:cNvPr id="5" name="Footer Placeholder 4">
            <a:extLst>
              <a:ext uri="{FF2B5EF4-FFF2-40B4-BE49-F238E27FC236}">
                <a16:creationId xmlns:a16="http://schemas.microsoft.com/office/drawing/2014/main" id="{43FD4FF2-3778-3433-40F0-E9DF79FA1B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9C1AB-E401-5DB5-C473-2A5669D1C1BF}"/>
              </a:ext>
            </a:extLst>
          </p:cNvPr>
          <p:cNvSpPr>
            <a:spLocks noGrp="1"/>
          </p:cNvSpPr>
          <p:nvPr>
            <p:ph type="sldNum" sz="quarter" idx="12"/>
          </p:nvPr>
        </p:nvSpPr>
        <p:spPr/>
        <p:txBody>
          <a:bodyPr/>
          <a:lstStyle/>
          <a:p>
            <a:fld id="{ED31C204-184E-42AD-A37B-0FFF0BBBE9BD}" type="slidenum">
              <a:rPr lang="en-GB" smtClean="0"/>
              <a:t>‹#›</a:t>
            </a:fld>
            <a:endParaRPr lang="en-GB"/>
          </a:p>
        </p:txBody>
      </p:sp>
    </p:spTree>
    <p:extLst>
      <p:ext uri="{BB962C8B-B14F-4D97-AF65-F5344CB8AC3E}">
        <p14:creationId xmlns:p14="http://schemas.microsoft.com/office/powerpoint/2010/main" val="86418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7F61-641B-B915-DBDD-6DBF80491D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D33340-57E8-9446-54BE-CEAECCED8E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35B300A-B4F9-B85F-B90A-048326FE6C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B78F73-E8B1-F2D9-1474-8230C024C05A}"/>
              </a:ext>
            </a:extLst>
          </p:cNvPr>
          <p:cNvSpPr>
            <a:spLocks noGrp="1"/>
          </p:cNvSpPr>
          <p:nvPr>
            <p:ph type="dt" sz="half" idx="10"/>
          </p:nvPr>
        </p:nvSpPr>
        <p:spPr/>
        <p:txBody>
          <a:bodyPr/>
          <a:lstStyle/>
          <a:p>
            <a:fld id="{E65FE6C2-4735-454E-950C-61B098FF70C3}" type="datetimeFigureOut">
              <a:rPr lang="en-GB" smtClean="0"/>
              <a:t>29/08/2025</a:t>
            </a:fld>
            <a:endParaRPr lang="en-GB"/>
          </a:p>
        </p:txBody>
      </p:sp>
      <p:sp>
        <p:nvSpPr>
          <p:cNvPr id="6" name="Footer Placeholder 5">
            <a:extLst>
              <a:ext uri="{FF2B5EF4-FFF2-40B4-BE49-F238E27FC236}">
                <a16:creationId xmlns:a16="http://schemas.microsoft.com/office/drawing/2014/main" id="{2F524907-FBA0-3FE3-633B-56038B664C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3BC480-CF06-F1BC-1214-8A14332A12B2}"/>
              </a:ext>
            </a:extLst>
          </p:cNvPr>
          <p:cNvSpPr>
            <a:spLocks noGrp="1"/>
          </p:cNvSpPr>
          <p:nvPr>
            <p:ph type="sldNum" sz="quarter" idx="12"/>
          </p:nvPr>
        </p:nvSpPr>
        <p:spPr/>
        <p:txBody>
          <a:bodyPr/>
          <a:lstStyle/>
          <a:p>
            <a:fld id="{ED31C204-184E-42AD-A37B-0FFF0BBBE9BD}" type="slidenum">
              <a:rPr lang="en-GB" smtClean="0"/>
              <a:t>‹#›</a:t>
            </a:fld>
            <a:endParaRPr lang="en-GB"/>
          </a:p>
        </p:txBody>
      </p:sp>
    </p:spTree>
    <p:extLst>
      <p:ext uri="{BB962C8B-B14F-4D97-AF65-F5344CB8AC3E}">
        <p14:creationId xmlns:p14="http://schemas.microsoft.com/office/powerpoint/2010/main" val="4094464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19CC8-7B97-7F74-8FE6-8B235F6B53B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E14839-4C77-5037-94C5-D38676D4AE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4F298-4949-F9F0-4A6F-F132C89391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DE70281-673B-68E6-BB92-5B89F0E3E3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B402B5-30EB-D626-BABD-0C337277C1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9F59BA7-0D2D-20CC-4E45-50E9C744AA77}"/>
              </a:ext>
            </a:extLst>
          </p:cNvPr>
          <p:cNvSpPr>
            <a:spLocks noGrp="1"/>
          </p:cNvSpPr>
          <p:nvPr>
            <p:ph type="dt" sz="half" idx="10"/>
          </p:nvPr>
        </p:nvSpPr>
        <p:spPr/>
        <p:txBody>
          <a:bodyPr/>
          <a:lstStyle/>
          <a:p>
            <a:fld id="{E65FE6C2-4735-454E-950C-61B098FF70C3}" type="datetimeFigureOut">
              <a:rPr lang="en-GB" smtClean="0"/>
              <a:t>29/08/2025</a:t>
            </a:fld>
            <a:endParaRPr lang="en-GB"/>
          </a:p>
        </p:txBody>
      </p:sp>
      <p:sp>
        <p:nvSpPr>
          <p:cNvPr id="8" name="Footer Placeholder 7">
            <a:extLst>
              <a:ext uri="{FF2B5EF4-FFF2-40B4-BE49-F238E27FC236}">
                <a16:creationId xmlns:a16="http://schemas.microsoft.com/office/drawing/2014/main" id="{3E2D75B1-EE37-2916-EFFF-E3A813E5143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4D49C29-98AB-2ECB-41B1-F52B01E919A3}"/>
              </a:ext>
            </a:extLst>
          </p:cNvPr>
          <p:cNvSpPr>
            <a:spLocks noGrp="1"/>
          </p:cNvSpPr>
          <p:nvPr>
            <p:ph type="sldNum" sz="quarter" idx="12"/>
          </p:nvPr>
        </p:nvSpPr>
        <p:spPr/>
        <p:txBody>
          <a:bodyPr/>
          <a:lstStyle/>
          <a:p>
            <a:fld id="{ED31C204-184E-42AD-A37B-0FFF0BBBE9BD}" type="slidenum">
              <a:rPr lang="en-GB" smtClean="0"/>
              <a:t>‹#›</a:t>
            </a:fld>
            <a:endParaRPr lang="en-GB"/>
          </a:p>
        </p:txBody>
      </p:sp>
    </p:spTree>
    <p:extLst>
      <p:ext uri="{BB962C8B-B14F-4D97-AF65-F5344CB8AC3E}">
        <p14:creationId xmlns:p14="http://schemas.microsoft.com/office/powerpoint/2010/main" val="1882139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59BF-2C72-8D39-6DAD-60CEB800FEA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5B67331-C0EC-CE2D-F7B8-A654F6281F31}"/>
              </a:ext>
            </a:extLst>
          </p:cNvPr>
          <p:cNvSpPr>
            <a:spLocks noGrp="1"/>
          </p:cNvSpPr>
          <p:nvPr>
            <p:ph type="dt" sz="half" idx="10"/>
          </p:nvPr>
        </p:nvSpPr>
        <p:spPr/>
        <p:txBody>
          <a:bodyPr/>
          <a:lstStyle/>
          <a:p>
            <a:fld id="{E65FE6C2-4735-454E-950C-61B098FF70C3}" type="datetimeFigureOut">
              <a:rPr lang="en-GB" smtClean="0"/>
              <a:t>29/08/2025</a:t>
            </a:fld>
            <a:endParaRPr lang="en-GB"/>
          </a:p>
        </p:txBody>
      </p:sp>
      <p:sp>
        <p:nvSpPr>
          <p:cNvPr id="4" name="Footer Placeholder 3">
            <a:extLst>
              <a:ext uri="{FF2B5EF4-FFF2-40B4-BE49-F238E27FC236}">
                <a16:creationId xmlns:a16="http://schemas.microsoft.com/office/drawing/2014/main" id="{88B646AB-3E2E-6C52-7500-DCA48FB162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64D2FC-BCAB-77B1-383B-05E3D7CD7572}"/>
              </a:ext>
            </a:extLst>
          </p:cNvPr>
          <p:cNvSpPr>
            <a:spLocks noGrp="1"/>
          </p:cNvSpPr>
          <p:nvPr>
            <p:ph type="sldNum" sz="quarter" idx="12"/>
          </p:nvPr>
        </p:nvSpPr>
        <p:spPr/>
        <p:txBody>
          <a:bodyPr/>
          <a:lstStyle/>
          <a:p>
            <a:fld id="{ED31C204-184E-42AD-A37B-0FFF0BBBE9BD}" type="slidenum">
              <a:rPr lang="en-GB" smtClean="0"/>
              <a:t>‹#›</a:t>
            </a:fld>
            <a:endParaRPr lang="en-GB"/>
          </a:p>
        </p:txBody>
      </p:sp>
    </p:spTree>
    <p:extLst>
      <p:ext uri="{BB962C8B-B14F-4D97-AF65-F5344CB8AC3E}">
        <p14:creationId xmlns:p14="http://schemas.microsoft.com/office/powerpoint/2010/main" val="1979471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EC2381-23BF-405C-98C6-6BD84B53CEFD}"/>
              </a:ext>
            </a:extLst>
          </p:cNvPr>
          <p:cNvSpPr>
            <a:spLocks noGrp="1"/>
          </p:cNvSpPr>
          <p:nvPr>
            <p:ph type="dt" sz="half" idx="10"/>
          </p:nvPr>
        </p:nvSpPr>
        <p:spPr/>
        <p:txBody>
          <a:bodyPr/>
          <a:lstStyle/>
          <a:p>
            <a:fld id="{E65FE6C2-4735-454E-950C-61B098FF70C3}" type="datetimeFigureOut">
              <a:rPr lang="en-GB" smtClean="0"/>
              <a:t>29/08/2025</a:t>
            </a:fld>
            <a:endParaRPr lang="en-GB"/>
          </a:p>
        </p:txBody>
      </p:sp>
      <p:sp>
        <p:nvSpPr>
          <p:cNvPr id="3" name="Footer Placeholder 2">
            <a:extLst>
              <a:ext uri="{FF2B5EF4-FFF2-40B4-BE49-F238E27FC236}">
                <a16:creationId xmlns:a16="http://schemas.microsoft.com/office/drawing/2014/main" id="{98AE5156-43E7-1C32-C18A-2B87C280B0C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3022DB-40DD-B9B8-C50B-460357F43123}"/>
              </a:ext>
            </a:extLst>
          </p:cNvPr>
          <p:cNvSpPr>
            <a:spLocks noGrp="1"/>
          </p:cNvSpPr>
          <p:nvPr>
            <p:ph type="sldNum" sz="quarter" idx="12"/>
          </p:nvPr>
        </p:nvSpPr>
        <p:spPr/>
        <p:txBody>
          <a:bodyPr/>
          <a:lstStyle/>
          <a:p>
            <a:fld id="{ED31C204-184E-42AD-A37B-0FFF0BBBE9BD}" type="slidenum">
              <a:rPr lang="en-GB" smtClean="0"/>
              <a:t>‹#›</a:t>
            </a:fld>
            <a:endParaRPr lang="en-GB"/>
          </a:p>
        </p:txBody>
      </p:sp>
    </p:spTree>
    <p:extLst>
      <p:ext uri="{BB962C8B-B14F-4D97-AF65-F5344CB8AC3E}">
        <p14:creationId xmlns:p14="http://schemas.microsoft.com/office/powerpoint/2010/main" val="6353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B1BDF-CDE3-7727-58B9-5F3D4B0C4C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A94606-1CF0-9F27-E4B2-1E0D619B9C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BB92989-2934-96C2-51E6-1A91B9F33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457988-5D34-AFD8-4109-9CFA8B71C979}"/>
              </a:ext>
            </a:extLst>
          </p:cNvPr>
          <p:cNvSpPr>
            <a:spLocks noGrp="1"/>
          </p:cNvSpPr>
          <p:nvPr>
            <p:ph type="dt" sz="half" idx="10"/>
          </p:nvPr>
        </p:nvSpPr>
        <p:spPr/>
        <p:txBody>
          <a:bodyPr/>
          <a:lstStyle/>
          <a:p>
            <a:fld id="{E65FE6C2-4735-454E-950C-61B098FF70C3}" type="datetimeFigureOut">
              <a:rPr lang="en-GB" smtClean="0"/>
              <a:t>29/08/2025</a:t>
            </a:fld>
            <a:endParaRPr lang="en-GB"/>
          </a:p>
        </p:txBody>
      </p:sp>
      <p:sp>
        <p:nvSpPr>
          <p:cNvPr id="6" name="Footer Placeholder 5">
            <a:extLst>
              <a:ext uri="{FF2B5EF4-FFF2-40B4-BE49-F238E27FC236}">
                <a16:creationId xmlns:a16="http://schemas.microsoft.com/office/drawing/2014/main" id="{583930D7-091C-51AE-781A-9D2D846E8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5FDDD5-3EF5-9DA0-9C7D-F53DB43FD651}"/>
              </a:ext>
            </a:extLst>
          </p:cNvPr>
          <p:cNvSpPr>
            <a:spLocks noGrp="1"/>
          </p:cNvSpPr>
          <p:nvPr>
            <p:ph type="sldNum" sz="quarter" idx="12"/>
          </p:nvPr>
        </p:nvSpPr>
        <p:spPr/>
        <p:txBody>
          <a:bodyPr/>
          <a:lstStyle/>
          <a:p>
            <a:fld id="{ED31C204-184E-42AD-A37B-0FFF0BBBE9BD}" type="slidenum">
              <a:rPr lang="en-GB" smtClean="0"/>
              <a:t>‹#›</a:t>
            </a:fld>
            <a:endParaRPr lang="en-GB"/>
          </a:p>
        </p:txBody>
      </p:sp>
    </p:spTree>
    <p:extLst>
      <p:ext uri="{BB962C8B-B14F-4D97-AF65-F5344CB8AC3E}">
        <p14:creationId xmlns:p14="http://schemas.microsoft.com/office/powerpoint/2010/main" val="157129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CC9C-50D3-CFED-E257-DF14E684D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3634CF-C696-6B47-0E7B-72E9E17435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3CDE08-35D9-D187-0139-5714EE6DD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698C9-52A1-17CC-61EF-11CDCE75A9AA}"/>
              </a:ext>
            </a:extLst>
          </p:cNvPr>
          <p:cNvSpPr>
            <a:spLocks noGrp="1"/>
          </p:cNvSpPr>
          <p:nvPr>
            <p:ph type="dt" sz="half" idx="10"/>
          </p:nvPr>
        </p:nvSpPr>
        <p:spPr/>
        <p:txBody>
          <a:bodyPr/>
          <a:lstStyle/>
          <a:p>
            <a:fld id="{E65FE6C2-4735-454E-950C-61B098FF70C3}" type="datetimeFigureOut">
              <a:rPr lang="en-GB" smtClean="0"/>
              <a:t>29/08/2025</a:t>
            </a:fld>
            <a:endParaRPr lang="en-GB"/>
          </a:p>
        </p:txBody>
      </p:sp>
      <p:sp>
        <p:nvSpPr>
          <p:cNvPr id="6" name="Footer Placeholder 5">
            <a:extLst>
              <a:ext uri="{FF2B5EF4-FFF2-40B4-BE49-F238E27FC236}">
                <a16:creationId xmlns:a16="http://schemas.microsoft.com/office/drawing/2014/main" id="{2D0747ED-41D9-9D02-9D3C-A51547F7BA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E95523-CF1B-588B-4120-EF635221DB6A}"/>
              </a:ext>
            </a:extLst>
          </p:cNvPr>
          <p:cNvSpPr>
            <a:spLocks noGrp="1"/>
          </p:cNvSpPr>
          <p:nvPr>
            <p:ph type="sldNum" sz="quarter" idx="12"/>
          </p:nvPr>
        </p:nvSpPr>
        <p:spPr/>
        <p:txBody>
          <a:bodyPr/>
          <a:lstStyle/>
          <a:p>
            <a:fld id="{ED31C204-184E-42AD-A37B-0FFF0BBBE9BD}" type="slidenum">
              <a:rPr lang="en-GB" smtClean="0"/>
              <a:t>‹#›</a:t>
            </a:fld>
            <a:endParaRPr lang="en-GB"/>
          </a:p>
        </p:txBody>
      </p:sp>
    </p:spTree>
    <p:extLst>
      <p:ext uri="{BB962C8B-B14F-4D97-AF65-F5344CB8AC3E}">
        <p14:creationId xmlns:p14="http://schemas.microsoft.com/office/powerpoint/2010/main" val="791095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EB2CB3-B202-77DC-4891-20483B9259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7B070D-4342-D2E7-1CAD-AB77BCE587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DFF40F-3941-4D9A-DA31-4B95B253E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5FE6C2-4735-454E-950C-61B098FF70C3}" type="datetimeFigureOut">
              <a:rPr lang="en-GB" smtClean="0"/>
              <a:t>29/08/2025</a:t>
            </a:fld>
            <a:endParaRPr lang="en-GB"/>
          </a:p>
        </p:txBody>
      </p:sp>
      <p:sp>
        <p:nvSpPr>
          <p:cNvPr id="5" name="Footer Placeholder 4">
            <a:extLst>
              <a:ext uri="{FF2B5EF4-FFF2-40B4-BE49-F238E27FC236}">
                <a16:creationId xmlns:a16="http://schemas.microsoft.com/office/drawing/2014/main" id="{E0BB00E9-8915-8FDD-01D8-706EDA9DD9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097E7E3-35AD-26F6-571E-CCC88EE19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31C204-184E-42AD-A37B-0FFF0BBBE9BD}" type="slidenum">
              <a:rPr lang="en-GB" smtClean="0"/>
              <a:t>‹#›</a:t>
            </a:fld>
            <a:endParaRPr lang="en-GB"/>
          </a:p>
        </p:txBody>
      </p:sp>
    </p:spTree>
    <p:extLst>
      <p:ext uri="{BB962C8B-B14F-4D97-AF65-F5344CB8AC3E}">
        <p14:creationId xmlns:p14="http://schemas.microsoft.com/office/powerpoint/2010/main" val="739013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C95247-CDC7-674F-0FF3-02AE226E967B}"/>
              </a:ext>
            </a:extLst>
          </p:cNvPr>
          <p:cNvSpPr>
            <a:spLocks noGrp="1"/>
          </p:cNvSpPr>
          <p:nvPr>
            <p:ph type="ctrTitle"/>
          </p:nvPr>
        </p:nvSpPr>
        <p:spPr>
          <a:xfrm>
            <a:off x="638881" y="417576"/>
            <a:ext cx="10909640" cy="1249394"/>
          </a:xfrm>
        </p:spPr>
        <p:txBody>
          <a:bodyPr anchor="ctr">
            <a:normAutofit/>
          </a:bodyPr>
          <a:lstStyle/>
          <a:p>
            <a:r>
              <a:rPr lang="en-GB" sz="3100" b="1">
                <a:effectLst/>
                <a:latin typeface="Arial" panose="020B0604020202020204" pitchFamily="34" charset="0"/>
                <a:ea typeface="Times New Roman" panose="02020603050405020304" pitchFamily="18" charset="0"/>
                <a:cs typeface="Times New Roman" panose="02020603050405020304" pitchFamily="18" charset="0"/>
              </a:rPr>
              <a:t>Student International Travel related to Higher Education: </a:t>
            </a:r>
            <a:br>
              <a:rPr lang="en-GB" sz="3100" b="1">
                <a:effectLst/>
                <a:latin typeface="Arial" panose="020B0604020202020204" pitchFamily="34" charset="0"/>
                <a:ea typeface="Times New Roman" panose="02020603050405020304" pitchFamily="18" charset="0"/>
                <a:cs typeface="Times New Roman" panose="02020603050405020304" pitchFamily="18" charset="0"/>
              </a:rPr>
            </a:br>
            <a:r>
              <a:rPr lang="en-GB" sz="3100" b="1">
                <a:effectLst/>
                <a:latin typeface="Arial" panose="020B0604020202020204" pitchFamily="34" charset="0"/>
                <a:ea typeface="Times New Roman" panose="02020603050405020304" pitchFamily="18" charset="0"/>
                <a:cs typeface="Times New Roman" panose="02020603050405020304" pitchFamily="18" charset="0"/>
              </a:rPr>
              <a:t>Carbon costs and potential solutions</a:t>
            </a:r>
            <a:endParaRPr lang="en-GB" sz="3100"/>
          </a:p>
        </p:txBody>
      </p:sp>
      <p:sp>
        <p:nvSpPr>
          <p:cNvPr id="3" name="Subtitle 2">
            <a:extLst>
              <a:ext uri="{FF2B5EF4-FFF2-40B4-BE49-F238E27FC236}">
                <a16:creationId xmlns:a16="http://schemas.microsoft.com/office/drawing/2014/main" id="{53900B6E-37C8-05E0-4E8D-D4E21A9D7569}"/>
              </a:ext>
            </a:extLst>
          </p:cNvPr>
          <p:cNvSpPr>
            <a:spLocks noGrp="1"/>
          </p:cNvSpPr>
          <p:nvPr>
            <p:ph type="subTitle" idx="1"/>
          </p:nvPr>
        </p:nvSpPr>
        <p:spPr>
          <a:xfrm>
            <a:off x="638881" y="1809541"/>
            <a:ext cx="10909643" cy="687406"/>
          </a:xfrm>
        </p:spPr>
        <p:txBody>
          <a:bodyPr anchor="ctr">
            <a:normAutofit/>
          </a:bodyPr>
          <a:lstStyle/>
          <a:p>
            <a:r>
              <a:rPr lang="en-GB" sz="2000" b="1">
                <a:effectLst/>
                <a:latin typeface="Arial" panose="020B0604020202020204" pitchFamily="34" charset="0"/>
                <a:ea typeface="Times New Roman" panose="02020603050405020304" pitchFamily="18" charset="0"/>
                <a:cs typeface="Times New Roman" panose="02020603050405020304" pitchFamily="18" charset="0"/>
              </a:rPr>
              <a:t>Howard-Jones, P.A, </a:t>
            </a:r>
            <a:r>
              <a:rPr lang="en-GB" sz="2000">
                <a:effectLst/>
                <a:latin typeface="Arial" panose="020B0604020202020204" pitchFamily="34" charset="0"/>
                <a:ea typeface="Times New Roman" panose="02020603050405020304" pitchFamily="18" charset="0"/>
                <a:cs typeface="Times New Roman" panose="02020603050405020304" pitchFamily="18" charset="0"/>
              </a:rPr>
              <a:t>Davis, C., Lopez Castellanos, F., McCarthy, L., Parker, M., Ralph, T. Tilling, L, Wade, K., Wenham, L. and Williams, J.</a:t>
            </a:r>
            <a:endParaRPr lang="en-GB" sz="20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36"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A5D066-F913-7C5E-8B6A-D18BF61D237A}"/>
              </a:ext>
            </a:extLst>
          </p:cNvPr>
          <p:cNvPicPr>
            <a:picLocks noChangeAspect="1"/>
          </p:cNvPicPr>
          <p:nvPr/>
        </p:nvPicPr>
        <p:blipFill>
          <a:blip r:embed="rId3"/>
          <a:stretch>
            <a:fillRect/>
          </a:stretch>
        </p:blipFill>
        <p:spPr>
          <a:xfrm>
            <a:off x="992900" y="2793736"/>
            <a:ext cx="9686602" cy="2591165"/>
          </a:xfrm>
          <a:prstGeom prst="rect">
            <a:avLst/>
          </a:prstGeom>
        </p:spPr>
      </p:pic>
      <p:pic>
        <p:nvPicPr>
          <p:cNvPr id="5" name="Picture 4">
            <a:extLst>
              <a:ext uri="{FF2B5EF4-FFF2-40B4-BE49-F238E27FC236}">
                <a16:creationId xmlns:a16="http://schemas.microsoft.com/office/drawing/2014/main" id="{9EAECB84-6B23-7727-4CA2-AEFCAE72E53D}"/>
              </a:ext>
            </a:extLst>
          </p:cNvPr>
          <p:cNvPicPr>
            <a:picLocks noChangeAspect="1"/>
          </p:cNvPicPr>
          <p:nvPr/>
        </p:nvPicPr>
        <p:blipFill>
          <a:blip r:embed="rId4"/>
          <a:stretch>
            <a:fillRect/>
          </a:stretch>
        </p:blipFill>
        <p:spPr>
          <a:xfrm>
            <a:off x="2286177" y="5692766"/>
            <a:ext cx="2789851" cy="857369"/>
          </a:xfrm>
          <a:prstGeom prst="rect">
            <a:avLst/>
          </a:prstGeom>
        </p:spPr>
      </p:pic>
      <p:pic>
        <p:nvPicPr>
          <p:cNvPr id="8" name="Picture 7">
            <a:extLst>
              <a:ext uri="{FF2B5EF4-FFF2-40B4-BE49-F238E27FC236}">
                <a16:creationId xmlns:a16="http://schemas.microsoft.com/office/drawing/2014/main" id="{04822984-2DB0-0787-E9B3-3B83AB1D581C}"/>
              </a:ext>
            </a:extLst>
          </p:cNvPr>
          <p:cNvPicPr>
            <a:picLocks noChangeAspect="1"/>
          </p:cNvPicPr>
          <p:nvPr/>
        </p:nvPicPr>
        <p:blipFill>
          <a:blip r:embed="rId5"/>
          <a:stretch>
            <a:fillRect/>
          </a:stretch>
        </p:blipFill>
        <p:spPr>
          <a:xfrm>
            <a:off x="5697038" y="5637471"/>
            <a:ext cx="1079520" cy="1104055"/>
          </a:xfrm>
          <a:prstGeom prst="rect">
            <a:avLst/>
          </a:prstGeom>
        </p:spPr>
      </p:pic>
      <p:pic>
        <p:nvPicPr>
          <p:cNvPr id="10" name="Picture 9">
            <a:extLst>
              <a:ext uri="{FF2B5EF4-FFF2-40B4-BE49-F238E27FC236}">
                <a16:creationId xmlns:a16="http://schemas.microsoft.com/office/drawing/2014/main" id="{EA45BD1F-86F1-6AAE-7104-B4A5F20FD2A5}"/>
              </a:ext>
            </a:extLst>
          </p:cNvPr>
          <p:cNvPicPr>
            <a:picLocks noChangeAspect="1"/>
          </p:cNvPicPr>
          <p:nvPr/>
        </p:nvPicPr>
        <p:blipFill>
          <a:blip r:embed="rId6"/>
          <a:stretch>
            <a:fillRect/>
          </a:stretch>
        </p:blipFill>
        <p:spPr>
          <a:xfrm>
            <a:off x="7397568" y="5792067"/>
            <a:ext cx="2343829" cy="794864"/>
          </a:xfrm>
          <a:prstGeom prst="rect">
            <a:avLst/>
          </a:prstGeom>
        </p:spPr>
      </p:pic>
    </p:spTree>
    <p:extLst>
      <p:ext uri="{BB962C8B-B14F-4D97-AF65-F5344CB8AC3E}">
        <p14:creationId xmlns:p14="http://schemas.microsoft.com/office/powerpoint/2010/main" val="1621165545"/>
      </p:ext>
    </p:extLst>
  </p:cSld>
  <p:clrMapOvr>
    <a:masterClrMapping/>
  </p:clrMapOvr>
  <mc:AlternateContent xmlns:mc="http://schemas.openxmlformats.org/markup-compatibility/2006" xmlns:p14="http://schemas.microsoft.com/office/powerpoint/2010/main">
    <mc:Choice Requires="p14">
      <p:transition spd="slow" p14:dur="2000" advTm="36654"/>
    </mc:Choice>
    <mc:Fallback xmlns="">
      <p:transition spd="slow" advTm="3665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25D0-FDAD-7476-114F-772032FD55CA}"/>
              </a:ext>
            </a:extLst>
          </p:cNvPr>
          <p:cNvSpPr>
            <a:spLocks noGrp="1"/>
          </p:cNvSpPr>
          <p:nvPr>
            <p:ph type="title"/>
          </p:nvPr>
        </p:nvSpPr>
        <p:spPr/>
        <p:txBody>
          <a:bodyPr/>
          <a:lstStyle/>
          <a:p>
            <a:r>
              <a:rPr lang="en-GB" dirty="0"/>
              <a:t>Where do they go?</a:t>
            </a:r>
          </a:p>
        </p:txBody>
      </p:sp>
      <p:sp>
        <p:nvSpPr>
          <p:cNvPr id="3" name="Content Placeholder 2">
            <a:extLst>
              <a:ext uri="{FF2B5EF4-FFF2-40B4-BE49-F238E27FC236}">
                <a16:creationId xmlns:a16="http://schemas.microsoft.com/office/drawing/2014/main" id="{79592194-FEFA-0A26-8EBC-2F5C1AACABCC}"/>
              </a:ext>
            </a:extLst>
          </p:cNvPr>
          <p:cNvSpPr>
            <a:spLocks noGrp="1"/>
          </p:cNvSpPr>
          <p:nvPr>
            <p:ph idx="1"/>
          </p:nvPr>
        </p:nvSpPr>
        <p:spPr>
          <a:xfrm>
            <a:off x="838200" y="1606364"/>
            <a:ext cx="10515600" cy="4351338"/>
          </a:xfrm>
        </p:spPr>
        <p:txBody>
          <a:bodyPr/>
          <a:lstStyle/>
          <a:p>
            <a:pPr marL="0" indent="0">
              <a:buNone/>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Assuming the first flight between UK and the home region for international students was to enable attendance for the academic year, and flights to other regions were tourism. </a:t>
            </a:r>
          </a:p>
          <a:p>
            <a:endParaRPr lang="en-GB" sz="180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GB" sz="1800" b="1" dirty="0">
                <a:latin typeface="Arial" panose="020B0604020202020204" pitchFamily="34" charset="0"/>
                <a:ea typeface="Times New Roman" panose="02020603050405020304" pitchFamily="18" charset="0"/>
                <a:cs typeface="Times New Roman" panose="02020603050405020304" pitchFamily="18" charset="0"/>
              </a:rPr>
              <a:t>International Students </a:t>
            </a:r>
          </a:p>
          <a:p>
            <a:pPr marL="0" indent="0">
              <a:buNone/>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20% to enable attendance for the academic year (i.e. 1 return flight) </a:t>
            </a:r>
          </a:p>
          <a:p>
            <a:pPr marL="0" indent="0">
              <a:buNone/>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31% additional trips home and </a:t>
            </a:r>
          </a:p>
          <a:p>
            <a:pPr marL="0" indent="0">
              <a:buNone/>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49% flights to non-home regions – assumed as tourism. </a:t>
            </a:r>
          </a:p>
          <a:p>
            <a:pPr marL="0" indent="0">
              <a:buNone/>
            </a:pPr>
            <a:endParaRPr lang="en-GB" sz="1800" dirty="0">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Home students: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All flights taken by UK students are assumed to be tourism.</a:t>
            </a: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dirty="0"/>
          </a:p>
        </p:txBody>
      </p:sp>
      <p:graphicFrame>
        <p:nvGraphicFramePr>
          <p:cNvPr id="4" name="Table 3">
            <a:extLst>
              <a:ext uri="{FF2B5EF4-FFF2-40B4-BE49-F238E27FC236}">
                <a16:creationId xmlns:a16="http://schemas.microsoft.com/office/drawing/2014/main" id="{29602AEA-05CF-FB61-7BBF-90C7C64FB784}"/>
              </a:ext>
            </a:extLst>
          </p:cNvPr>
          <p:cNvGraphicFramePr>
            <a:graphicFrameLocks noGrp="1"/>
          </p:cNvGraphicFramePr>
          <p:nvPr>
            <p:extLst>
              <p:ext uri="{D42A27DB-BD31-4B8C-83A1-F6EECF244321}">
                <p14:modId xmlns:p14="http://schemas.microsoft.com/office/powerpoint/2010/main" val="2788960189"/>
              </p:ext>
            </p:extLst>
          </p:nvPr>
        </p:nvGraphicFramePr>
        <p:xfrm>
          <a:off x="1466369" y="4917078"/>
          <a:ext cx="7927912" cy="1271016"/>
        </p:xfrm>
        <a:graphic>
          <a:graphicData uri="http://schemas.openxmlformats.org/drawingml/2006/table">
            <a:tbl>
              <a:tblPr firstRow="1" firstCol="1" bandRow="1">
                <a:tableStyleId>{5C22544A-7EE6-4342-B048-85BDC9FD1C3A}</a:tableStyleId>
              </a:tblPr>
              <a:tblGrid>
                <a:gridCol w="1683715">
                  <a:extLst>
                    <a:ext uri="{9D8B030D-6E8A-4147-A177-3AD203B41FA5}">
                      <a16:colId xmlns:a16="http://schemas.microsoft.com/office/drawing/2014/main" val="831437891"/>
                    </a:ext>
                  </a:extLst>
                </a:gridCol>
                <a:gridCol w="1217143">
                  <a:extLst>
                    <a:ext uri="{9D8B030D-6E8A-4147-A177-3AD203B41FA5}">
                      <a16:colId xmlns:a16="http://schemas.microsoft.com/office/drawing/2014/main" val="3476572451"/>
                    </a:ext>
                  </a:extLst>
                </a:gridCol>
                <a:gridCol w="1331250">
                  <a:extLst>
                    <a:ext uri="{9D8B030D-6E8A-4147-A177-3AD203B41FA5}">
                      <a16:colId xmlns:a16="http://schemas.microsoft.com/office/drawing/2014/main" val="2322616083"/>
                    </a:ext>
                  </a:extLst>
                </a:gridCol>
                <a:gridCol w="1217143">
                  <a:extLst>
                    <a:ext uri="{9D8B030D-6E8A-4147-A177-3AD203B41FA5}">
                      <a16:colId xmlns:a16="http://schemas.microsoft.com/office/drawing/2014/main" val="3297302633"/>
                    </a:ext>
                  </a:extLst>
                </a:gridCol>
                <a:gridCol w="1217143">
                  <a:extLst>
                    <a:ext uri="{9D8B030D-6E8A-4147-A177-3AD203B41FA5}">
                      <a16:colId xmlns:a16="http://schemas.microsoft.com/office/drawing/2014/main" val="1339188024"/>
                    </a:ext>
                  </a:extLst>
                </a:gridCol>
                <a:gridCol w="1261518">
                  <a:extLst>
                    <a:ext uri="{9D8B030D-6E8A-4147-A177-3AD203B41FA5}">
                      <a16:colId xmlns:a16="http://schemas.microsoft.com/office/drawing/2014/main" val="2736097615"/>
                    </a:ext>
                  </a:extLst>
                </a:gridCol>
              </a:tblGrid>
              <a:tr h="182880">
                <a:tc>
                  <a:txBody>
                    <a:bodyPr/>
                    <a:lstStyle/>
                    <a:p>
                      <a:pPr>
                        <a:lnSpc>
                          <a:spcPct val="107000"/>
                        </a:lnSpc>
                        <a:spcAft>
                          <a:spcPts val="800"/>
                        </a:spcAft>
                        <a:buNone/>
                      </a:pPr>
                      <a:r>
                        <a:rPr lang="en-GB" sz="2000" kern="100" dirty="0">
                          <a:effectLst/>
                        </a:rPr>
                        <a:t>% of flights for tourism</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Europe</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a:effectLst/>
                        </a:rPr>
                        <a:t>Americas</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a:effectLst/>
                        </a:rPr>
                        <a:t>Africa</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a:effectLst/>
                        </a:rPr>
                        <a:t>Asia</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a:effectLst/>
                        </a:rPr>
                        <a:t>Australia</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356987311"/>
                  </a:ext>
                </a:extLst>
              </a:tr>
              <a:tr h="182880">
                <a:tc>
                  <a:txBody>
                    <a:bodyPr/>
                    <a:lstStyle/>
                    <a:p>
                      <a:pPr>
                        <a:lnSpc>
                          <a:spcPct val="107000"/>
                        </a:lnSpc>
                        <a:spcAft>
                          <a:spcPts val="800"/>
                        </a:spcAft>
                        <a:buNone/>
                      </a:pPr>
                      <a:r>
                        <a:rPr lang="en-GB" sz="2000" kern="100">
                          <a:effectLst/>
                        </a:rPr>
                        <a:t>International</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84</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a:effectLst/>
                        </a:rPr>
                        <a:t>5</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a:effectLst/>
                        </a:rPr>
                        <a:t>4</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a:effectLst/>
                        </a:rPr>
                        <a:t>6</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a:effectLst/>
                        </a:rPr>
                        <a:t>1</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970477837"/>
                  </a:ext>
                </a:extLst>
              </a:tr>
              <a:tr h="182880">
                <a:tc>
                  <a:txBody>
                    <a:bodyPr/>
                    <a:lstStyle/>
                    <a:p>
                      <a:pPr>
                        <a:lnSpc>
                          <a:spcPct val="107000"/>
                        </a:lnSpc>
                        <a:spcAft>
                          <a:spcPts val="800"/>
                        </a:spcAft>
                        <a:buNone/>
                      </a:pPr>
                      <a:r>
                        <a:rPr lang="en-GB" sz="2000" kern="100">
                          <a:effectLst/>
                        </a:rPr>
                        <a:t>Home</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77</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a:effectLst/>
                        </a:rPr>
                        <a:t>7</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a:effectLst/>
                        </a:rPr>
                        <a:t>4</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a:effectLst/>
                        </a:rPr>
                        <a:t>11</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spcAft>
                          <a:spcPts val="800"/>
                        </a:spcAft>
                        <a:buNone/>
                      </a:pPr>
                      <a:r>
                        <a:rPr lang="en-GB" sz="2000" kern="100" dirty="0">
                          <a:effectLst/>
                        </a:rPr>
                        <a:t>1</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96414782"/>
                  </a:ext>
                </a:extLst>
              </a:tr>
            </a:tbl>
          </a:graphicData>
        </a:graphic>
      </p:graphicFrame>
      <p:sp>
        <p:nvSpPr>
          <p:cNvPr id="5" name="Right Brace 4">
            <a:extLst>
              <a:ext uri="{FF2B5EF4-FFF2-40B4-BE49-F238E27FC236}">
                <a16:creationId xmlns:a16="http://schemas.microsoft.com/office/drawing/2014/main" id="{F4AF1A6E-6E41-8F45-D218-7921CFFF4D54}"/>
              </a:ext>
            </a:extLst>
          </p:cNvPr>
          <p:cNvSpPr/>
          <p:nvPr/>
        </p:nvSpPr>
        <p:spPr>
          <a:xfrm>
            <a:off x="8901404" y="2556588"/>
            <a:ext cx="634482" cy="213009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6" name="TextBox 5">
            <a:extLst>
              <a:ext uri="{FF2B5EF4-FFF2-40B4-BE49-F238E27FC236}">
                <a16:creationId xmlns:a16="http://schemas.microsoft.com/office/drawing/2014/main" id="{0B6A22CC-E0ED-B38F-691A-B84F2CBBAD95}"/>
              </a:ext>
            </a:extLst>
          </p:cNvPr>
          <p:cNvSpPr txBox="1"/>
          <p:nvPr/>
        </p:nvSpPr>
        <p:spPr>
          <a:xfrm>
            <a:off x="9807388" y="3298471"/>
            <a:ext cx="2259106" cy="646331"/>
          </a:xfrm>
          <a:prstGeom prst="rect">
            <a:avLst/>
          </a:prstGeom>
          <a:noFill/>
        </p:spPr>
        <p:txBody>
          <a:bodyPr wrap="square" rtlCol="0">
            <a:spAutoFit/>
          </a:bodyPr>
          <a:lstStyle/>
          <a:p>
            <a:r>
              <a:rPr lang="en-GB" dirty="0"/>
              <a:t>Most tourism flights are in Europe</a:t>
            </a:r>
          </a:p>
        </p:txBody>
      </p:sp>
    </p:spTree>
    <p:extLst>
      <p:ext uri="{BB962C8B-B14F-4D97-AF65-F5344CB8AC3E}">
        <p14:creationId xmlns:p14="http://schemas.microsoft.com/office/powerpoint/2010/main" val="2892814945"/>
      </p:ext>
    </p:extLst>
  </p:cSld>
  <p:clrMapOvr>
    <a:masterClrMapping/>
  </p:clrMapOvr>
  <mc:AlternateContent xmlns:mc="http://schemas.openxmlformats.org/markup-compatibility/2006" xmlns:p14="http://schemas.microsoft.com/office/powerpoint/2010/main">
    <mc:Choice Requires="p14">
      <p:transition spd="slow" p14:dur="2000" advTm="54985"/>
    </mc:Choice>
    <mc:Fallback xmlns="">
      <p:transition spd="slow" advTm="5498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CA62-3A8F-2F14-F951-1A4C68C3252D}"/>
              </a:ext>
            </a:extLst>
          </p:cNvPr>
          <p:cNvSpPr>
            <a:spLocks noGrp="1"/>
          </p:cNvSpPr>
          <p:nvPr>
            <p:ph type="title"/>
          </p:nvPr>
        </p:nvSpPr>
        <p:spPr/>
        <p:txBody>
          <a:bodyPr/>
          <a:lstStyle/>
          <a:p>
            <a:r>
              <a:rPr lang="en-GB"/>
              <a:t>What were the emissions? </a:t>
            </a:r>
            <a:br>
              <a:rPr lang="en-GB"/>
            </a:br>
            <a:r>
              <a:rPr lang="en-GB"/>
              <a:t>Extrapolating to university student population</a:t>
            </a:r>
            <a:endParaRPr lang="en-GB" dirty="0"/>
          </a:p>
        </p:txBody>
      </p:sp>
      <p:graphicFrame>
        <p:nvGraphicFramePr>
          <p:cNvPr id="4" name="Table 3">
            <a:extLst>
              <a:ext uri="{FF2B5EF4-FFF2-40B4-BE49-F238E27FC236}">
                <a16:creationId xmlns:a16="http://schemas.microsoft.com/office/drawing/2014/main" id="{1B8FB713-35D0-8E0F-04EA-A4795F5AD45A}"/>
              </a:ext>
            </a:extLst>
          </p:cNvPr>
          <p:cNvGraphicFramePr>
            <a:graphicFrameLocks noGrp="1"/>
          </p:cNvGraphicFramePr>
          <p:nvPr>
            <p:extLst>
              <p:ext uri="{D42A27DB-BD31-4B8C-83A1-F6EECF244321}">
                <p14:modId xmlns:p14="http://schemas.microsoft.com/office/powerpoint/2010/main" val="2568312555"/>
              </p:ext>
            </p:extLst>
          </p:nvPr>
        </p:nvGraphicFramePr>
        <p:xfrm>
          <a:off x="404325" y="1901000"/>
          <a:ext cx="11383349" cy="2515174"/>
        </p:xfrm>
        <a:graphic>
          <a:graphicData uri="http://schemas.openxmlformats.org/drawingml/2006/table">
            <a:tbl>
              <a:tblPr firstRow="1" firstCol="1" bandRow="1">
                <a:tableStyleId>{5C22544A-7EE6-4342-B048-85BDC9FD1C3A}</a:tableStyleId>
              </a:tblPr>
              <a:tblGrid>
                <a:gridCol w="2053274">
                  <a:extLst>
                    <a:ext uri="{9D8B030D-6E8A-4147-A177-3AD203B41FA5}">
                      <a16:colId xmlns:a16="http://schemas.microsoft.com/office/drawing/2014/main" val="3585204780"/>
                    </a:ext>
                  </a:extLst>
                </a:gridCol>
                <a:gridCol w="2053274">
                  <a:extLst>
                    <a:ext uri="{9D8B030D-6E8A-4147-A177-3AD203B41FA5}">
                      <a16:colId xmlns:a16="http://schemas.microsoft.com/office/drawing/2014/main" val="2637487011"/>
                    </a:ext>
                  </a:extLst>
                </a:gridCol>
                <a:gridCol w="2053274">
                  <a:extLst>
                    <a:ext uri="{9D8B030D-6E8A-4147-A177-3AD203B41FA5}">
                      <a16:colId xmlns:a16="http://schemas.microsoft.com/office/drawing/2014/main" val="646595122"/>
                    </a:ext>
                  </a:extLst>
                </a:gridCol>
                <a:gridCol w="2759599">
                  <a:extLst>
                    <a:ext uri="{9D8B030D-6E8A-4147-A177-3AD203B41FA5}">
                      <a16:colId xmlns:a16="http://schemas.microsoft.com/office/drawing/2014/main" val="647492394"/>
                    </a:ext>
                  </a:extLst>
                </a:gridCol>
                <a:gridCol w="2463928">
                  <a:extLst>
                    <a:ext uri="{9D8B030D-6E8A-4147-A177-3AD203B41FA5}">
                      <a16:colId xmlns:a16="http://schemas.microsoft.com/office/drawing/2014/main" val="3232740443"/>
                    </a:ext>
                  </a:extLst>
                </a:gridCol>
              </a:tblGrid>
              <a:tr h="209550">
                <a:tc rowSpan="2">
                  <a:txBody>
                    <a:bodyPr/>
                    <a:lstStyle/>
                    <a:p>
                      <a:pPr algn="l">
                        <a:lnSpc>
                          <a:spcPct val="115000"/>
                        </a:lnSpc>
                        <a:spcAft>
                          <a:spcPts val="800"/>
                        </a:spcAft>
                        <a:buNone/>
                      </a:pPr>
                      <a:r>
                        <a:rPr lang="en-GB" sz="2400" kern="100" dirty="0">
                          <a:effectLst/>
                        </a:rPr>
                        <a:t> </a:t>
                      </a:r>
                      <a:endParaRPr lang="en-GB" sz="24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dirty="0">
                          <a:effectLst/>
                        </a:rPr>
                        <a:t> </a:t>
                      </a:r>
                      <a:endParaRPr lang="en-GB" sz="24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gridSpan="3">
                  <a:txBody>
                    <a:bodyPr/>
                    <a:lstStyle/>
                    <a:p>
                      <a:pPr algn="l">
                        <a:lnSpc>
                          <a:spcPct val="115000"/>
                        </a:lnSpc>
                        <a:spcAft>
                          <a:spcPts val="800"/>
                        </a:spcAft>
                        <a:buNone/>
                      </a:pPr>
                      <a:r>
                        <a:rPr lang="en-GB" sz="2400" kern="100">
                          <a:effectLst/>
                        </a:rPr>
                        <a:t>Estimated emissions from cohort (Kt C02e)</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37418417"/>
                  </a:ext>
                </a:extLst>
              </a:tr>
              <a:tr h="209550">
                <a:tc vMerge="1">
                  <a:txBody>
                    <a:bodyPr/>
                    <a:lstStyle/>
                    <a:p>
                      <a:pPr algn="l">
                        <a:lnSpc>
                          <a:spcPct val="115000"/>
                        </a:lnSpc>
                      </a:pPr>
                      <a:endParaRPr lang="en-GB" sz="2400" kern="100" dirty="0">
                        <a:effectLst/>
                        <a:latin typeface="Aptos" panose="020B0004020202020204" pitchFamily="34" charset="0"/>
                      </a:endParaRPr>
                    </a:p>
                  </a:txBody>
                  <a:tcPr marL="9525" marR="9525" marT="9525" marB="9525"/>
                </a:tc>
                <a:tc>
                  <a:txBody>
                    <a:bodyPr/>
                    <a:lstStyle/>
                    <a:p>
                      <a:pPr algn="l">
                        <a:lnSpc>
                          <a:spcPct val="115000"/>
                        </a:lnSpc>
                        <a:spcAft>
                          <a:spcPts val="800"/>
                        </a:spcAft>
                        <a:buNone/>
                      </a:pPr>
                      <a:r>
                        <a:rPr lang="en-GB" sz="2400" kern="100" dirty="0">
                          <a:effectLst/>
                        </a:rPr>
                        <a:t>Number of students</a:t>
                      </a:r>
                      <a:endParaRPr lang="en-GB" sz="24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dirty="0">
                          <a:effectLst/>
                        </a:rPr>
                        <a:t>Flights to home region</a:t>
                      </a:r>
                      <a:endParaRPr lang="en-GB" sz="24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a:effectLst/>
                        </a:rPr>
                        <a:t>Flights to non-home regions (tourism)</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a:effectLst/>
                        </a:rPr>
                        <a:t>Total</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extLst>
                  <a:ext uri="{0D108BD9-81ED-4DB2-BD59-A6C34878D82A}">
                    <a16:rowId xmlns:a16="http://schemas.microsoft.com/office/drawing/2014/main" val="3067972469"/>
                  </a:ext>
                </a:extLst>
              </a:tr>
              <a:tr h="209550">
                <a:tc>
                  <a:txBody>
                    <a:bodyPr/>
                    <a:lstStyle/>
                    <a:p>
                      <a:pPr algn="l">
                        <a:lnSpc>
                          <a:spcPct val="115000"/>
                        </a:lnSpc>
                        <a:spcAft>
                          <a:spcPts val="800"/>
                        </a:spcAft>
                        <a:buNone/>
                      </a:pPr>
                      <a:r>
                        <a:rPr lang="en-GB" sz="2400" kern="100">
                          <a:effectLst/>
                        </a:rPr>
                        <a:t>Home </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dirty="0">
                          <a:effectLst/>
                        </a:rPr>
                        <a:t>19,998</a:t>
                      </a:r>
                      <a:endParaRPr lang="en-GB" sz="24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dirty="0">
                          <a:effectLst/>
                        </a:rPr>
                        <a:t>N/A</a:t>
                      </a:r>
                      <a:endParaRPr lang="en-GB" sz="24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a:effectLst/>
                        </a:rPr>
                        <a:t>45.5</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a:effectLst/>
                        </a:rPr>
                        <a:t>45.5</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extLst>
                  <a:ext uri="{0D108BD9-81ED-4DB2-BD59-A6C34878D82A}">
                    <a16:rowId xmlns:a16="http://schemas.microsoft.com/office/drawing/2014/main" val="1851506589"/>
                  </a:ext>
                </a:extLst>
              </a:tr>
              <a:tr h="209550">
                <a:tc>
                  <a:txBody>
                    <a:bodyPr/>
                    <a:lstStyle/>
                    <a:p>
                      <a:pPr algn="l">
                        <a:lnSpc>
                          <a:spcPct val="115000"/>
                        </a:lnSpc>
                        <a:spcAft>
                          <a:spcPts val="800"/>
                        </a:spcAft>
                        <a:buNone/>
                      </a:pPr>
                      <a:r>
                        <a:rPr lang="en-GB" sz="2400" kern="100">
                          <a:effectLst/>
                        </a:rPr>
                        <a:t>International</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a:effectLst/>
                        </a:rPr>
                        <a:t>9,994</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a:effectLst/>
                        </a:rPr>
                        <a:t>57.4</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a:effectLst/>
                        </a:rPr>
                        <a:t>18.7</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a:effectLst/>
                        </a:rPr>
                        <a:t>76.1</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extLst>
                  <a:ext uri="{0D108BD9-81ED-4DB2-BD59-A6C34878D82A}">
                    <a16:rowId xmlns:a16="http://schemas.microsoft.com/office/drawing/2014/main" val="3833671351"/>
                  </a:ext>
                </a:extLst>
              </a:tr>
              <a:tr h="209550">
                <a:tc>
                  <a:txBody>
                    <a:bodyPr/>
                    <a:lstStyle/>
                    <a:p>
                      <a:pPr algn="l">
                        <a:lnSpc>
                          <a:spcPct val="115000"/>
                        </a:lnSpc>
                        <a:spcAft>
                          <a:spcPts val="800"/>
                        </a:spcAft>
                        <a:buNone/>
                      </a:pPr>
                      <a:r>
                        <a:rPr lang="en-GB" sz="2400" kern="100">
                          <a:effectLst/>
                        </a:rPr>
                        <a:t>Total</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a:effectLst/>
                        </a:rPr>
                        <a:t>29,992</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a:effectLst/>
                        </a:rPr>
                        <a:t>57.4</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a:effectLst/>
                        </a:rPr>
                        <a:t>64.2</a:t>
                      </a:r>
                      <a:endParaRPr lang="en-GB" sz="24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tc>
                  <a:txBody>
                    <a:bodyPr/>
                    <a:lstStyle/>
                    <a:p>
                      <a:pPr algn="l">
                        <a:lnSpc>
                          <a:spcPct val="115000"/>
                        </a:lnSpc>
                        <a:spcAft>
                          <a:spcPts val="800"/>
                        </a:spcAft>
                        <a:buNone/>
                      </a:pPr>
                      <a:r>
                        <a:rPr lang="en-GB" sz="2400" kern="100" dirty="0">
                          <a:effectLst/>
                        </a:rPr>
                        <a:t>121.6</a:t>
                      </a:r>
                      <a:endParaRPr lang="en-GB" sz="24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9525" marR="9525" marT="9525" marB="9525"/>
                </a:tc>
                <a:extLst>
                  <a:ext uri="{0D108BD9-81ED-4DB2-BD59-A6C34878D82A}">
                    <a16:rowId xmlns:a16="http://schemas.microsoft.com/office/drawing/2014/main" val="3682270762"/>
                  </a:ext>
                </a:extLst>
              </a:tr>
            </a:tbl>
          </a:graphicData>
        </a:graphic>
      </p:graphicFrame>
      <p:sp>
        <p:nvSpPr>
          <p:cNvPr id="10" name="TextBox 9">
            <a:extLst>
              <a:ext uri="{FF2B5EF4-FFF2-40B4-BE49-F238E27FC236}">
                <a16:creationId xmlns:a16="http://schemas.microsoft.com/office/drawing/2014/main" id="{2DE5577D-B91A-4C74-E6F7-9029D96CF678}"/>
              </a:ext>
            </a:extLst>
          </p:cNvPr>
          <p:cNvSpPr txBox="1"/>
          <p:nvPr/>
        </p:nvSpPr>
        <p:spPr>
          <a:xfrm>
            <a:off x="278819" y="4626486"/>
            <a:ext cx="11680099" cy="2062103"/>
          </a:xfrm>
          <a:prstGeom prst="rect">
            <a:avLst/>
          </a:prstGeom>
          <a:noFill/>
        </p:spPr>
        <p:txBody>
          <a:bodyPr wrap="square">
            <a:spAutoFit/>
          </a:bodyPr>
          <a:lstStyle/>
          <a:p>
            <a:r>
              <a:rPr lang="en-GB" sz="2400"/>
              <a:t>UoB student flights 23/24 generated 121.60Kt CO2e  </a:t>
            </a:r>
          </a:p>
          <a:p>
            <a:r>
              <a:rPr lang="en-GB" sz="2400"/>
              <a:t>	= ~five times Scope 1 and 2 emissions combined </a:t>
            </a:r>
          </a:p>
          <a:p>
            <a:r>
              <a:rPr lang="en-GB" sz="2400"/>
              <a:t>Or….    = 27 excess deaths globally during this century (Bressler, 2021) </a:t>
            </a:r>
          </a:p>
          <a:p>
            <a:endParaRPr lang="en-GB" sz="800"/>
          </a:p>
          <a:p>
            <a:r>
              <a:rPr lang="en-GB" sz="2400"/>
              <a:t>International students produce &gt; three times the CO2e of UK-based peers </a:t>
            </a:r>
          </a:p>
          <a:p>
            <a:r>
              <a:rPr lang="en-GB" sz="2400"/>
              <a:t>About two-thirds is from “additional” trips home (~41.6%) plus “tourism” (24.6%)</a:t>
            </a:r>
            <a:endParaRPr lang="en-GB" sz="2400" dirty="0"/>
          </a:p>
        </p:txBody>
      </p:sp>
    </p:spTree>
    <p:extLst>
      <p:ext uri="{BB962C8B-B14F-4D97-AF65-F5344CB8AC3E}">
        <p14:creationId xmlns:p14="http://schemas.microsoft.com/office/powerpoint/2010/main" val="4116689012"/>
      </p:ext>
    </p:extLst>
  </p:cSld>
  <p:clrMapOvr>
    <a:masterClrMapping/>
  </p:clrMapOvr>
  <mc:AlternateContent xmlns:mc="http://schemas.openxmlformats.org/markup-compatibility/2006" xmlns:p14="http://schemas.microsoft.com/office/powerpoint/2010/main">
    <mc:Choice Requires="p14">
      <p:transition spd="slow" p14:dur="2000" advTm="68890"/>
    </mc:Choice>
    <mc:Fallback xmlns="">
      <p:transition spd="slow" advTm="6889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71250B-C2C3-3938-0C6A-F883543D94C6}"/>
              </a:ext>
            </a:extLst>
          </p:cNvPr>
          <p:cNvSpPr>
            <a:spLocks noGrp="1"/>
          </p:cNvSpPr>
          <p:nvPr>
            <p:ph type="title"/>
          </p:nvPr>
        </p:nvSpPr>
        <p:spPr>
          <a:xfrm>
            <a:off x="841248" y="548640"/>
            <a:ext cx="3600860" cy="5431536"/>
          </a:xfrm>
        </p:spPr>
        <p:txBody>
          <a:bodyPr>
            <a:normAutofit/>
          </a:bodyPr>
          <a:lstStyle/>
          <a:p>
            <a:r>
              <a:rPr lang="en-GB" sz="5400"/>
              <a:t>Emotions and sensitivity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124E65-8A40-0A50-C9B3-CB069E404119}"/>
              </a:ext>
            </a:extLst>
          </p:cNvPr>
          <p:cNvSpPr>
            <a:spLocks noGrp="1"/>
          </p:cNvSpPr>
          <p:nvPr>
            <p:ph idx="1"/>
          </p:nvPr>
        </p:nvSpPr>
        <p:spPr>
          <a:xfrm>
            <a:off x="5126418" y="552091"/>
            <a:ext cx="6224335" cy="5431536"/>
          </a:xfrm>
        </p:spPr>
        <p:txBody>
          <a:bodyPr anchor="ctr">
            <a:normAutofit/>
          </a:bodyPr>
          <a:lstStyle/>
          <a:p>
            <a:pPr>
              <a:spcAft>
                <a:spcPts val="800"/>
              </a:spcAft>
              <a:buNone/>
            </a:pPr>
            <a:r>
              <a:rPr lang="en-GB" sz="1700">
                <a:effectLst/>
                <a:latin typeface="Arial" panose="020B0604020202020204" pitchFamily="34" charset="0"/>
                <a:ea typeface="Times New Roman" panose="02020603050405020304" pitchFamily="18" charset="0"/>
                <a:cs typeface="Times New Roman" panose="02020603050405020304" pitchFamily="18" charset="0"/>
              </a:rPr>
              <a:t>* Justified re: maintaining relationships with family, friends and culture, plus tourism and leisure. </a:t>
            </a:r>
          </a:p>
          <a:p>
            <a:pPr>
              <a:spcAft>
                <a:spcPts val="800"/>
              </a:spcAft>
            </a:pPr>
            <a:r>
              <a:rPr lang="en-GB" sz="1700">
                <a:effectLst/>
                <a:latin typeface="Arial" panose="020B0604020202020204" pitchFamily="34" charset="0"/>
                <a:ea typeface="Times New Roman" panose="02020603050405020304" pitchFamily="18" charset="0"/>
                <a:cs typeface="Times New Roman" panose="02020603050405020304" pitchFamily="18" charset="0"/>
              </a:rPr>
              <a:t>Some indignation about being to feel guilty about flying. One student concerned whether the issue discriminated against international students</a:t>
            </a:r>
          </a:p>
          <a:p>
            <a:pPr>
              <a:spcAft>
                <a:spcPts val="800"/>
              </a:spcAft>
            </a:pPr>
            <a:r>
              <a:rPr lang="en-GB" sz="1700">
                <a:effectLst/>
                <a:latin typeface="Arial" panose="020B0604020202020204" pitchFamily="34" charset="0"/>
                <a:ea typeface="Times New Roman" panose="02020603050405020304" pitchFamily="18" charset="0"/>
                <a:cs typeface="Times New Roman" panose="02020603050405020304" pitchFamily="18" charset="0"/>
              </a:rPr>
              <a:t>Flying (home and elsewhere) as an escape from sadness and isolation/loneliness amongst international students: </a:t>
            </a:r>
          </a:p>
          <a:p>
            <a:pPr marL="0" indent="0">
              <a:spcAft>
                <a:spcPts val="800"/>
              </a:spcAft>
              <a:buNone/>
            </a:pPr>
            <a:r>
              <a:rPr lang="en-GB" sz="1700" b="1" i="1">
                <a:effectLst/>
                <a:latin typeface="Arial" panose="020B0604020202020204" pitchFamily="34" charset="0"/>
                <a:ea typeface="Times New Roman" panose="02020603050405020304" pitchFamily="18" charset="0"/>
                <a:cs typeface="Times New Roman" panose="02020603050405020304" pitchFamily="18" charset="0"/>
              </a:rPr>
              <a:t>“As an international student, we already have a limitation to only travel back home during breaks - the rest of the travel is mainly to overcome this feeling. Big travelling keeps my mind off things.”</a:t>
            </a:r>
            <a:endParaRPr lang="en-GB" sz="1700" b="1" i="1">
              <a:effectLst/>
              <a:latin typeface="Aptos" panose="020B0004020202020204" pitchFamily="34" charset="0"/>
              <a:ea typeface="Times New Roman" panose="02020603050405020304" pitchFamily="18" charset="0"/>
              <a:cs typeface="Times New Roman" panose="02020603050405020304" pitchFamily="18" charset="0"/>
            </a:endParaRPr>
          </a:p>
          <a:p>
            <a:pPr>
              <a:spcAft>
                <a:spcPts val="800"/>
              </a:spcAft>
            </a:pPr>
            <a:r>
              <a:rPr lang="en-GB" sz="1700">
                <a:latin typeface="Arial" panose="020B0604020202020204" pitchFamily="34" charset="0"/>
                <a:ea typeface="Times New Roman" panose="02020603050405020304" pitchFamily="18" charset="0"/>
                <a:cs typeface="Times New Roman" panose="02020603050405020304" pitchFamily="18" charset="0"/>
              </a:rPr>
              <a:t>C</a:t>
            </a:r>
            <a:r>
              <a:rPr lang="en-GB" sz="1700">
                <a:effectLst/>
                <a:latin typeface="Arial" panose="020B0604020202020204" pitchFamily="34" charset="0"/>
                <a:ea typeface="Times New Roman" panose="02020603050405020304" pitchFamily="18" charset="0"/>
                <a:cs typeface="Times New Roman" panose="02020603050405020304" pitchFamily="18" charset="0"/>
              </a:rPr>
              <a:t>ost and time frequently cited as reasons to prefer flying </a:t>
            </a:r>
          </a:p>
          <a:p>
            <a:pPr>
              <a:spcAft>
                <a:spcPts val="800"/>
              </a:spcAft>
            </a:pPr>
            <a:r>
              <a:rPr lang="en-GB" sz="1700">
                <a:latin typeface="Arial" panose="020B0604020202020204" pitchFamily="34" charset="0"/>
                <a:ea typeface="Times New Roman" panose="02020603050405020304" pitchFamily="18" charset="0"/>
                <a:cs typeface="Times New Roman" panose="02020603050405020304" pitchFamily="18" charset="0"/>
              </a:rPr>
              <a:t>Concerns </a:t>
            </a:r>
            <a:r>
              <a:rPr lang="en-GB" sz="1700">
                <a:effectLst/>
                <a:latin typeface="Arial" panose="020B0604020202020204" pitchFamily="34" charset="0"/>
                <a:ea typeface="Times New Roman" panose="02020603050405020304" pitchFamily="18" charset="0"/>
                <a:cs typeface="Times New Roman" panose="02020603050405020304" pitchFamily="18" charset="0"/>
              </a:rPr>
              <a:t>some potential employers recognised travel as important. </a:t>
            </a:r>
          </a:p>
          <a:p>
            <a:pPr>
              <a:spcAft>
                <a:spcPts val="800"/>
              </a:spcAft>
            </a:pPr>
            <a:r>
              <a:rPr lang="en-GB" sz="1700">
                <a:effectLst/>
                <a:latin typeface="Arial" panose="020B0604020202020204" pitchFamily="34" charset="0"/>
                <a:ea typeface="Times New Roman" panose="02020603050405020304" pitchFamily="18" charset="0"/>
                <a:cs typeface="Times New Roman" panose="02020603050405020304" pitchFamily="18" charset="0"/>
              </a:rPr>
              <a:t>Many students pointed to use of private jets by pop stars and politicians – so why pick on them?</a:t>
            </a:r>
            <a:endParaRPr lang="en-GB" sz="170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855503"/>
      </p:ext>
    </p:extLst>
  </p:cSld>
  <p:clrMapOvr>
    <a:masterClrMapping/>
  </p:clrMapOvr>
  <mc:AlternateContent xmlns:mc="http://schemas.openxmlformats.org/markup-compatibility/2006" xmlns:p14="http://schemas.microsoft.com/office/powerpoint/2010/main">
    <mc:Choice Requires="p14">
      <p:transition spd="slow" p14:dur="2000" advTm="83289"/>
    </mc:Choice>
    <mc:Fallback xmlns="">
      <p:transition spd="slow" advTm="8328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9A44BA-0217-C1E2-657E-66DACECD081C}"/>
              </a:ext>
            </a:extLst>
          </p:cNvPr>
          <p:cNvSpPr>
            <a:spLocks noGrp="1"/>
          </p:cNvSpPr>
          <p:nvPr>
            <p:ph type="title"/>
          </p:nvPr>
        </p:nvSpPr>
        <p:spPr>
          <a:xfrm>
            <a:off x="5297762" y="329184"/>
            <a:ext cx="6251110" cy="1783080"/>
          </a:xfrm>
        </p:spPr>
        <p:txBody>
          <a:bodyPr anchor="b">
            <a:normAutofit/>
          </a:bodyPr>
          <a:lstStyle/>
          <a:p>
            <a:r>
              <a:rPr lang="en-GB" sz="5400" dirty="0"/>
              <a:t>Misunderstandings</a:t>
            </a:r>
          </a:p>
        </p:txBody>
      </p:sp>
      <p:pic>
        <p:nvPicPr>
          <p:cNvPr id="5" name="Picture 4" descr="Airplane taking off against dramatic sky">
            <a:extLst>
              <a:ext uri="{FF2B5EF4-FFF2-40B4-BE49-F238E27FC236}">
                <a16:creationId xmlns:a16="http://schemas.microsoft.com/office/drawing/2014/main" id="{EC8DD8B5-05E2-8ABA-4614-1ACC991FB702}"/>
              </a:ext>
            </a:extLst>
          </p:cNvPr>
          <p:cNvPicPr>
            <a:picLocks noChangeAspect="1"/>
          </p:cNvPicPr>
          <p:nvPr/>
        </p:nvPicPr>
        <p:blipFill>
          <a:blip r:embed="rId2"/>
          <a:srcRect l="16148" r="3869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25D405-5670-ACB9-9F88-D97381806FA0}"/>
              </a:ext>
            </a:extLst>
          </p:cNvPr>
          <p:cNvSpPr>
            <a:spLocks noGrp="1"/>
          </p:cNvSpPr>
          <p:nvPr>
            <p:ph idx="1"/>
          </p:nvPr>
        </p:nvSpPr>
        <p:spPr>
          <a:xfrm>
            <a:off x="5038531" y="2706624"/>
            <a:ext cx="6830008" cy="3483864"/>
          </a:xfrm>
        </p:spPr>
        <p:txBody>
          <a:bodyPr>
            <a:noAutofit/>
          </a:bodyPr>
          <a:lstStyle/>
          <a:p>
            <a:pPr marL="342900" indent="-342900">
              <a:buFont typeface="Aptos" panose="020B0004020202020204" pitchFamily="34" charset="0"/>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Flying emits no more emissions than driving</a:t>
            </a:r>
            <a:endParaRPr lang="en-GB" sz="20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buFont typeface="Aptos" panose="020B0004020202020204" pitchFamily="34" charset="0"/>
              <a:buChar char="-"/>
            </a:pPr>
            <a:endParaRPr lang="en-GB" sz="20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ptos" panose="020B0004020202020204" pitchFamily="34" charset="0"/>
              <a:buChar char="-"/>
            </a:pPr>
            <a:r>
              <a:rPr lang="en-GB" sz="2000" dirty="0">
                <a:latin typeface="Arial" panose="020B0604020202020204" pitchFamily="34" charset="0"/>
                <a:ea typeface="Times New Roman" panose="02020603050405020304" pitchFamily="18" charset="0"/>
                <a:cs typeface="Times New Roman" panose="02020603050405020304" pitchFamily="18" charset="0"/>
              </a:rPr>
              <a:t>S</a:t>
            </a:r>
            <a:r>
              <a:rPr lang="en-GB" sz="2000" dirty="0">
                <a:effectLst/>
                <a:latin typeface="Arial" panose="020B0604020202020204" pitchFamily="34" charset="0"/>
                <a:ea typeface="Times New Roman" panose="02020603050405020304" pitchFamily="18" charset="0"/>
                <a:cs typeface="Times New Roman" panose="02020603050405020304" pitchFamily="18" charset="0"/>
              </a:rPr>
              <a:t>ince a scheduled flight would take off anyway, an individual’s decision to fly had no bearing </a:t>
            </a:r>
          </a:p>
          <a:p>
            <a:pPr marL="0" lvl="0" indent="0">
              <a:buNone/>
            </a:pPr>
            <a:r>
              <a:rPr lang="en-GB" sz="2000" b="1" dirty="0">
                <a:effectLst/>
                <a:latin typeface="Arial" panose="020B0604020202020204" pitchFamily="34" charset="0"/>
                <a:ea typeface="Times New Roman" panose="02020603050405020304" pitchFamily="18" charset="0"/>
                <a:cs typeface="Times New Roman" panose="02020603050405020304" pitchFamily="18" charset="0"/>
              </a:rPr>
              <a:t>“The plane would take off anyway, even if I’m not on it”</a:t>
            </a:r>
            <a:endParaRPr lang="en-GB" sz="2000" b="1"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buFont typeface="Aptos" panose="020B0004020202020204" pitchFamily="34" charset="0"/>
              <a:buChar char="-"/>
            </a:pPr>
            <a:endParaRPr lang="en-GB" sz="20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Aptos" panose="020B0004020202020204" pitchFamily="34" charset="0"/>
              <a:buChar char="-"/>
            </a:pPr>
            <a:r>
              <a:rPr lang="en-GB" sz="2000" dirty="0">
                <a:effectLst/>
                <a:latin typeface="Arial" panose="020B0604020202020204" pitchFamily="34" charset="0"/>
                <a:ea typeface="Times New Roman" panose="02020603050405020304" pitchFamily="18" charset="0"/>
                <a:cs typeface="Times New Roman" panose="02020603050405020304" pitchFamily="18" charset="0"/>
              </a:rPr>
              <a:t>Flying makes no significant contribution to climate change if the plane is full</a:t>
            </a:r>
            <a:endParaRPr lang="en-GB" sz="20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sz="2000" dirty="0"/>
          </a:p>
          <a:p>
            <a:pPr marL="0" indent="0">
              <a:buNone/>
            </a:pPr>
            <a:r>
              <a:rPr lang="en-GB" sz="2000" b="1" i="1" dirty="0"/>
              <a:t>Students wanted to know more about flying &amp; climate</a:t>
            </a:r>
          </a:p>
        </p:txBody>
      </p:sp>
    </p:spTree>
    <p:extLst>
      <p:ext uri="{BB962C8B-B14F-4D97-AF65-F5344CB8AC3E}">
        <p14:creationId xmlns:p14="http://schemas.microsoft.com/office/powerpoint/2010/main" val="1536073948"/>
      </p:ext>
    </p:extLst>
  </p:cSld>
  <p:clrMapOvr>
    <a:masterClrMapping/>
  </p:clrMapOvr>
  <mc:AlternateContent xmlns:mc="http://schemas.openxmlformats.org/markup-compatibility/2006" xmlns:p14="http://schemas.microsoft.com/office/powerpoint/2010/main">
    <mc:Choice Requires="p14">
      <p:transition spd="slow" p14:dur="2000" advTm="36101"/>
    </mc:Choice>
    <mc:Fallback xmlns="">
      <p:transition spd="slow" advTm="3610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7E0C89-C330-E1B2-4D92-4CC12F57059F}"/>
              </a:ext>
            </a:extLst>
          </p:cNvPr>
          <p:cNvSpPr>
            <a:spLocks noGrp="1"/>
          </p:cNvSpPr>
          <p:nvPr>
            <p:ph type="title"/>
          </p:nvPr>
        </p:nvSpPr>
        <p:spPr>
          <a:xfrm>
            <a:off x="841248" y="548640"/>
            <a:ext cx="3600860" cy="5431536"/>
          </a:xfrm>
        </p:spPr>
        <p:txBody>
          <a:bodyPr>
            <a:normAutofit/>
          </a:bodyPr>
          <a:lstStyle/>
          <a:p>
            <a:r>
              <a:rPr lang="en-GB" sz="5000"/>
              <a:t>International students escaping Christmas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25D9D9-C540-4611-3848-F113BCDFD2BC}"/>
              </a:ext>
            </a:extLst>
          </p:cNvPr>
          <p:cNvSpPr>
            <a:spLocks noGrp="1"/>
          </p:cNvSpPr>
          <p:nvPr>
            <p:ph idx="1"/>
          </p:nvPr>
        </p:nvSpPr>
        <p:spPr>
          <a:xfrm>
            <a:off x="5283356" y="713232"/>
            <a:ext cx="6224335" cy="5431536"/>
          </a:xfrm>
        </p:spPr>
        <p:txBody>
          <a:bodyPr anchor="ctr">
            <a:normAutofit lnSpcReduction="10000"/>
          </a:bodyPr>
          <a:lstStyle/>
          <a:p>
            <a:pPr marL="0" indent="0">
              <a:buNone/>
            </a:pPr>
            <a:r>
              <a:rPr lang="en-GB" sz="1800" kern="0" dirty="0">
                <a:effectLst/>
                <a:latin typeface="Arial" panose="020B0604020202020204" pitchFamily="34" charset="0"/>
                <a:ea typeface="Times New Roman" panose="02020603050405020304" pitchFamily="18" charset="0"/>
              </a:rPr>
              <a:t>Several international students expressed a sense that there was little to stay for during breaks, particularly at Christmas – the idea that their university assumed students would go home during breaks. </a:t>
            </a:r>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GB" sz="1800" b="1" i="1" dirty="0">
                <a:effectLst/>
                <a:latin typeface="Arial" panose="020B0604020202020204" pitchFamily="34" charset="0"/>
                <a:ea typeface="Times New Roman" panose="02020603050405020304" pitchFamily="18" charset="0"/>
                <a:cs typeface="Times New Roman" panose="02020603050405020304" pitchFamily="18" charset="0"/>
              </a:rPr>
              <a:t>“A lot of Chinese feel too lonely to stay at Xmas. They don’t celebrate Xmas. Then they go home a second time for Chinese New Year because that’s too important to miss.”</a:t>
            </a:r>
            <a:endParaRPr lang="en-GB" sz="1800" b="1" i="1" dirty="0">
              <a:latin typeface="Aptos" panose="020B0004020202020204" pitchFamily="34" charset="0"/>
              <a:ea typeface="Times New Roman" panose="02020603050405020304" pitchFamily="18" charset="0"/>
              <a:cs typeface="Times New Roman" panose="02020603050405020304" pitchFamily="18" charset="0"/>
            </a:endParaRPr>
          </a:p>
          <a:p>
            <a:pPr marL="0" indent="0">
              <a:buNone/>
            </a:pP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buNone/>
            </a:pPr>
            <a:endParaRPr lang="en-GB"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0" indent="0">
              <a:buNone/>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“Reading weeks” also discussed as a time when University life involved few events and a diminished sense of community, leading to European flights for leisure and tourism. </a:t>
            </a:r>
          </a:p>
          <a:p>
            <a:pPr marL="0" indent="0">
              <a:buNone/>
            </a:pPr>
            <a:r>
              <a:rPr lang="en-GB" sz="1800" b="1" i="1" dirty="0">
                <a:effectLst/>
                <a:latin typeface="Arial" panose="020B0604020202020204" pitchFamily="34" charset="0"/>
                <a:ea typeface="Times New Roman" panose="02020603050405020304" pitchFamily="18" charset="0"/>
                <a:cs typeface="Times New Roman" panose="02020603050405020304" pitchFamily="18" charset="0"/>
              </a:rPr>
              <a:t>“No-one studies during reading week” </a:t>
            </a:r>
          </a:p>
          <a:p>
            <a:pPr marL="0" indent="0">
              <a:buNone/>
            </a:pPr>
            <a:r>
              <a:rPr lang="en-GB" sz="1800" b="1" i="1" dirty="0">
                <a:effectLst/>
                <a:latin typeface="Arial" panose="020B0604020202020204" pitchFamily="34" charset="0"/>
                <a:ea typeface="Times New Roman" panose="02020603050405020304" pitchFamily="18" charset="0"/>
                <a:cs typeface="Times New Roman" panose="02020603050405020304" pitchFamily="18" charset="0"/>
              </a:rPr>
              <a:t>“crazy lot of free time, little contact and less workload”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(than EU counterparts) </a:t>
            </a:r>
          </a:p>
          <a:p>
            <a:pPr marL="0" indent="0">
              <a:buNone/>
            </a:pPr>
            <a:r>
              <a:rPr lang="en-GB" sz="1800" b="1" i="1" dirty="0">
                <a:effectLst/>
                <a:latin typeface="Arial" panose="020B0604020202020204" pitchFamily="34" charset="0"/>
                <a:ea typeface="Times New Roman" panose="02020603050405020304" pitchFamily="18" charset="0"/>
                <a:cs typeface="Times New Roman" panose="02020603050405020304" pitchFamily="18" charset="0"/>
              </a:rPr>
              <a:t>“Timetable is too flexible. Leads to more holidays and studying at a distance”.</a:t>
            </a:r>
            <a:endParaRPr lang="en-GB" sz="1800" b="1" i="1"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sz="1700" dirty="0"/>
          </a:p>
        </p:txBody>
      </p:sp>
    </p:spTree>
    <p:extLst>
      <p:ext uri="{BB962C8B-B14F-4D97-AF65-F5344CB8AC3E}">
        <p14:creationId xmlns:p14="http://schemas.microsoft.com/office/powerpoint/2010/main" val="3291409729"/>
      </p:ext>
    </p:extLst>
  </p:cSld>
  <p:clrMapOvr>
    <a:masterClrMapping/>
  </p:clrMapOvr>
  <mc:AlternateContent xmlns:mc="http://schemas.openxmlformats.org/markup-compatibility/2006" xmlns:p14="http://schemas.microsoft.com/office/powerpoint/2010/main">
    <mc:Choice Requires="p14">
      <p:transition spd="slow" p14:dur="2000" advTm="45594"/>
    </mc:Choice>
    <mc:Fallback xmlns="">
      <p:transition spd="slow" advTm="4559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403E6F-0D10-E5BA-2901-048070120822}"/>
              </a:ext>
            </a:extLst>
          </p:cNvPr>
          <p:cNvSpPr>
            <a:spLocks noGrp="1"/>
          </p:cNvSpPr>
          <p:nvPr>
            <p:ph type="title"/>
          </p:nvPr>
        </p:nvSpPr>
        <p:spPr>
          <a:xfrm>
            <a:off x="841248" y="548640"/>
            <a:ext cx="3600860" cy="5431536"/>
          </a:xfrm>
        </p:spPr>
        <p:txBody>
          <a:bodyPr>
            <a:normAutofit/>
          </a:bodyPr>
          <a:lstStyle/>
          <a:p>
            <a:r>
              <a:rPr lang="en-GB" sz="4600">
                <a:effectLst/>
                <a:latin typeface="Arial" panose="020B0604020202020204" pitchFamily="34" charset="0"/>
                <a:ea typeface="Aptos" panose="020B0004020202020204" pitchFamily="34" charset="0"/>
                <a:cs typeface="Times New Roman" panose="02020603050405020304" pitchFamily="18" charset="0"/>
              </a:rPr>
              <a:t>Reducing student international travel emissions</a:t>
            </a:r>
            <a:br>
              <a:rPr lang="en-GB" sz="4600">
                <a:effectLst/>
                <a:latin typeface="Aptos" panose="020B0004020202020204" pitchFamily="34" charset="0"/>
                <a:ea typeface="Aptos" panose="020B0004020202020204" pitchFamily="34" charset="0"/>
                <a:cs typeface="Times New Roman" panose="02020603050405020304" pitchFamily="18" charset="0"/>
              </a:rPr>
            </a:br>
            <a:endParaRPr lang="en-GB" sz="460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1E8AE6-406A-AE11-BEA8-2A09C00D76CD}"/>
              </a:ext>
            </a:extLst>
          </p:cNvPr>
          <p:cNvSpPr>
            <a:spLocks noGrp="1"/>
          </p:cNvSpPr>
          <p:nvPr>
            <p:ph idx="1"/>
          </p:nvPr>
        </p:nvSpPr>
        <p:spPr>
          <a:xfrm>
            <a:off x="5126418" y="552091"/>
            <a:ext cx="6224335" cy="5431536"/>
          </a:xfrm>
        </p:spPr>
        <p:txBody>
          <a:bodyPr anchor="ctr">
            <a:normAutofit/>
          </a:bodyPr>
          <a:lstStyle/>
          <a:p>
            <a:pPr marL="457200" lvl="1" indent="0">
              <a:buNone/>
            </a:pPr>
            <a:r>
              <a:rPr lang="en-GB" sz="2200" dirty="0">
                <a:effectLst/>
                <a:latin typeface="Arial" panose="020B0604020202020204" pitchFamily="34" charset="0"/>
                <a:ea typeface="Times New Roman" panose="02020603050405020304" pitchFamily="18" charset="0"/>
                <a:cs typeface="Times New Roman" panose="02020603050405020304" pitchFamily="18" charset="0"/>
              </a:rPr>
              <a:t>Suggestions included: </a:t>
            </a:r>
          </a:p>
          <a:p>
            <a:pPr marL="457200" lvl="1" indent="0">
              <a:buNone/>
            </a:pPr>
            <a:endParaRPr lang="en-GB" sz="22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2200" dirty="0">
                <a:effectLst/>
                <a:latin typeface="Arial" panose="020B0604020202020204" pitchFamily="34" charset="0"/>
                <a:ea typeface="Times New Roman" panose="02020603050405020304" pitchFamily="18" charset="0"/>
                <a:cs typeface="Times New Roman" panose="02020603050405020304" pitchFamily="18" charset="0"/>
              </a:rPr>
              <a:t>Education and thoughtfully communicated information about flying and climate change</a:t>
            </a:r>
            <a:endParaRPr lang="en-GB" sz="22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2200" dirty="0">
                <a:effectLst/>
                <a:latin typeface="Arial" panose="020B0604020202020204" pitchFamily="34" charset="0"/>
                <a:ea typeface="Times New Roman" panose="02020603050405020304" pitchFamily="18" charset="0"/>
                <a:cs typeface="Times New Roman" panose="02020603050405020304" pitchFamily="18" charset="0"/>
              </a:rPr>
              <a:t>Practical support for UK-based tourism</a:t>
            </a:r>
            <a:endParaRPr lang="en-GB" sz="22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2200" dirty="0">
                <a:effectLst/>
                <a:latin typeface="Arial" panose="020B0604020202020204" pitchFamily="34" charset="0"/>
                <a:ea typeface="Times New Roman" panose="02020603050405020304" pitchFamily="18" charset="0"/>
                <a:cs typeface="Times New Roman" panose="02020603050405020304" pitchFamily="18" charset="0"/>
              </a:rPr>
              <a:t>Financial support for rail travel (e.g. discounted rail cards).</a:t>
            </a:r>
            <a:endParaRPr lang="en-GB" sz="22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2200" dirty="0">
                <a:effectLst/>
                <a:latin typeface="Arial" panose="020B0604020202020204" pitchFamily="34" charset="0"/>
                <a:ea typeface="Times New Roman" panose="02020603050405020304" pitchFamily="18" charset="0"/>
                <a:cs typeface="Times New Roman" panose="02020603050405020304" pitchFamily="18" charset="0"/>
              </a:rPr>
              <a:t>Changing the academic year structure</a:t>
            </a:r>
            <a:endParaRPr lang="en-GB" sz="22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spcAft>
                <a:spcPts val="800"/>
              </a:spcAft>
              <a:buFont typeface="Courier New" panose="02070309020205020404" pitchFamily="49" charset="0"/>
              <a:buChar char="o"/>
            </a:pPr>
            <a:r>
              <a:rPr lang="en-GB" sz="2200" dirty="0">
                <a:effectLst/>
                <a:latin typeface="Arial" panose="020B0604020202020204" pitchFamily="34" charset="0"/>
                <a:ea typeface="Times New Roman" panose="02020603050405020304" pitchFamily="18" charset="0"/>
                <a:cs typeface="Times New Roman" panose="02020603050405020304" pitchFamily="18" charset="0"/>
              </a:rPr>
              <a:t>More support for international students to stay in the UK during breaks (e.g. more activities, Karaoke)</a:t>
            </a:r>
            <a:endParaRPr lang="en-GB" sz="22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sz="2200" dirty="0"/>
          </a:p>
        </p:txBody>
      </p:sp>
    </p:spTree>
    <p:extLst>
      <p:ext uri="{BB962C8B-B14F-4D97-AF65-F5344CB8AC3E}">
        <p14:creationId xmlns:p14="http://schemas.microsoft.com/office/powerpoint/2010/main" val="3273043355"/>
      </p:ext>
    </p:extLst>
  </p:cSld>
  <p:clrMapOvr>
    <a:masterClrMapping/>
  </p:clrMapOvr>
  <mc:AlternateContent xmlns:mc="http://schemas.openxmlformats.org/markup-compatibility/2006" xmlns:p14="http://schemas.microsoft.com/office/powerpoint/2010/main">
    <mc:Choice Requires="p14">
      <p:transition spd="slow" p14:dur="2000" advTm="75437"/>
    </mc:Choice>
    <mc:Fallback xmlns="">
      <p:transition spd="slow" advTm="7543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6374C7-2942-1BB7-FB4E-E301FD2F37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995D1-6426-C304-0D31-52225A3260DE}"/>
              </a:ext>
            </a:extLst>
          </p:cNvPr>
          <p:cNvSpPr>
            <a:spLocks noGrp="1"/>
          </p:cNvSpPr>
          <p:nvPr>
            <p:ph type="title"/>
          </p:nvPr>
        </p:nvSpPr>
        <p:spPr>
          <a:xfrm>
            <a:off x="841248" y="548640"/>
            <a:ext cx="3600860" cy="5431536"/>
          </a:xfrm>
        </p:spPr>
        <p:txBody>
          <a:bodyPr>
            <a:normAutofit/>
          </a:bodyPr>
          <a:lstStyle/>
          <a:p>
            <a:r>
              <a:rPr lang="en-GB" sz="4600" dirty="0">
                <a:effectLst/>
                <a:latin typeface="Arial" panose="020B0604020202020204" pitchFamily="34" charset="0"/>
                <a:ea typeface="Aptos" panose="020B0004020202020204" pitchFamily="34" charset="0"/>
                <a:cs typeface="Times New Roman" panose="02020603050405020304" pitchFamily="18" charset="0"/>
              </a:rPr>
              <a:t>Reducing student international travel emissions</a:t>
            </a:r>
            <a:br>
              <a:rPr lang="en-GB" sz="4600" dirty="0">
                <a:effectLst/>
                <a:latin typeface="Aptos" panose="020B0004020202020204" pitchFamily="34" charset="0"/>
                <a:ea typeface="Aptos" panose="020B0004020202020204" pitchFamily="34" charset="0"/>
                <a:cs typeface="Times New Roman" panose="02020603050405020304" pitchFamily="18" charset="0"/>
              </a:rPr>
            </a:br>
            <a:endParaRPr lang="en-GB" sz="4600" dirty="0"/>
          </a:p>
        </p:txBody>
      </p:sp>
      <p:pic>
        <p:nvPicPr>
          <p:cNvPr id="13" name="Picture 12">
            <a:extLst>
              <a:ext uri="{FF2B5EF4-FFF2-40B4-BE49-F238E27FC236}">
                <a16:creationId xmlns:a16="http://schemas.microsoft.com/office/drawing/2014/main" id="{DB73827B-3188-F1A1-8E94-FF9813D35237}"/>
              </a:ext>
            </a:extLst>
          </p:cNvPr>
          <p:cNvPicPr>
            <a:picLocks noChangeAspect="1"/>
          </p:cNvPicPr>
          <p:nvPr/>
        </p:nvPicPr>
        <p:blipFill>
          <a:blip r:embed="rId2"/>
          <a:stretch>
            <a:fillRect/>
          </a:stretch>
        </p:blipFill>
        <p:spPr>
          <a:xfrm>
            <a:off x="6094476" y="548640"/>
            <a:ext cx="4313570" cy="6026414"/>
          </a:xfrm>
          <a:prstGeom prst="rect">
            <a:avLst/>
          </a:prstGeom>
        </p:spPr>
      </p:pic>
    </p:spTree>
    <p:extLst>
      <p:ext uri="{BB962C8B-B14F-4D97-AF65-F5344CB8AC3E}">
        <p14:creationId xmlns:p14="http://schemas.microsoft.com/office/powerpoint/2010/main" val="759137625"/>
      </p:ext>
    </p:extLst>
  </p:cSld>
  <p:clrMapOvr>
    <a:masterClrMapping/>
  </p:clrMapOvr>
  <mc:AlternateContent xmlns:mc="http://schemas.openxmlformats.org/markup-compatibility/2006" xmlns:p14="http://schemas.microsoft.com/office/powerpoint/2010/main">
    <mc:Choice Requires="p14">
      <p:transition spd="slow" p14:dur="2000" advTm="75437"/>
    </mc:Choice>
    <mc:Fallback xmlns="">
      <p:transition spd="slow" advTm="7543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0F573-8C01-0890-096D-46197E2E052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100" kern="1200">
                <a:solidFill>
                  <a:schemeClr val="tx1"/>
                </a:solidFill>
                <a:effectLst/>
                <a:latin typeface="+mj-lt"/>
                <a:ea typeface="+mj-ea"/>
                <a:cs typeface="+mj-cs"/>
              </a:rPr>
              <a:t>More support for international students to stay in the UK during breaks</a:t>
            </a:r>
            <a:endParaRPr lang="en-US" sz="4100" kern="120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597240-B78A-DAFF-C2AE-BC8C17A242D8}"/>
              </a:ext>
            </a:extLst>
          </p:cNvPr>
          <p:cNvPicPr>
            <a:picLocks noChangeAspect="1"/>
          </p:cNvPicPr>
          <p:nvPr/>
        </p:nvPicPr>
        <p:blipFill>
          <a:blip r:embed="rId3"/>
          <a:stretch>
            <a:fillRect/>
          </a:stretch>
        </p:blipFill>
        <p:spPr>
          <a:xfrm>
            <a:off x="4919450" y="676717"/>
            <a:ext cx="6123720" cy="4592790"/>
          </a:xfrm>
          <a:prstGeom prst="rect">
            <a:avLst/>
          </a:prstGeom>
        </p:spPr>
      </p:pic>
      <p:sp>
        <p:nvSpPr>
          <p:cNvPr id="3" name="TextBox 2">
            <a:extLst>
              <a:ext uri="{FF2B5EF4-FFF2-40B4-BE49-F238E27FC236}">
                <a16:creationId xmlns:a16="http://schemas.microsoft.com/office/drawing/2014/main" id="{6ECCB17B-D6A7-6E9A-0E00-CECF72B17DEF}"/>
              </a:ext>
            </a:extLst>
          </p:cNvPr>
          <p:cNvSpPr txBox="1"/>
          <p:nvPr/>
        </p:nvSpPr>
        <p:spPr>
          <a:xfrm>
            <a:off x="638882" y="5466065"/>
            <a:ext cx="10714008" cy="1077218"/>
          </a:xfrm>
          <a:prstGeom prst="rect">
            <a:avLst/>
          </a:prstGeom>
          <a:noFill/>
          <a:ln w="76200">
            <a:solidFill>
              <a:srgbClr val="E97132"/>
            </a:solidFill>
          </a:ln>
        </p:spPr>
        <p:txBody>
          <a:bodyPr wrap="square" rtlCol="0">
            <a:spAutoFit/>
          </a:bodyPr>
          <a:lstStyle/>
          <a:p>
            <a:r>
              <a:rPr lang="en-GB" sz="3200" dirty="0"/>
              <a:t>Opportunity to reduce emissions, raise student wellbeing, while maintaining/increasing international recruitment </a:t>
            </a:r>
          </a:p>
        </p:txBody>
      </p:sp>
    </p:spTree>
    <p:extLst>
      <p:ext uri="{BB962C8B-B14F-4D97-AF65-F5344CB8AC3E}">
        <p14:creationId xmlns:p14="http://schemas.microsoft.com/office/powerpoint/2010/main" val="64734609"/>
      </p:ext>
    </p:extLst>
  </p:cSld>
  <p:clrMapOvr>
    <a:masterClrMapping/>
  </p:clrMapOvr>
  <mc:AlternateContent xmlns:mc="http://schemas.openxmlformats.org/markup-compatibility/2006" xmlns:p14="http://schemas.microsoft.com/office/powerpoint/2010/main">
    <mc:Choice Requires="p14">
      <p:transition spd="slow" p14:dur="2000" advTm="26107"/>
    </mc:Choice>
    <mc:Fallback xmlns="">
      <p:transition spd="slow" advTm="2610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9E17D1-0556-48D5-F265-95CC25FC3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A750E7-2C4E-8CD0-3FD2-D000957E76B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100" kern="1200">
                <a:solidFill>
                  <a:schemeClr val="tx1"/>
                </a:solidFill>
                <a:effectLst/>
                <a:latin typeface="+mj-lt"/>
                <a:ea typeface="+mj-ea"/>
                <a:cs typeface="+mj-cs"/>
              </a:rPr>
              <a:t>More support for international students to stay in the UK during breaks</a:t>
            </a:r>
            <a:endParaRPr lang="en-US" sz="4100" kern="1200">
              <a:solidFill>
                <a:schemeClr val="tx1"/>
              </a:solidFill>
              <a:latin typeface="+mj-lt"/>
              <a:ea typeface="+mj-ea"/>
              <a:cs typeface="+mj-cs"/>
            </a:endParaRPr>
          </a:p>
        </p:txBody>
      </p:sp>
      <p:sp>
        <p:nvSpPr>
          <p:cNvPr id="3" name="TextBox 2">
            <a:extLst>
              <a:ext uri="{FF2B5EF4-FFF2-40B4-BE49-F238E27FC236}">
                <a16:creationId xmlns:a16="http://schemas.microsoft.com/office/drawing/2014/main" id="{8400FC82-A6B8-E109-1F61-7533F4B591BF}"/>
              </a:ext>
            </a:extLst>
          </p:cNvPr>
          <p:cNvSpPr txBox="1"/>
          <p:nvPr/>
        </p:nvSpPr>
        <p:spPr>
          <a:xfrm>
            <a:off x="638882" y="5466065"/>
            <a:ext cx="10714008" cy="1077218"/>
          </a:xfrm>
          <a:prstGeom prst="rect">
            <a:avLst/>
          </a:prstGeom>
          <a:noFill/>
          <a:ln w="76200">
            <a:solidFill>
              <a:srgbClr val="E97132"/>
            </a:solidFill>
          </a:ln>
        </p:spPr>
        <p:txBody>
          <a:bodyPr wrap="square" rtlCol="0">
            <a:spAutoFit/>
          </a:bodyPr>
          <a:lstStyle/>
          <a:p>
            <a:r>
              <a:rPr lang="en-GB" sz="3200" dirty="0"/>
              <a:t>Opportunity to reduce emissions, raise student wellbeing, while maintaining/increasing international recruitment </a:t>
            </a:r>
          </a:p>
        </p:txBody>
      </p:sp>
      <p:pic>
        <p:nvPicPr>
          <p:cNvPr id="1026" name="Picture 2" descr="KTV – Chinese Karaoke – Pagoda Projects – Beyond Work Experience">
            <a:extLst>
              <a:ext uri="{FF2B5EF4-FFF2-40B4-BE49-F238E27FC236}">
                <a16:creationId xmlns:a16="http://schemas.microsoft.com/office/drawing/2014/main" id="{3D4B60D7-B5DF-F257-A95B-443E01067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845" y="639193"/>
            <a:ext cx="6620930" cy="4413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672523"/>
      </p:ext>
    </p:extLst>
  </p:cSld>
  <p:clrMapOvr>
    <a:masterClrMapping/>
  </p:clrMapOvr>
  <mc:AlternateContent xmlns:mc="http://schemas.openxmlformats.org/markup-compatibility/2006" xmlns:p14="http://schemas.microsoft.com/office/powerpoint/2010/main">
    <mc:Choice Requires="p14">
      <p:transition spd="slow" p14:dur="2000" advTm="26107"/>
    </mc:Choice>
    <mc:Fallback xmlns="">
      <p:transition spd="slow" advTm="2610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83F3D3-93E3-3147-2ACB-C42E456101C6}"/>
              </a:ext>
            </a:extLst>
          </p:cNvPr>
          <p:cNvSpPr>
            <a:spLocks noGrp="1"/>
          </p:cNvSpPr>
          <p:nvPr>
            <p:ph type="title"/>
          </p:nvPr>
        </p:nvSpPr>
        <p:spPr>
          <a:xfrm>
            <a:off x="643278" y="417876"/>
            <a:ext cx="3571810" cy="3573516"/>
          </a:xfrm>
        </p:spPr>
        <p:txBody>
          <a:bodyPr vert="horz" lIns="91440" tIns="45720" rIns="91440" bIns="45720" rtlCol="0" anchor="b">
            <a:normAutofit/>
          </a:bodyPr>
          <a:lstStyle/>
          <a:p>
            <a:r>
              <a:rPr lang="en-US" sz="5100" kern="1200" dirty="0" err="1">
                <a:solidFill>
                  <a:schemeClr val="tx1"/>
                </a:solidFill>
                <a:latin typeface="+mj-lt"/>
                <a:ea typeface="+mj-ea"/>
                <a:cs typeface="+mj-cs"/>
              </a:rPr>
              <a:t>Netzero</a:t>
            </a:r>
            <a:r>
              <a:rPr lang="en-US" sz="5100" kern="1200" dirty="0">
                <a:solidFill>
                  <a:schemeClr val="tx1"/>
                </a:solidFill>
                <a:latin typeface="+mj-lt"/>
                <a:ea typeface="+mj-ea"/>
                <a:cs typeface="+mj-cs"/>
              </a:rPr>
              <a:t> and wellbeing are entwined</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097253B-8A0B-0235-B5AC-F1FA17F0EA1D}"/>
              </a:ext>
            </a:extLst>
          </p:cNvPr>
          <p:cNvPicPr>
            <a:picLocks noChangeAspect="1"/>
          </p:cNvPicPr>
          <p:nvPr/>
        </p:nvPicPr>
        <p:blipFill>
          <a:blip r:embed="rId2"/>
          <a:stretch>
            <a:fillRect/>
          </a:stretch>
        </p:blipFill>
        <p:spPr>
          <a:xfrm>
            <a:off x="4654296" y="1954325"/>
            <a:ext cx="7214616" cy="2921918"/>
          </a:xfrm>
          <a:prstGeom prst="rect">
            <a:avLst/>
          </a:prstGeom>
        </p:spPr>
      </p:pic>
    </p:spTree>
    <p:extLst>
      <p:ext uri="{BB962C8B-B14F-4D97-AF65-F5344CB8AC3E}">
        <p14:creationId xmlns:p14="http://schemas.microsoft.com/office/powerpoint/2010/main" val="2965392412"/>
      </p:ext>
    </p:extLst>
  </p:cSld>
  <p:clrMapOvr>
    <a:masterClrMapping/>
  </p:clrMapOvr>
  <mc:AlternateContent xmlns:mc="http://schemas.openxmlformats.org/markup-compatibility/2006" xmlns:p14="http://schemas.microsoft.com/office/powerpoint/2010/main">
    <mc:Choice Requires="p14">
      <p:transition spd="slow" p14:dur="2000" advTm="51140"/>
    </mc:Choice>
    <mc:Fallback xmlns="">
      <p:transition spd="slow" advTm="5114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9C052-EEB3-AA8A-249D-F8B2EC60F26A}"/>
              </a:ext>
            </a:extLst>
          </p:cNvPr>
          <p:cNvSpPr>
            <a:spLocks noGrp="1"/>
          </p:cNvSpPr>
          <p:nvPr>
            <p:ph type="title"/>
          </p:nvPr>
        </p:nvSpPr>
        <p:spPr/>
        <p:txBody>
          <a:bodyPr/>
          <a:lstStyle/>
          <a:p>
            <a:r>
              <a:rPr lang="en-GB" dirty="0"/>
              <a:t>We love international students</a:t>
            </a:r>
          </a:p>
        </p:txBody>
      </p:sp>
      <p:sp>
        <p:nvSpPr>
          <p:cNvPr id="3" name="Content Placeholder 2">
            <a:extLst>
              <a:ext uri="{FF2B5EF4-FFF2-40B4-BE49-F238E27FC236}">
                <a16:creationId xmlns:a16="http://schemas.microsoft.com/office/drawing/2014/main" id="{99C6DEF5-5A45-AC31-3418-D9FC54244AC0}"/>
              </a:ext>
            </a:extLst>
          </p:cNvPr>
          <p:cNvSpPr>
            <a:spLocks noGrp="1"/>
          </p:cNvSpPr>
          <p:nvPr>
            <p:ph idx="1"/>
          </p:nvPr>
        </p:nvSpPr>
        <p:spPr>
          <a:xfrm>
            <a:off x="264458" y="1690688"/>
            <a:ext cx="8018929" cy="4351338"/>
          </a:xfrm>
        </p:spPr>
        <p:txBody>
          <a:bodyPr>
            <a:normAutofit fontScale="92500"/>
          </a:bodyPr>
          <a:lstStyle/>
          <a:p>
            <a:pPr marL="0" indent="0">
              <a:buNone/>
            </a:pPr>
            <a:r>
              <a:rPr lang="en-GB" sz="3000" dirty="0">
                <a:effectLst/>
                <a:latin typeface="Arial" panose="020B0604020202020204" pitchFamily="34" charset="0"/>
                <a:ea typeface="Times New Roman" panose="02020603050405020304" pitchFamily="18" charset="0"/>
                <a:cs typeface="Times New Roman" panose="02020603050405020304" pitchFamily="18" charset="0"/>
              </a:rPr>
              <a:t>Higher Education International students provide </a:t>
            </a:r>
          </a:p>
          <a:p>
            <a:pPr marL="0" indent="0">
              <a:buNone/>
            </a:pPr>
            <a:endParaRPr lang="en-GB" dirty="0">
              <a:effectLst/>
              <a:latin typeface="Arial" panose="020B0604020202020204" pitchFamily="34" charset="0"/>
              <a:ea typeface="Times New Roman" panose="02020603050405020304" pitchFamily="18" charset="0"/>
              <a:cs typeface="Times New Roman" panose="02020603050405020304" pitchFamily="18" charset="0"/>
            </a:endParaRPr>
          </a:p>
          <a:p>
            <a:pPr lvl="1"/>
            <a:r>
              <a:rPr lang="en-GB" sz="2800" dirty="0">
                <a:effectLst/>
                <a:latin typeface="Arial" panose="020B0604020202020204" pitchFamily="34" charset="0"/>
                <a:ea typeface="Times New Roman" panose="02020603050405020304" pitchFamily="18" charset="0"/>
                <a:cs typeface="Times New Roman" panose="02020603050405020304" pitchFamily="18" charset="0"/>
              </a:rPr>
              <a:t>intercultural proficiency (Clarke et al., 2009) </a:t>
            </a:r>
          </a:p>
          <a:p>
            <a:pPr lvl="1"/>
            <a:r>
              <a:rPr lang="en-GB" sz="2800" dirty="0">
                <a:effectLst/>
                <a:latin typeface="Arial" panose="020B0604020202020204" pitchFamily="34" charset="0"/>
                <a:ea typeface="Times New Roman" panose="02020603050405020304" pitchFamily="18" charset="0"/>
                <a:cs typeface="Times New Roman" panose="02020603050405020304" pitchFamily="18" charset="0"/>
              </a:rPr>
              <a:t>relationship-building (Gribble, 2008)</a:t>
            </a:r>
          </a:p>
          <a:p>
            <a:pPr lvl="1"/>
            <a:r>
              <a:rPr lang="en-GB" sz="2800" dirty="0">
                <a:effectLst/>
                <a:latin typeface="Arial" panose="020B0604020202020204" pitchFamily="34" charset="0"/>
                <a:ea typeface="Times New Roman" panose="02020603050405020304" pitchFamily="18" charset="0"/>
                <a:cs typeface="Times New Roman" panose="02020603050405020304" pitchFamily="18" charset="0"/>
              </a:rPr>
              <a:t>poverty reduction(Kwak &amp; Chankseliani, 2024) </a:t>
            </a:r>
          </a:p>
          <a:p>
            <a:pPr lvl="1"/>
            <a:r>
              <a:rPr lang="en-GB" sz="2800" dirty="0">
                <a:effectLst/>
                <a:latin typeface="Arial" panose="020B0604020202020204" pitchFamily="34" charset="0"/>
                <a:ea typeface="Times New Roman" panose="02020603050405020304" pitchFamily="18" charset="0"/>
                <a:cs typeface="Times New Roman" panose="02020603050405020304" pitchFamily="18" charset="0"/>
              </a:rPr>
              <a:t>employability (Crossman &amp; Clarke, 2010) </a:t>
            </a:r>
          </a:p>
          <a:p>
            <a:pPr lvl="1"/>
            <a:r>
              <a:rPr lang="en-GB" sz="2800" dirty="0">
                <a:effectLst/>
                <a:latin typeface="Arial" panose="020B0604020202020204" pitchFamily="34" charset="0"/>
                <a:ea typeface="Times New Roman" panose="02020603050405020304" pitchFamily="18" charset="0"/>
                <a:cs typeface="Times New Roman" panose="02020603050405020304" pitchFamily="18" charset="0"/>
              </a:rPr>
              <a:t>engagement in global issues (Paige et al., 2009)</a:t>
            </a:r>
          </a:p>
          <a:p>
            <a:pPr lvl="1"/>
            <a:r>
              <a:rPr lang="en-GB" sz="2800" dirty="0">
                <a:latin typeface="Arial" panose="020B0604020202020204" pitchFamily="34" charset="0"/>
                <a:ea typeface="Times New Roman" panose="02020603050405020304" pitchFamily="18" charset="0"/>
                <a:cs typeface="Times New Roman" panose="02020603050405020304" pitchFamily="18" charset="0"/>
              </a:rPr>
              <a:t>financial income</a:t>
            </a:r>
            <a:endParaRPr lang="en-GB" sz="2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GB" dirty="0"/>
          </a:p>
        </p:txBody>
      </p:sp>
      <p:pic>
        <p:nvPicPr>
          <p:cNvPr id="5" name="Picture 4">
            <a:extLst>
              <a:ext uri="{FF2B5EF4-FFF2-40B4-BE49-F238E27FC236}">
                <a16:creationId xmlns:a16="http://schemas.microsoft.com/office/drawing/2014/main" id="{9CC7BFCC-3A5A-9BA1-915A-E1BD0EFC6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387" y="1166326"/>
            <a:ext cx="3394010" cy="4525347"/>
          </a:xfrm>
          <a:prstGeom prst="rect">
            <a:avLst/>
          </a:prstGeom>
        </p:spPr>
      </p:pic>
    </p:spTree>
    <p:extLst>
      <p:ext uri="{BB962C8B-B14F-4D97-AF65-F5344CB8AC3E}">
        <p14:creationId xmlns:p14="http://schemas.microsoft.com/office/powerpoint/2010/main" val="4137501455"/>
      </p:ext>
    </p:extLst>
  </p:cSld>
  <p:clrMapOvr>
    <a:masterClrMapping/>
  </p:clrMapOvr>
  <mc:AlternateContent xmlns:mc="http://schemas.openxmlformats.org/markup-compatibility/2006" xmlns:p14="http://schemas.microsoft.com/office/powerpoint/2010/main">
    <mc:Choice Requires="p14">
      <p:transition spd="slow" p14:dur="2000" advTm="30688"/>
    </mc:Choice>
    <mc:Fallback xmlns="">
      <p:transition spd="slow" advTm="3068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3F09-411A-B42D-E7B6-2C0BF1A6719E}"/>
              </a:ext>
            </a:extLst>
          </p:cNvPr>
          <p:cNvSpPr>
            <a:spLocks noGrp="1"/>
          </p:cNvSpPr>
          <p:nvPr>
            <p:ph type="title"/>
          </p:nvPr>
        </p:nvSpPr>
        <p:spPr/>
        <p:txBody>
          <a:bodyPr/>
          <a:lstStyle/>
          <a:p>
            <a:r>
              <a:rPr lang="en-GB" dirty="0"/>
              <a:t>Related podcast…..</a:t>
            </a:r>
          </a:p>
        </p:txBody>
      </p:sp>
      <p:pic>
        <p:nvPicPr>
          <p:cNvPr id="4" name="Picture 3">
            <a:extLst>
              <a:ext uri="{FF2B5EF4-FFF2-40B4-BE49-F238E27FC236}">
                <a16:creationId xmlns:a16="http://schemas.microsoft.com/office/drawing/2014/main" id="{8FE34835-ADE7-9280-AD24-217CB6FEC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442" y="1717374"/>
            <a:ext cx="3316895" cy="3423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D4E66E34-DA7E-4746-1059-56ECA9092AFD}"/>
              </a:ext>
            </a:extLst>
          </p:cNvPr>
          <p:cNvSpPr>
            <a:spLocks noChangeArrowheads="1"/>
          </p:cNvSpPr>
          <p:nvPr/>
        </p:nvSpPr>
        <p:spPr bwMode="auto">
          <a:xfrm>
            <a:off x="7964111" y="4346925"/>
            <a:ext cx="38357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strike="noStrike" cap="none" normalizeH="0" baseline="0" dirty="0">
                <a:ln>
                  <a:noFill/>
                </a:ln>
                <a:solidFill>
                  <a:schemeClr val="tx1"/>
                </a:solidFill>
                <a:effectLst/>
                <a:latin typeface="Arial" panose="020B0604020202020204" pitchFamily="34" charset="0"/>
                <a:ea typeface="Aptos" panose="020B0004020202020204" pitchFamily="34" charset="0"/>
                <a:cs typeface="Times New Roman" panose="02020603050405020304" pitchFamily="18" charset="0"/>
              </a:rPr>
              <a:t>    </a:t>
            </a:r>
            <a:r>
              <a:rPr lang="en-GB" sz="2400" b="1" i="0" dirty="0">
                <a:effectLst/>
                <a:latin typeface="Inter"/>
              </a:rPr>
              <a:t>linktr.ee/</a:t>
            </a:r>
            <a:r>
              <a:rPr lang="en-GB" sz="2400" b="1" i="0" dirty="0" err="1">
                <a:effectLst/>
                <a:latin typeface="Inter"/>
              </a:rPr>
              <a:t>mindbrainplanet</a:t>
            </a:r>
            <a:endParaRPr kumimoji="0" lang="en-GB" altLang="en-US" sz="2400" b="1" i="0"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8529754-E035-F102-2A57-948DDA996676}"/>
              </a:ext>
            </a:extLst>
          </p:cNvPr>
          <p:cNvPicPr>
            <a:picLocks noChangeAspect="1"/>
          </p:cNvPicPr>
          <p:nvPr/>
        </p:nvPicPr>
        <p:blipFill>
          <a:blip r:embed="rId3"/>
          <a:stretch>
            <a:fillRect/>
          </a:stretch>
        </p:blipFill>
        <p:spPr>
          <a:xfrm>
            <a:off x="8391274" y="812994"/>
            <a:ext cx="3316895" cy="3316895"/>
          </a:xfrm>
          <a:prstGeom prst="rect">
            <a:avLst/>
          </a:prstGeom>
        </p:spPr>
      </p:pic>
      <p:sp>
        <p:nvSpPr>
          <p:cNvPr id="7" name="TextBox 6">
            <a:extLst>
              <a:ext uri="{FF2B5EF4-FFF2-40B4-BE49-F238E27FC236}">
                <a16:creationId xmlns:a16="http://schemas.microsoft.com/office/drawing/2014/main" id="{3157BBB1-A935-B4B2-BC33-A4DA74DE06B3}"/>
              </a:ext>
            </a:extLst>
          </p:cNvPr>
          <p:cNvSpPr txBox="1"/>
          <p:nvPr/>
        </p:nvSpPr>
        <p:spPr>
          <a:xfrm>
            <a:off x="2791064" y="5691063"/>
            <a:ext cx="10346094" cy="707886"/>
          </a:xfrm>
          <a:prstGeom prst="rect">
            <a:avLst/>
          </a:prstGeom>
          <a:noFill/>
        </p:spPr>
        <p:txBody>
          <a:bodyPr wrap="square" rtlCol="0">
            <a:spAutoFit/>
          </a:bodyPr>
          <a:lstStyle/>
          <a:p>
            <a:r>
              <a:rPr lang="en-GB" sz="4000" b="1" dirty="0">
                <a:latin typeface="Comic Sans MS" panose="030F0702030302020204" pitchFamily="66" charset="0"/>
              </a:rPr>
              <a:t>Thank you for listening!</a:t>
            </a:r>
          </a:p>
        </p:txBody>
      </p:sp>
    </p:spTree>
    <p:extLst>
      <p:ext uri="{BB962C8B-B14F-4D97-AF65-F5344CB8AC3E}">
        <p14:creationId xmlns:p14="http://schemas.microsoft.com/office/powerpoint/2010/main" val="4262839188"/>
      </p:ext>
    </p:extLst>
  </p:cSld>
  <p:clrMapOvr>
    <a:masterClrMapping/>
  </p:clrMapOvr>
  <mc:AlternateContent xmlns:mc="http://schemas.openxmlformats.org/markup-compatibility/2006" xmlns:p14="http://schemas.microsoft.com/office/powerpoint/2010/main">
    <mc:Choice Requires="p14">
      <p:transition spd="slow" p14:dur="2000" advTm="32446"/>
    </mc:Choice>
    <mc:Fallback xmlns="">
      <p:transition spd="slow" advTm="3244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327FA-A51E-D8BB-462C-8AF08507B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0A5B6C-85CC-3027-A4A2-4C9AB8DFDFB5}"/>
              </a:ext>
            </a:extLst>
          </p:cNvPr>
          <p:cNvSpPr>
            <a:spLocks noGrp="1"/>
          </p:cNvSpPr>
          <p:nvPr>
            <p:ph type="title"/>
          </p:nvPr>
        </p:nvSpPr>
        <p:spPr>
          <a:xfrm>
            <a:off x="367554" y="365125"/>
            <a:ext cx="10515600" cy="1325563"/>
          </a:xfrm>
        </p:spPr>
        <p:txBody>
          <a:bodyPr/>
          <a:lstStyle/>
          <a:p>
            <a:r>
              <a:rPr lang="en-GB" dirty="0"/>
              <a:t>But there is an environmental cost</a:t>
            </a:r>
          </a:p>
        </p:txBody>
      </p:sp>
      <p:sp>
        <p:nvSpPr>
          <p:cNvPr id="3" name="Content Placeholder 2">
            <a:extLst>
              <a:ext uri="{FF2B5EF4-FFF2-40B4-BE49-F238E27FC236}">
                <a16:creationId xmlns:a16="http://schemas.microsoft.com/office/drawing/2014/main" id="{6146B1E1-328E-BFFD-530D-6AF87DDF54F3}"/>
              </a:ext>
            </a:extLst>
          </p:cNvPr>
          <p:cNvSpPr>
            <a:spLocks noGrp="1"/>
          </p:cNvSpPr>
          <p:nvPr>
            <p:ph idx="1"/>
          </p:nvPr>
        </p:nvSpPr>
        <p:spPr>
          <a:xfrm>
            <a:off x="367554" y="2141537"/>
            <a:ext cx="7826188" cy="4351338"/>
          </a:xfrm>
        </p:spPr>
        <p:txBody>
          <a:bodyPr>
            <a:normAutofit fontScale="92500"/>
          </a:bodyPr>
          <a:lstStyle/>
          <a:p>
            <a:pPr marL="0" indent="0">
              <a:buNone/>
            </a:pPr>
            <a:r>
              <a:rPr lang="en-GB" kern="0" dirty="0">
                <a:effectLst/>
                <a:latin typeface="Arial" panose="020B0604020202020204" pitchFamily="34" charset="0"/>
                <a:ea typeface="Times New Roman" panose="02020603050405020304" pitchFamily="18" charset="0"/>
              </a:rPr>
              <a:t>Shields (2019) assumed  “low” and “high” emissions from one and two annual return flights respectively. </a:t>
            </a:r>
          </a:p>
          <a:p>
            <a:pPr marL="0" indent="0">
              <a:buNone/>
            </a:pPr>
            <a:endParaRPr lang="en-GB" kern="0" dirty="0">
              <a:effectLst/>
              <a:latin typeface="Arial" panose="020B0604020202020204" pitchFamily="34" charset="0"/>
              <a:ea typeface="Times New Roman" panose="02020603050405020304" pitchFamily="18" charset="0"/>
            </a:endParaRPr>
          </a:p>
          <a:p>
            <a:pPr marL="0" indent="0">
              <a:buNone/>
            </a:pPr>
            <a:r>
              <a:rPr lang="en-GB" kern="0" dirty="0">
                <a:latin typeface="Arial" panose="020B0604020202020204" pitchFamily="34" charset="0"/>
                <a:ea typeface="Times New Roman" panose="02020603050405020304" pitchFamily="18" charset="0"/>
              </a:rPr>
              <a:t>B</a:t>
            </a:r>
            <a:r>
              <a:rPr lang="en-GB" kern="0" dirty="0">
                <a:effectLst/>
                <a:latin typeface="Arial" panose="020B0604020202020204" pitchFamily="34" charset="0"/>
                <a:ea typeface="Times New Roman" panose="02020603050405020304" pitchFamily="18" charset="0"/>
              </a:rPr>
              <a:t>oth produced substantial emissions but Shields et al. emphasised the actual number of flights may be &lt;1 (e.g. home every other year) or several</a:t>
            </a:r>
            <a:r>
              <a:rPr lang="en-GB" kern="0" dirty="0">
                <a:latin typeface="Arial" panose="020B0604020202020204" pitchFamily="34" charset="0"/>
                <a:ea typeface="Times New Roman" panose="02020603050405020304" pitchFamily="18" charset="0"/>
              </a:rPr>
              <a:t> per year.</a:t>
            </a:r>
            <a:r>
              <a:rPr lang="en-GB" kern="0" dirty="0">
                <a:effectLst/>
                <a:latin typeface="Arial" panose="020B0604020202020204" pitchFamily="34" charset="0"/>
                <a:ea typeface="Times New Roman" panose="02020603050405020304" pitchFamily="18" charset="0"/>
              </a:rPr>
              <a:t> </a:t>
            </a:r>
          </a:p>
          <a:p>
            <a:endParaRPr lang="en-GB" kern="0" dirty="0">
              <a:effectLst/>
              <a:latin typeface="Arial" panose="020B0604020202020204" pitchFamily="34" charset="0"/>
              <a:ea typeface="Times New Roman" panose="02020603050405020304" pitchFamily="18" charset="0"/>
            </a:endParaRPr>
          </a:p>
          <a:p>
            <a:pPr marL="0" indent="0">
              <a:buNone/>
            </a:pPr>
            <a:r>
              <a:rPr lang="en-GB" kern="0" dirty="0">
                <a:latin typeface="Arial" panose="020B0604020202020204" pitchFamily="34" charset="0"/>
                <a:ea typeface="Times New Roman" panose="02020603050405020304" pitchFamily="18" charset="0"/>
              </a:rPr>
              <a:t>C</a:t>
            </a:r>
            <a:r>
              <a:rPr lang="en-GB" kern="0" dirty="0">
                <a:effectLst/>
                <a:latin typeface="Arial" panose="020B0604020202020204" pitchFamily="34" charset="0"/>
                <a:ea typeface="Times New Roman" panose="02020603050405020304" pitchFamily="18" charset="0"/>
              </a:rPr>
              <a:t>urrent discussion is not informed by data on the extent and purpose of student flying</a:t>
            </a:r>
            <a:endParaRPr lang="en-GB" dirty="0"/>
          </a:p>
        </p:txBody>
      </p:sp>
      <p:pic>
        <p:nvPicPr>
          <p:cNvPr id="5" name="Picture 4">
            <a:extLst>
              <a:ext uri="{FF2B5EF4-FFF2-40B4-BE49-F238E27FC236}">
                <a16:creationId xmlns:a16="http://schemas.microsoft.com/office/drawing/2014/main" id="{9E8949DE-8360-368B-6E3C-4D6E43EB1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4171" y="2719874"/>
            <a:ext cx="3470275" cy="2602706"/>
          </a:xfrm>
          <a:prstGeom prst="rect">
            <a:avLst/>
          </a:prstGeom>
        </p:spPr>
      </p:pic>
    </p:spTree>
    <p:extLst>
      <p:ext uri="{BB962C8B-B14F-4D97-AF65-F5344CB8AC3E}">
        <p14:creationId xmlns:p14="http://schemas.microsoft.com/office/powerpoint/2010/main" val="1819233649"/>
      </p:ext>
    </p:extLst>
  </p:cSld>
  <p:clrMapOvr>
    <a:masterClrMapping/>
  </p:clrMapOvr>
  <mc:AlternateContent xmlns:mc="http://schemas.openxmlformats.org/markup-compatibility/2006" xmlns:p14="http://schemas.microsoft.com/office/powerpoint/2010/main">
    <mc:Choice Requires="p14">
      <p:transition spd="slow" p14:dur="2000" advTm="52411"/>
    </mc:Choice>
    <mc:Fallback xmlns="">
      <p:transition spd="slow" advTm="5241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6D314F-FB5A-2ACC-CCF2-958091B7E7D6}"/>
              </a:ext>
            </a:extLst>
          </p:cNvPr>
          <p:cNvSpPr>
            <a:spLocks noGrp="1"/>
          </p:cNvSpPr>
          <p:nvPr>
            <p:ph type="title"/>
          </p:nvPr>
        </p:nvSpPr>
        <p:spPr>
          <a:xfrm>
            <a:off x="838200" y="1412488"/>
            <a:ext cx="2899189" cy="4363844"/>
          </a:xfrm>
        </p:spPr>
        <p:txBody>
          <a:bodyPr vert="horz" lIns="91440" tIns="45720" rIns="91440" bIns="45720" rtlCol="0" anchor="t">
            <a:normAutofit/>
          </a:bodyPr>
          <a:lstStyle/>
          <a:p>
            <a:r>
              <a:rPr lang="en-US" sz="3700" kern="1200">
                <a:solidFill>
                  <a:srgbClr val="FFFFFF"/>
                </a:solidFill>
                <a:latin typeface="+mj-lt"/>
                <a:ea typeface="+mj-ea"/>
                <a:cs typeface="+mj-cs"/>
              </a:rPr>
              <a:t>A lot of questions……</a:t>
            </a:r>
          </a:p>
        </p:txBody>
      </p:sp>
      <p:sp>
        <p:nvSpPr>
          <p:cNvPr id="3" name="Content Placeholder 2">
            <a:extLst>
              <a:ext uri="{FF2B5EF4-FFF2-40B4-BE49-F238E27FC236}">
                <a16:creationId xmlns:a16="http://schemas.microsoft.com/office/drawing/2014/main" id="{1C2857D4-1FA0-0B46-F11F-8034F8BC80DB}"/>
              </a:ext>
            </a:extLst>
          </p:cNvPr>
          <p:cNvSpPr>
            <a:spLocks noGrp="1"/>
          </p:cNvSpPr>
          <p:nvPr>
            <p:ph idx="1"/>
          </p:nvPr>
        </p:nvSpPr>
        <p:spPr>
          <a:xfrm>
            <a:off x="4219954" y="1059366"/>
            <a:ext cx="3749013" cy="4363844"/>
          </a:xfrm>
        </p:spPr>
        <p:txBody>
          <a:bodyPr vert="horz" lIns="91440" tIns="45720" rIns="91440" bIns="45720" rtlCol="0">
            <a:noAutofit/>
          </a:bodyPr>
          <a:lstStyle/>
          <a:p>
            <a:r>
              <a:rPr lang="en-US" sz="2000"/>
              <a:t>How to measure as a Scope 3 emission?  E.g. o</a:t>
            </a:r>
            <a:r>
              <a:rPr lang="en-US" sz="2000">
                <a:effectLst/>
              </a:rPr>
              <a:t>ne return journey home for every student per academic year? Travel survey? (8% return)</a:t>
            </a:r>
          </a:p>
          <a:p>
            <a:r>
              <a:rPr lang="en-US" sz="2000"/>
              <a:t>How many journeys home do international students make?</a:t>
            </a:r>
          </a:p>
          <a:p>
            <a:r>
              <a:rPr lang="en-US" sz="2000">
                <a:effectLst/>
              </a:rPr>
              <a:t>What about other journeys (e.g. Europe) when here? What is the responsibility of HE? Why do they fly?</a:t>
            </a:r>
          </a:p>
          <a:p>
            <a:r>
              <a:rPr lang="en-US" sz="2000"/>
              <a:t>What could be done anyway?</a:t>
            </a:r>
          </a:p>
          <a:p>
            <a:r>
              <a:rPr lang="en-US" sz="2000"/>
              <a:t>What about domestic students – isn’t this more about international flights than international students?</a:t>
            </a:r>
          </a:p>
          <a:p>
            <a:endParaRPr lang="en-US" sz="1800">
              <a:effectLst/>
            </a:endParaRPr>
          </a:p>
          <a:p>
            <a:endParaRPr lang="en-US" sz="1800">
              <a:effectLst/>
            </a:endParaRPr>
          </a:p>
          <a:p>
            <a:pPr marL="0"/>
            <a:endParaRPr lang="en-US" sz="1800" dirty="0"/>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96F9FD8-76F2-8ADC-4ECC-7CF9BF5363B0}"/>
              </a:ext>
            </a:extLst>
          </p:cNvPr>
          <p:cNvSpPr txBox="1"/>
          <p:nvPr/>
        </p:nvSpPr>
        <p:spPr>
          <a:xfrm>
            <a:off x="8785476" y="1804375"/>
            <a:ext cx="3197701" cy="4363844"/>
          </a:xfrm>
          <a:prstGeom prst="rect">
            <a:avLst/>
          </a:prstGeom>
        </p:spPr>
        <p:txBody>
          <a:bodyPr vert="horz" lIns="91440" tIns="45720" rIns="91440" bIns="45720" rtlCol="0">
            <a:normAutofit/>
          </a:bodyPr>
          <a:lstStyle/>
          <a:p>
            <a:pPr>
              <a:lnSpc>
                <a:spcPct val="90000"/>
              </a:lnSpc>
              <a:spcAft>
                <a:spcPts val="600"/>
              </a:spcAft>
            </a:pPr>
            <a:r>
              <a:rPr lang="en-US" sz="2000">
                <a:effectLst/>
              </a:rPr>
              <a:t>Research questions:</a:t>
            </a:r>
          </a:p>
          <a:p>
            <a:pPr indent="-228600">
              <a:lnSpc>
                <a:spcPct val="90000"/>
              </a:lnSpc>
              <a:spcAft>
                <a:spcPts val="600"/>
              </a:spcAft>
              <a:buFont typeface="Arial" panose="020B0604020202020204" pitchFamily="34" charset="0"/>
              <a:buChar char="•"/>
            </a:pPr>
            <a:endParaRPr lang="en-US" sz="2000" b="1" dirty="0">
              <a:effectLst/>
            </a:endParaRPr>
          </a:p>
          <a:p>
            <a:pPr indent="-228600">
              <a:lnSpc>
                <a:spcPct val="90000"/>
              </a:lnSpc>
              <a:spcAft>
                <a:spcPts val="600"/>
              </a:spcAft>
              <a:buFont typeface="Arial" panose="020B0604020202020204" pitchFamily="34" charset="0"/>
              <a:buChar char="•"/>
            </a:pPr>
            <a:r>
              <a:rPr lang="en-US" sz="2000" b="1" dirty="0">
                <a:effectLst/>
              </a:rPr>
              <a:t>How much do students fly, where and why?</a:t>
            </a:r>
          </a:p>
          <a:p>
            <a:pPr indent="-228600">
              <a:lnSpc>
                <a:spcPct val="90000"/>
              </a:lnSpc>
              <a:spcAft>
                <a:spcPts val="600"/>
              </a:spcAft>
              <a:buFont typeface="Arial" panose="020B0604020202020204" pitchFamily="34" charset="0"/>
              <a:buChar char="•"/>
            </a:pPr>
            <a:r>
              <a:rPr lang="en-US" sz="2000" b="1" dirty="0">
                <a:effectLst/>
              </a:rPr>
              <a:t>How can we address student international travel emissions?</a:t>
            </a:r>
          </a:p>
        </p:txBody>
      </p:sp>
    </p:spTree>
    <p:extLst>
      <p:ext uri="{BB962C8B-B14F-4D97-AF65-F5344CB8AC3E}">
        <p14:creationId xmlns:p14="http://schemas.microsoft.com/office/powerpoint/2010/main" val="485337671"/>
      </p:ext>
    </p:extLst>
  </p:cSld>
  <p:clrMapOvr>
    <a:masterClrMapping/>
  </p:clrMapOvr>
  <mc:AlternateContent xmlns:mc="http://schemas.openxmlformats.org/markup-compatibility/2006" xmlns:p14="http://schemas.microsoft.com/office/powerpoint/2010/main">
    <mc:Choice Requires="p14">
      <p:transition spd="slow" p14:dur="2000" advTm="51480"/>
    </mc:Choice>
    <mc:Fallback xmlns="">
      <p:transition spd="slow" advTm="5148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763029-F64E-47BF-EEF6-F6669CF07D8D}"/>
              </a:ext>
            </a:extLst>
          </p:cNvPr>
          <p:cNvSpPr>
            <a:spLocks noGrp="1"/>
          </p:cNvSpPr>
          <p:nvPr>
            <p:ph type="title"/>
          </p:nvPr>
        </p:nvSpPr>
        <p:spPr>
          <a:xfrm>
            <a:off x="686834" y="1153572"/>
            <a:ext cx="3200400" cy="4461163"/>
          </a:xfrm>
        </p:spPr>
        <p:txBody>
          <a:bodyPr>
            <a:normAutofit/>
          </a:bodyPr>
          <a:lstStyle/>
          <a:p>
            <a:r>
              <a:rPr lang="en-GB">
                <a:solidFill>
                  <a:srgbClr val="FFFFFF"/>
                </a:solidFill>
              </a:rPr>
              <a:t>Survey pinned to final assessment of year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AFAC1BE-5976-496F-A669-64EA1419982A}"/>
              </a:ext>
            </a:extLst>
          </p:cNvPr>
          <p:cNvSpPr>
            <a:spLocks noGrp="1"/>
          </p:cNvSpPr>
          <p:nvPr>
            <p:ph idx="1"/>
          </p:nvPr>
        </p:nvSpPr>
        <p:spPr>
          <a:xfrm>
            <a:off x="4447308" y="591344"/>
            <a:ext cx="7346586" cy="5585619"/>
          </a:xfrm>
        </p:spPr>
        <p:txBody>
          <a:bodyPr anchor="ctr">
            <a:normAutofit/>
          </a:bodyPr>
          <a:lstStyle/>
          <a:p>
            <a:r>
              <a:rPr lang="en-GB" sz="2000" kern="0" dirty="0">
                <a:effectLst/>
                <a:latin typeface="Arial" panose="020B0604020202020204" pitchFamily="34" charset="0"/>
                <a:ea typeface="Times New Roman" panose="02020603050405020304" pitchFamily="18" charset="0"/>
              </a:rPr>
              <a:t>Participating departments: Education, Psychological Sciences, Medicine and Business</a:t>
            </a:r>
          </a:p>
          <a:p>
            <a:r>
              <a:rPr lang="en-GB" sz="2000" kern="0" dirty="0">
                <a:effectLst/>
                <a:latin typeface="Arial" panose="020B0604020202020204" pitchFamily="34" charset="0"/>
                <a:ea typeface="Times New Roman" panose="02020603050405020304" pitchFamily="18" charset="0"/>
              </a:rPr>
              <a:t>Students (N=1709) required to open a “carbon survey” and complete it OR decline participation, before being able to submit assignment. </a:t>
            </a:r>
          </a:p>
          <a:p>
            <a:r>
              <a:rPr lang="en-GB" sz="2000" kern="0" dirty="0">
                <a:latin typeface="Arial" panose="020B0604020202020204" pitchFamily="34" charset="0"/>
                <a:ea typeface="Times New Roman" panose="02020603050405020304" pitchFamily="18" charset="0"/>
              </a:rPr>
              <a:t>Ethics: Survey anonymous, removed 1 hr before deadline.</a:t>
            </a:r>
            <a:endParaRPr lang="en-GB" sz="2000" kern="0" dirty="0">
              <a:effectLst/>
              <a:latin typeface="Arial" panose="020B0604020202020204" pitchFamily="34" charset="0"/>
              <a:ea typeface="Times New Roman" panose="02020603050405020304" pitchFamily="18" charset="0"/>
            </a:endParaRPr>
          </a:p>
          <a:p>
            <a:r>
              <a:rPr lang="en-GB" sz="2000" kern="0" dirty="0">
                <a:effectLst/>
                <a:latin typeface="Arial" panose="020B0604020202020204" pitchFamily="34" charset="0"/>
                <a:ea typeface="Times New Roman" panose="02020603050405020304" pitchFamily="18" charset="0"/>
              </a:rPr>
              <a:t>86% response rate (so good mix of environmental attitudes) </a:t>
            </a:r>
          </a:p>
          <a:p>
            <a:r>
              <a:rPr lang="en-GB" sz="2000" kern="0" dirty="0">
                <a:latin typeface="Arial" panose="020B0604020202020204" pitchFamily="34" charset="0"/>
                <a:ea typeface="Times New Roman" panose="02020603050405020304" pitchFamily="18" charset="0"/>
              </a:rPr>
              <a:t>O</a:t>
            </a:r>
            <a:r>
              <a:rPr lang="en-GB" sz="2000" kern="0" dirty="0">
                <a:effectLst/>
                <a:latin typeface="Arial" panose="020B0604020202020204" pitchFamily="34" charset="0"/>
                <a:ea typeface="Times New Roman" panose="02020603050405020304" pitchFamily="18" charset="0"/>
              </a:rPr>
              <a:t>nce opened, the survey revealed four questions: </a:t>
            </a:r>
          </a:p>
          <a:p>
            <a:pPr lvl="1"/>
            <a:r>
              <a:rPr lang="en-GB" sz="2000" kern="0" dirty="0">
                <a:effectLst/>
                <a:latin typeface="Arial" panose="020B0604020202020204" pitchFamily="34" charset="0"/>
                <a:ea typeface="Times New Roman" panose="02020603050405020304" pitchFamily="18" charset="0"/>
              </a:rPr>
              <a:t>Consent</a:t>
            </a:r>
          </a:p>
          <a:p>
            <a:pPr lvl="1"/>
            <a:r>
              <a:rPr lang="en-GB" sz="2000" kern="0" dirty="0">
                <a:effectLst/>
                <a:latin typeface="Arial" panose="020B0604020202020204" pitchFamily="34" charset="0"/>
                <a:ea typeface="Times New Roman" panose="02020603050405020304" pitchFamily="18" charset="0"/>
              </a:rPr>
              <a:t>Numbers of flights to each of 5 world regions, </a:t>
            </a:r>
          </a:p>
          <a:p>
            <a:pPr lvl="1"/>
            <a:r>
              <a:rPr lang="en-GB" sz="2000" kern="0" dirty="0">
                <a:effectLst/>
                <a:latin typeface="Arial" panose="020B0604020202020204" pitchFamily="34" charset="0"/>
                <a:ea typeface="Times New Roman" panose="02020603050405020304" pitchFamily="18" charset="0"/>
              </a:rPr>
              <a:t>Any seating classes used other than economy?</a:t>
            </a:r>
          </a:p>
          <a:p>
            <a:pPr lvl="1"/>
            <a:r>
              <a:rPr lang="en-GB" sz="2000" kern="0" dirty="0">
                <a:effectLst/>
                <a:latin typeface="Arial" panose="020B0604020202020204" pitchFamily="34" charset="0"/>
                <a:ea typeface="Times New Roman" panose="02020603050405020304" pitchFamily="18" charset="0"/>
              </a:rPr>
              <a:t>which world region was their home located in? </a:t>
            </a:r>
          </a:p>
          <a:p>
            <a:pPr lvl="1"/>
            <a:endParaRPr lang="en-GB" sz="1400" kern="0" dirty="0">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935029724"/>
      </p:ext>
    </p:extLst>
  </p:cSld>
  <p:clrMapOvr>
    <a:masterClrMapping/>
  </p:clrMapOvr>
  <mc:AlternateContent xmlns:mc="http://schemas.openxmlformats.org/markup-compatibility/2006" xmlns:p14="http://schemas.microsoft.com/office/powerpoint/2010/main">
    <mc:Choice Requires="p14">
      <p:transition spd="slow" p14:dur="2000" advTm="63186"/>
    </mc:Choice>
    <mc:Fallback xmlns="">
      <p:transition spd="slow" advTm="6318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B8EC40-F0D5-8A5C-C723-E8F35E6B505D}"/>
              </a:ext>
            </a:extLst>
          </p:cNvPr>
          <p:cNvSpPr>
            <a:spLocks noGrp="1"/>
          </p:cNvSpPr>
          <p:nvPr>
            <p:ph type="title"/>
          </p:nvPr>
        </p:nvSpPr>
        <p:spPr>
          <a:xfrm>
            <a:off x="4654296" y="329184"/>
            <a:ext cx="6894576" cy="1783080"/>
          </a:xfrm>
        </p:spPr>
        <p:txBody>
          <a:bodyPr anchor="b">
            <a:normAutofit/>
          </a:bodyPr>
          <a:lstStyle/>
          <a:p>
            <a:r>
              <a:rPr lang="en-GB" sz="5400"/>
              <a:t>Student focus groups – to brainstorm solutions</a:t>
            </a:r>
          </a:p>
        </p:txBody>
      </p:sp>
      <p:pic>
        <p:nvPicPr>
          <p:cNvPr id="6" name="Picture 5" descr="A white board with writing on it&#10;&#10;AI-generated content may be incorrect.">
            <a:extLst>
              <a:ext uri="{FF2B5EF4-FFF2-40B4-BE49-F238E27FC236}">
                <a16:creationId xmlns:a16="http://schemas.microsoft.com/office/drawing/2014/main" id="{77DB5372-2B45-936B-2114-202883000D33}"/>
              </a:ext>
            </a:extLst>
          </p:cNvPr>
          <p:cNvPicPr>
            <a:picLocks noChangeAspect="1"/>
          </p:cNvPicPr>
          <p:nvPr/>
        </p:nvPicPr>
        <p:blipFill>
          <a:blip r:embed="rId3">
            <a:extLst>
              <a:ext uri="{28A0092B-C50C-407E-A947-70E740481C1C}">
                <a14:useLocalDpi xmlns:a14="http://schemas.microsoft.com/office/drawing/2010/main" val="0"/>
              </a:ext>
            </a:extLst>
          </a:blip>
          <a:srcRect l="4659" r="23066" b="-1"/>
          <a:stretch>
            <a:fillRect/>
          </a:stretch>
        </p:blipFill>
        <p:spPr>
          <a:xfrm>
            <a:off x="1" y="167300"/>
            <a:ext cx="4243588" cy="462834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0"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ece of paper with writing on it&#10;&#10;AI-generated content may be incorrect.">
            <a:extLst>
              <a:ext uri="{FF2B5EF4-FFF2-40B4-BE49-F238E27FC236}">
                <a16:creationId xmlns:a16="http://schemas.microsoft.com/office/drawing/2014/main" id="{96BE7688-A2FA-1FFC-91B8-E34BDB7934A7}"/>
              </a:ext>
            </a:extLst>
          </p:cNvPr>
          <p:cNvPicPr>
            <a:picLocks noChangeAspect="1"/>
          </p:cNvPicPr>
          <p:nvPr/>
        </p:nvPicPr>
        <p:blipFill>
          <a:blip r:embed="rId4">
            <a:extLst>
              <a:ext uri="{28A0092B-C50C-407E-A947-70E740481C1C}">
                <a14:useLocalDpi xmlns:a14="http://schemas.microsoft.com/office/drawing/2010/main" val="0"/>
              </a:ext>
            </a:extLst>
          </a:blip>
          <a:srcRect t="6692" r="3" b="8039"/>
          <a:stretch>
            <a:fillRect/>
          </a:stretch>
        </p:blipFill>
        <p:spPr>
          <a:xfrm>
            <a:off x="1" y="3788229"/>
            <a:ext cx="4243588" cy="30697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ontent Placeholder 2">
            <a:extLst>
              <a:ext uri="{FF2B5EF4-FFF2-40B4-BE49-F238E27FC236}">
                <a16:creationId xmlns:a16="http://schemas.microsoft.com/office/drawing/2014/main" id="{0F123D62-7DCB-DE57-294B-15B12F1DBD24}"/>
              </a:ext>
            </a:extLst>
          </p:cNvPr>
          <p:cNvSpPr>
            <a:spLocks noGrp="1"/>
          </p:cNvSpPr>
          <p:nvPr>
            <p:ph idx="1"/>
          </p:nvPr>
        </p:nvSpPr>
        <p:spPr>
          <a:xfrm>
            <a:off x="4654296" y="2706624"/>
            <a:ext cx="6894576" cy="3483864"/>
          </a:xfrm>
        </p:spPr>
        <p:txBody>
          <a:bodyPr>
            <a:normAutofit/>
          </a:bodyPr>
          <a:lstStyle/>
          <a:p>
            <a:r>
              <a:rPr lang="en-GB" sz="1900" dirty="0">
                <a:effectLst/>
                <a:latin typeface="Arial" panose="020B0604020202020204" pitchFamily="34" charset="0"/>
                <a:ea typeface="Times New Roman" panose="02020603050405020304" pitchFamily="18" charset="0"/>
                <a:cs typeface="Arial" panose="020B0604020202020204" pitchFamily="34" charset="0"/>
              </a:rPr>
              <a:t>4 x 90-min focus groups (4-5 students each ) across three universities in the South-West &amp; South Wales. </a:t>
            </a:r>
          </a:p>
          <a:p>
            <a:r>
              <a:rPr lang="en-GB" sz="1900" dirty="0">
                <a:effectLst/>
                <a:latin typeface="Arial" panose="020B0604020202020204" pitchFamily="34" charset="0"/>
                <a:ea typeface="Times New Roman" panose="02020603050405020304" pitchFamily="18" charset="0"/>
                <a:cs typeface="Arial" panose="020B0604020202020204" pitchFamily="34" charset="0"/>
              </a:rPr>
              <a:t>Student participants (N=18) recruited via advertisements with £40 inducement; PGT, UG, Home and International students.</a:t>
            </a:r>
          </a:p>
          <a:p>
            <a:r>
              <a:rPr lang="en-GB" sz="1900" dirty="0">
                <a:effectLst/>
                <a:latin typeface="Arial" panose="020B0604020202020204" pitchFamily="34" charset="0"/>
                <a:ea typeface="Times New Roman" panose="02020603050405020304" pitchFamily="18" charset="0"/>
                <a:cs typeface="Arial" panose="020B0604020202020204" pitchFamily="34" charset="0"/>
              </a:rPr>
              <a:t>Participants wrote individual thoughts/feelings around flying and possible ways to address. Then discussed as a group while a researcher took notes.</a:t>
            </a:r>
          </a:p>
          <a:p>
            <a:r>
              <a:rPr lang="en-GB" sz="1900" dirty="0">
                <a:effectLst/>
                <a:latin typeface="Arial" panose="020B0604020202020204" pitchFamily="34" charset="0"/>
                <a:ea typeface="Times New Roman" panose="02020603050405020304" pitchFamily="18" charset="0"/>
                <a:cs typeface="Arial" panose="020B0604020202020204" pitchFamily="34" charset="0"/>
              </a:rPr>
              <a:t>Transcripts and notes subjected to deductive content analysis and a more inductive emergent thematic analysis, to address why fly and possible solutions. </a:t>
            </a:r>
          </a:p>
          <a:p>
            <a:endParaRPr lang="en-GB" sz="1900" dirty="0"/>
          </a:p>
        </p:txBody>
      </p:sp>
    </p:spTree>
    <p:extLst>
      <p:ext uri="{BB962C8B-B14F-4D97-AF65-F5344CB8AC3E}">
        <p14:creationId xmlns:p14="http://schemas.microsoft.com/office/powerpoint/2010/main" val="1741896712"/>
      </p:ext>
    </p:extLst>
  </p:cSld>
  <p:clrMapOvr>
    <a:masterClrMapping/>
  </p:clrMapOvr>
  <mc:AlternateContent xmlns:mc="http://schemas.openxmlformats.org/markup-compatibility/2006" xmlns:p14="http://schemas.microsoft.com/office/powerpoint/2010/main">
    <mc:Choice Requires="p14">
      <p:transition spd="slow" p14:dur="2000" advTm="54126"/>
    </mc:Choice>
    <mc:Fallback xmlns="">
      <p:transition spd="slow" advTm="5412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4A419-BC17-049A-5539-98E0163EAFFD}"/>
              </a:ext>
            </a:extLst>
          </p:cNvPr>
          <p:cNvSpPr>
            <a:spLocks noGrp="1"/>
          </p:cNvSpPr>
          <p:nvPr>
            <p:ph type="title"/>
          </p:nvPr>
        </p:nvSpPr>
        <p:spPr>
          <a:xfrm>
            <a:off x="838200" y="132900"/>
            <a:ext cx="10515600" cy="1325563"/>
          </a:xfrm>
        </p:spPr>
        <p:txBody>
          <a:bodyPr/>
          <a:lstStyle/>
          <a:p>
            <a:r>
              <a:rPr lang="en-GB" dirty="0"/>
              <a:t>How much do students fly?</a:t>
            </a:r>
          </a:p>
        </p:txBody>
      </p:sp>
      <p:graphicFrame>
        <p:nvGraphicFramePr>
          <p:cNvPr id="4" name="Table 3">
            <a:extLst>
              <a:ext uri="{FF2B5EF4-FFF2-40B4-BE49-F238E27FC236}">
                <a16:creationId xmlns:a16="http://schemas.microsoft.com/office/drawing/2014/main" id="{8DCAB380-D914-34F7-477D-C28E1EDDF2A5}"/>
              </a:ext>
            </a:extLst>
          </p:cNvPr>
          <p:cNvGraphicFramePr>
            <a:graphicFrameLocks noGrp="1"/>
          </p:cNvGraphicFramePr>
          <p:nvPr>
            <p:extLst>
              <p:ext uri="{D42A27DB-BD31-4B8C-83A1-F6EECF244321}">
                <p14:modId xmlns:p14="http://schemas.microsoft.com/office/powerpoint/2010/main" val="426662762"/>
              </p:ext>
            </p:extLst>
          </p:nvPr>
        </p:nvGraphicFramePr>
        <p:xfrm>
          <a:off x="160697" y="2031147"/>
          <a:ext cx="5970495" cy="3703232"/>
        </p:xfrm>
        <a:graphic>
          <a:graphicData uri="http://schemas.openxmlformats.org/drawingml/2006/table">
            <a:tbl>
              <a:tblPr firstRow="1" firstCol="1" bandRow="1">
                <a:tableStyleId>{5C22544A-7EE6-4342-B048-85BDC9FD1C3A}</a:tableStyleId>
              </a:tblPr>
              <a:tblGrid>
                <a:gridCol w="2302055">
                  <a:extLst>
                    <a:ext uri="{9D8B030D-6E8A-4147-A177-3AD203B41FA5}">
                      <a16:colId xmlns:a16="http://schemas.microsoft.com/office/drawing/2014/main" val="140683335"/>
                    </a:ext>
                  </a:extLst>
                </a:gridCol>
                <a:gridCol w="1633717">
                  <a:extLst>
                    <a:ext uri="{9D8B030D-6E8A-4147-A177-3AD203B41FA5}">
                      <a16:colId xmlns:a16="http://schemas.microsoft.com/office/drawing/2014/main" val="3162378031"/>
                    </a:ext>
                  </a:extLst>
                </a:gridCol>
                <a:gridCol w="712896">
                  <a:extLst>
                    <a:ext uri="{9D8B030D-6E8A-4147-A177-3AD203B41FA5}">
                      <a16:colId xmlns:a16="http://schemas.microsoft.com/office/drawing/2014/main" val="451685260"/>
                    </a:ext>
                  </a:extLst>
                </a:gridCol>
                <a:gridCol w="1321827">
                  <a:extLst>
                    <a:ext uri="{9D8B030D-6E8A-4147-A177-3AD203B41FA5}">
                      <a16:colId xmlns:a16="http://schemas.microsoft.com/office/drawing/2014/main" val="2706068380"/>
                    </a:ext>
                  </a:extLst>
                </a:gridCol>
              </a:tblGrid>
              <a:tr h="640652">
                <a:tc>
                  <a:txBody>
                    <a:bodyPr/>
                    <a:lstStyle/>
                    <a:p>
                      <a:pPr>
                        <a:lnSpc>
                          <a:spcPct val="107000"/>
                        </a:lnSpc>
                        <a:spcAft>
                          <a:spcPts val="800"/>
                        </a:spcAft>
                        <a:buNone/>
                      </a:pPr>
                      <a:r>
                        <a:rPr lang="en-GB" sz="2000" kern="100" dirty="0">
                          <a:effectLst/>
                        </a:rPr>
                        <a:t>Course</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dirty="0">
                          <a:effectLst/>
                        </a:rPr>
                        <a:t>Type of student</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N</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Mean (SD)</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03319818"/>
                  </a:ext>
                </a:extLst>
              </a:tr>
              <a:tr h="262255">
                <a:tc rowSpan="3">
                  <a:txBody>
                    <a:bodyPr/>
                    <a:lstStyle/>
                    <a:p>
                      <a:pPr>
                        <a:lnSpc>
                          <a:spcPct val="107000"/>
                        </a:lnSpc>
                        <a:spcAft>
                          <a:spcPts val="800"/>
                        </a:spcAft>
                        <a:buNone/>
                      </a:pPr>
                      <a:r>
                        <a:rPr lang="en-GB" sz="2000" kern="100">
                          <a:effectLst/>
                        </a:rPr>
                        <a:t>Undergraduate</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Home</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563</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b="1" kern="100" dirty="0">
                          <a:effectLst/>
                        </a:rPr>
                        <a:t>2.13</a:t>
                      </a:r>
                      <a:r>
                        <a:rPr lang="en-GB" sz="2000" kern="100" dirty="0">
                          <a:effectLst/>
                        </a:rPr>
                        <a:t> (2.57)</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880798"/>
                  </a:ext>
                </a:extLst>
              </a:tr>
              <a:tr h="401456">
                <a:tc vMerge="1">
                  <a:txBody>
                    <a:bodyPr/>
                    <a:lstStyle/>
                    <a:p>
                      <a:endParaRPr lang="en-GB"/>
                    </a:p>
                  </a:txBody>
                  <a:tcPr/>
                </a:tc>
                <a:tc>
                  <a:txBody>
                    <a:bodyPr/>
                    <a:lstStyle/>
                    <a:p>
                      <a:pPr>
                        <a:lnSpc>
                          <a:spcPct val="107000"/>
                        </a:lnSpc>
                        <a:spcAft>
                          <a:spcPts val="800"/>
                        </a:spcAft>
                        <a:buNone/>
                      </a:pPr>
                      <a:r>
                        <a:rPr lang="en-GB" sz="2000" kern="100">
                          <a:effectLst/>
                        </a:rPr>
                        <a:t>International</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555</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b="1" kern="100" dirty="0">
                          <a:effectLst/>
                        </a:rPr>
                        <a:t>4.06</a:t>
                      </a:r>
                      <a:r>
                        <a:rPr lang="en-GB" sz="2000" kern="100" dirty="0">
                          <a:effectLst/>
                        </a:rPr>
                        <a:t> (3.11)</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04703916"/>
                  </a:ext>
                </a:extLst>
              </a:tr>
              <a:tr h="262255">
                <a:tc vMerge="1">
                  <a:txBody>
                    <a:bodyPr/>
                    <a:lstStyle/>
                    <a:p>
                      <a:endParaRPr lang="en-GB"/>
                    </a:p>
                  </a:txBody>
                  <a:tcPr/>
                </a:tc>
                <a:tc>
                  <a:txBody>
                    <a:bodyPr/>
                    <a:lstStyle/>
                    <a:p>
                      <a:pPr>
                        <a:lnSpc>
                          <a:spcPct val="107000"/>
                        </a:lnSpc>
                        <a:spcAft>
                          <a:spcPts val="800"/>
                        </a:spcAft>
                        <a:buNone/>
                      </a:pPr>
                      <a:r>
                        <a:rPr lang="en-GB" sz="2000" kern="100">
                          <a:effectLst/>
                        </a:rPr>
                        <a:t>Total</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1118</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b="1" kern="100" dirty="0">
                          <a:effectLst/>
                        </a:rPr>
                        <a:t>3.09</a:t>
                      </a:r>
                      <a:r>
                        <a:rPr lang="en-GB" sz="2000" kern="100" dirty="0">
                          <a:effectLst/>
                        </a:rPr>
                        <a:t> (3.01)</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95453459"/>
                  </a:ext>
                </a:extLst>
              </a:tr>
              <a:tr h="262255">
                <a:tc rowSpan="3">
                  <a:txBody>
                    <a:bodyPr/>
                    <a:lstStyle/>
                    <a:p>
                      <a:pPr>
                        <a:lnSpc>
                          <a:spcPct val="107000"/>
                        </a:lnSpc>
                        <a:spcAft>
                          <a:spcPts val="800"/>
                        </a:spcAft>
                        <a:buNone/>
                      </a:pPr>
                      <a:r>
                        <a:rPr lang="en-GB" sz="2000" kern="100">
                          <a:effectLst/>
                        </a:rPr>
                        <a:t>Postgraduate</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Home</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119</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b="1" kern="100" dirty="0">
                          <a:effectLst/>
                        </a:rPr>
                        <a:t>2.13</a:t>
                      </a:r>
                      <a:r>
                        <a:rPr lang="en-GB" sz="2000" kern="100" dirty="0">
                          <a:effectLst/>
                        </a:rPr>
                        <a:t> (2.84)</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7138024"/>
                  </a:ext>
                </a:extLst>
              </a:tr>
              <a:tr h="414723">
                <a:tc vMerge="1">
                  <a:txBody>
                    <a:bodyPr/>
                    <a:lstStyle/>
                    <a:p>
                      <a:endParaRPr lang="en-GB"/>
                    </a:p>
                  </a:txBody>
                  <a:tcPr/>
                </a:tc>
                <a:tc>
                  <a:txBody>
                    <a:bodyPr/>
                    <a:lstStyle/>
                    <a:p>
                      <a:pPr>
                        <a:lnSpc>
                          <a:spcPct val="107000"/>
                        </a:lnSpc>
                        <a:spcAft>
                          <a:spcPts val="800"/>
                        </a:spcAft>
                        <a:buNone/>
                      </a:pPr>
                      <a:r>
                        <a:rPr lang="en-GB" sz="2000" kern="100">
                          <a:effectLst/>
                        </a:rPr>
                        <a:t>International</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234</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b="1" kern="100" dirty="0">
                          <a:effectLst/>
                        </a:rPr>
                        <a:t>4.06</a:t>
                      </a:r>
                      <a:r>
                        <a:rPr lang="en-GB" sz="2000" kern="100" dirty="0">
                          <a:effectLst/>
                        </a:rPr>
                        <a:t> (3.75)</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48750860"/>
                  </a:ext>
                </a:extLst>
              </a:tr>
              <a:tr h="262255">
                <a:tc vMerge="1">
                  <a:txBody>
                    <a:bodyPr/>
                    <a:lstStyle/>
                    <a:p>
                      <a:endParaRPr lang="en-GB"/>
                    </a:p>
                  </a:txBody>
                  <a:tcPr/>
                </a:tc>
                <a:tc>
                  <a:txBody>
                    <a:bodyPr/>
                    <a:lstStyle/>
                    <a:p>
                      <a:pPr>
                        <a:lnSpc>
                          <a:spcPct val="107000"/>
                        </a:lnSpc>
                        <a:spcAft>
                          <a:spcPts val="800"/>
                        </a:spcAft>
                        <a:buNone/>
                      </a:pPr>
                      <a:r>
                        <a:rPr lang="en-GB" sz="2000" kern="100">
                          <a:effectLst/>
                        </a:rPr>
                        <a:t>Total</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353</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b="1" kern="100" dirty="0">
                          <a:effectLst/>
                        </a:rPr>
                        <a:t>3.41</a:t>
                      </a:r>
                      <a:r>
                        <a:rPr lang="en-GB" sz="2000" kern="100" dirty="0">
                          <a:effectLst/>
                        </a:rPr>
                        <a:t> (3.58)</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07085308"/>
                  </a:ext>
                </a:extLst>
              </a:tr>
              <a:tr h="262255">
                <a:tc rowSpan="3">
                  <a:txBody>
                    <a:bodyPr/>
                    <a:lstStyle/>
                    <a:p>
                      <a:pPr>
                        <a:lnSpc>
                          <a:spcPct val="107000"/>
                        </a:lnSpc>
                        <a:spcAft>
                          <a:spcPts val="800"/>
                        </a:spcAft>
                        <a:buNone/>
                      </a:pPr>
                      <a:r>
                        <a:rPr lang="en-GB" sz="2000" kern="100">
                          <a:effectLst/>
                        </a:rPr>
                        <a:t>Total</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Home</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682</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b="1" kern="100" dirty="0">
                          <a:effectLst/>
                        </a:rPr>
                        <a:t>2.13</a:t>
                      </a:r>
                      <a:r>
                        <a:rPr lang="en-GB" sz="2000" kern="100" dirty="0">
                          <a:effectLst/>
                        </a:rPr>
                        <a:t> (2.62)</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17305431"/>
                  </a:ext>
                </a:extLst>
              </a:tr>
              <a:tr h="356197">
                <a:tc vMerge="1">
                  <a:txBody>
                    <a:bodyPr/>
                    <a:lstStyle/>
                    <a:p>
                      <a:endParaRPr lang="en-GB"/>
                    </a:p>
                  </a:txBody>
                  <a:tcPr/>
                </a:tc>
                <a:tc>
                  <a:txBody>
                    <a:bodyPr/>
                    <a:lstStyle/>
                    <a:p>
                      <a:pPr>
                        <a:lnSpc>
                          <a:spcPct val="107000"/>
                        </a:lnSpc>
                        <a:spcAft>
                          <a:spcPts val="800"/>
                        </a:spcAft>
                        <a:buNone/>
                      </a:pPr>
                      <a:r>
                        <a:rPr lang="en-GB" sz="2000" kern="100">
                          <a:effectLst/>
                        </a:rPr>
                        <a:t>International</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789</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b="1" kern="100" dirty="0">
                          <a:effectLst/>
                        </a:rPr>
                        <a:t>4.06</a:t>
                      </a:r>
                      <a:r>
                        <a:rPr lang="en-GB" sz="2000" kern="100" dirty="0">
                          <a:effectLst/>
                        </a:rPr>
                        <a:t> (3.31)</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5282911"/>
                  </a:ext>
                </a:extLst>
              </a:tr>
              <a:tr h="262255">
                <a:tc vMerge="1">
                  <a:txBody>
                    <a:bodyPr/>
                    <a:lstStyle/>
                    <a:p>
                      <a:endParaRPr lang="en-GB"/>
                    </a:p>
                  </a:txBody>
                  <a:tcPr/>
                </a:tc>
                <a:tc>
                  <a:txBody>
                    <a:bodyPr/>
                    <a:lstStyle/>
                    <a:p>
                      <a:pPr>
                        <a:lnSpc>
                          <a:spcPct val="107000"/>
                        </a:lnSpc>
                        <a:spcAft>
                          <a:spcPts val="800"/>
                        </a:spcAft>
                        <a:buNone/>
                      </a:pPr>
                      <a:r>
                        <a:rPr lang="en-GB" sz="2000" kern="100" dirty="0">
                          <a:effectLst/>
                        </a:rPr>
                        <a:t>Total</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kern="100">
                          <a:effectLst/>
                        </a:rPr>
                        <a:t>1471</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spcAft>
                          <a:spcPts val="800"/>
                        </a:spcAft>
                        <a:buNone/>
                      </a:pPr>
                      <a:r>
                        <a:rPr lang="en-GB" sz="2000" b="1" kern="100" dirty="0">
                          <a:effectLst/>
                        </a:rPr>
                        <a:t>3.17</a:t>
                      </a:r>
                      <a:r>
                        <a:rPr lang="en-GB" sz="2000" kern="100" dirty="0">
                          <a:effectLst/>
                        </a:rPr>
                        <a:t> (3.16)</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4184767"/>
                  </a:ext>
                </a:extLst>
              </a:tr>
            </a:tbl>
          </a:graphicData>
        </a:graphic>
      </p:graphicFrame>
      <p:pic>
        <p:nvPicPr>
          <p:cNvPr id="7" name="Picture 6">
            <a:extLst>
              <a:ext uri="{FF2B5EF4-FFF2-40B4-BE49-F238E27FC236}">
                <a16:creationId xmlns:a16="http://schemas.microsoft.com/office/drawing/2014/main" id="{0E7D3B16-053C-9A5A-C641-20F7974FD638}"/>
              </a:ext>
            </a:extLst>
          </p:cNvPr>
          <p:cNvPicPr>
            <a:picLocks noChangeAspect="1"/>
          </p:cNvPicPr>
          <p:nvPr/>
        </p:nvPicPr>
        <p:blipFill>
          <a:blip r:embed="rId2"/>
          <a:stretch>
            <a:fillRect/>
          </a:stretch>
        </p:blipFill>
        <p:spPr>
          <a:xfrm>
            <a:off x="8349050" y="1602175"/>
            <a:ext cx="2486372" cy="1286054"/>
          </a:xfrm>
          <a:prstGeom prst="rect">
            <a:avLst/>
          </a:prstGeom>
        </p:spPr>
      </p:pic>
      <p:pic>
        <p:nvPicPr>
          <p:cNvPr id="9" name="Picture 8">
            <a:extLst>
              <a:ext uri="{FF2B5EF4-FFF2-40B4-BE49-F238E27FC236}">
                <a16:creationId xmlns:a16="http://schemas.microsoft.com/office/drawing/2014/main" id="{8E18EC68-6038-D7D4-3EF9-CDAD06279937}"/>
              </a:ext>
            </a:extLst>
          </p:cNvPr>
          <p:cNvPicPr>
            <a:picLocks noChangeAspect="1"/>
          </p:cNvPicPr>
          <p:nvPr/>
        </p:nvPicPr>
        <p:blipFill>
          <a:blip r:embed="rId3"/>
          <a:stretch>
            <a:fillRect/>
          </a:stretch>
        </p:blipFill>
        <p:spPr>
          <a:xfrm>
            <a:off x="6343196" y="3164841"/>
            <a:ext cx="5132294" cy="3487328"/>
          </a:xfrm>
          <a:prstGeom prst="rect">
            <a:avLst/>
          </a:prstGeom>
        </p:spPr>
      </p:pic>
    </p:spTree>
    <p:extLst>
      <p:ext uri="{BB962C8B-B14F-4D97-AF65-F5344CB8AC3E}">
        <p14:creationId xmlns:p14="http://schemas.microsoft.com/office/powerpoint/2010/main" val="847468210"/>
      </p:ext>
    </p:extLst>
  </p:cSld>
  <p:clrMapOvr>
    <a:masterClrMapping/>
  </p:clrMapOvr>
  <mc:AlternateContent xmlns:mc="http://schemas.openxmlformats.org/markup-compatibility/2006" xmlns:p14="http://schemas.microsoft.com/office/powerpoint/2010/main">
    <mc:Choice Requires="p14">
      <p:transition spd="slow" p14:dur="2000" advTm="44051"/>
    </mc:Choice>
    <mc:Fallback xmlns="">
      <p:transition spd="slow" advTm="4405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6" name="Rectangle 104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35E906-787C-760C-D5BC-7054E492D5A8}"/>
              </a:ext>
            </a:extLst>
          </p:cNvPr>
          <p:cNvSpPr>
            <a:spLocks noGrp="1"/>
          </p:cNvSpPr>
          <p:nvPr>
            <p:ph type="title"/>
          </p:nvPr>
        </p:nvSpPr>
        <p:spPr>
          <a:xfrm>
            <a:off x="630936" y="640080"/>
            <a:ext cx="4818888" cy="1481328"/>
          </a:xfrm>
        </p:spPr>
        <p:txBody>
          <a:bodyPr anchor="b">
            <a:normAutofit/>
          </a:bodyPr>
          <a:lstStyle/>
          <a:p>
            <a:r>
              <a:rPr lang="en-GB" sz="5000"/>
              <a:t>Example of survey question…</a:t>
            </a:r>
          </a:p>
        </p:txBody>
      </p:sp>
      <p:sp>
        <p:nvSpPr>
          <p:cNvPr id="104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495A025-47F4-A403-8436-DC1BE6587AEB}"/>
              </a:ext>
            </a:extLst>
          </p:cNvPr>
          <p:cNvSpPr>
            <a:spLocks noGrp="1"/>
          </p:cNvSpPr>
          <p:nvPr>
            <p:ph idx="1"/>
          </p:nvPr>
        </p:nvSpPr>
        <p:spPr>
          <a:xfrm>
            <a:off x="630936" y="2660904"/>
            <a:ext cx="4818888" cy="3547872"/>
          </a:xfrm>
        </p:spPr>
        <p:txBody>
          <a:bodyPr anchor="t">
            <a:normAutofit lnSpcReduction="10000"/>
          </a:bodyPr>
          <a:lstStyle/>
          <a:p>
            <a:pPr marL="0" indent="0">
              <a:buNone/>
            </a:pPr>
            <a:r>
              <a:rPr lang="en-GB" sz="2000" dirty="0"/>
              <a:t>Q2. Please indicate number of return flights you will have made by completion of your Master's course:</a:t>
            </a:r>
          </a:p>
          <a:p>
            <a:endParaRPr lang="en-GB" sz="2000" dirty="0"/>
          </a:p>
          <a:p>
            <a:endParaRPr lang="en-GB" sz="2000" dirty="0"/>
          </a:p>
          <a:p>
            <a:r>
              <a:rPr lang="en-GB" sz="2000" dirty="0"/>
              <a:t>Europe  	 ______</a:t>
            </a:r>
          </a:p>
          <a:p>
            <a:r>
              <a:rPr lang="en-GB" sz="2000" dirty="0"/>
              <a:t>Americas  	 ______</a:t>
            </a:r>
          </a:p>
          <a:p>
            <a:r>
              <a:rPr lang="en-GB" sz="2000" dirty="0"/>
              <a:t>Africa  	 ______</a:t>
            </a:r>
          </a:p>
          <a:p>
            <a:r>
              <a:rPr lang="en-GB" sz="2000" dirty="0"/>
              <a:t>Asia  	                   ______</a:t>
            </a:r>
          </a:p>
          <a:p>
            <a:r>
              <a:rPr lang="en-GB" sz="2000" dirty="0"/>
              <a:t>Australia 	 ______</a:t>
            </a:r>
          </a:p>
          <a:p>
            <a:endParaRPr lang="en-GB" sz="1700" dirty="0"/>
          </a:p>
        </p:txBody>
      </p:sp>
      <p:pic>
        <p:nvPicPr>
          <p:cNvPr id="1026" name="Picture 2">
            <a:extLst>
              <a:ext uri="{FF2B5EF4-FFF2-40B4-BE49-F238E27FC236}">
                <a16:creationId xmlns:a16="http://schemas.microsoft.com/office/drawing/2014/main" id="{0FD7ABC6-7243-590A-08D1-290EFD74E4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770839"/>
            <a:ext cx="5458968" cy="3316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607490"/>
      </p:ext>
    </p:extLst>
  </p:cSld>
  <p:clrMapOvr>
    <a:masterClrMapping/>
  </p:clrMapOvr>
  <mc:AlternateContent xmlns:mc="http://schemas.openxmlformats.org/markup-compatibility/2006" xmlns:p14="http://schemas.microsoft.com/office/powerpoint/2010/main">
    <mc:Choice Requires="p14">
      <p:transition spd="slow" p14:dur="2000" advTm="20040"/>
    </mc:Choice>
    <mc:Fallback xmlns="">
      <p:transition spd="slow" advTm="2004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9C0E-40E8-9768-15D3-C7525E472B0A}"/>
              </a:ext>
            </a:extLst>
          </p:cNvPr>
          <p:cNvSpPr>
            <a:spLocks noGrp="1"/>
          </p:cNvSpPr>
          <p:nvPr>
            <p:ph type="title"/>
          </p:nvPr>
        </p:nvSpPr>
        <p:spPr/>
        <p:txBody>
          <a:bodyPr/>
          <a:lstStyle/>
          <a:p>
            <a:r>
              <a:rPr lang="en-GB" dirty="0"/>
              <a:t>How do they travel?</a:t>
            </a:r>
          </a:p>
        </p:txBody>
      </p:sp>
      <p:graphicFrame>
        <p:nvGraphicFramePr>
          <p:cNvPr id="4" name="Content Placeholder 3">
            <a:extLst>
              <a:ext uri="{FF2B5EF4-FFF2-40B4-BE49-F238E27FC236}">
                <a16:creationId xmlns:a16="http://schemas.microsoft.com/office/drawing/2014/main" id="{9A8F8400-72B2-9A6C-50AB-5CDA1C733608}"/>
              </a:ext>
            </a:extLst>
          </p:cNvPr>
          <p:cNvGraphicFramePr>
            <a:graphicFrameLocks noGrp="1"/>
          </p:cNvGraphicFramePr>
          <p:nvPr>
            <p:ph idx="1"/>
            <p:extLst>
              <p:ext uri="{D42A27DB-BD31-4B8C-83A1-F6EECF244321}">
                <p14:modId xmlns:p14="http://schemas.microsoft.com/office/powerpoint/2010/main" val="188129070"/>
              </p:ext>
            </p:extLst>
          </p:nvPr>
        </p:nvGraphicFramePr>
        <p:xfrm>
          <a:off x="699018" y="2755894"/>
          <a:ext cx="10793964" cy="2013712"/>
        </p:xfrm>
        <a:graphic>
          <a:graphicData uri="http://schemas.openxmlformats.org/drawingml/2006/table">
            <a:tbl>
              <a:tblPr firstRow="1" firstCol="1" bandRow="1">
                <a:tableStyleId>{5C22544A-7EE6-4342-B048-85BDC9FD1C3A}</a:tableStyleId>
              </a:tblPr>
              <a:tblGrid>
                <a:gridCol w="2879269">
                  <a:extLst>
                    <a:ext uri="{9D8B030D-6E8A-4147-A177-3AD203B41FA5}">
                      <a16:colId xmlns:a16="http://schemas.microsoft.com/office/drawing/2014/main" val="3158969326"/>
                    </a:ext>
                  </a:extLst>
                </a:gridCol>
                <a:gridCol w="1866436">
                  <a:extLst>
                    <a:ext uri="{9D8B030D-6E8A-4147-A177-3AD203B41FA5}">
                      <a16:colId xmlns:a16="http://schemas.microsoft.com/office/drawing/2014/main" val="267598105"/>
                    </a:ext>
                  </a:extLst>
                </a:gridCol>
                <a:gridCol w="2376443">
                  <a:extLst>
                    <a:ext uri="{9D8B030D-6E8A-4147-A177-3AD203B41FA5}">
                      <a16:colId xmlns:a16="http://schemas.microsoft.com/office/drawing/2014/main" val="3950511152"/>
                    </a:ext>
                  </a:extLst>
                </a:gridCol>
                <a:gridCol w="1866436">
                  <a:extLst>
                    <a:ext uri="{9D8B030D-6E8A-4147-A177-3AD203B41FA5}">
                      <a16:colId xmlns:a16="http://schemas.microsoft.com/office/drawing/2014/main" val="2426901686"/>
                    </a:ext>
                  </a:extLst>
                </a:gridCol>
                <a:gridCol w="1805380">
                  <a:extLst>
                    <a:ext uri="{9D8B030D-6E8A-4147-A177-3AD203B41FA5}">
                      <a16:colId xmlns:a16="http://schemas.microsoft.com/office/drawing/2014/main" val="2524102395"/>
                    </a:ext>
                  </a:extLst>
                </a:gridCol>
              </a:tblGrid>
              <a:tr h="0">
                <a:tc rowSpan="2">
                  <a:txBody>
                    <a:bodyPr/>
                    <a:lstStyle/>
                    <a:p>
                      <a:pPr algn="l">
                        <a:lnSpc>
                          <a:spcPct val="107000"/>
                        </a:lnSpc>
                        <a:spcAft>
                          <a:spcPts val="800"/>
                        </a:spcAft>
                        <a:buNone/>
                      </a:pPr>
                      <a:r>
                        <a:rPr lang="en-GB" sz="2000" kern="100" dirty="0">
                          <a:effectLst/>
                        </a:rPr>
                        <a:t> </a:t>
                      </a:r>
                    </a:p>
                    <a:p>
                      <a:pPr algn="l">
                        <a:lnSpc>
                          <a:spcPct val="107000"/>
                        </a:lnSpc>
                        <a:spcAft>
                          <a:spcPts val="800"/>
                        </a:spcAft>
                        <a:buNone/>
                      </a:pPr>
                      <a:r>
                        <a:rPr lang="en-GB" sz="2000" kern="100" dirty="0">
                          <a:effectLst/>
                        </a:rPr>
                        <a:t> </a:t>
                      </a:r>
                      <a:endParaRPr lang="en-GB" sz="2000" kern="100" dirty="0">
                        <a:effectLst/>
                        <a:latin typeface="Aptos" panose="020B0004020202020204" pitchFamily="34" charset="0"/>
                        <a:cs typeface="Times New Roman" panose="02020603050405020304" pitchFamily="18" charset="0"/>
                      </a:endParaRPr>
                    </a:p>
                  </a:txBody>
                  <a:tcPr marL="68580" marR="68580" marT="0" marB="0"/>
                </a:tc>
                <a:tc gridSpan="4">
                  <a:txBody>
                    <a:bodyPr/>
                    <a:lstStyle/>
                    <a:p>
                      <a:pPr algn="l">
                        <a:lnSpc>
                          <a:spcPct val="107000"/>
                        </a:lnSpc>
                        <a:spcAft>
                          <a:spcPts val="800"/>
                        </a:spcAft>
                        <a:buNone/>
                      </a:pPr>
                      <a:r>
                        <a:rPr lang="en-GB" sz="2000" kern="100">
                          <a:effectLst/>
                        </a:rPr>
                        <a:t>% Seat class (weighting factor for CO2e calculations in parentheses)</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25072803"/>
                  </a:ext>
                </a:extLst>
              </a:tr>
              <a:tr h="0">
                <a:tc vMerge="1">
                  <a:txBody>
                    <a:bodyPr/>
                    <a:lstStyle/>
                    <a:p>
                      <a:endParaRPr dirty="0"/>
                    </a:p>
                  </a:txBody>
                  <a:tcPr marL="68580" marR="68580" marT="0" marB="0"/>
                </a:tc>
                <a:tc>
                  <a:txBody>
                    <a:bodyPr/>
                    <a:lstStyle/>
                    <a:p>
                      <a:pPr algn="l">
                        <a:lnSpc>
                          <a:spcPct val="107000"/>
                        </a:lnSpc>
                        <a:spcAft>
                          <a:spcPts val="800"/>
                        </a:spcAft>
                        <a:buNone/>
                      </a:pPr>
                      <a:r>
                        <a:rPr lang="en-GB" sz="2000" kern="100">
                          <a:effectLst/>
                        </a:rPr>
                        <a:t>Economy (1.0)</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2000" kern="100">
                          <a:effectLst/>
                        </a:rPr>
                        <a:t>Premium Economy (1.6)</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2000" kern="100">
                          <a:effectLst/>
                        </a:rPr>
                        <a:t>Business Class (2.9)</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2000" kern="100">
                          <a:effectLst/>
                        </a:rPr>
                        <a:t>1</a:t>
                      </a:r>
                      <a:r>
                        <a:rPr lang="en-GB" sz="2000" kern="100" baseline="30000">
                          <a:effectLst/>
                        </a:rPr>
                        <a:t>st</a:t>
                      </a:r>
                      <a:r>
                        <a:rPr lang="en-GB" sz="2000" kern="100">
                          <a:effectLst/>
                        </a:rPr>
                        <a:t> Class</a:t>
                      </a:r>
                    </a:p>
                    <a:p>
                      <a:pPr algn="l">
                        <a:lnSpc>
                          <a:spcPct val="107000"/>
                        </a:lnSpc>
                        <a:spcAft>
                          <a:spcPts val="800"/>
                        </a:spcAft>
                        <a:buNone/>
                      </a:pPr>
                      <a:r>
                        <a:rPr lang="en-GB" sz="2000" kern="100">
                          <a:effectLst/>
                        </a:rPr>
                        <a:t>(4.0)</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91342065"/>
                  </a:ext>
                </a:extLst>
              </a:tr>
              <a:tr h="0">
                <a:tc>
                  <a:txBody>
                    <a:bodyPr/>
                    <a:lstStyle/>
                    <a:p>
                      <a:pPr algn="l">
                        <a:lnSpc>
                          <a:spcPct val="107000"/>
                        </a:lnSpc>
                        <a:spcAft>
                          <a:spcPts val="800"/>
                        </a:spcAft>
                        <a:buNone/>
                      </a:pPr>
                      <a:r>
                        <a:rPr lang="en-GB" sz="2000" kern="100">
                          <a:effectLst/>
                        </a:rPr>
                        <a:t>International students</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2000" kern="100">
                          <a:effectLst/>
                        </a:rPr>
                        <a:t>74</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2000" kern="100">
                          <a:effectLst/>
                        </a:rPr>
                        <a:t>18</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2000" kern="100">
                          <a:effectLst/>
                        </a:rPr>
                        <a:t>7</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2000" kern="100">
                          <a:effectLst/>
                        </a:rPr>
                        <a:t>1</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2689223"/>
                  </a:ext>
                </a:extLst>
              </a:tr>
              <a:tr h="0">
                <a:tc>
                  <a:txBody>
                    <a:bodyPr/>
                    <a:lstStyle/>
                    <a:p>
                      <a:pPr algn="l">
                        <a:lnSpc>
                          <a:spcPct val="107000"/>
                        </a:lnSpc>
                        <a:spcAft>
                          <a:spcPts val="800"/>
                        </a:spcAft>
                        <a:buNone/>
                      </a:pPr>
                      <a:r>
                        <a:rPr lang="en-GB" sz="2000" kern="100">
                          <a:effectLst/>
                        </a:rPr>
                        <a:t>Home students </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2000" kern="100">
                          <a:effectLst/>
                        </a:rPr>
                        <a:t>86</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2000" kern="100">
                          <a:effectLst/>
                        </a:rPr>
                        <a:t>8</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2000" kern="100">
                          <a:effectLst/>
                        </a:rPr>
                        <a:t>5</a:t>
                      </a:r>
                      <a:endParaRPr lang="en-GB" sz="20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07000"/>
                        </a:lnSpc>
                        <a:spcAft>
                          <a:spcPts val="800"/>
                        </a:spcAft>
                        <a:buNone/>
                      </a:pPr>
                      <a:r>
                        <a:rPr lang="en-GB" sz="2000" kern="100" dirty="0">
                          <a:effectLst/>
                        </a:rPr>
                        <a:t>1</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20430741"/>
                  </a:ext>
                </a:extLst>
              </a:tr>
            </a:tbl>
          </a:graphicData>
        </a:graphic>
      </p:graphicFrame>
      <p:sp>
        <p:nvSpPr>
          <p:cNvPr id="6" name="TextBox 5">
            <a:extLst>
              <a:ext uri="{FF2B5EF4-FFF2-40B4-BE49-F238E27FC236}">
                <a16:creationId xmlns:a16="http://schemas.microsoft.com/office/drawing/2014/main" id="{C477BAE5-99D5-EC3E-7F6D-8A25F519242D}"/>
              </a:ext>
            </a:extLst>
          </p:cNvPr>
          <p:cNvSpPr txBox="1"/>
          <p:nvPr/>
        </p:nvSpPr>
        <p:spPr>
          <a:xfrm>
            <a:off x="838200" y="5234647"/>
            <a:ext cx="10328896" cy="1200329"/>
          </a:xfrm>
          <a:prstGeom prst="rect">
            <a:avLst/>
          </a:prstGeom>
          <a:noFill/>
        </p:spPr>
        <p:txBody>
          <a:bodyPr wrap="square">
            <a:spAutoFit/>
          </a:bodyPr>
          <a:lstStyle/>
          <a:p>
            <a:r>
              <a:rPr lang="en-GB" sz="2400" kern="0" dirty="0">
                <a:effectLst/>
                <a:latin typeface="Arial" panose="020B0604020202020204" pitchFamily="34" charset="0"/>
                <a:ea typeface="Times New Roman" panose="02020603050405020304" pitchFamily="18" charset="0"/>
              </a:rPr>
              <a:t>Although only a small number of non-economy flights were taken (as below in Table 3), they inflated the average carbon footprint of international students by 27% and home students by 16%. </a:t>
            </a:r>
            <a:endParaRPr lang="en-GB" sz="2400" dirty="0"/>
          </a:p>
        </p:txBody>
      </p:sp>
    </p:spTree>
    <p:extLst>
      <p:ext uri="{BB962C8B-B14F-4D97-AF65-F5344CB8AC3E}">
        <p14:creationId xmlns:p14="http://schemas.microsoft.com/office/powerpoint/2010/main" val="4120667264"/>
      </p:ext>
    </p:extLst>
  </p:cSld>
  <p:clrMapOvr>
    <a:masterClrMapping/>
  </p:clrMapOvr>
  <mc:AlternateContent xmlns:mc="http://schemas.openxmlformats.org/markup-compatibility/2006" xmlns:p14="http://schemas.microsoft.com/office/powerpoint/2010/main">
    <mc:Choice Requires="p14">
      <p:transition spd="slow" p14:dur="2000" advTm="42801"/>
    </mc:Choice>
    <mc:Fallback xmlns="">
      <p:transition spd="slow" advTm="42801"/>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275</TotalTime>
  <Words>1786</Words>
  <Application>Microsoft Office PowerPoint</Application>
  <PresentationFormat>Widescreen</PresentationFormat>
  <Paragraphs>215</Paragraphs>
  <Slides>20</Slides>
  <Notes>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Student International Travel related to Higher Education:  Carbon costs and potential solutions</vt:lpstr>
      <vt:lpstr>We love international students</vt:lpstr>
      <vt:lpstr>But there is an environmental cost</vt:lpstr>
      <vt:lpstr>A lot of questions……</vt:lpstr>
      <vt:lpstr>Survey pinned to final assessment of year</vt:lpstr>
      <vt:lpstr>Student focus groups – to brainstorm solutions</vt:lpstr>
      <vt:lpstr>How much do students fly?</vt:lpstr>
      <vt:lpstr>Example of survey question…</vt:lpstr>
      <vt:lpstr>How do they travel?</vt:lpstr>
      <vt:lpstr>Where do they go?</vt:lpstr>
      <vt:lpstr>What were the emissions?  Extrapolating to university student population</vt:lpstr>
      <vt:lpstr>Emotions and sensitivity</vt:lpstr>
      <vt:lpstr>Misunderstandings</vt:lpstr>
      <vt:lpstr>International students escaping Christmas</vt:lpstr>
      <vt:lpstr>Reducing student international travel emissions </vt:lpstr>
      <vt:lpstr>Reducing student international travel emissions </vt:lpstr>
      <vt:lpstr>More support for international students to stay in the UK during breaks</vt:lpstr>
      <vt:lpstr>More support for international students to stay in the UK during breaks</vt:lpstr>
      <vt:lpstr>Netzero and wellbeing are entwined</vt:lpstr>
      <vt:lpstr>Related podcast…..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Paul Howard-Jones</dc:creator>
  <cp:lastModifiedBy>Paul Howard-Jones</cp:lastModifiedBy>
  <cp:revision>16</cp:revision>
  <dcterms:created xsi:type="dcterms:W3CDTF">2025-05-27T13:39:10Z</dcterms:created>
  <dcterms:modified xsi:type="dcterms:W3CDTF">2025-08-29T09:20:30Z</dcterms:modified>
</cp:coreProperties>
</file>