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6"/>
  </p:notesMasterIdLst>
  <p:sldIdLst>
    <p:sldId id="258" r:id="rId5"/>
  </p:sldIdLst>
  <p:sldSz cx="30279975" cy="21386800"/>
  <p:notesSz cx="6805613" cy="9944100"/>
  <p:defaultTextStyle>
    <a:defPPr>
      <a:defRPr lang="en-US"/>
    </a:defPPr>
    <a:lvl1pPr marL="0" algn="l" defTabSz="2952323" rtl="0" eaLnBrk="1" latinLnBrk="0" hangingPunct="1">
      <a:defRPr sz="5800" kern="1200">
        <a:solidFill>
          <a:schemeClr val="tx1"/>
        </a:solidFill>
        <a:latin typeface="+mn-lt"/>
        <a:ea typeface="+mn-ea"/>
        <a:cs typeface="+mn-cs"/>
      </a:defRPr>
    </a:lvl1pPr>
    <a:lvl2pPr marL="1476162" algn="l" defTabSz="2952323" rtl="0" eaLnBrk="1" latinLnBrk="0" hangingPunct="1">
      <a:defRPr sz="5800" kern="1200">
        <a:solidFill>
          <a:schemeClr val="tx1"/>
        </a:solidFill>
        <a:latin typeface="+mn-lt"/>
        <a:ea typeface="+mn-ea"/>
        <a:cs typeface="+mn-cs"/>
      </a:defRPr>
    </a:lvl2pPr>
    <a:lvl3pPr marL="2952323" algn="l" defTabSz="2952323" rtl="0" eaLnBrk="1" latinLnBrk="0" hangingPunct="1">
      <a:defRPr sz="5800" kern="1200">
        <a:solidFill>
          <a:schemeClr val="tx1"/>
        </a:solidFill>
        <a:latin typeface="+mn-lt"/>
        <a:ea typeface="+mn-ea"/>
        <a:cs typeface="+mn-cs"/>
      </a:defRPr>
    </a:lvl3pPr>
    <a:lvl4pPr marL="4428485" algn="l" defTabSz="2952323" rtl="0" eaLnBrk="1" latinLnBrk="0" hangingPunct="1">
      <a:defRPr sz="5800" kern="1200">
        <a:solidFill>
          <a:schemeClr val="tx1"/>
        </a:solidFill>
        <a:latin typeface="+mn-lt"/>
        <a:ea typeface="+mn-ea"/>
        <a:cs typeface="+mn-cs"/>
      </a:defRPr>
    </a:lvl4pPr>
    <a:lvl5pPr marL="5904647" algn="l" defTabSz="2952323" rtl="0" eaLnBrk="1" latinLnBrk="0" hangingPunct="1">
      <a:defRPr sz="5800" kern="1200">
        <a:solidFill>
          <a:schemeClr val="tx1"/>
        </a:solidFill>
        <a:latin typeface="+mn-lt"/>
        <a:ea typeface="+mn-ea"/>
        <a:cs typeface="+mn-cs"/>
      </a:defRPr>
    </a:lvl5pPr>
    <a:lvl6pPr marL="7380808" algn="l" defTabSz="2952323" rtl="0" eaLnBrk="1" latinLnBrk="0" hangingPunct="1">
      <a:defRPr sz="5800" kern="1200">
        <a:solidFill>
          <a:schemeClr val="tx1"/>
        </a:solidFill>
        <a:latin typeface="+mn-lt"/>
        <a:ea typeface="+mn-ea"/>
        <a:cs typeface="+mn-cs"/>
      </a:defRPr>
    </a:lvl6pPr>
    <a:lvl7pPr marL="8856970" algn="l" defTabSz="2952323" rtl="0" eaLnBrk="1" latinLnBrk="0" hangingPunct="1">
      <a:defRPr sz="5800" kern="1200">
        <a:solidFill>
          <a:schemeClr val="tx1"/>
        </a:solidFill>
        <a:latin typeface="+mn-lt"/>
        <a:ea typeface="+mn-ea"/>
        <a:cs typeface="+mn-cs"/>
      </a:defRPr>
    </a:lvl7pPr>
    <a:lvl8pPr marL="10333131" algn="l" defTabSz="2952323" rtl="0" eaLnBrk="1" latinLnBrk="0" hangingPunct="1">
      <a:defRPr sz="5800" kern="1200">
        <a:solidFill>
          <a:schemeClr val="tx1"/>
        </a:solidFill>
        <a:latin typeface="+mn-lt"/>
        <a:ea typeface="+mn-ea"/>
        <a:cs typeface="+mn-cs"/>
      </a:defRPr>
    </a:lvl8pPr>
    <a:lvl9pPr marL="11809293" algn="l" defTabSz="2952323" rtl="0" eaLnBrk="1" latinLnBrk="0" hangingPunct="1">
      <a:defRPr sz="5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736">
          <p15:clr>
            <a:srgbClr val="A4A3A4"/>
          </p15:clr>
        </p15:guide>
        <p15:guide id="2" pos="953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CB34"/>
    <a:srgbClr val="63B72E"/>
    <a:srgbClr val="142F4C"/>
    <a:srgbClr val="F68426"/>
    <a:srgbClr val="FFFFFF"/>
    <a:srgbClr val="4F81B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A873968-AB09-4ADB-83B3-E66111DC3547}" v="58" dt="2022-08-26T13:50:32.85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31" d="100"/>
          <a:sy n="31" d="100"/>
        </p:scale>
        <p:origin x="832" y="120"/>
      </p:cViewPr>
      <p:guideLst>
        <p:guide orient="horz" pos="6736"/>
        <p:guide pos="9537"/>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8718810148731406"/>
          <c:y val="4.0201005025125629E-2"/>
          <c:w val="0.48268000874890649"/>
          <c:h val="0.88543293897308062"/>
        </c:manualLayout>
      </c:layout>
      <c:barChart>
        <c:barDir val="bar"/>
        <c:grouping val="clustered"/>
        <c:varyColors val="0"/>
        <c:ser>
          <c:idx val="0"/>
          <c:order val="0"/>
          <c:spPr>
            <a:solidFill>
              <a:srgbClr val="92D050"/>
            </a:solidFill>
            <a:ln>
              <a:noFill/>
            </a:ln>
            <a:effectLst/>
          </c:spPr>
          <c:invertIfNegative val="0"/>
          <c:cat>
            <c:strRef>
              <c:f>Sheet1!$A$2:$A$14</c:f>
              <c:strCache>
                <c:ptCount val="13"/>
                <c:pt idx="0">
                  <c:v>I am afraid that my line manager will find out what I have told my MHP</c:v>
                </c:pt>
                <c:pt idx="1">
                  <c:v>I would be afraid my colleagues would find out what I tell my MHP</c:v>
                </c:pt>
                <c:pt idx="2">
                  <c:v>It would make my problems worse if my colleagues knew</c:v>
                </c:pt>
                <c:pt idx="3">
                  <c:v>My colleagues would think less of me </c:v>
                </c:pt>
                <c:pt idx="4">
                  <c:v>People at work would judge me poorly</c:v>
                </c:pt>
                <c:pt idx="5">
                  <c:v>My colleagues would think I was unreliable </c:v>
                </c:pt>
                <c:pt idx="6">
                  <c:v>My reputation in my work would be harmered </c:v>
                </c:pt>
                <c:pt idx="7">
                  <c:v>My chances of promotion would be harmed </c:v>
                </c:pt>
                <c:pt idx="8">
                  <c:v>If my line manager discovered, I would lose their respect</c:v>
                </c:pt>
                <c:pt idx="9">
                  <c:v>I would be given less responsibility</c:v>
                </c:pt>
                <c:pt idx="10">
                  <c:v>I am open to seeking services, but I would worry how this would effect my career</c:v>
                </c:pt>
                <c:pt idx="11">
                  <c:v>There are things I am afraid to talk about because of what others may think</c:v>
                </c:pt>
                <c:pt idx="12">
                  <c:v>I would worry about my personal problems being a part of my records</c:v>
                </c:pt>
              </c:strCache>
            </c:strRef>
          </c:cat>
          <c:val>
            <c:numRef>
              <c:f>Sheet1!$B$2:$B$14</c:f>
              <c:numCache>
                <c:formatCode>General</c:formatCode>
                <c:ptCount val="13"/>
                <c:pt idx="0">
                  <c:v>1.84</c:v>
                </c:pt>
                <c:pt idx="1">
                  <c:v>1.97</c:v>
                </c:pt>
                <c:pt idx="2">
                  <c:v>2.33</c:v>
                </c:pt>
                <c:pt idx="3">
                  <c:v>2.34</c:v>
                </c:pt>
                <c:pt idx="4">
                  <c:v>2.36</c:v>
                </c:pt>
                <c:pt idx="5">
                  <c:v>2.42</c:v>
                </c:pt>
                <c:pt idx="6">
                  <c:v>2.5499999999999998</c:v>
                </c:pt>
                <c:pt idx="7">
                  <c:v>2.61</c:v>
                </c:pt>
                <c:pt idx="8">
                  <c:v>2.61</c:v>
                </c:pt>
                <c:pt idx="9">
                  <c:v>2.68</c:v>
                </c:pt>
                <c:pt idx="10">
                  <c:v>2.76</c:v>
                </c:pt>
                <c:pt idx="11">
                  <c:v>2.78</c:v>
                </c:pt>
                <c:pt idx="12">
                  <c:v>3.24</c:v>
                </c:pt>
              </c:numCache>
            </c:numRef>
          </c:val>
          <c:extLst>
            <c:ext xmlns:c16="http://schemas.microsoft.com/office/drawing/2014/chart" uri="{C3380CC4-5D6E-409C-BE32-E72D297353CC}">
              <c16:uniqueId val="{00000000-8826-4E1D-B5EE-F6CF3AC417CB}"/>
            </c:ext>
          </c:extLst>
        </c:ser>
        <c:dLbls>
          <c:showLegendKey val="0"/>
          <c:showVal val="0"/>
          <c:showCatName val="0"/>
          <c:showSerName val="0"/>
          <c:showPercent val="0"/>
          <c:showBubbleSize val="0"/>
        </c:dLbls>
        <c:gapWidth val="180"/>
        <c:axId val="1777474159"/>
        <c:axId val="1777472911"/>
      </c:barChart>
      <c:catAx>
        <c:axId val="1777474159"/>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777472911"/>
        <c:crosses val="autoZero"/>
        <c:auto val="1"/>
        <c:lblAlgn val="ctr"/>
        <c:lblOffset val="100"/>
        <c:noMultiLvlLbl val="0"/>
      </c:catAx>
      <c:valAx>
        <c:axId val="1777472911"/>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777474159"/>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4450" y="0"/>
            <a:ext cx="2949575" cy="498475"/>
          </a:xfrm>
          <a:prstGeom prst="rect">
            <a:avLst/>
          </a:prstGeom>
        </p:spPr>
        <p:txBody>
          <a:bodyPr vert="horz" lIns="91440" tIns="45720" rIns="91440" bIns="45720" rtlCol="0"/>
          <a:lstStyle>
            <a:lvl1pPr algn="r">
              <a:defRPr sz="1200"/>
            </a:lvl1pPr>
          </a:lstStyle>
          <a:p>
            <a:fld id="{36F2F06B-79C0-4D07-A3B0-180E4239D3CF}" type="datetimeFigureOut">
              <a:rPr lang="en-GB" smtClean="0"/>
              <a:t>18/11/2025</a:t>
            </a:fld>
            <a:endParaRPr lang="en-GB"/>
          </a:p>
        </p:txBody>
      </p:sp>
      <p:sp>
        <p:nvSpPr>
          <p:cNvPr id="4" name="Slide Image Placeholder 3"/>
          <p:cNvSpPr>
            <a:spLocks noGrp="1" noRot="1" noChangeAspect="1"/>
          </p:cNvSpPr>
          <p:nvPr>
            <p:ph type="sldImg" idx="2"/>
          </p:nvPr>
        </p:nvSpPr>
        <p:spPr>
          <a:xfrm>
            <a:off x="1027113" y="1243013"/>
            <a:ext cx="4751387" cy="335597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1038" y="4786313"/>
            <a:ext cx="5443537" cy="3914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5625"/>
            <a:ext cx="2949575" cy="49847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4450" y="9445625"/>
            <a:ext cx="2949575" cy="498475"/>
          </a:xfrm>
          <a:prstGeom prst="rect">
            <a:avLst/>
          </a:prstGeom>
        </p:spPr>
        <p:txBody>
          <a:bodyPr vert="horz" lIns="91440" tIns="45720" rIns="91440" bIns="45720" rtlCol="0" anchor="b"/>
          <a:lstStyle>
            <a:lvl1pPr algn="r">
              <a:defRPr sz="1200"/>
            </a:lvl1pPr>
          </a:lstStyle>
          <a:p>
            <a:fld id="{15815F13-9E81-461C-B7D4-BCD98F3D91C1}" type="slidenum">
              <a:rPr lang="en-GB" smtClean="0"/>
              <a:t>‹#›</a:t>
            </a:fld>
            <a:endParaRPr lang="en-GB"/>
          </a:p>
        </p:txBody>
      </p:sp>
    </p:spTree>
    <p:extLst>
      <p:ext uri="{BB962C8B-B14F-4D97-AF65-F5344CB8AC3E}">
        <p14:creationId xmlns:p14="http://schemas.microsoft.com/office/powerpoint/2010/main" val="24753115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5815F13-9E81-461C-B7D4-BCD98F3D91C1}" type="slidenum">
              <a:rPr lang="en-GB" smtClean="0"/>
              <a:t>1</a:t>
            </a:fld>
            <a:endParaRPr lang="en-GB"/>
          </a:p>
        </p:txBody>
      </p:sp>
    </p:spTree>
    <p:extLst>
      <p:ext uri="{BB962C8B-B14F-4D97-AF65-F5344CB8AC3E}">
        <p14:creationId xmlns:p14="http://schemas.microsoft.com/office/powerpoint/2010/main" val="26724030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70998" y="6643771"/>
            <a:ext cx="25737979" cy="4584300"/>
          </a:xfrm>
        </p:spPr>
        <p:txBody>
          <a:bodyPr/>
          <a:lstStyle/>
          <a:p>
            <a:r>
              <a:rPr lang="en-US"/>
              <a:t>Click to edit Master title style</a:t>
            </a:r>
            <a:endParaRPr lang="en-GB"/>
          </a:p>
        </p:txBody>
      </p:sp>
      <p:sp>
        <p:nvSpPr>
          <p:cNvPr id="3" name="Subtitle 2"/>
          <p:cNvSpPr>
            <a:spLocks noGrp="1"/>
          </p:cNvSpPr>
          <p:nvPr>
            <p:ph type="subTitle" idx="1"/>
          </p:nvPr>
        </p:nvSpPr>
        <p:spPr>
          <a:xfrm>
            <a:off x="4541996" y="12119186"/>
            <a:ext cx="21195983" cy="5465516"/>
          </a:xfrm>
        </p:spPr>
        <p:txBody>
          <a:bodyPr/>
          <a:lstStyle>
            <a:lvl1pPr marL="0" indent="0" algn="ctr">
              <a:buNone/>
              <a:defRPr>
                <a:solidFill>
                  <a:schemeClr val="tx1">
                    <a:tint val="75000"/>
                  </a:schemeClr>
                </a:solidFill>
              </a:defRPr>
            </a:lvl1pPr>
            <a:lvl2pPr marL="1476055" indent="0" algn="ctr">
              <a:buNone/>
              <a:defRPr>
                <a:solidFill>
                  <a:schemeClr val="tx1">
                    <a:tint val="75000"/>
                  </a:schemeClr>
                </a:solidFill>
              </a:defRPr>
            </a:lvl2pPr>
            <a:lvl3pPr marL="2952110" indent="0" algn="ctr">
              <a:buNone/>
              <a:defRPr>
                <a:solidFill>
                  <a:schemeClr val="tx1">
                    <a:tint val="75000"/>
                  </a:schemeClr>
                </a:solidFill>
              </a:defRPr>
            </a:lvl3pPr>
            <a:lvl4pPr marL="4428169" indent="0" algn="ctr">
              <a:buNone/>
              <a:defRPr>
                <a:solidFill>
                  <a:schemeClr val="tx1">
                    <a:tint val="75000"/>
                  </a:schemeClr>
                </a:solidFill>
              </a:defRPr>
            </a:lvl4pPr>
            <a:lvl5pPr marL="5904224" indent="0" algn="ctr">
              <a:buNone/>
              <a:defRPr>
                <a:solidFill>
                  <a:schemeClr val="tx1">
                    <a:tint val="75000"/>
                  </a:schemeClr>
                </a:solidFill>
              </a:defRPr>
            </a:lvl5pPr>
            <a:lvl6pPr marL="7380279" indent="0" algn="ctr">
              <a:buNone/>
              <a:defRPr>
                <a:solidFill>
                  <a:schemeClr val="tx1">
                    <a:tint val="75000"/>
                  </a:schemeClr>
                </a:solidFill>
              </a:defRPr>
            </a:lvl6pPr>
            <a:lvl7pPr marL="8856337" indent="0" algn="ctr">
              <a:buNone/>
              <a:defRPr>
                <a:solidFill>
                  <a:schemeClr val="tx1">
                    <a:tint val="75000"/>
                  </a:schemeClr>
                </a:solidFill>
              </a:defRPr>
            </a:lvl7pPr>
            <a:lvl8pPr marL="10332392" indent="0" algn="ctr">
              <a:buNone/>
              <a:defRPr>
                <a:solidFill>
                  <a:schemeClr val="tx1">
                    <a:tint val="75000"/>
                  </a:schemeClr>
                </a:solidFill>
              </a:defRPr>
            </a:lvl8pPr>
            <a:lvl9pPr marL="11808447"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D380CC1D-3592-43BA-A654-35E2C644E371}" type="datetimeFigureOut">
              <a:rPr lang="en-GB" smtClean="0"/>
              <a:pPr/>
              <a:t>18/11/2025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59C55BA-3E95-4940-8456-13A68383E1FF}"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380CC1D-3592-43BA-A654-35E2C644E371}" type="datetimeFigureOut">
              <a:rPr lang="en-GB" smtClean="0"/>
              <a:pPr/>
              <a:t>18/11/2025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59C55BA-3E95-4940-8456-13A68383E1FF}"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698227" y="2673351"/>
            <a:ext cx="22557528" cy="5690275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5015126" y="2673351"/>
            <a:ext cx="67178439" cy="569027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380CC1D-3592-43BA-A654-35E2C644E371}" type="datetimeFigureOut">
              <a:rPr lang="en-GB" smtClean="0"/>
              <a:pPr/>
              <a:t>18/11/2025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59C55BA-3E95-4940-8456-13A68383E1FF}"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380CC1D-3592-43BA-A654-35E2C644E371}" type="datetimeFigureOut">
              <a:rPr lang="en-GB" smtClean="0"/>
              <a:pPr/>
              <a:t>18/11/2025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59C55BA-3E95-4940-8456-13A68383E1FF}"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391909" y="13743004"/>
            <a:ext cx="25737979" cy="4247656"/>
          </a:xfrm>
        </p:spPr>
        <p:txBody>
          <a:bodyPr anchor="t"/>
          <a:lstStyle>
            <a:lvl1pPr algn="l">
              <a:defRPr sz="12900" b="1" cap="all"/>
            </a:lvl1pPr>
          </a:lstStyle>
          <a:p>
            <a:r>
              <a:rPr lang="en-US"/>
              <a:t>Click to edit Master title style</a:t>
            </a:r>
            <a:endParaRPr lang="en-GB"/>
          </a:p>
        </p:txBody>
      </p:sp>
      <p:sp>
        <p:nvSpPr>
          <p:cNvPr id="3" name="Text Placeholder 2"/>
          <p:cNvSpPr>
            <a:spLocks noGrp="1"/>
          </p:cNvSpPr>
          <p:nvPr>
            <p:ph type="body" idx="1"/>
          </p:nvPr>
        </p:nvSpPr>
        <p:spPr>
          <a:xfrm>
            <a:off x="2391909" y="9064643"/>
            <a:ext cx="25737979" cy="4678361"/>
          </a:xfrm>
        </p:spPr>
        <p:txBody>
          <a:bodyPr anchor="b"/>
          <a:lstStyle>
            <a:lvl1pPr marL="0" indent="0">
              <a:buNone/>
              <a:defRPr sz="6500">
                <a:solidFill>
                  <a:schemeClr val="tx1">
                    <a:tint val="75000"/>
                  </a:schemeClr>
                </a:solidFill>
              </a:defRPr>
            </a:lvl1pPr>
            <a:lvl2pPr marL="1476055" indent="0">
              <a:buNone/>
              <a:defRPr sz="5800">
                <a:solidFill>
                  <a:schemeClr val="tx1">
                    <a:tint val="75000"/>
                  </a:schemeClr>
                </a:solidFill>
              </a:defRPr>
            </a:lvl2pPr>
            <a:lvl3pPr marL="2952110" indent="0">
              <a:buNone/>
              <a:defRPr sz="5200">
                <a:solidFill>
                  <a:schemeClr val="tx1">
                    <a:tint val="75000"/>
                  </a:schemeClr>
                </a:solidFill>
              </a:defRPr>
            </a:lvl3pPr>
            <a:lvl4pPr marL="4428169" indent="0">
              <a:buNone/>
              <a:defRPr sz="4500">
                <a:solidFill>
                  <a:schemeClr val="tx1">
                    <a:tint val="75000"/>
                  </a:schemeClr>
                </a:solidFill>
              </a:defRPr>
            </a:lvl4pPr>
            <a:lvl5pPr marL="5904224" indent="0">
              <a:buNone/>
              <a:defRPr sz="4500">
                <a:solidFill>
                  <a:schemeClr val="tx1">
                    <a:tint val="75000"/>
                  </a:schemeClr>
                </a:solidFill>
              </a:defRPr>
            </a:lvl5pPr>
            <a:lvl6pPr marL="7380279" indent="0">
              <a:buNone/>
              <a:defRPr sz="4500">
                <a:solidFill>
                  <a:schemeClr val="tx1">
                    <a:tint val="75000"/>
                  </a:schemeClr>
                </a:solidFill>
              </a:defRPr>
            </a:lvl6pPr>
            <a:lvl7pPr marL="8856337" indent="0">
              <a:buNone/>
              <a:defRPr sz="4500">
                <a:solidFill>
                  <a:schemeClr val="tx1">
                    <a:tint val="75000"/>
                  </a:schemeClr>
                </a:solidFill>
              </a:defRPr>
            </a:lvl7pPr>
            <a:lvl8pPr marL="10332392" indent="0">
              <a:buNone/>
              <a:defRPr sz="4500">
                <a:solidFill>
                  <a:schemeClr val="tx1">
                    <a:tint val="75000"/>
                  </a:schemeClr>
                </a:solidFill>
              </a:defRPr>
            </a:lvl8pPr>
            <a:lvl9pPr marL="11808447" indent="0">
              <a:buNone/>
              <a:defRPr sz="45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380CC1D-3592-43BA-A654-35E2C644E371}" type="datetimeFigureOut">
              <a:rPr lang="en-GB" smtClean="0"/>
              <a:pPr/>
              <a:t>18/11/2025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59C55BA-3E95-4940-8456-13A68383E1FF}"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5015126" y="15559889"/>
            <a:ext cx="44867985" cy="44016211"/>
          </a:xfrm>
        </p:spPr>
        <p:txBody>
          <a:bodyPr/>
          <a:lstStyle>
            <a:lvl1pPr>
              <a:defRPr sz="9000"/>
            </a:lvl1pPr>
            <a:lvl2pPr>
              <a:defRPr sz="7700"/>
            </a:lvl2pPr>
            <a:lvl3pPr>
              <a:defRPr sz="6500"/>
            </a:lvl3pPr>
            <a:lvl4pPr>
              <a:defRPr sz="5800"/>
            </a:lvl4pPr>
            <a:lvl5pPr>
              <a:defRPr sz="5800"/>
            </a:lvl5pPr>
            <a:lvl6pPr>
              <a:defRPr sz="5800"/>
            </a:lvl6pPr>
            <a:lvl7pPr>
              <a:defRPr sz="5800"/>
            </a:lvl7pPr>
            <a:lvl8pPr>
              <a:defRPr sz="5800"/>
            </a:lvl8pPr>
            <a:lvl9pPr>
              <a:defRPr sz="5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50387773" y="15559889"/>
            <a:ext cx="44867982" cy="44016211"/>
          </a:xfrm>
        </p:spPr>
        <p:txBody>
          <a:bodyPr/>
          <a:lstStyle>
            <a:lvl1pPr>
              <a:defRPr sz="9000"/>
            </a:lvl1pPr>
            <a:lvl2pPr>
              <a:defRPr sz="7700"/>
            </a:lvl2pPr>
            <a:lvl3pPr>
              <a:defRPr sz="6500"/>
            </a:lvl3pPr>
            <a:lvl4pPr>
              <a:defRPr sz="5800"/>
            </a:lvl4pPr>
            <a:lvl5pPr>
              <a:defRPr sz="5800"/>
            </a:lvl5pPr>
            <a:lvl6pPr>
              <a:defRPr sz="5800"/>
            </a:lvl6pPr>
            <a:lvl7pPr>
              <a:defRPr sz="5800"/>
            </a:lvl7pPr>
            <a:lvl8pPr>
              <a:defRPr sz="5800"/>
            </a:lvl8pPr>
            <a:lvl9pPr>
              <a:defRPr sz="5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D380CC1D-3592-43BA-A654-35E2C644E371}" type="datetimeFigureOut">
              <a:rPr lang="en-GB" smtClean="0"/>
              <a:pPr/>
              <a:t>18/11/2025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59C55BA-3E95-4940-8456-13A68383E1FF}"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13999" y="856464"/>
            <a:ext cx="27251978" cy="3564467"/>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1513999" y="4787278"/>
            <a:ext cx="13378914" cy="1995110"/>
          </a:xfrm>
        </p:spPr>
        <p:txBody>
          <a:bodyPr anchor="b"/>
          <a:lstStyle>
            <a:lvl1pPr marL="0" indent="0">
              <a:buNone/>
              <a:defRPr sz="7700" b="1"/>
            </a:lvl1pPr>
            <a:lvl2pPr marL="1476055" indent="0">
              <a:buNone/>
              <a:defRPr sz="6500" b="1"/>
            </a:lvl2pPr>
            <a:lvl3pPr marL="2952110" indent="0">
              <a:buNone/>
              <a:defRPr sz="5800" b="1"/>
            </a:lvl3pPr>
            <a:lvl4pPr marL="4428169" indent="0">
              <a:buNone/>
              <a:defRPr sz="5200" b="1"/>
            </a:lvl4pPr>
            <a:lvl5pPr marL="5904224" indent="0">
              <a:buNone/>
              <a:defRPr sz="5200" b="1"/>
            </a:lvl5pPr>
            <a:lvl6pPr marL="7380279" indent="0">
              <a:buNone/>
              <a:defRPr sz="5200" b="1"/>
            </a:lvl6pPr>
            <a:lvl7pPr marL="8856337" indent="0">
              <a:buNone/>
              <a:defRPr sz="5200" b="1"/>
            </a:lvl7pPr>
            <a:lvl8pPr marL="10332392" indent="0">
              <a:buNone/>
              <a:defRPr sz="5200" b="1"/>
            </a:lvl8pPr>
            <a:lvl9pPr marL="11808447" indent="0">
              <a:buNone/>
              <a:defRPr sz="5200" b="1"/>
            </a:lvl9pPr>
          </a:lstStyle>
          <a:p>
            <a:pPr lvl="0"/>
            <a:r>
              <a:rPr lang="en-US"/>
              <a:t>Click to edit Master text styles</a:t>
            </a:r>
          </a:p>
        </p:txBody>
      </p:sp>
      <p:sp>
        <p:nvSpPr>
          <p:cNvPr id="4" name="Content Placeholder 3"/>
          <p:cNvSpPr>
            <a:spLocks noGrp="1"/>
          </p:cNvSpPr>
          <p:nvPr>
            <p:ph sz="half" idx="2"/>
          </p:nvPr>
        </p:nvSpPr>
        <p:spPr>
          <a:xfrm>
            <a:off x="1513999" y="6782388"/>
            <a:ext cx="13378914" cy="12322165"/>
          </a:xfrm>
        </p:spPr>
        <p:txBody>
          <a:bodyPr/>
          <a:lstStyle>
            <a:lvl1pPr>
              <a:defRPr sz="7700"/>
            </a:lvl1pPr>
            <a:lvl2pPr>
              <a:defRPr sz="6500"/>
            </a:lvl2pPr>
            <a:lvl3pPr>
              <a:defRPr sz="5800"/>
            </a:lvl3pPr>
            <a:lvl4pPr>
              <a:defRPr sz="5200"/>
            </a:lvl4pPr>
            <a:lvl5pPr>
              <a:defRPr sz="5200"/>
            </a:lvl5pPr>
            <a:lvl6pPr>
              <a:defRPr sz="5200"/>
            </a:lvl6pPr>
            <a:lvl7pPr>
              <a:defRPr sz="5200"/>
            </a:lvl7pPr>
            <a:lvl8pPr>
              <a:defRPr sz="5200"/>
            </a:lvl8pPr>
            <a:lvl9pPr>
              <a:defRPr sz="5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15381808" y="4787278"/>
            <a:ext cx="13384170" cy="1995110"/>
          </a:xfrm>
        </p:spPr>
        <p:txBody>
          <a:bodyPr anchor="b"/>
          <a:lstStyle>
            <a:lvl1pPr marL="0" indent="0">
              <a:buNone/>
              <a:defRPr sz="7700" b="1"/>
            </a:lvl1pPr>
            <a:lvl2pPr marL="1476055" indent="0">
              <a:buNone/>
              <a:defRPr sz="6500" b="1"/>
            </a:lvl2pPr>
            <a:lvl3pPr marL="2952110" indent="0">
              <a:buNone/>
              <a:defRPr sz="5800" b="1"/>
            </a:lvl3pPr>
            <a:lvl4pPr marL="4428169" indent="0">
              <a:buNone/>
              <a:defRPr sz="5200" b="1"/>
            </a:lvl4pPr>
            <a:lvl5pPr marL="5904224" indent="0">
              <a:buNone/>
              <a:defRPr sz="5200" b="1"/>
            </a:lvl5pPr>
            <a:lvl6pPr marL="7380279" indent="0">
              <a:buNone/>
              <a:defRPr sz="5200" b="1"/>
            </a:lvl6pPr>
            <a:lvl7pPr marL="8856337" indent="0">
              <a:buNone/>
              <a:defRPr sz="5200" b="1"/>
            </a:lvl7pPr>
            <a:lvl8pPr marL="10332392" indent="0">
              <a:buNone/>
              <a:defRPr sz="5200" b="1"/>
            </a:lvl8pPr>
            <a:lvl9pPr marL="11808447" indent="0">
              <a:buNone/>
              <a:defRPr sz="5200" b="1"/>
            </a:lvl9pPr>
          </a:lstStyle>
          <a:p>
            <a:pPr lvl="0"/>
            <a:r>
              <a:rPr lang="en-US"/>
              <a:t>Click to edit Master text styles</a:t>
            </a:r>
          </a:p>
        </p:txBody>
      </p:sp>
      <p:sp>
        <p:nvSpPr>
          <p:cNvPr id="6" name="Content Placeholder 5"/>
          <p:cNvSpPr>
            <a:spLocks noGrp="1"/>
          </p:cNvSpPr>
          <p:nvPr>
            <p:ph sz="quarter" idx="4"/>
          </p:nvPr>
        </p:nvSpPr>
        <p:spPr>
          <a:xfrm>
            <a:off x="15381808" y="6782388"/>
            <a:ext cx="13384170" cy="12322165"/>
          </a:xfrm>
        </p:spPr>
        <p:txBody>
          <a:bodyPr/>
          <a:lstStyle>
            <a:lvl1pPr>
              <a:defRPr sz="7700"/>
            </a:lvl1pPr>
            <a:lvl2pPr>
              <a:defRPr sz="6500"/>
            </a:lvl2pPr>
            <a:lvl3pPr>
              <a:defRPr sz="5800"/>
            </a:lvl3pPr>
            <a:lvl4pPr>
              <a:defRPr sz="5200"/>
            </a:lvl4pPr>
            <a:lvl5pPr>
              <a:defRPr sz="5200"/>
            </a:lvl5pPr>
            <a:lvl6pPr>
              <a:defRPr sz="5200"/>
            </a:lvl6pPr>
            <a:lvl7pPr>
              <a:defRPr sz="5200"/>
            </a:lvl7pPr>
            <a:lvl8pPr>
              <a:defRPr sz="5200"/>
            </a:lvl8pPr>
            <a:lvl9pPr>
              <a:defRPr sz="5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D380CC1D-3592-43BA-A654-35E2C644E371}" type="datetimeFigureOut">
              <a:rPr lang="en-GB" smtClean="0"/>
              <a:pPr/>
              <a:t>18/11/2025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59C55BA-3E95-4940-8456-13A68383E1FF}"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D380CC1D-3592-43BA-A654-35E2C644E371}" type="datetimeFigureOut">
              <a:rPr lang="en-GB" smtClean="0"/>
              <a:pPr/>
              <a:t>18/11/2025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59C55BA-3E95-4940-8456-13A68383E1FF}"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80CC1D-3592-43BA-A654-35E2C644E371}" type="datetimeFigureOut">
              <a:rPr lang="en-GB" smtClean="0"/>
              <a:pPr/>
              <a:t>18/11/2025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59C55BA-3E95-4940-8456-13A68383E1FF}"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14004" y="851512"/>
            <a:ext cx="9961903" cy="3623874"/>
          </a:xfrm>
        </p:spPr>
        <p:txBody>
          <a:bodyPr anchor="b"/>
          <a:lstStyle>
            <a:lvl1pPr algn="l">
              <a:defRPr sz="6500" b="1"/>
            </a:lvl1pPr>
          </a:lstStyle>
          <a:p>
            <a:r>
              <a:rPr lang="en-US"/>
              <a:t>Click to edit Master title style</a:t>
            </a:r>
            <a:endParaRPr lang="en-GB"/>
          </a:p>
        </p:txBody>
      </p:sp>
      <p:sp>
        <p:nvSpPr>
          <p:cNvPr id="3" name="Content Placeholder 2"/>
          <p:cNvSpPr>
            <a:spLocks noGrp="1"/>
          </p:cNvSpPr>
          <p:nvPr>
            <p:ph idx="1"/>
          </p:nvPr>
        </p:nvSpPr>
        <p:spPr>
          <a:xfrm>
            <a:off x="11838629" y="851516"/>
            <a:ext cx="16927347" cy="18253041"/>
          </a:xfrm>
        </p:spPr>
        <p:txBody>
          <a:bodyPr/>
          <a:lstStyle>
            <a:lvl1pPr>
              <a:defRPr sz="10300"/>
            </a:lvl1pPr>
            <a:lvl2pPr>
              <a:defRPr sz="9000"/>
            </a:lvl2pPr>
            <a:lvl3pPr>
              <a:defRPr sz="7700"/>
            </a:lvl3pPr>
            <a:lvl4pPr>
              <a:defRPr sz="6500"/>
            </a:lvl4pPr>
            <a:lvl5pPr>
              <a:defRPr sz="6500"/>
            </a:lvl5pPr>
            <a:lvl6pPr>
              <a:defRPr sz="6500"/>
            </a:lvl6pPr>
            <a:lvl7pPr>
              <a:defRPr sz="6500"/>
            </a:lvl7pPr>
            <a:lvl8pPr>
              <a:defRPr sz="6500"/>
            </a:lvl8pPr>
            <a:lvl9pPr>
              <a:defRPr sz="6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1514004" y="4475391"/>
            <a:ext cx="9961903" cy="14629167"/>
          </a:xfrm>
        </p:spPr>
        <p:txBody>
          <a:bodyPr/>
          <a:lstStyle>
            <a:lvl1pPr marL="0" indent="0">
              <a:buNone/>
              <a:defRPr sz="4500"/>
            </a:lvl1pPr>
            <a:lvl2pPr marL="1476055" indent="0">
              <a:buNone/>
              <a:defRPr sz="3900"/>
            </a:lvl2pPr>
            <a:lvl3pPr marL="2952110" indent="0">
              <a:buNone/>
              <a:defRPr sz="3200"/>
            </a:lvl3pPr>
            <a:lvl4pPr marL="4428169" indent="0">
              <a:buNone/>
              <a:defRPr sz="2900"/>
            </a:lvl4pPr>
            <a:lvl5pPr marL="5904224" indent="0">
              <a:buNone/>
              <a:defRPr sz="2900"/>
            </a:lvl5pPr>
            <a:lvl6pPr marL="7380279" indent="0">
              <a:buNone/>
              <a:defRPr sz="2900"/>
            </a:lvl6pPr>
            <a:lvl7pPr marL="8856337" indent="0">
              <a:buNone/>
              <a:defRPr sz="2900"/>
            </a:lvl7pPr>
            <a:lvl8pPr marL="10332392" indent="0">
              <a:buNone/>
              <a:defRPr sz="2900"/>
            </a:lvl8pPr>
            <a:lvl9pPr marL="11808447" indent="0">
              <a:buNone/>
              <a:defRPr sz="2900"/>
            </a:lvl9pPr>
          </a:lstStyle>
          <a:p>
            <a:pPr lvl="0"/>
            <a:r>
              <a:rPr lang="en-US"/>
              <a:t>Click to edit Master text styles</a:t>
            </a:r>
          </a:p>
        </p:txBody>
      </p:sp>
      <p:sp>
        <p:nvSpPr>
          <p:cNvPr id="5" name="Date Placeholder 4"/>
          <p:cNvSpPr>
            <a:spLocks noGrp="1"/>
          </p:cNvSpPr>
          <p:nvPr>
            <p:ph type="dt" sz="half" idx="10"/>
          </p:nvPr>
        </p:nvSpPr>
        <p:spPr/>
        <p:txBody>
          <a:bodyPr/>
          <a:lstStyle/>
          <a:p>
            <a:fld id="{D380CC1D-3592-43BA-A654-35E2C644E371}" type="datetimeFigureOut">
              <a:rPr lang="en-GB" smtClean="0"/>
              <a:pPr/>
              <a:t>18/11/2025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59C55BA-3E95-4940-8456-13A68383E1FF}"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35087" y="14970760"/>
            <a:ext cx="18167985" cy="1767383"/>
          </a:xfrm>
        </p:spPr>
        <p:txBody>
          <a:bodyPr anchor="b"/>
          <a:lstStyle>
            <a:lvl1pPr algn="l">
              <a:defRPr sz="6500" b="1"/>
            </a:lvl1pPr>
          </a:lstStyle>
          <a:p>
            <a:r>
              <a:rPr lang="en-US"/>
              <a:t>Click to edit Master title style</a:t>
            </a:r>
            <a:endParaRPr lang="en-GB"/>
          </a:p>
        </p:txBody>
      </p:sp>
      <p:sp>
        <p:nvSpPr>
          <p:cNvPr id="3" name="Picture Placeholder 2"/>
          <p:cNvSpPr>
            <a:spLocks noGrp="1"/>
          </p:cNvSpPr>
          <p:nvPr>
            <p:ph type="pic" idx="1"/>
          </p:nvPr>
        </p:nvSpPr>
        <p:spPr>
          <a:xfrm>
            <a:off x="5935087" y="1910950"/>
            <a:ext cx="18167985" cy="12832080"/>
          </a:xfrm>
        </p:spPr>
        <p:txBody>
          <a:bodyPr/>
          <a:lstStyle>
            <a:lvl1pPr marL="0" indent="0">
              <a:buNone/>
              <a:defRPr sz="10300"/>
            </a:lvl1pPr>
            <a:lvl2pPr marL="1476055" indent="0">
              <a:buNone/>
              <a:defRPr sz="9000"/>
            </a:lvl2pPr>
            <a:lvl3pPr marL="2952110" indent="0">
              <a:buNone/>
              <a:defRPr sz="7700"/>
            </a:lvl3pPr>
            <a:lvl4pPr marL="4428169" indent="0">
              <a:buNone/>
              <a:defRPr sz="6500"/>
            </a:lvl4pPr>
            <a:lvl5pPr marL="5904224" indent="0">
              <a:buNone/>
              <a:defRPr sz="6500"/>
            </a:lvl5pPr>
            <a:lvl6pPr marL="7380279" indent="0">
              <a:buNone/>
              <a:defRPr sz="6500"/>
            </a:lvl6pPr>
            <a:lvl7pPr marL="8856337" indent="0">
              <a:buNone/>
              <a:defRPr sz="6500"/>
            </a:lvl7pPr>
            <a:lvl8pPr marL="10332392" indent="0">
              <a:buNone/>
              <a:defRPr sz="6500"/>
            </a:lvl8pPr>
            <a:lvl9pPr marL="11808447" indent="0">
              <a:buNone/>
              <a:defRPr sz="6500"/>
            </a:lvl9pPr>
          </a:lstStyle>
          <a:p>
            <a:endParaRPr lang="en-GB"/>
          </a:p>
        </p:txBody>
      </p:sp>
      <p:sp>
        <p:nvSpPr>
          <p:cNvPr id="4" name="Text Placeholder 3"/>
          <p:cNvSpPr>
            <a:spLocks noGrp="1"/>
          </p:cNvSpPr>
          <p:nvPr>
            <p:ph type="body" sz="half" idx="2"/>
          </p:nvPr>
        </p:nvSpPr>
        <p:spPr>
          <a:xfrm>
            <a:off x="5935087" y="16738143"/>
            <a:ext cx="18167985" cy="2509977"/>
          </a:xfrm>
        </p:spPr>
        <p:txBody>
          <a:bodyPr/>
          <a:lstStyle>
            <a:lvl1pPr marL="0" indent="0">
              <a:buNone/>
              <a:defRPr sz="4500"/>
            </a:lvl1pPr>
            <a:lvl2pPr marL="1476055" indent="0">
              <a:buNone/>
              <a:defRPr sz="3900"/>
            </a:lvl2pPr>
            <a:lvl3pPr marL="2952110" indent="0">
              <a:buNone/>
              <a:defRPr sz="3200"/>
            </a:lvl3pPr>
            <a:lvl4pPr marL="4428169" indent="0">
              <a:buNone/>
              <a:defRPr sz="2900"/>
            </a:lvl4pPr>
            <a:lvl5pPr marL="5904224" indent="0">
              <a:buNone/>
              <a:defRPr sz="2900"/>
            </a:lvl5pPr>
            <a:lvl6pPr marL="7380279" indent="0">
              <a:buNone/>
              <a:defRPr sz="2900"/>
            </a:lvl6pPr>
            <a:lvl7pPr marL="8856337" indent="0">
              <a:buNone/>
              <a:defRPr sz="2900"/>
            </a:lvl7pPr>
            <a:lvl8pPr marL="10332392" indent="0">
              <a:buNone/>
              <a:defRPr sz="2900"/>
            </a:lvl8pPr>
            <a:lvl9pPr marL="11808447" indent="0">
              <a:buNone/>
              <a:defRPr sz="2900"/>
            </a:lvl9pPr>
          </a:lstStyle>
          <a:p>
            <a:pPr lvl="0"/>
            <a:r>
              <a:rPr lang="en-US"/>
              <a:t>Click to edit Master text styles</a:t>
            </a:r>
          </a:p>
        </p:txBody>
      </p:sp>
      <p:sp>
        <p:nvSpPr>
          <p:cNvPr id="5" name="Date Placeholder 4"/>
          <p:cNvSpPr>
            <a:spLocks noGrp="1"/>
          </p:cNvSpPr>
          <p:nvPr>
            <p:ph type="dt" sz="half" idx="10"/>
          </p:nvPr>
        </p:nvSpPr>
        <p:spPr/>
        <p:txBody>
          <a:bodyPr/>
          <a:lstStyle/>
          <a:p>
            <a:fld id="{D380CC1D-3592-43BA-A654-35E2C644E371}" type="datetimeFigureOut">
              <a:rPr lang="en-GB" smtClean="0"/>
              <a:pPr/>
              <a:t>18/11/2025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59C55BA-3E95-4940-8456-13A68383E1FF}"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13999" y="856464"/>
            <a:ext cx="27251978" cy="3564467"/>
          </a:xfrm>
          <a:prstGeom prst="rect">
            <a:avLst/>
          </a:prstGeom>
        </p:spPr>
        <p:txBody>
          <a:bodyPr vert="horz" lIns="295210" tIns="147606" rIns="295210" bIns="147606"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1513999" y="4990258"/>
            <a:ext cx="27251978" cy="14114299"/>
          </a:xfrm>
          <a:prstGeom prst="rect">
            <a:avLst/>
          </a:prstGeom>
        </p:spPr>
        <p:txBody>
          <a:bodyPr vert="horz" lIns="295210" tIns="147606" rIns="295210" bIns="14760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1513999" y="19822400"/>
            <a:ext cx="7065328" cy="1138649"/>
          </a:xfrm>
          <a:prstGeom prst="rect">
            <a:avLst/>
          </a:prstGeom>
        </p:spPr>
        <p:txBody>
          <a:bodyPr vert="horz" lIns="295210" tIns="147606" rIns="295210" bIns="147606" rtlCol="0" anchor="ctr"/>
          <a:lstStyle>
            <a:lvl1pPr algn="l">
              <a:defRPr sz="3900">
                <a:solidFill>
                  <a:schemeClr val="tx1">
                    <a:tint val="75000"/>
                  </a:schemeClr>
                </a:solidFill>
              </a:defRPr>
            </a:lvl1pPr>
          </a:lstStyle>
          <a:p>
            <a:fld id="{D380CC1D-3592-43BA-A654-35E2C644E371}" type="datetimeFigureOut">
              <a:rPr lang="en-GB" smtClean="0"/>
              <a:pPr/>
              <a:t>18/11/2025</a:t>
            </a:fld>
            <a:endParaRPr lang="en-GB"/>
          </a:p>
        </p:txBody>
      </p:sp>
      <p:sp>
        <p:nvSpPr>
          <p:cNvPr id="5" name="Footer Placeholder 4"/>
          <p:cNvSpPr>
            <a:spLocks noGrp="1"/>
          </p:cNvSpPr>
          <p:nvPr>
            <p:ph type="ftr" sz="quarter" idx="3"/>
          </p:nvPr>
        </p:nvSpPr>
        <p:spPr>
          <a:xfrm>
            <a:off x="10345658" y="19822400"/>
            <a:ext cx="9588659" cy="1138649"/>
          </a:xfrm>
          <a:prstGeom prst="rect">
            <a:avLst/>
          </a:prstGeom>
        </p:spPr>
        <p:txBody>
          <a:bodyPr vert="horz" lIns="295210" tIns="147606" rIns="295210" bIns="147606" rtlCol="0" anchor="ctr"/>
          <a:lstStyle>
            <a:lvl1pPr algn="ctr">
              <a:defRPr sz="3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21700649" y="19822400"/>
            <a:ext cx="7065328" cy="1138649"/>
          </a:xfrm>
          <a:prstGeom prst="rect">
            <a:avLst/>
          </a:prstGeom>
        </p:spPr>
        <p:txBody>
          <a:bodyPr vert="horz" lIns="295210" tIns="147606" rIns="295210" bIns="147606" rtlCol="0" anchor="ctr"/>
          <a:lstStyle>
            <a:lvl1pPr algn="r">
              <a:defRPr sz="3900">
                <a:solidFill>
                  <a:schemeClr val="tx1">
                    <a:tint val="75000"/>
                  </a:schemeClr>
                </a:solidFill>
              </a:defRPr>
            </a:lvl1pPr>
          </a:lstStyle>
          <a:p>
            <a:fld id="{E59C55BA-3E95-4940-8456-13A68383E1FF}" type="slidenum">
              <a:rPr lang="en-GB" smtClean="0"/>
              <a:pPr/>
              <a:t>‹#›</a:t>
            </a:fld>
            <a:endParaRPr lang="en-GB"/>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2952110" rtl="0" eaLnBrk="1" latinLnBrk="0" hangingPunct="1">
        <a:spcBef>
          <a:spcPct val="0"/>
        </a:spcBef>
        <a:buNone/>
        <a:defRPr sz="14200" kern="1200">
          <a:solidFill>
            <a:schemeClr val="tx1"/>
          </a:solidFill>
          <a:latin typeface="+mj-lt"/>
          <a:ea typeface="+mj-ea"/>
          <a:cs typeface="+mj-cs"/>
        </a:defRPr>
      </a:lvl1pPr>
    </p:titleStyle>
    <p:bodyStyle>
      <a:lvl1pPr marL="1107041" indent="-1107041" algn="l" defTabSz="2952110" rtl="0" eaLnBrk="1" latinLnBrk="0" hangingPunct="1">
        <a:spcBef>
          <a:spcPct val="20000"/>
        </a:spcBef>
        <a:buFont typeface="Arial" pitchFamily="34" charset="0"/>
        <a:buChar char="•"/>
        <a:defRPr sz="10300" kern="1200">
          <a:solidFill>
            <a:schemeClr val="tx1"/>
          </a:solidFill>
          <a:latin typeface="+mn-lt"/>
          <a:ea typeface="+mn-ea"/>
          <a:cs typeface="+mn-cs"/>
        </a:defRPr>
      </a:lvl1pPr>
      <a:lvl2pPr marL="2398592" indent="-922536" algn="l" defTabSz="2952110" rtl="0" eaLnBrk="1" latinLnBrk="0" hangingPunct="1">
        <a:spcBef>
          <a:spcPct val="20000"/>
        </a:spcBef>
        <a:buFont typeface="Arial" pitchFamily="34" charset="0"/>
        <a:buChar char="–"/>
        <a:defRPr sz="9000" kern="1200">
          <a:solidFill>
            <a:schemeClr val="tx1"/>
          </a:solidFill>
          <a:latin typeface="+mn-lt"/>
          <a:ea typeface="+mn-ea"/>
          <a:cs typeface="+mn-cs"/>
        </a:defRPr>
      </a:lvl2pPr>
      <a:lvl3pPr marL="3690139" indent="-738029" algn="l" defTabSz="2952110" rtl="0" eaLnBrk="1" latinLnBrk="0" hangingPunct="1">
        <a:spcBef>
          <a:spcPct val="20000"/>
        </a:spcBef>
        <a:buFont typeface="Arial" pitchFamily="34" charset="0"/>
        <a:buChar char="•"/>
        <a:defRPr sz="7700" kern="1200">
          <a:solidFill>
            <a:schemeClr val="tx1"/>
          </a:solidFill>
          <a:latin typeface="+mn-lt"/>
          <a:ea typeface="+mn-ea"/>
          <a:cs typeface="+mn-cs"/>
        </a:defRPr>
      </a:lvl3pPr>
      <a:lvl4pPr marL="5166194" indent="-738029" algn="l" defTabSz="2952110" rtl="0" eaLnBrk="1" latinLnBrk="0" hangingPunct="1">
        <a:spcBef>
          <a:spcPct val="20000"/>
        </a:spcBef>
        <a:buFont typeface="Arial" pitchFamily="34" charset="0"/>
        <a:buChar char="–"/>
        <a:defRPr sz="6500" kern="1200">
          <a:solidFill>
            <a:schemeClr val="tx1"/>
          </a:solidFill>
          <a:latin typeface="+mn-lt"/>
          <a:ea typeface="+mn-ea"/>
          <a:cs typeface="+mn-cs"/>
        </a:defRPr>
      </a:lvl4pPr>
      <a:lvl5pPr marL="6642253" indent="-738029" algn="l" defTabSz="2952110" rtl="0" eaLnBrk="1" latinLnBrk="0" hangingPunct="1">
        <a:spcBef>
          <a:spcPct val="20000"/>
        </a:spcBef>
        <a:buFont typeface="Arial" pitchFamily="34" charset="0"/>
        <a:buChar char="»"/>
        <a:defRPr sz="6500" kern="1200">
          <a:solidFill>
            <a:schemeClr val="tx1"/>
          </a:solidFill>
          <a:latin typeface="+mn-lt"/>
          <a:ea typeface="+mn-ea"/>
          <a:cs typeface="+mn-cs"/>
        </a:defRPr>
      </a:lvl5pPr>
      <a:lvl6pPr marL="8118308" indent="-738029" algn="l" defTabSz="2952110" rtl="0" eaLnBrk="1" latinLnBrk="0" hangingPunct="1">
        <a:spcBef>
          <a:spcPct val="20000"/>
        </a:spcBef>
        <a:buFont typeface="Arial" pitchFamily="34" charset="0"/>
        <a:buChar char="•"/>
        <a:defRPr sz="6500" kern="1200">
          <a:solidFill>
            <a:schemeClr val="tx1"/>
          </a:solidFill>
          <a:latin typeface="+mn-lt"/>
          <a:ea typeface="+mn-ea"/>
          <a:cs typeface="+mn-cs"/>
        </a:defRPr>
      </a:lvl6pPr>
      <a:lvl7pPr marL="9594363" indent="-738029" algn="l" defTabSz="2952110" rtl="0" eaLnBrk="1" latinLnBrk="0" hangingPunct="1">
        <a:spcBef>
          <a:spcPct val="20000"/>
        </a:spcBef>
        <a:buFont typeface="Arial" pitchFamily="34" charset="0"/>
        <a:buChar char="•"/>
        <a:defRPr sz="6500" kern="1200">
          <a:solidFill>
            <a:schemeClr val="tx1"/>
          </a:solidFill>
          <a:latin typeface="+mn-lt"/>
          <a:ea typeface="+mn-ea"/>
          <a:cs typeface="+mn-cs"/>
        </a:defRPr>
      </a:lvl7pPr>
      <a:lvl8pPr marL="11070418" indent="-738029" algn="l" defTabSz="2952110" rtl="0" eaLnBrk="1" latinLnBrk="0" hangingPunct="1">
        <a:spcBef>
          <a:spcPct val="20000"/>
        </a:spcBef>
        <a:buFont typeface="Arial" pitchFamily="34" charset="0"/>
        <a:buChar char="•"/>
        <a:defRPr sz="6500" kern="1200">
          <a:solidFill>
            <a:schemeClr val="tx1"/>
          </a:solidFill>
          <a:latin typeface="+mn-lt"/>
          <a:ea typeface="+mn-ea"/>
          <a:cs typeface="+mn-cs"/>
        </a:defRPr>
      </a:lvl8pPr>
      <a:lvl9pPr marL="12546476" indent="-738029" algn="l" defTabSz="2952110" rtl="0" eaLnBrk="1" latinLnBrk="0" hangingPunct="1">
        <a:spcBef>
          <a:spcPct val="20000"/>
        </a:spcBef>
        <a:buFont typeface="Arial" pitchFamily="34" charset="0"/>
        <a:buChar char="•"/>
        <a:defRPr sz="6500" kern="1200">
          <a:solidFill>
            <a:schemeClr val="tx1"/>
          </a:solidFill>
          <a:latin typeface="+mn-lt"/>
          <a:ea typeface="+mn-ea"/>
          <a:cs typeface="+mn-cs"/>
        </a:defRPr>
      </a:lvl9pPr>
    </p:bodyStyle>
    <p:otherStyle>
      <a:defPPr>
        <a:defRPr lang="en-US"/>
      </a:defPPr>
      <a:lvl1pPr marL="0" algn="l" defTabSz="2952110" rtl="0" eaLnBrk="1" latinLnBrk="0" hangingPunct="1">
        <a:defRPr sz="5800" kern="1200">
          <a:solidFill>
            <a:schemeClr val="tx1"/>
          </a:solidFill>
          <a:latin typeface="+mn-lt"/>
          <a:ea typeface="+mn-ea"/>
          <a:cs typeface="+mn-cs"/>
        </a:defRPr>
      </a:lvl1pPr>
      <a:lvl2pPr marL="1476055" algn="l" defTabSz="2952110" rtl="0" eaLnBrk="1" latinLnBrk="0" hangingPunct="1">
        <a:defRPr sz="5800" kern="1200">
          <a:solidFill>
            <a:schemeClr val="tx1"/>
          </a:solidFill>
          <a:latin typeface="+mn-lt"/>
          <a:ea typeface="+mn-ea"/>
          <a:cs typeface="+mn-cs"/>
        </a:defRPr>
      </a:lvl2pPr>
      <a:lvl3pPr marL="2952110" algn="l" defTabSz="2952110" rtl="0" eaLnBrk="1" latinLnBrk="0" hangingPunct="1">
        <a:defRPr sz="5800" kern="1200">
          <a:solidFill>
            <a:schemeClr val="tx1"/>
          </a:solidFill>
          <a:latin typeface="+mn-lt"/>
          <a:ea typeface="+mn-ea"/>
          <a:cs typeface="+mn-cs"/>
        </a:defRPr>
      </a:lvl3pPr>
      <a:lvl4pPr marL="4428169" algn="l" defTabSz="2952110" rtl="0" eaLnBrk="1" latinLnBrk="0" hangingPunct="1">
        <a:defRPr sz="5800" kern="1200">
          <a:solidFill>
            <a:schemeClr val="tx1"/>
          </a:solidFill>
          <a:latin typeface="+mn-lt"/>
          <a:ea typeface="+mn-ea"/>
          <a:cs typeface="+mn-cs"/>
        </a:defRPr>
      </a:lvl4pPr>
      <a:lvl5pPr marL="5904224" algn="l" defTabSz="2952110" rtl="0" eaLnBrk="1" latinLnBrk="0" hangingPunct="1">
        <a:defRPr sz="5800" kern="1200">
          <a:solidFill>
            <a:schemeClr val="tx1"/>
          </a:solidFill>
          <a:latin typeface="+mn-lt"/>
          <a:ea typeface="+mn-ea"/>
          <a:cs typeface="+mn-cs"/>
        </a:defRPr>
      </a:lvl5pPr>
      <a:lvl6pPr marL="7380279" algn="l" defTabSz="2952110" rtl="0" eaLnBrk="1" latinLnBrk="0" hangingPunct="1">
        <a:defRPr sz="5800" kern="1200">
          <a:solidFill>
            <a:schemeClr val="tx1"/>
          </a:solidFill>
          <a:latin typeface="+mn-lt"/>
          <a:ea typeface="+mn-ea"/>
          <a:cs typeface="+mn-cs"/>
        </a:defRPr>
      </a:lvl6pPr>
      <a:lvl7pPr marL="8856337" algn="l" defTabSz="2952110" rtl="0" eaLnBrk="1" latinLnBrk="0" hangingPunct="1">
        <a:defRPr sz="5800" kern="1200">
          <a:solidFill>
            <a:schemeClr val="tx1"/>
          </a:solidFill>
          <a:latin typeface="+mn-lt"/>
          <a:ea typeface="+mn-ea"/>
          <a:cs typeface="+mn-cs"/>
        </a:defRPr>
      </a:lvl7pPr>
      <a:lvl8pPr marL="10332392" algn="l" defTabSz="2952110" rtl="0" eaLnBrk="1" latinLnBrk="0" hangingPunct="1">
        <a:defRPr sz="5800" kern="1200">
          <a:solidFill>
            <a:schemeClr val="tx1"/>
          </a:solidFill>
          <a:latin typeface="+mn-lt"/>
          <a:ea typeface="+mn-ea"/>
          <a:cs typeface="+mn-cs"/>
        </a:defRPr>
      </a:lvl8pPr>
      <a:lvl9pPr marL="11808447" algn="l" defTabSz="2952110" rtl="0" eaLnBrk="1" latinLnBrk="0" hangingPunct="1">
        <a:defRPr sz="5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65000"/>
            <a:lumOff val="35000"/>
          </a:schemeClr>
        </a:solidFill>
        <a:effectLst/>
      </p:bgPr>
    </p:bg>
    <p:spTree>
      <p:nvGrpSpPr>
        <p:cNvPr id="1" name=""/>
        <p:cNvGrpSpPr/>
        <p:nvPr/>
      </p:nvGrpSpPr>
      <p:grpSpPr>
        <a:xfrm>
          <a:off x="0" y="0"/>
          <a:ext cx="0" cy="0"/>
          <a:chOff x="0" y="0"/>
          <a:chExt cx="0" cy="0"/>
        </a:xfrm>
      </p:grpSpPr>
      <p:sp>
        <p:nvSpPr>
          <p:cNvPr id="18" name="Rectangle 17"/>
          <p:cNvSpPr/>
          <p:nvPr/>
        </p:nvSpPr>
        <p:spPr>
          <a:xfrm>
            <a:off x="8816559" y="3638394"/>
            <a:ext cx="11953328" cy="17073986"/>
          </a:xfrm>
          <a:prstGeom prst="rect">
            <a:avLst/>
          </a:prstGeom>
          <a:solidFill>
            <a:schemeClr val="bg1">
              <a:alpha val="46000"/>
            </a:schemeClr>
          </a:solidFill>
          <a:ln>
            <a:solidFill>
              <a:srgbClr val="92D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3" name="TextBox 2"/>
          <p:cNvSpPr txBox="1"/>
          <p:nvPr/>
        </p:nvSpPr>
        <p:spPr>
          <a:xfrm>
            <a:off x="6931074" y="300628"/>
            <a:ext cx="16993888" cy="2336281"/>
          </a:xfrm>
          <a:prstGeom prst="rect">
            <a:avLst/>
          </a:prstGeom>
          <a:noFill/>
        </p:spPr>
        <p:txBody>
          <a:bodyPr wrap="square" rtlCol="0">
            <a:spAutoFit/>
          </a:bodyPr>
          <a:lstStyle/>
          <a:p>
            <a:pPr algn="ctr">
              <a:lnSpc>
                <a:spcPct val="107000"/>
              </a:lnSpc>
              <a:spcAft>
                <a:spcPts val="800"/>
              </a:spcAft>
            </a:pPr>
            <a:r>
              <a:rPr lang="en-GB" sz="4400" b="1" dirty="0">
                <a:solidFill>
                  <a:srgbClr val="63B72E"/>
                </a:solidFill>
                <a:effectLst/>
                <a:latin typeface="Calibri" panose="020F0502020204030204" pitchFamily="34" charset="0"/>
                <a:ea typeface="Calibri" panose="020F0502020204030204" pitchFamily="34" charset="0"/>
                <a:cs typeface="Times New Roman" panose="02020603050405020304" pitchFamily="18" charset="0"/>
              </a:rPr>
              <a:t>Exploring Academic Staff Perceptions of Disclosing Mental Ill Health and Perceived Barriers to Seeking Support from Line Management:</a:t>
            </a:r>
          </a:p>
          <a:p>
            <a:pPr algn="ctr">
              <a:lnSpc>
                <a:spcPct val="107000"/>
              </a:lnSpc>
              <a:spcAft>
                <a:spcPts val="800"/>
              </a:spcAft>
            </a:pPr>
            <a:r>
              <a:rPr lang="en-GB" sz="4400" b="1" dirty="0">
                <a:solidFill>
                  <a:srgbClr val="63B72E"/>
                </a:solidFill>
                <a:effectLst/>
                <a:latin typeface="Calibri" panose="020F0502020204030204" pitchFamily="34" charset="0"/>
                <a:ea typeface="Calibri" panose="020F0502020204030204" pitchFamily="34" charset="0"/>
                <a:cs typeface="Times New Roman" panose="02020603050405020304" pitchFamily="18" charset="0"/>
              </a:rPr>
              <a:t>A Mixed Methodology Approach</a:t>
            </a:r>
            <a:r>
              <a:rPr lang="en-GB" sz="1800" b="1" dirty="0">
                <a:effectLst/>
                <a:latin typeface="Calibri" panose="020F0502020204030204" pitchFamily="34" charset="0"/>
                <a:ea typeface="Calibri" panose="020F0502020204030204" pitchFamily="34" charset="0"/>
                <a:cs typeface="Times New Roman" panose="02020603050405020304" pitchFamily="18" charset="0"/>
              </a:rPr>
              <a:t>.</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28" name="AutoShape 4" descr="data:image/jpeg;base64,/9j/4AAQSkZJRgABAQAAAQABAAD/2wCEAAkGBxQSEBQUExATFhEXGBgbGRYXGSAYGBoYHRoYHCQeFBokHSoiHCYoJxoYIT0hJSkrOi46GR8zOD84NygtLisBCgoKDgwNFA0PFCwcFhk2KyssKywsLCssNys3LCssKywrKys3KzcrKysrNys3KyssKysrKysrKysrKysrKysrK//AABEIAGAAyAMBIgACEQEDEQH/xAAcAAEAAwADAQEAAAAAAAAAAAAABAYHAgMFAQj/xABAEAACAQMCBAMGAgYHCQAAAAABAgMABBEFEgYTITEHQVEUIjJhcYFCkRUjUnKCsWJzoaLR0vAXJjM1U2N0ksH/xAAVAQEBAAAAAAAAAAAAAAAAAAAAAf/EABYRAQEBAAAAAAAAAAAAAAAAAAARAf/aAAwDAQACEQMRAD8A2ylKUClKUClKUClKUClKUClKUClKUClKUClKUClKUClKUClKUClKUClDWZcdeLC2kpgtY1mmUkSOxIjQg42gDqx756jGKDTaVgf+2e+/6Vt/6t/mrQfC7jmXVPaBLDHG0PK6oSQ2/mdwe2Nnr50F7pVKsvFLT3leKSVoXR3Q81cKSrFchxkdcVb7S7SVA8ciOh7MhDD8xQd1KUoFKUoFKUoFKUoFKUoFKUoFKUoFKUoFKUoFKUoPL4qvGhsbmVPjSJ2X6hTX5StbdnZY0VnkYgKoGWZj6Cv1RxpCX067VRljDJgfwmsb8BbVZNQkc9THBlfqzAZ/L+dXESdO8E7l0DS3cULn8AQyY+rblH5Vc/CrgufTJbwTMjpJyOW6fi283OVPVfiFdE8N3ql/expfy2kNoyRxiLu8jLuLS+oHTpU3hjjXlF7TVJEhvIACZGO1Jo/KRD69OooMXm4curmW+mhgZ4op5t7DH7bnCjuxA69KicHyzLewLazPFJLIi7ozjKlhnI7HAyetbZ4WTD9G3c3URSXF1IrEYyhJOf7Kz/wF0nm3xmPw28QPy3vlR/YGoN4u9ShiIEk8UZIyA7qpI9QCa5x30TKWWWMoBksGBUA9ck5wK8Hjyx5kMOIt7C6tPw7iEFxGW8u2Mk/eq3xVpVw0WsiHKxtGgEYh3GT9V2jOft0BqKv/AOk4eYI+fFzT2Teu/wBei5zUjmrkruG4DJGeoHqR6dDVG0JSmo3O7Kbp0Kq1szbx7PEMrN2UZBH2PrUrUbj2bU55pI5OXJZoqMkbSZdHkJT3QcH3hgefWgtaXcZziRDhQxwwOFPZj16A4PX5V9F0hbaJELH8O4Z7A9voQfvWUNok8MTyiCTfHZW8EiBSd8bwOrqoHxMjBG6Zx7w869OOwkR5rnlSbrea1lACNuZOQscgQAZf3Segz1UelBfrnVYI/wDiXEKdSPfdV6jBI6n5j8xXL9IRbxHzo+YRkJvG4jvkLnJrOJ7CSOeyklBR3gupJXMBuFWWV4W2lR2wBgZ8lxUnWdNla4mm5e+BbiydlEREzBNh3xP5BTglAp6BhkZoL82oRB2QzRh1GWXeNyjvlhnIHzNdMut2ykhrqAMO4Mqgj6jNULU7dozeQwKZo5Y7xmzbsJYnYMfdmxiQMx2hcZxjGQK9+x0we3ws0A2+wAFinTfvToTjvjyoLT7Qnu++vv8Aw9R7wxn3fXp16VwN7GJBEZUEpGRHuG8j1C5zVX4N0flXF1uVtsD8i23DAW3KpKRGcdRubbn0iUeVeJfWv6q5hMDnUHvC8cnLJ6GUNG4lxgKiAA9emMedBoCalC0hjE8RlGcoHUuMeq5zUqqlwTpsimeRtqqbq7IQw7XwZnw3MJyQe46diKttApSlApSlApSlB8kUEEEZB6EfKqSuq6Npc7ovIt58AOFUg47jPTqKuzVlXjhwqZYkvYly8QImA7mLuG/h6/Zj6UHp+FGppdXGqzx55clxGVyMHHLxkjyzjNdNxxvo18MXqIJImYbZ0zggkHY2MEdPKs78NuPV0tbhWt2lEpRl2MFIZQRhs+RyOo7YNUqRyzMx7szMcdssSTj86sRq3iD4oQyW7WlgpEbLteXGxVTzWJcZ6jz6AeWauvg/oBtNNQsMSznmsCMEAgBR9lA/M1i/h7wwdQvUjIPITDzH+gD8P8R6fnX6fUYGAMAeVNFF8SONptNltRHAsqSCRpB13bU2Z2EdB0Y9/SpnEnGYj0k39pskHubd2ce8wUhgDkEZ7VB4yUHXNHBAIIuwQfMFE6EVRvEjhqXTIpxbDOmXTIXj7iCUMCCvoDjGft6UGga/xZcNqC6fYRxmcJvlllzy4l8vdHc9vPzFddlxVdW2oRWWoJCeeDybiHKqzDurIc47jz8x3zXjWVwtjxPcm4YIl3EvKdjhSRt6ZPT8JH5V18dypf63pUFu4d4HaWVkIYIu+FupH9WR/EKDr0zj7VJ7S4u47ezMMDsrqS4fCjJI6+hFetf8X37WA1C3itRa8kSMkhYyA/iAIwCPQ1nWiaZczaHfSW9xIqpcSGSAY2SRgKT127s48gcED71o+p6jBPwxM9sqpD7MQIwchCMArn5GgjNxfqaaa2oPHZ8kxB0Vd+7JIxuGcevnVpuNekXSDebV5ot+bt67d20HHriqdqx/3QT/AMeP+YqHc8FxjQzce13u72YPyzO3KztBxs7bflQX/h7iPm6XHez7VzCZH29hjJ93J+VRPDjjAapatKVCSo5V0ByB5qR9QR9waz2a7kn0rStNgjMrzRCWZFbYTBG3w7vw7j5/L51M028lsNcSSa0NpBfgRlN4deYuApUgADuBjH4jRVwHGuNbOnsqhDGCj+fNwWKn5Y/lTjjjf2C4soFVWaeVQ+fwRFlTI+eWGP3TWeatp0l22rX8JIuLS8QxEekKkOv0PQ/aoPFave2FxrLJtYzQrCuc7IoyQTn5sf7vzojRNR4nv31SeytI7U8qNZAZdwJzjpkHHnUfh7i/Ub9ZFgt7WK5tnMdwspYru67eXjt8Lgg58sV5tlAbriG5MdzNAHtIn3xbdxVgpx7ysPPyFaFw3w5BYxGOBSNx3OzHc7t+07HuaKpPB3GeoXlv7W62UdmjHmk794VerFRkjPpUjQ+IdV1GFrq1itYbfLCKOYM0kgHqwwFz/r1rwPDOwe44ZuoY+skhmCj1OB0+9WLwq4mtv0TErzxxvACkiuwVhtJ6kHr1oiHJ4nO2kzXKQIl5BKkUsL5KqzOFyMYOO/3BHlVi4V40S+spJlULcQq3NhJ6pIqk4PY4JB6/UdxWP6gjS6XrN8EKwXNzBysjG4LM5Lf3x981oPiBwvLDI2o2HSbYy3EQGRNGVwWx5sO/zwPMdQufB+qtd2FvcOFDyxhiF+EE57V8qD4Zf8nsv6lf/tKirMa+FcjB7V9pQYtxx4RSCQy6eFMbdTbk7Sp/7TdiP6Jxj+VJsOAdRlk5YspEP7UnuIPq3+Ga/T9KtSK/wTwpFptsIozudjukkIwXfHf5AdgPKrBSlRXTNZxu6O0atImdjEZZc99p8s1yubdZEKOqsjDBVhkEehFdlKCFqmkwXKbJ4I5U9HUNj6elcNI0O3tVK29vHED32KBn6nua9ClBGstPihUrFEkasSSEUKCT5kCuqDRrdImiS3iWJ/iQKArfvDsfL8qnUoIz6dEYuSYUMOMcsqNmB5be1c2s4zHyjGvKxt2YG3b6Y7Y+Vd1KCHZ6VBE26KCNG2hcqoB2jyz6fKud9p8U4AmiSQKcgOobB9Rnsak0oI1tYRRhgkSKHJZwqgBmPct6k/OuJ0yEw8nkx8jGOXtGzH7uMVLpQRbfTYUfekMaybQu5VAbaOy59BgdKlUpQR7CwigXZDEkaZztQBRk+eBXm6hwlZTycyWygeT9ooM/f1+9e1SgjTadE8fKaGNoun6sqCnTthe3SpNKUHCCFUUKihVHYAYA8+gpXOlApSlApSlApSlApSlApSlApSlApSlApSlApSlApSlApSlApSlApSlB/9k="/>
          <p:cNvSpPr>
            <a:spLocks noChangeAspect="1" noChangeArrowheads="1"/>
          </p:cNvSpPr>
          <p:nvPr/>
        </p:nvSpPr>
        <p:spPr bwMode="auto">
          <a:xfrm>
            <a:off x="155575" y="-547688"/>
            <a:ext cx="2381250" cy="11430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5" name="TextBox 4"/>
          <p:cNvSpPr txBox="1"/>
          <p:nvPr/>
        </p:nvSpPr>
        <p:spPr>
          <a:xfrm>
            <a:off x="4491133" y="2791321"/>
            <a:ext cx="21873771" cy="707886"/>
          </a:xfrm>
          <a:prstGeom prst="rect">
            <a:avLst/>
          </a:prstGeom>
          <a:noFill/>
        </p:spPr>
        <p:txBody>
          <a:bodyPr wrap="square" rtlCol="0">
            <a:spAutoFit/>
          </a:bodyPr>
          <a:lstStyle/>
          <a:p>
            <a:pPr algn="ctr"/>
            <a:r>
              <a:rPr lang="en-GB" sz="4000" dirty="0"/>
              <a:t>Ellie Brown&amp; Dr Rosalyn Collings.</a:t>
            </a:r>
          </a:p>
        </p:txBody>
      </p:sp>
      <p:sp>
        <p:nvSpPr>
          <p:cNvPr id="8" name="Rectangle 7"/>
          <p:cNvSpPr/>
          <p:nvPr/>
        </p:nvSpPr>
        <p:spPr>
          <a:xfrm>
            <a:off x="378347" y="3638394"/>
            <a:ext cx="7920880" cy="9935326"/>
          </a:xfrm>
          <a:prstGeom prst="rect">
            <a:avLst/>
          </a:prstGeom>
          <a:solidFill>
            <a:schemeClr val="bg1">
              <a:alpha val="46000"/>
            </a:schemeClr>
          </a:solidFill>
          <a:ln>
            <a:solidFill>
              <a:srgbClr val="92D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19" name="Rectangle 18"/>
          <p:cNvSpPr/>
          <p:nvPr/>
        </p:nvSpPr>
        <p:spPr>
          <a:xfrm>
            <a:off x="21188658" y="11917536"/>
            <a:ext cx="8543001" cy="8838476"/>
          </a:xfrm>
          <a:prstGeom prst="rect">
            <a:avLst/>
          </a:prstGeom>
          <a:solidFill>
            <a:schemeClr val="bg1">
              <a:alpha val="46000"/>
            </a:schemeClr>
          </a:solidFill>
          <a:ln>
            <a:solidFill>
              <a:srgbClr val="92D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17" name="Rectangle 16"/>
          <p:cNvSpPr/>
          <p:nvPr/>
        </p:nvSpPr>
        <p:spPr>
          <a:xfrm>
            <a:off x="396170" y="14009559"/>
            <a:ext cx="7903057" cy="6702821"/>
          </a:xfrm>
          <a:prstGeom prst="rect">
            <a:avLst/>
          </a:prstGeom>
          <a:solidFill>
            <a:schemeClr val="bg1">
              <a:alpha val="46000"/>
            </a:schemeClr>
          </a:solidFill>
          <a:ln>
            <a:solidFill>
              <a:srgbClr val="92D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9" name="TextBox 8"/>
          <p:cNvSpPr txBox="1"/>
          <p:nvPr/>
        </p:nvSpPr>
        <p:spPr>
          <a:xfrm>
            <a:off x="528422" y="14058538"/>
            <a:ext cx="7121193" cy="923330"/>
          </a:xfrm>
          <a:prstGeom prst="rect">
            <a:avLst/>
          </a:prstGeom>
          <a:noFill/>
        </p:spPr>
        <p:txBody>
          <a:bodyPr wrap="square" rtlCol="0">
            <a:spAutoFit/>
          </a:bodyPr>
          <a:lstStyle/>
          <a:p>
            <a:r>
              <a:rPr lang="en-GB" sz="5400" dirty="0">
                <a:solidFill>
                  <a:srgbClr val="92D050"/>
                </a:solidFill>
              </a:rPr>
              <a:t>Methodology</a:t>
            </a:r>
          </a:p>
        </p:txBody>
      </p:sp>
      <p:sp>
        <p:nvSpPr>
          <p:cNvPr id="20" name="TextBox 19"/>
          <p:cNvSpPr txBox="1"/>
          <p:nvPr/>
        </p:nvSpPr>
        <p:spPr>
          <a:xfrm>
            <a:off x="637554" y="3785475"/>
            <a:ext cx="7012061" cy="923330"/>
          </a:xfrm>
          <a:prstGeom prst="rect">
            <a:avLst/>
          </a:prstGeom>
          <a:noFill/>
        </p:spPr>
        <p:txBody>
          <a:bodyPr wrap="square" rtlCol="0">
            <a:spAutoFit/>
          </a:bodyPr>
          <a:lstStyle/>
          <a:p>
            <a:r>
              <a:rPr lang="en-GB" sz="5400" dirty="0">
                <a:solidFill>
                  <a:srgbClr val="92D050"/>
                </a:solidFill>
              </a:rPr>
              <a:t>Background</a:t>
            </a:r>
          </a:p>
        </p:txBody>
      </p:sp>
      <p:sp>
        <p:nvSpPr>
          <p:cNvPr id="25" name="TextBox 24"/>
          <p:cNvSpPr txBox="1"/>
          <p:nvPr/>
        </p:nvSpPr>
        <p:spPr>
          <a:xfrm>
            <a:off x="9032036" y="3672543"/>
            <a:ext cx="2952328" cy="923330"/>
          </a:xfrm>
          <a:prstGeom prst="rect">
            <a:avLst/>
          </a:prstGeom>
          <a:noFill/>
        </p:spPr>
        <p:txBody>
          <a:bodyPr wrap="square" rtlCol="0">
            <a:spAutoFit/>
          </a:bodyPr>
          <a:lstStyle/>
          <a:p>
            <a:r>
              <a:rPr lang="en-GB" sz="5400" dirty="0">
                <a:solidFill>
                  <a:srgbClr val="92D050"/>
                </a:solidFill>
              </a:rPr>
              <a:t>Findings</a:t>
            </a:r>
          </a:p>
        </p:txBody>
      </p:sp>
      <p:sp>
        <p:nvSpPr>
          <p:cNvPr id="27" name="TextBox 26"/>
          <p:cNvSpPr txBox="1"/>
          <p:nvPr/>
        </p:nvSpPr>
        <p:spPr>
          <a:xfrm>
            <a:off x="21287219" y="11917536"/>
            <a:ext cx="4388125" cy="923330"/>
          </a:xfrm>
          <a:prstGeom prst="rect">
            <a:avLst/>
          </a:prstGeom>
          <a:noFill/>
        </p:spPr>
        <p:txBody>
          <a:bodyPr wrap="square" rtlCol="0">
            <a:spAutoFit/>
          </a:bodyPr>
          <a:lstStyle/>
          <a:p>
            <a:r>
              <a:rPr lang="en-GB" sz="5400" dirty="0">
                <a:solidFill>
                  <a:srgbClr val="92D050"/>
                </a:solidFill>
              </a:rPr>
              <a:t>Conclusion</a:t>
            </a:r>
          </a:p>
        </p:txBody>
      </p:sp>
      <p:sp>
        <p:nvSpPr>
          <p:cNvPr id="11" name="Rectangle 10">
            <a:extLst>
              <a:ext uri="{FF2B5EF4-FFF2-40B4-BE49-F238E27FC236}">
                <a16:creationId xmlns:a16="http://schemas.microsoft.com/office/drawing/2014/main" id="{D1F95F89-FA13-00B0-171B-5176B6214D98}"/>
              </a:ext>
            </a:extLst>
          </p:cNvPr>
          <p:cNvSpPr/>
          <p:nvPr/>
        </p:nvSpPr>
        <p:spPr>
          <a:xfrm>
            <a:off x="21188658" y="3638394"/>
            <a:ext cx="8369457" cy="7833754"/>
          </a:xfrm>
          <a:prstGeom prst="rect">
            <a:avLst/>
          </a:prstGeom>
          <a:solidFill>
            <a:schemeClr val="bg1">
              <a:alpha val="46000"/>
            </a:schemeClr>
          </a:solidFill>
          <a:ln>
            <a:solidFill>
              <a:srgbClr val="92D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12" name="TextBox 11">
            <a:extLst>
              <a:ext uri="{FF2B5EF4-FFF2-40B4-BE49-F238E27FC236}">
                <a16:creationId xmlns:a16="http://schemas.microsoft.com/office/drawing/2014/main" id="{EA2AB5BC-CC6F-F0EF-3786-DEDB402ABB0B}"/>
              </a:ext>
            </a:extLst>
          </p:cNvPr>
          <p:cNvSpPr txBox="1"/>
          <p:nvPr/>
        </p:nvSpPr>
        <p:spPr>
          <a:xfrm>
            <a:off x="9017682" y="4766406"/>
            <a:ext cx="11162865" cy="3785652"/>
          </a:xfrm>
          <a:prstGeom prst="rect">
            <a:avLst/>
          </a:prstGeom>
          <a:noFill/>
        </p:spPr>
        <p:txBody>
          <a:bodyPr wrap="square" rtlCol="0">
            <a:spAutoFit/>
          </a:bodyPr>
          <a:lstStyle/>
          <a:p>
            <a:r>
              <a:rPr lang="en-GB" sz="2000" dirty="0"/>
              <a:t>Nine participants (23%) had disclosed Mental Health to Line manager. Of those 56% had been referred to Occupational Health.</a:t>
            </a:r>
          </a:p>
          <a:p>
            <a:r>
              <a:rPr lang="en-GB" sz="2000" dirty="0"/>
              <a:t>Individuals with a mental health diagnosis show significantly more positive thoughts towards help seeking in comparison to those who do not have a diagnosis (STATS). No differences between the two in levels of stigma (STATS)</a:t>
            </a:r>
          </a:p>
          <a:p>
            <a:r>
              <a:rPr lang="en-GB" sz="2000" dirty="0"/>
              <a:t>The relationship between stigma and health seeking was negative with medium effect size r = -.295 for all participants. Noticeable differences between groups when correlations were split by diagnosis status: medium negative effect size for those without a diagnosis  (r = -.363) versus no relationship for those with  (r = 0.44)</a:t>
            </a:r>
          </a:p>
          <a:p>
            <a:endParaRPr lang="en-GB" sz="2000" dirty="0"/>
          </a:p>
          <a:p>
            <a:r>
              <a:rPr lang="en-GB" sz="2000" b="1" u="sng" dirty="0"/>
              <a:t>Table 1: Average scores for independent items associated with work and colleagues within the Military Stigma Scale (Likert Scale 1 (definitely disagree) – 4 (definitely agree)</a:t>
            </a:r>
          </a:p>
        </p:txBody>
      </p:sp>
      <p:graphicFrame>
        <p:nvGraphicFramePr>
          <p:cNvPr id="14" name="Chart 13">
            <a:extLst>
              <a:ext uri="{FF2B5EF4-FFF2-40B4-BE49-F238E27FC236}">
                <a16:creationId xmlns:a16="http://schemas.microsoft.com/office/drawing/2014/main" id="{02FF4DEE-6B5F-E68E-C579-A6E115AF4240}"/>
              </a:ext>
            </a:extLst>
          </p:cNvPr>
          <p:cNvGraphicFramePr>
            <a:graphicFrameLocks/>
          </p:cNvGraphicFramePr>
          <p:nvPr>
            <p:extLst>
              <p:ext uri="{D42A27DB-BD31-4B8C-83A1-F6EECF244321}">
                <p14:modId xmlns:p14="http://schemas.microsoft.com/office/powerpoint/2010/main" val="1045659140"/>
              </p:ext>
            </p:extLst>
          </p:nvPr>
        </p:nvGraphicFramePr>
        <p:xfrm>
          <a:off x="9032036" y="8440665"/>
          <a:ext cx="11305256" cy="4991819"/>
        </p:xfrm>
        <a:graphic>
          <a:graphicData uri="http://schemas.openxmlformats.org/drawingml/2006/chart">
            <c:chart xmlns:c="http://schemas.openxmlformats.org/drawingml/2006/chart" xmlns:r="http://schemas.openxmlformats.org/officeDocument/2006/relationships" r:id="rId3"/>
          </a:graphicData>
        </a:graphic>
      </p:graphicFrame>
      <p:sp>
        <p:nvSpPr>
          <p:cNvPr id="15" name="TextBox 14">
            <a:extLst>
              <a:ext uri="{FF2B5EF4-FFF2-40B4-BE49-F238E27FC236}">
                <a16:creationId xmlns:a16="http://schemas.microsoft.com/office/drawing/2014/main" id="{3BB49B17-6E16-74EE-8559-91B1214F5FF9}"/>
              </a:ext>
            </a:extLst>
          </p:cNvPr>
          <p:cNvSpPr txBox="1"/>
          <p:nvPr/>
        </p:nvSpPr>
        <p:spPr>
          <a:xfrm>
            <a:off x="21407134" y="3746956"/>
            <a:ext cx="7776864" cy="7725192"/>
          </a:xfrm>
          <a:prstGeom prst="rect">
            <a:avLst/>
          </a:prstGeom>
          <a:noFill/>
        </p:spPr>
        <p:txBody>
          <a:bodyPr wrap="square" rtlCol="0">
            <a:spAutoFit/>
          </a:bodyPr>
          <a:lstStyle/>
          <a:p>
            <a:r>
              <a:rPr lang="en-GB" sz="2400" b="1" dirty="0">
                <a:solidFill>
                  <a:schemeClr val="accent3">
                    <a:lumMod val="60000"/>
                    <a:lumOff val="40000"/>
                  </a:schemeClr>
                </a:solidFill>
              </a:rPr>
              <a:t>Experiences of disclosing </a:t>
            </a:r>
          </a:p>
          <a:p>
            <a:r>
              <a:rPr lang="en-GB" sz="2000" dirty="0"/>
              <a:t>9/38 had disclosed and all answered the question. 7 negative and 2 positive</a:t>
            </a:r>
          </a:p>
          <a:p>
            <a:endParaRPr lang="en-GB" sz="2000" dirty="0"/>
          </a:p>
          <a:p>
            <a:r>
              <a:rPr lang="en-GB" sz="2000" i="1" dirty="0">
                <a:solidFill>
                  <a:schemeClr val="accent3">
                    <a:lumMod val="40000"/>
                    <a:lumOff val="60000"/>
                  </a:schemeClr>
                </a:solidFill>
              </a:rPr>
              <a:t>“I would never recommend anyone disclose mental health issues to their employer in HE. I have heard too many others' stories”</a:t>
            </a:r>
          </a:p>
          <a:p>
            <a:r>
              <a:rPr lang="en-GB" sz="2000" i="1" dirty="0">
                <a:solidFill>
                  <a:schemeClr val="accent3">
                    <a:lumMod val="40000"/>
                    <a:lumOff val="60000"/>
                  </a:schemeClr>
                </a:solidFill>
              </a:rPr>
              <a:t>“Not as good as it could have been, it was escalated beyond what I would have liked and unfortunately met with empty platitudes”</a:t>
            </a:r>
          </a:p>
          <a:p>
            <a:endParaRPr lang="en-GB" sz="2000" dirty="0"/>
          </a:p>
          <a:p>
            <a:r>
              <a:rPr lang="en-GB" sz="2000" i="1" dirty="0">
                <a:solidFill>
                  <a:schemeClr val="accent3">
                    <a:lumMod val="40000"/>
                    <a:lumOff val="60000"/>
                  </a:schemeClr>
                </a:solidFill>
              </a:rPr>
              <a:t>“Positive overall but I don't think he knew how to help”</a:t>
            </a:r>
          </a:p>
          <a:p>
            <a:endParaRPr lang="en-GB" sz="2000" b="1" dirty="0">
              <a:solidFill>
                <a:schemeClr val="accent3">
                  <a:lumMod val="60000"/>
                  <a:lumOff val="40000"/>
                </a:schemeClr>
              </a:solidFill>
            </a:endParaRPr>
          </a:p>
          <a:p>
            <a:r>
              <a:rPr lang="en-GB" sz="2000" b="1" dirty="0">
                <a:solidFill>
                  <a:schemeClr val="accent3">
                    <a:lumMod val="60000"/>
                    <a:lumOff val="40000"/>
                  </a:schemeClr>
                </a:solidFill>
              </a:rPr>
              <a:t>What would help?</a:t>
            </a:r>
          </a:p>
          <a:p>
            <a:r>
              <a:rPr lang="en-GB" sz="1800" dirty="0"/>
              <a:t>30/39 responded – therefore this was answered by individuals who did and did not have a current mental health diagnosis.</a:t>
            </a:r>
          </a:p>
          <a:p>
            <a:endParaRPr lang="en-GB" sz="1800" dirty="0"/>
          </a:p>
          <a:p>
            <a:r>
              <a:rPr lang="en-GB" sz="1800" b="1" dirty="0"/>
              <a:t>Areas identified: Supportive environment, understanding, workload</a:t>
            </a:r>
          </a:p>
          <a:p>
            <a:r>
              <a:rPr lang="en-GB" sz="1800" i="1" dirty="0">
                <a:solidFill>
                  <a:schemeClr val="accent3">
                    <a:lumMod val="40000"/>
                    <a:lumOff val="60000"/>
                  </a:schemeClr>
                </a:solidFill>
              </a:rPr>
              <a:t>“A chance not to have to hide bad days, to feel safe at work, not to feel that bad days are viewed as negative performance by me, consistent line management that helped me with the bigger picture of managing my career through my mental illness.”</a:t>
            </a:r>
          </a:p>
          <a:p>
            <a:endParaRPr lang="en-GB" sz="1800" i="1" dirty="0">
              <a:solidFill>
                <a:schemeClr val="accent3">
                  <a:lumMod val="40000"/>
                  <a:lumOff val="60000"/>
                </a:schemeClr>
              </a:solidFill>
            </a:endParaRPr>
          </a:p>
          <a:p>
            <a:r>
              <a:rPr lang="en-GB" sz="1800" i="1" dirty="0">
                <a:solidFill>
                  <a:schemeClr val="accent3">
                    <a:lumMod val="40000"/>
                    <a:lumOff val="60000"/>
                  </a:schemeClr>
                </a:solidFill>
              </a:rPr>
              <a:t>“If the University had a clear plan to help the person with the mental health problem without this having a knock-on effect on a colleague (e.g., work being passed onto an already overworked colleague).”</a:t>
            </a:r>
          </a:p>
          <a:p>
            <a:endParaRPr lang="en-GB" sz="1800" i="1" dirty="0">
              <a:solidFill>
                <a:schemeClr val="accent3">
                  <a:lumMod val="40000"/>
                  <a:lumOff val="60000"/>
                </a:schemeClr>
              </a:solidFill>
            </a:endParaRPr>
          </a:p>
          <a:p>
            <a:r>
              <a:rPr lang="en-GB" sz="1800" b="0" i="1" u="none" strike="noStrike" dirty="0">
                <a:solidFill>
                  <a:schemeClr val="accent3">
                    <a:lumMod val="40000"/>
                    <a:lumOff val="60000"/>
                  </a:schemeClr>
                </a:solidFill>
                <a:effectLst/>
                <a:latin typeface="Calibri" panose="020F0502020204030204" pitchFamily="34" charset="0"/>
              </a:rPr>
              <a:t>“the workload system is a fantasy and creates illness”</a:t>
            </a:r>
            <a:endParaRPr lang="en-GB" sz="1800" i="1" dirty="0">
              <a:solidFill>
                <a:schemeClr val="accent3">
                  <a:lumMod val="40000"/>
                  <a:lumOff val="60000"/>
                </a:schemeClr>
              </a:solidFill>
            </a:endParaRPr>
          </a:p>
        </p:txBody>
      </p:sp>
      <p:sp>
        <p:nvSpPr>
          <p:cNvPr id="16" name="TextBox 15">
            <a:extLst>
              <a:ext uri="{FF2B5EF4-FFF2-40B4-BE49-F238E27FC236}">
                <a16:creationId xmlns:a16="http://schemas.microsoft.com/office/drawing/2014/main" id="{7EB914F5-DC18-89C8-2378-280CD59832AC}"/>
              </a:ext>
            </a:extLst>
          </p:cNvPr>
          <p:cNvSpPr txBox="1"/>
          <p:nvPr/>
        </p:nvSpPr>
        <p:spPr>
          <a:xfrm>
            <a:off x="9104856" y="13788849"/>
            <a:ext cx="11159615" cy="6894195"/>
          </a:xfrm>
          <a:prstGeom prst="rect">
            <a:avLst/>
          </a:prstGeom>
          <a:noFill/>
        </p:spPr>
        <p:txBody>
          <a:bodyPr wrap="square" rtlCol="0">
            <a:spAutoFit/>
          </a:bodyPr>
          <a:lstStyle/>
          <a:p>
            <a:r>
              <a:rPr lang="en-GB" sz="2000" dirty="0"/>
              <a:t>Table 1 demonstrates a high level of concern for confidentiality matters as well as career progression and respect from line managers and colleagues. </a:t>
            </a:r>
          </a:p>
          <a:p>
            <a:endParaRPr lang="en-GB" sz="2000" b="1" dirty="0">
              <a:solidFill>
                <a:srgbClr val="63B72E"/>
              </a:solidFill>
            </a:endParaRPr>
          </a:p>
          <a:p>
            <a:r>
              <a:rPr lang="en-GB" sz="2400" b="1" dirty="0">
                <a:solidFill>
                  <a:srgbClr val="63B72E"/>
                </a:solidFill>
              </a:rPr>
              <a:t>Qualitative Analysis</a:t>
            </a:r>
          </a:p>
          <a:p>
            <a:r>
              <a:rPr lang="en-GB" sz="2000" b="1" dirty="0">
                <a:solidFill>
                  <a:schemeClr val="accent3">
                    <a:lumMod val="60000"/>
                    <a:lumOff val="40000"/>
                  </a:schemeClr>
                </a:solidFill>
              </a:rPr>
              <a:t>Barriers to Help Seeking:</a:t>
            </a:r>
          </a:p>
          <a:p>
            <a:r>
              <a:rPr lang="en-GB" sz="1800" dirty="0"/>
              <a:t>17/38 participants answered this question</a:t>
            </a:r>
          </a:p>
          <a:p>
            <a:r>
              <a:rPr lang="en-GB" sz="1800" dirty="0"/>
              <a:t>15/17 discussed issues with promotion and how they would be viewed and</a:t>
            </a:r>
          </a:p>
          <a:p>
            <a:endParaRPr lang="en-GB" sz="1800" dirty="0"/>
          </a:p>
          <a:p>
            <a:r>
              <a:rPr lang="en-GB" sz="1800" i="1" dirty="0">
                <a:solidFill>
                  <a:schemeClr val="accent3">
                    <a:lumMod val="40000"/>
                    <a:lumOff val="60000"/>
                  </a:schemeClr>
                </a:solidFill>
              </a:rPr>
              <a:t>“I think mental health issues in academic staff are looked upon as a weakness which has huge implications for career progression”</a:t>
            </a:r>
          </a:p>
          <a:p>
            <a:r>
              <a:rPr lang="en-GB" sz="1800" i="1" dirty="0">
                <a:solidFill>
                  <a:schemeClr val="accent3">
                    <a:lumMod val="40000"/>
                    <a:lumOff val="60000"/>
                  </a:schemeClr>
                </a:solidFill>
              </a:rPr>
              <a:t>“Being thought less of and not being able to cope with things. It having an impact on my career and how people treated me”</a:t>
            </a:r>
          </a:p>
          <a:p>
            <a:r>
              <a:rPr lang="en-GB" sz="1800" i="1" dirty="0">
                <a:solidFill>
                  <a:schemeClr val="accent3">
                    <a:lumMod val="40000"/>
                    <a:lumOff val="60000"/>
                  </a:schemeClr>
                </a:solidFill>
              </a:rPr>
              <a:t>“if I had to disclose an issue, I would be worried of it indicating I was not capable of managing the job”</a:t>
            </a:r>
          </a:p>
          <a:p>
            <a:endParaRPr lang="en-GB" sz="1800" dirty="0"/>
          </a:p>
          <a:p>
            <a:r>
              <a:rPr lang="en-GB" sz="1800" dirty="0"/>
              <a:t> 4/17 specifically discussed how the information would be used – referring to previous bullying experiences</a:t>
            </a:r>
          </a:p>
          <a:p>
            <a:r>
              <a:rPr lang="en-GB" sz="1800" i="1" dirty="0">
                <a:solidFill>
                  <a:schemeClr val="accent3">
                    <a:lumMod val="40000"/>
                    <a:lumOff val="60000"/>
                  </a:schemeClr>
                </a:solidFill>
              </a:rPr>
              <a:t>“It being used again me or being viewed differently once the diagnosis is known”</a:t>
            </a:r>
          </a:p>
          <a:p>
            <a:endParaRPr lang="en-GB" sz="1800" dirty="0"/>
          </a:p>
          <a:p>
            <a:r>
              <a:rPr lang="en-GB" sz="1800" dirty="0"/>
              <a:t>4/17 discussed confidentiality worries</a:t>
            </a:r>
          </a:p>
          <a:p>
            <a:r>
              <a:rPr lang="en-GB" sz="1800" i="1" dirty="0">
                <a:solidFill>
                  <a:schemeClr val="accent3">
                    <a:lumMod val="40000"/>
                    <a:lumOff val="60000"/>
                  </a:schemeClr>
                </a:solidFill>
              </a:rPr>
              <a:t>“Uncertainty of confidentiality”</a:t>
            </a:r>
          </a:p>
          <a:p>
            <a:endParaRPr lang="en-GB" sz="1800" dirty="0"/>
          </a:p>
          <a:p>
            <a:r>
              <a:rPr lang="en-GB" sz="1800" dirty="0"/>
              <a:t>2/17 stated that they were very private individuals and didn’t see the benefit of disclosing</a:t>
            </a:r>
          </a:p>
          <a:p>
            <a:endParaRPr lang="en-GB" sz="1800" dirty="0"/>
          </a:p>
          <a:p>
            <a:endParaRPr lang="en-GB" sz="1800" dirty="0"/>
          </a:p>
          <a:p>
            <a:endParaRPr lang="en-GB" sz="1800" dirty="0"/>
          </a:p>
        </p:txBody>
      </p:sp>
      <p:sp>
        <p:nvSpPr>
          <p:cNvPr id="21" name="TextBox 20">
            <a:extLst>
              <a:ext uri="{FF2B5EF4-FFF2-40B4-BE49-F238E27FC236}">
                <a16:creationId xmlns:a16="http://schemas.microsoft.com/office/drawing/2014/main" id="{A612F911-2C6D-8F1F-1E56-C1AEED182FDD}"/>
              </a:ext>
            </a:extLst>
          </p:cNvPr>
          <p:cNvSpPr txBox="1"/>
          <p:nvPr/>
        </p:nvSpPr>
        <p:spPr>
          <a:xfrm>
            <a:off x="548316" y="15229904"/>
            <a:ext cx="7318863" cy="6278642"/>
          </a:xfrm>
          <a:prstGeom prst="rect">
            <a:avLst/>
          </a:prstGeom>
          <a:noFill/>
        </p:spPr>
        <p:txBody>
          <a:bodyPr wrap="square" rtlCol="0">
            <a:spAutoFit/>
          </a:bodyPr>
          <a:lstStyle/>
          <a:p>
            <a:r>
              <a:rPr lang="en-GB" sz="2400" dirty="0"/>
              <a:t>Mixed methodology online survey using secure platform of Qualtrics</a:t>
            </a:r>
            <a:r>
              <a:rPr lang="en-GB" sz="2000" dirty="0"/>
              <a:t>.</a:t>
            </a:r>
          </a:p>
          <a:p>
            <a:endParaRPr lang="en-GB" sz="2000" dirty="0"/>
          </a:p>
          <a:p>
            <a:r>
              <a:rPr lang="en-GB" sz="2000" b="1" dirty="0"/>
              <a:t>Participants: </a:t>
            </a:r>
            <a:r>
              <a:rPr lang="en-GB" sz="2000" dirty="0"/>
              <a:t>38 UK Academics recruited via Social Media. 20 (?%) had a current mental health diagnosis.</a:t>
            </a:r>
          </a:p>
          <a:p>
            <a:endParaRPr lang="en-GB" sz="2000" dirty="0"/>
          </a:p>
          <a:p>
            <a:r>
              <a:rPr lang="en-GB" sz="2000" b="1" dirty="0"/>
              <a:t>Materials: </a:t>
            </a:r>
          </a:p>
          <a:p>
            <a:r>
              <a:rPr lang="en-GB" sz="2000" dirty="0"/>
              <a:t>Military Mental Health Stigma Scale – adjusted to represent academia</a:t>
            </a:r>
          </a:p>
          <a:p>
            <a:r>
              <a:rPr lang="en-GB" sz="2000" dirty="0"/>
              <a:t>Help Seeking scale</a:t>
            </a:r>
          </a:p>
          <a:p>
            <a:r>
              <a:rPr lang="en-GB" sz="2000" dirty="0"/>
              <a:t>Open ended questions regarding barriers to disclosing mental ill health, experiences of disclosing and what would help</a:t>
            </a:r>
          </a:p>
          <a:p>
            <a:endParaRPr lang="en-GB" sz="2000" dirty="0"/>
          </a:p>
          <a:p>
            <a:r>
              <a:rPr lang="en-GB" sz="2000" b="1" dirty="0"/>
              <a:t>Ethical Approval: </a:t>
            </a:r>
            <a:r>
              <a:rPr lang="en-GB" sz="2000" dirty="0"/>
              <a:t>Sought and gained from the University of Wolverhampton January 2022. </a:t>
            </a:r>
          </a:p>
          <a:p>
            <a:endParaRPr lang="en-GB" sz="2000" dirty="0"/>
          </a:p>
          <a:p>
            <a:r>
              <a:rPr lang="en-GB" sz="2000" b="1" dirty="0"/>
              <a:t>Analysis</a:t>
            </a:r>
            <a:r>
              <a:rPr lang="en-GB" sz="2000" dirty="0"/>
              <a:t>: Exploratory data analysis and Content analysis</a:t>
            </a:r>
          </a:p>
          <a:p>
            <a:endParaRPr lang="en-GB" sz="1800" dirty="0"/>
          </a:p>
          <a:p>
            <a:r>
              <a:rPr lang="en-GB" sz="1800" dirty="0"/>
              <a:t> </a:t>
            </a:r>
          </a:p>
          <a:p>
            <a:endParaRPr lang="en-GB" sz="1800" dirty="0"/>
          </a:p>
        </p:txBody>
      </p:sp>
      <p:pic>
        <p:nvPicPr>
          <p:cNvPr id="2054" name="Picture 6" descr="Stop Stigma - Mental Health Cure Stigma - Free Transparent PNG Download -  PNGkey">
            <a:extLst>
              <a:ext uri="{FF2B5EF4-FFF2-40B4-BE49-F238E27FC236}">
                <a16:creationId xmlns:a16="http://schemas.microsoft.com/office/drawing/2014/main" id="{449AB4D5-BD6A-13EF-1501-0225828DE91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3070" y="205786"/>
            <a:ext cx="4246094" cy="3184571"/>
          </a:xfrm>
          <a:prstGeom prst="rect">
            <a:avLst/>
          </a:prstGeom>
          <a:noFill/>
          <a:extLst>
            <a:ext uri="{909E8E84-426E-40DD-AFC4-6F175D3DCCD1}">
              <a14:hiddenFill xmlns:a14="http://schemas.microsoft.com/office/drawing/2010/main">
                <a:solidFill>
                  <a:srgbClr val="FFFFFF"/>
                </a:solidFill>
              </a14:hiddenFill>
            </a:ext>
          </a:extLst>
        </p:spPr>
      </p:pic>
      <p:pic>
        <p:nvPicPr>
          <p:cNvPr id="2058" name="Picture 10" descr="Universities | Elizabeth School of London">
            <a:extLst>
              <a:ext uri="{FF2B5EF4-FFF2-40B4-BE49-F238E27FC236}">
                <a16:creationId xmlns:a16="http://schemas.microsoft.com/office/drawing/2014/main" id="{C0008C91-9B7C-7635-424E-C0C754DC3AAE}"/>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4789059" y="1073041"/>
            <a:ext cx="4199717" cy="1306241"/>
          </a:xfrm>
          <a:prstGeom prst="rect">
            <a:avLst/>
          </a:prstGeom>
          <a:noFill/>
          <a:extLst>
            <a:ext uri="{909E8E84-426E-40DD-AFC4-6F175D3DCCD1}">
              <a14:hiddenFill xmlns:a14="http://schemas.microsoft.com/office/drawing/2010/main">
                <a:solidFill>
                  <a:srgbClr val="FFFFFF"/>
                </a:solidFill>
              </a14:hiddenFill>
            </a:ext>
          </a:extLst>
        </p:spPr>
      </p:pic>
      <p:sp>
        <p:nvSpPr>
          <p:cNvPr id="23" name="TextBox 22">
            <a:extLst>
              <a:ext uri="{FF2B5EF4-FFF2-40B4-BE49-F238E27FC236}">
                <a16:creationId xmlns:a16="http://schemas.microsoft.com/office/drawing/2014/main" id="{36738B11-79BA-F37B-696B-A72578A78CEF}"/>
              </a:ext>
            </a:extLst>
          </p:cNvPr>
          <p:cNvSpPr txBox="1"/>
          <p:nvPr/>
        </p:nvSpPr>
        <p:spPr>
          <a:xfrm>
            <a:off x="721860" y="4719552"/>
            <a:ext cx="7214018" cy="9017853"/>
          </a:xfrm>
          <a:prstGeom prst="rect">
            <a:avLst/>
          </a:prstGeom>
          <a:noFill/>
        </p:spPr>
        <p:txBody>
          <a:bodyPr wrap="square" rtlCol="0">
            <a:spAutoFit/>
          </a:bodyPr>
          <a:lstStyle/>
          <a:p>
            <a:r>
              <a:rPr lang="en-GB" sz="1800" dirty="0">
                <a:effectLst/>
                <a:latin typeface="Calibri" panose="020F0502020204030204" pitchFamily="34" charset="0"/>
                <a:ea typeface="Calibri" panose="020F0502020204030204" pitchFamily="34" charset="0"/>
                <a:cs typeface="Times New Roman" panose="02020603050405020304" pitchFamily="18" charset="0"/>
              </a:rPr>
              <a:t>There is a plethora of student mental health research with university policies focusing on student wellbeing and belonging. In stark contrast there is an absence of mental health research from the academic’s point of view. With high levels of burnout understanding academic staff perceived stigma and barriers to help seeking is important. </a:t>
            </a:r>
          </a:p>
          <a:p>
            <a:endParaRPr lang="en-GB" sz="1800" dirty="0">
              <a:latin typeface="Calibri" panose="020F0502020204030204" pitchFamily="34" charset="0"/>
              <a:cs typeface="Times New Roman" panose="02020603050405020304" pitchFamily="18" charset="0"/>
            </a:endParaRPr>
          </a:p>
          <a:p>
            <a:r>
              <a:rPr lang="en-GB" sz="1800" dirty="0">
                <a:effectLst/>
                <a:latin typeface="+mj-lt"/>
                <a:ea typeface="Calibri" panose="020F0502020204030204" pitchFamily="34" charset="0"/>
                <a:cs typeface="Times New Roman" panose="02020603050405020304" pitchFamily="18" charset="0"/>
              </a:rPr>
              <a:t>Those who have had a mental health diagnosis are encouraged to disclose in order to gain further support (</a:t>
            </a:r>
            <a:r>
              <a:rPr lang="en-GB" sz="1800" dirty="0" err="1">
                <a:effectLst/>
                <a:latin typeface="+mj-lt"/>
                <a:ea typeface="Calibri" panose="020F0502020204030204" pitchFamily="34" charset="0"/>
                <a:cs typeface="Times New Roman" panose="02020603050405020304" pitchFamily="18" charset="0"/>
              </a:rPr>
              <a:t>Hatchard</a:t>
            </a:r>
            <a:r>
              <a:rPr lang="en-GB" sz="1800" dirty="0">
                <a:effectLst/>
                <a:latin typeface="+mj-lt"/>
                <a:ea typeface="Calibri" panose="020F0502020204030204" pitchFamily="34" charset="0"/>
                <a:cs typeface="Times New Roman" panose="02020603050405020304" pitchFamily="18" charset="0"/>
              </a:rPr>
              <a:t>, 2008). However, there are a different range of attitudes and perceptions in terms of an individual being able to disclose their mental health within their employment (</a:t>
            </a:r>
            <a:r>
              <a:rPr lang="en-GB" sz="1800" dirty="0" err="1">
                <a:effectLst/>
                <a:latin typeface="+mj-lt"/>
                <a:ea typeface="Calibri" panose="020F0502020204030204" pitchFamily="34" charset="0"/>
                <a:cs typeface="Times New Roman" panose="02020603050405020304" pitchFamily="18" charset="0"/>
              </a:rPr>
              <a:t>Rusch</a:t>
            </a:r>
            <a:r>
              <a:rPr lang="en-GB" sz="1800" dirty="0">
                <a:effectLst/>
                <a:latin typeface="+mj-lt"/>
                <a:ea typeface="Calibri" panose="020F0502020204030204" pitchFamily="34" charset="0"/>
                <a:cs typeface="Times New Roman" panose="02020603050405020304" pitchFamily="18" charset="0"/>
              </a:rPr>
              <a:t> et al., 2018). Contrasting views on disclosure are prevalent throughout literature, this is due to the diverse outcomes in which employees have received once disclosing mental health problems (</a:t>
            </a:r>
            <a:r>
              <a:rPr lang="en-GB" sz="1800" dirty="0" err="1">
                <a:effectLst/>
                <a:latin typeface="+mj-lt"/>
                <a:ea typeface="Calibri" panose="020F0502020204030204" pitchFamily="34" charset="0"/>
                <a:cs typeface="Times New Roman" panose="02020603050405020304" pitchFamily="18" charset="0"/>
              </a:rPr>
              <a:t>Bonaccio</a:t>
            </a:r>
            <a:r>
              <a:rPr lang="en-GB" sz="1800" dirty="0">
                <a:effectLst/>
                <a:latin typeface="+mj-lt"/>
                <a:ea typeface="Calibri" panose="020F0502020204030204" pitchFamily="34" charset="0"/>
                <a:cs typeface="Times New Roman" panose="02020603050405020304" pitchFamily="18" charset="0"/>
              </a:rPr>
              <a:t> et al., 2019). The awareness of mental health has improved over time, and recent studies suggests that individuals are now less likely to ‘conceal’ their mental health (Tay et al., 2018). Despite this, within a workplace individuals may face discrimination and stigma which increases the chance of ‘concealing’ mental health problems, in order to demonstrate their capability and performance within their working environment (</a:t>
            </a:r>
            <a:r>
              <a:rPr lang="en-GB" sz="1800" dirty="0" err="1">
                <a:effectLst/>
                <a:latin typeface="+mj-lt"/>
                <a:ea typeface="Calibri" panose="020F0502020204030204" pitchFamily="34" charset="0"/>
                <a:cs typeface="Times New Roman" panose="02020603050405020304" pitchFamily="18" charset="0"/>
              </a:rPr>
              <a:t>Elraz</a:t>
            </a:r>
            <a:r>
              <a:rPr lang="en-GB" sz="1800" dirty="0">
                <a:effectLst/>
                <a:latin typeface="+mj-lt"/>
                <a:ea typeface="Calibri" panose="020F0502020204030204" pitchFamily="34" charset="0"/>
                <a:cs typeface="Times New Roman" panose="02020603050405020304" pitchFamily="18" charset="0"/>
              </a:rPr>
              <a:t>, 2017).</a:t>
            </a:r>
          </a:p>
          <a:p>
            <a:endParaRPr lang="en-GB" sz="1800" dirty="0">
              <a:latin typeface="+mj-lt"/>
              <a:ea typeface="Calibri" panose="020F0502020204030204" pitchFamily="34" charset="0"/>
              <a:cs typeface="Times New Roman" panose="02020603050405020304" pitchFamily="18" charset="0"/>
            </a:endParaRPr>
          </a:p>
          <a:p>
            <a:r>
              <a:rPr lang="en-GB" sz="1800" dirty="0">
                <a:effectLst/>
                <a:latin typeface="+mj-lt"/>
                <a:ea typeface="Calibri" panose="020F0502020204030204" pitchFamily="34" charset="0"/>
                <a:cs typeface="Times New Roman" panose="02020603050405020304" pitchFamily="18" charset="0"/>
              </a:rPr>
              <a:t>A Qualitative study focusing on disclosure of mental ill health in academia </a:t>
            </a:r>
            <a:r>
              <a:rPr lang="en-GB" sz="1800" dirty="0">
                <a:effectLst/>
                <a:latin typeface="+mj-lt"/>
                <a:ea typeface="Calibri" panose="020F0502020204030204" pitchFamily="34" charset="0"/>
              </a:rPr>
              <a:t>that it was uncommon due to the misconception that ill mental health is a  ‘weakness’, and the fear of judgement, discrimination, confidentiality and stigma within the academic work setting (Fox &amp; Gasper, 2020). </a:t>
            </a:r>
          </a:p>
          <a:p>
            <a:endParaRPr lang="en-GB" sz="1800" dirty="0">
              <a:latin typeface="+mj-lt"/>
              <a:ea typeface="Calibri" panose="020F0502020204030204" pitchFamily="34" charset="0"/>
              <a:cs typeface="Times New Roman" panose="02020603050405020304" pitchFamily="18" charset="0"/>
            </a:endParaRPr>
          </a:p>
          <a:p>
            <a:r>
              <a:rPr lang="en-GB" sz="1800" dirty="0">
                <a:effectLst/>
                <a:latin typeface="+mj-lt"/>
                <a:ea typeface="Calibri" panose="020F0502020204030204" pitchFamily="34" charset="0"/>
                <a:cs typeface="Times New Roman" panose="02020603050405020304" pitchFamily="18" charset="0"/>
              </a:rPr>
              <a:t>The current study expands on research by …, focusing on academic staff. The aim of the research was to assess current levels of stigma and help seeking behaviour as well as seek to understand barriers to disclosing and experiences of mental ill health from an academic perspective</a:t>
            </a:r>
          </a:p>
          <a:p>
            <a:endParaRPr lang="en-GB" dirty="0"/>
          </a:p>
        </p:txBody>
      </p:sp>
      <p:sp>
        <p:nvSpPr>
          <p:cNvPr id="24" name="TextBox 23">
            <a:extLst>
              <a:ext uri="{FF2B5EF4-FFF2-40B4-BE49-F238E27FC236}">
                <a16:creationId xmlns:a16="http://schemas.microsoft.com/office/drawing/2014/main" id="{B701DA99-5872-B4FA-E9E9-3664BBA892C6}"/>
              </a:ext>
            </a:extLst>
          </p:cNvPr>
          <p:cNvSpPr txBox="1"/>
          <p:nvPr/>
        </p:nvSpPr>
        <p:spPr>
          <a:xfrm>
            <a:off x="21421073" y="12731260"/>
            <a:ext cx="7987914" cy="7879080"/>
          </a:xfrm>
          <a:prstGeom prst="rect">
            <a:avLst/>
          </a:prstGeom>
          <a:noFill/>
        </p:spPr>
        <p:txBody>
          <a:bodyPr wrap="square" rtlCol="0">
            <a:spAutoFit/>
          </a:bodyPr>
          <a:lstStyle/>
          <a:p>
            <a:r>
              <a:rPr lang="en-GB" sz="1800" dirty="0"/>
              <a:t>Both Quantitative and Qualitative analysis highlight the high level of fear and stigma still around relating to disclosing mental ill health and working within academia with a mental health diagnosis. Participants </a:t>
            </a:r>
            <a:r>
              <a:rPr lang="en-GB" sz="1800" dirty="0" err="1"/>
              <a:t>regualry</a:t>
            </a:r>
            <a:r>
              <a:rPr lang="en-GB" sz="1800" dirty="0"/>
              <a:t> discuss their concerns on how they would be viewed and the impact such disclosure would have on their career.</a:t>
            </a:r>
          </a:p>
          <a:p>
            <a:endParaRPr lang="en-GB" sz="1800" dirty="0"/>
          </a:p>
          <a:p>
            <a:r>
              <a:rPr lang="en-GB" sz="1800" dirty="0"/>
              <a:t>Participant recruitment was exceptionally difficult for this study – despite being a completely anonymous survey the supervisor received several anonymised messages via social media (where this was advertised in academic support networks with permission) that individuals were anxious that they would be identifiable. This level of concern is reflected within the results of the Military Stigma Scale with participants highlighting their worries about any diagnosis being on their records and what would happen with that information. </a:t>
            </a:r>
          </a:p>
          <a:p>
            <a:endParaRPr lang="en-GB" sz="1800" dirty="0"/>
          </a:p>
          <a:p>
            <a:r>
              <a:rPr lang="en-GB" sz="1800" dirty="0"/>
              <a:t>Those that discussed a positive response to disclosing mental ill health to their line manager also expressed the </a:t>
            </a:r>
            <a:r>
              <a:rPr lang="en-GB" sz="1800" dirty="0" err="1"/>
              <a:t>lackl</a:t>
            </a:r>
            <a:r>
              <a:rPr lang="en-GB" sz="1800" dirty="0"/>
              <a:t> of training on the line managers part. Despite having a good experience they felt line managers were not sure what to do with the information.</a:t>
            </a:r>
          </a:p>
          <a:p>
            <a:endParaRPr lang="en-GB" sz="1800" dirty="0"/>
          </a:p>
          <a:p>
            <a:r>
              <a:rPr lang="en-GB" sz="1800" dirty="0"/>
              <a:t>The experience of bullying was also rife amongst participants </a:t>
            </a:r>
          </a:p>
          <a:p>
            <a:endParaRPr lang="en-GB" sz="1800" dirty="0"/>
          </a:p>
          <a:p>
            <a:r>
              <a:rPr lang="en-GB" sz="2000" dirty="0">
                <a:solidFill>
                  <a:schemeClr val="accent3">
                    <a:lumMod val="60000"/>
                    <a:lumOff val="40000"/>
                  </a:schemeClr>
                </a:solidFill>
              </a:rPr>
              <a:t>Recommendations:</a:t>
            </a:r>
          </a:p>
          <a:p>
            <a:pPr marL="285750" indent="-285750">
              <a:buFont typeface="Arial" panose="020B0604020202020204" pitchFamily="34" charset="0"/>
              <a:buChar char="•"/>
            </a:pPr>
            <a:r>
              <a:rPr lang="en-GB" sz="1800" dirty="0"/>
              <a:t>Mental Health to be present in disability equality charters and EDI committee’s</a:t>
            </a:r>
          </a:p>
          <a:p>
            <a:pPr marL="285750" indent="-285750">
              <a:buFont typeface="Arial" panose="020B0604020202020204" pitchFamily="34" charset="0"/>
              <a:buChar char="•"/>
            </a:pPr>
            <a:r>
              <a:rPr lang="en-GB" sz="1800" dirty="0"/>
              <a:t>Line management training specific to Mental Health</a:t>
            </a:r>
          </a:p>
          <a:p>
            <a:pPr marL="285750" indent="-285750">
              <a:buFont typeface="Arial" panose="020B0604020202020204" pitchFamily="34" charset="0"/>
              <a:buChar char="•"/>
            </a:pPr>
            <a:r>
              <a:rPr lang="en-GB" sz="1800" dirty="0"/>
              <a:t>Clear anti-bullying policies that are followed through</a:t>
            </a:r>
          </a:p>
          <a:p>
            <a:pPr marL="285750" indent="-285750">
              <a:buFont typeface="Arial" panose="020B0604020202020204" pitchFamily="34" charset="0"/>
              <a:buChar char="•"/>
            </a:pPr>
            <a:r>
              <a:rPr lang="en-GB" sz="1800" dirty="0"/>
              <a:t>Occupational health recommendations to be completed and checked by HR</a:t>
            </a:r>
          </a:p>
          <a:p>
            <a:endParaRPr lang="en-GB" sz="1800" dirty="0"/>
          </a:p>
          <a:p>
            <a:pPr algn="ctr"/>
            <a:r>
              <a:rPr lang="en-GB" sz="1800" b="1" i="1" dirty="0">
                <a:solidFill>
                  <a:srgbClr val="63B72E"/>
                </a:solidFill>
              </a:rPr>
              <a:t>It is not possible to change ingrained stigma overnight but small steps can make a big difference.</a:t>
            </a:r>
          </a:p>
        </p:txBody>
      </p:sp>
    </p:spTree>
    <p:extLst>
      <p:ext uri="{BB962C8B-B14F-4D97-AF65-F5344CB8AC3E}">
        <p14:creationId xmlns:p14="http://schemas.microsoft.com/office/powerpoint/2010/main" val="2000947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054b6d94-e8c4-49da-a979-9242fd65d88a">
      <Terms xmlns="http://schemas.microsoft.com/office/infopath/2007/PartnerControls"/>
    </lcf76f155ced4ddcb4097134ff3c332f>
    <TaxCatchAll xmlns="b2b3b332-7c05-4c9e-ac88-8c84810ea636"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F212BEED14A7E4F9DACB66556D25188" ma:contentTypeVersion="18" ma:contentTypeDescription="Create a new document." ma:contentTypeScope="" ma:versionID="2029e520c3dd24b5704920f9d6eb5f7c">
  <xsd:schema xmlns:xsd="http://www.w3.org/2001/XMLSchema" xmlns:xs="http://www.w3.org/2001/XMLSchema" xmlns:p="http://schemas.microsoft.com/office/2006/metadata/properties" xmlns:ns2="054b6d94-e8c4-49da-a979-9242fd65d88a" xmlns:ns3="b2b3b332-7c05-4c9e-ac88-8c84810ea636" xmlns:ns4="90385aca-c051-4920-a543-a58a9099ea41" targetNamespace="http://schemas.microsoft.com/office/2006/metadata/properties" ma:root="true" ma:fieldsID="0a7069ab90841388829b31b285dc43b3" ns2:_="" ns3:_="" ns4:_="">
    <xsd:import namespace="054b6d94-e8c4-49da-a979-9242fd65d88a"/>
    <xsd:import namespace="b2b3b332-7c05-4c9e-ac88-8c84810ea636"/>
    <xsd:import namespace="90385aca-c051-4920-a543-a58a9099ea4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4:SharedWithUsers" minOccurs="0"/>
                <xsd:element ref="ns4:SharedWithDetails" minOccurs="0"/>
                <xsd:element ref="ns2:MediaServiceLocation"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54b6d94-e8c4-49da-a979-9242fd65d88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3620fc26-8289-4c02-81ef-e580eda00c72" ma:termSetId="09814cd3-568e-fe90-9814-8d621ff8fb84" ma:anchorId="fba54fb3-c3e1-fe81-a776-ca4b69148c4d" ma:open="true" ma:isKeyword="false">
      <xsd:complexType>
        <xsd:sequence>
          <xsd:element ref="pc:Terms" minOccurs="0" maxOccurs="1"/>
        </xsd:sequence>
      </xsd:complexType>
    </xsd:element>
    <xsd:element name="MediaServiceLocation" ma:index="22" nillable="true" ma:displayName="Location" ma:internalName="MediaServiceLocation" ma:readOnly="true">
      <xsd:simpleType>
        <xsd:restriction base="dms:Text"/>
      </xsd:simpleType>
    </xsd:element>
    <xsd:element name="MediaLengthInSeconds" ma:index="23" nillable="true" ma:displayName="MediaLengthInSeconds" ma:hidden="true" ma:internalName="MediaLengthInSeconds" ma:readOnly="true">
      <xsd:simpleType>
        <xsd:restriction base="dms:Unknown"/>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2b3b332-7c05-4c9e-ac88-8c84810ea636"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5da542d6-b093-448f-bee7-e5e5f054a4b1}" ma:internalName="TaxCatchAll" ma:showField="CatchAllData" ma:web="90385aca-c051-4920-a543-a58a9099ea41">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0385aca-c051-4920-a543-a58a9099ea41" elementFormDefault="qualified">
    <xsd:import namespace="http://schemas.microsoft.com/office/2006/documentManagement/types"/>
    <xsd:import namespace="http://schemas.microsoft.com/office/infopath/2007/PartnerControls"/>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27C6820-97F9-486E-8CF8-72675BCE46F9}">
  <ds:schemaRefs>
    <ds:schemaRef ds:uri="http://schemas.microsoft.com/office/2006/metadata/properties"/>
    <ds:schemaRef ds:uri="http://schemas.microsoft.com/office/infopath/2007/PartnerControls"/>
    <ds:schemaRef ds:uri="054b6d94-e8c4-49da-a979-9242fd65d88a"/>
    <ds:schemaRef ds:uri="b2b3b332-7c05-4c9e-ac88-8c84810ea636"/>
  </ds:schemaRefs>
</ds:datastoreItem>
</file>

<file path=customXml/itemProps2.xml><?xml version="1.0" encoding="utf-8"?>
<ds:datastoreItem xmlns:ds="http://schemas.openxmlformats.org/officeDocument/2006/customXml" ds:itemID="{8A3A4937-E5CA-43F7-AD2A-EF82FC7A81CB}">
  <ds:schemaRefs>
    <ds:schemaRef ds:uri="http://schemas.microsoft.com/sharepoint/v3/contenttype/forms"/>
  </ds:schemaRefs>
</ds:datastoreItem>
</file>

<file path=customXml/itemProps3.xml><?xml version="1.0" encoding="utf-8"?>
<ds:datastoreItem xmlns:ds="http://schemas.openxmlformats.org/officeDocument/2006/customXml" ds:itemID="{F4860ADB-8205-4992-B837-1334E39B085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54b6d94-e8c4-49da-a979-9242fd65d88a"/>
    <ds:schemaRef ds:uri="b2b3b332-7c05-4c9e-ac88-8c84810ea636"/>
    <ds:schemaRef ds:uri="90385aca-c051-4920-a543-a58a9099ea4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1286</TotalTime>
  <Words>1233</Words>
  <Application>Microsoft Office PowerPoint</Application>
  <PresentationFormat>Custom</PresentationFormat>
  <Paragraphs>85</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Eva</dc:creator>
  <cp:lastModifiedBy>Rosalyn Collings</cp:lastModifiedBy>
  <cp:revision>67</cp:revision>
  <cp:lastPrinted>2015-03-30T15:16:33Z</cp:lastPrinted>
  <dcterms:created xsi:type="dcterms:W3CDTF">2014-04-22T11:23:01Z</dcterms:created>
  <dcterms:modified xsi:type="dcterms:W3CDTF">2025-11-18T10:27:23Z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0x0101004F212BEED14A7E4F9DACB66556D25188</vt:lpwstr>
  </property>
</Properties>
</file>