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sldIdLst>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73B"/>
    <a:srgbClr val="FAF6EF"/>
    <a:srgbClr val="CFD4D8"/>
    <a:srgbClr val="9FA8B1"/>
    <a:srgbClr val="10263B"/>
    <a:srgbClr val="334A00"/>
    <a:srgbClr val="FFFFFF"/>
    <a:srgbClr val="D1E1AC"/>
    <a:srgbClr val="000000"/>
    <a:srgbClr val="92D4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autoAdjust="0"/>
    <p:restoredTop sz="86514" autoAdjust="0"/>
  </p:normalViewPr>
  <p:slideViewPr>
    <p:cSldViewPr snapToGrid="0" showGuides="1">
      <p:cViewPr varScale="1">
        <p:scale>
          <a:sx n="80" d="100"/>
          <a:sy n="80" d="100"/>
        </p:scale>
        <p:origin x="710"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AB730-C678-F54E-B0F5-84D0A197249E}"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208CF-6D31-B34E-9D95-EC615C533640}" type="slidenum">
              <a:rPr lang="en-US" smtClean="0"/>
              <a:t>‹#›</a:t>
            </a:fld>
            <a:endParaRPr lang="en-US"/>
          </a:p>
        </p:txBody>
      </p:sp>
    </p:spTree>
    <p:extLst>
      <p:ext uri="{BB962C8B-B14F-4D97-AF65-F5344CB8AC3E}">
        <p14:creationId xmlns:p14="http://schemas.microsoft.com/office/powerpoint/2010/main" val="70623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Worked in HE since January 2000</a:t>
            </a:r>
          </a:p>
          <a:p>
            <a:r>
              <a:rPr lang="en-GB" dirty="0"/>
              <a:t>First role was to collect First Destination Survey data at DMU – which then become Destinations of Leavers from HE (DLHE)</a:t>
            </a:r>
          </a:p>
          <a:p>
            <a:r>
              <a:rPr lang="en-GB" dirty="0"/>
              <a:t>Member of the AGCAS Graduate Labour Markets task group for 6 years</a:t>
            </a:r>
          </a:p>
          <a:p>
            <a:r>
              <a:rPr lang="en-GB" dirty="0"/>
              <a:t>Latterly, since March 2016 have been Associate Director at Nottingham, with responsibility for Business Information</a:t>
            </a:r>
          </a:p>
          <a:p>
            <a:r>
              <a:rPr lang="en-GB" dirty="0"/>
              <a:t>Collected last DLHE data in spring 2018 and since then have been a keen advocate of Graduate Outcomes survey</a:t>
            </a:r>
          </a:p>
        </p:txBody>
      </p:sp>
      <p:sp>
        <p:nvSpPr>
          <p:cNvPr id="4" name="Slide Number Placeholder 3"/>
          <p:cNvSpPr>
            <a:spLocks noGrp="1"/>
          </p:cNvSpPr>
          <p:nvPr>
            <p:ph type="sldNum" sz="quarter" idx="5"/>
          </p:nvPr>
        </p:nvSpPr>
        <p:spPr/>
        <p:txBody>
          <a:bodyPr/>
          <a:lstStyle/>
          <a:p>
            <a:fld id="{93B208CF-6D31-B34E-9D95-EC615C533640}" type="slidenum">
              <a:rPr lang="en-US" smtClean="0"/>
              <a:t>1</a:t>
            </a:fld>
            <a:endParaRPr lang="en-US"/>
          </a:p>
        </p:txBody>
      </p:sp>
    </p:spTree>
    <p:extLst>
      <p:ext uri="{BB962C8B-B14F-4D97-AF65-F5344CB8AC3E}">
        <p14:creationId xmlns:p14="http://schemas.microsoft.com/office/powerpoint/2010/main" val="1968091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look at how we use national comparisons</a:t>
            </a:r>
          </a:p>
          <a:p>
            <a:r>
              <a:rPr lang="en-GB" dirty="0"/>
              <a:t>* Regional graduate retention – 8% of students are taught in the East Midlands, but only 5.5% of those in highly roles are working in the East Midlands</a:t>
            </a:r>
          </a:p>
        </p:txBody>
      </p:sp>
      <p:sp>
        <p:nvSpPr>
          <p:cNvPr id="4" name="Slide Number Placeholder 3"/>
          <p:cNvSpPr>
            <a:spLocks noGrp="1"/>
          </p:cNvSpPr>
          <p:nvPr>
            <p:ph type="sldNum" sz="quarter" idx="5"/>
          </p:nvPr>
        </p:nvSpPr>
        <p:spPr/>
        <p:txBody>
          <a:bodyPr/>
          <a:lstStyle/>
          <a:p>
            <a:fld id="{93B208CF-6D31-B34E-9D95-EC615C533640}" type="slidenum">
              <a:rPr lang="en-US" smtClean="0"/>
              <a:t>10</a:t>
            </a:fld>
            <a:endParaRPr lang="en-US"/>
          </a:p>
        </p:txBody>
      </p:sp>
    </p:spTree>
    <p:extLst>
      <p:ext uri="{BB962C8B-B14F-4D97-AF65-F5344CB8AC3E}">
        <p14:creationId xmlns:p14="http://schemas.microsoft.com/office/powerpoint/2010/main" val="101144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can break this down to look at where graduates from the East Midlands universities go</a:t>
            </a:r>
          </a:p>
          <a:p>
            <a:pPr marL="171450" indent="-171450">
              <a:buFont typeface="Arial" panose="020B0604020202020204" pitchFamily="34" charset="0"/>
              <a:buChar char="•"/>
            </a:pPr>
            <a:r>
              <a:rPr lang="en-GB" dirty="0"/>
              <a:t>Between 35% and 40% of those working in highly skilled roles are in the East Midlands – other parts of the UK have higher levels of retention</a:t>
            </a:r>
          </a:p>
          <a:p>
            <a:pPr marL="171450" indent="-171450">
              <a:buFont typeface="Arial" panose="020B0604020202020204" pitchFamily="34" charset="0"/>
              <a:buChar char="•"/>
            </a:pPr>
            <a:r>
              <a:rPr lang="en-GB" dirty="0"/>
              <a:t>Helpful for measuring the impact of programmes to retain talent in the region</a:t>
            </a:r>
          </a:p>
          <a:p>
            <a:pPr marL="171450" indent="-171450">
              <a:buFont typeface="Arial" panose="020B0604020202020204" pitchFamily="34" charset="0"/>
              <a:buChar char="•"/>
            </a:pPr>
            <a:r>
              <a:rPr lang="en-GB" dirty="0"/>
              <a:t>When mapped against salary data, gives us an important message to share with recruiters (East Midlands has one of the lowest median and average salaries for HSW in the UK too)</a:t>
            </a:r>
          </a:p>
        </p:txBody>
      </p:sp>
      <p:sp>
        <p:nvSpPr>
          <p:cNvPr id="4" name="Slide Number Placeholder 3"/>
          <p:cNvSpPr>
            <a:spLocks noGrp="1"/>
          </p:cNvSpPr>
          <p:nvPr>
            <p:ph type="sldNum" sz="quarter" idx="5"/>
          </p:nvPr>
        </p:nvSpPr>
        <p:spPr/>
        <p:txBody>
          <a:bodyPr/>
          <a:lstStyle/>
          <a:p>
            <a:fld id="{93B208CF-6D31-B34E-9D95-EC615C533640}" type="slidenum">
              <a:rPr lang="en-US" smtClean="0"/>
              <a:t>11</a:t>
            </a:fld>
            <a:endParaRPr lang="en-US"/>
          </a:p>
        </p:txBody>
      </p:sp>
    </p:spTree>
    <p:extLst>
      <p:ext uri="{BB962C8B-B14F-4D97-AF65-F5344CB8AC3E}">
        <p14:creationId xmlns:p14="http://schemas.microsoft.com/office/powerpoint/2010/main" val="323574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Important to understand not only your score but your relative position too</a:t>
            </a:r>
          </a:p>
          <a:p>
            <a:pPr marL="171450" indent="-171450">
              <a:buFont typeface="Arial" panose="020B0604020202020204" pitchFamily="34" charset="0"/>
              <a:buChar char="•"/>
            </a:pPr>
            <a:r>
              <a:rPr lang="en-GB" i="0" dirty="0"/>
              <a:t>University of Nottingham Class of 2021 had outstanding score – 89% in highly skilled work or study – but lots of other people did too</a:t>
            </a:r>
          </a:p>
          <a:p>
            <a:pPr marL="171450" indent="-171450">
              <a:buFont typeface="Arial" panose="020B0604020202020204" pitchFamily="34" charset="0"/>
              <a:buChar char="•"/>
            </a:pPr>
            <a:r>
              <a:rPr lang="en-GB" i="0" dirty="0"/>
              <a:t>Use this slide to review where we are in the sector and how we compare Russell Group and Regional institutions too.</a:t>
            </a:r>
          </a:p>
          <a:p>
            <a:pPr marL="171450" indent="-171450">
              <a:buFont typeface="Arial" panose="020B0604020202020204" pitchFamily="34" charset="0"/>
              <a:buChar char="•"/>
            </a:pPr>
            <a:r>
              <a:rPr lang="en-GB" i="0" dirty="0"/>
              <a:t>This type of information is used by senior colleagues for planning purposes – how do we compare against our peers, what do we need to do to move up in the league tables?</a:t>
            </a:r>
          </a:p>
          <a:p>
            <a:pPr marL="171450" indent="-171450">
              <a:buFont typeface="Arial" panose="020B0604020202020204" pitchFamily="34" charset="0"/>
              <a:buChar char="•"/>
            </a:pPr>
            <a:r>
              <a:rPr lang="en-GB" i="0" dirty="0"/>
              <a:t>Also helpful to illuminate the tight banding of scores – 2.0% improvement moves Nottingham into the top 10 in the UK; 2.0% reduction in score moves Nottingham to 35</a:t>
            </a:r>
            <a:r>
              <a:rPr lang="en-GB" i="0" baseline="30000" dirty="0"/>
              <a:t>th</a:t>
            </a:r>
            <a:r>
              <a:rPr lang="en-GB" i="0" dirty="0"/>
              <a:t> in the UK</a:t>
            </a:r>
          </a:p>
        </p:txBody>
      </p:sp>
      <p:sp>
        <p:nvSpPr>
          <p:cNvPr id="4" name="Slide Number Placeholder 3"/>
          <p:cNvSpPr>
            <a:spLocks noGrp="1"/>
          </p:cNvSpPr>
          <p:nvPr>
            <p:ph type="sldNum" sz="quarter" idx="5"/>
          </p:nvPr>
        </p:nvSpPr>
        <p:spPr/>
        <p:txBody>
          <a:bodyPr/>
          <a:lstStyle/>
          <a:p>
            <a:fld id="{93B208CF-6D31-B34E-9D95-EC615C533640}" type="slidenum">
              <a:rPr lang="en-US" smtClean="0"/>
              <a:t>12</a:t>
            </a:fld>
            <a:endParaRPr lang="en-US"/>
          </a:p>
        </p:txBody>
      </p:sp>
    </p:spTree>
    <p:extLst>
      <p:ext uri="{BB962C8B-B14F-4D97-AF65-F5344CB8AC3E}">
        <p14:creationId xmlns:p14="http://schemas.microsoft.com/office/powerpoint/2010/main" val="286886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our internal dashboard</a:t>
            </a:r>
          </a:p>
          <a:p>
            <a:pPr marL="171450" indent="-171450">
              <a:buFont typeface="Arial" panose="020B0604020202020204" pitchFamily="34" charset="0"/>
              <a:buChar char="•"/>
            </a:pPr>
            <a:r>
              <a:rPr lang="en-GB" dirty="0"/>
              <a:t>Helpful to see who the highest scoring Schools are (and can do this at course level too)</a:t>
            </a:r>
          </a:p>
          <a:p>
            <a:pPr marL="171450" indent="-171450">
              <a:buFont typeface="Arial" panose="020B0604020202020204" pitchFamily="34" charset="0"/>
              <a:buChar char="•"/>
            </a:pPr>
            <a:r>
              <a:rPr lang="en-GB" dirty="0"/>
              <a:t>This isn’t a ‘stick’ tool; it’s there to see where we might need to make an intervention and to help Careers Consultants report facts back to Heads of School</a:t>
            </a:r>
          </a:p>
          <a:p>
            <a:pPr marL="171450" indent="-171450">
              <a:buFont typeface="Arial" panose="020B0604020202020204" pitchFamily="34" charset="0"/>
              <a:buChar char="•"/>
            </a:pPr>
            <a:r>
              <a:rPr lang="en-GB" dirty="0"/>
              <a:t>Employability Partnership Agreements – use this data to report scores and design enhancement plans</a:t>
            </a:r>
          </a:p>
        </p:txBody>
      </p:sp>
      <p:sp>
        <p:nvSpPr>
          <p:cNvPr id="4" name="Slide Number Placeholder 3"/>
          <p:cNvSpPr>
            <a:spLocks noGrp="1"/>
          </p:cNvSpPr>
          <p:nvPr>
            <p:ph type="sldNum" sz="quarter" idx="5"/>
          </p:nvPr>
        </p:nvSpPr>
        <p:spPr/>
        <p:txBody>
          <a:bodyPr/>
          <a:lstStyle/>
          <a:p>
            <a:fld id="{93B208CF-6D31-B34E-9D95-EC615C533640}" type="slidenum">
              <a:rPr lang="en-US" smtClean="0"/>
              <a:t>13</a:t>
            </a:fld>
            <a:endParaRPr lang="en-US"/>
          </a:p>
        </p:txBody>
      </p:sp>
    </p:spTree>
    <p:extLst>
      <p:ext uri="{BB962C8B-B14F-4D97-AF65-F5344CB8AC3E}">
        <p14:creationId xmlns:p14="http://schemas.microsoft.com/office/powerpoint/2010/main" val="133863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 Response Rates (League Table population)</a:t>
            </a:r>
          </a:p>
          <a:p>
            <a:pPr marL="171450" indent="-171450">
              <a:buFont typeface="Arial" panose="020B0604020202020204" pitchFamily="34" charset="0"/>
              <a:buChar char="•"/>
            </a:pPr>
            <a:r>
              <a:rPr lang="en-GB" dirty="0"/>
              <a:t>Not terrible, but could be better in certain areas</a:t>
            </a:r>
          </a:p>
          <a:p>
            <a:pPr marL="171450" indent="-171450">
              <a:buFont typeface="Arial" panose="020B0604020202020204" pitchFamily="34" charset="0"/>
              <a:buChar char="•"/>
            </a:pPr>
            <a:r>
              <a:rPr lang="en-GB" dirty="0"/>
              <a:t>Keen to do something to map response rate versus outcome</a:t>
            </a:r>
          </a:p>
          <a:p>
            <a:pPr marL="171450" indent="-171450">
              <a:buFont typeface="Arial" panose="020B0604020202020204" pitchFamily="34" charset="0"/>
              <a:buChar char="•"/>
            </a:pPr>
            <a:r>
              <a:rPr lang="en-GB" dirty="0"/>
              <a:t>Aware though that it’s far more complicated – what about entry tariff and exit qualification too?</a:t>
            </a:r>
          </a:p>
          <a:p>
            <a:pPr marL="171450" indent="-171450">
              <a:buFont typeface="Arial" panose="020B0604020202020204" pitchFamily="34" charset="0"/>
              <a:buChar char="•"/>
            </a:pPr>
            <a:r>
              <a:rPr lang="en-GB" dirty="0"/>
              <a:t>Helpful if we could do more to nudge people, IN THE COLLECTION WINDOW, to complete the survey</a:t>
            </a:r>
          </a:p>
        </p:txBody>
      </p:sp>
      <p:sp>
        <p:nvSpPr>
          <p:cNvPr id="4" name="Slide Number Placeholder 3"/>
          <p:cNvSpPr>
            <a:spLocks noGrp="1"/>
          </p:cNvSpPr>
          <p:nvPr>
            <p:ph type="sldNum" sz="quarter" idx="5"/>
          </p:nvPr>
        </p:nvSpPr>
        <p:spPr/>
        <p:txBody>
          <a:bodyPr/>
          <a:lstStyle/>
          <a:p>
            <a:fld id="{93B208CF-6D31-B34E-9D95-EC615C533640}" type="slidenum">
              <a:rPr lang="en-US" smtClean="0"/>
              <a:t>14</a:t>
            </a:fld>
            <a:endParaRPr lang="en-US"/>
          </a:p>
        </p:txBody>
      </p:sp>
    </p:spTree>
    <p:extLst>
      <p:ext uri="{BB962C8B-B14F-4D97-AF65-F5344CB8AC3E}">
        <p14:creationId xmlns:p14="http://schemas.microsoft.com/office/powerpoint/2010/main" val="337922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such an interesting source of information – yes it’s ‘dated’  by the time we can use it, but it’s still fascinating and relevant</a:t>
            </a:r>
          </a:p>
          <a:p>
            <a:r>
              <a:rPr lang="en-GB" dirty="0"/>
              <a:t>Because we have line by line data we can couple it with lots of other things – placement impact, degree attainment, entry qualifications, WP markers</a:t>
            </a:r>
          </a:p>
          <a:p>
            <a:r>
              <a:rPr lang="en-GB" dirty="0"/>
              <a:t>Don’t be afraid to try and visualise something – you’ll be surprised by what you come up with</a:t>
            </a:r>
          </a:p>
          <a:p>
            <a:r>
              <a:rPr lang="en-GB" dirty="0"/>
              <a:t>Think about the end user – is this for BI people, or is it a snapshot for UEB/Council member</a:t>
            </a:r>
          </a:p>
          <a:p>
            <a:r>
              <a:rPr lang="en-GB" dirty="0"/>
              <a:t>Shout up if you want to discuss / brainstorm – always happy to help</a:t>
            </a:r>
          </a:p>
          <a:p>
            <a:r>
              <a:rPr lang="en-GB" dirty="0"/>
              <a:t>Great advice from CB – once you’ve created it, use it again and again, and let people know it’s there. Self-service has been so helpful for us.</a:t>
            </a:r>
          </a:p>
        </p:txBody>
      </p:sp>
      <p:sp>
        <p:nvSpPr>
          <p:cNvPr id="4" name="Slide Number Placeholder 3"/>
          <p:cNvSpPr>
            <a:spLocks noGrp="1"/>
          </p:cNvSpPr>
          <p:nvPr>
            <p:ph type="sldNum" sz="quarter" idx="5"/>
          </p:nvPr>
        </p:nvSpPr>
        <p:spPr/>
        <p:txBody>
          <a:bodyPr/>
          <a:lstStyle/>
          <a:p>
            <a:fld id="{93B208CF-6D31-B34E-9D95-EC615C533640}" type="slidenum">
              <a:rPr lang="en-US" smtClean="0"/>
              <a:t>15</a:t>
            </a:fld>
            <a:endParaRPr lang="en-US"/>
          </a:p>
        </p:txBody>
      </p:sp>
    </p:spTree>
    <p:extLst>
      <p:ext uri="{BB962C8B-B14F-4D97-AF65-F5344CB8AC3E}">
        <p14:creationId xmlns:p14="http://schemas.microsoft.com/office/powerpoint/2010/main" val="316783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is fascinating – so rich, and flexible.</a:t>
            </a:r>
          </a:p>
          <a:p>
            <a:r>
              <a:rPr lang="en-GB" dirty="0"/>
              <a:t>Benefit to UK institutions is that they receive individual outcomes, making analysis so much more detailed</a:t>
            </a:r>
          </a:p>
          <a:p>
            <a:r>
              <a:rPr lang="en-GB" dirty="0"/>
              <a:t>Combined with other datasets, can do some really funky and useful things</a:t>
            </a:r>
          </a:p>
          <a:p>
            <a:r>
              <a:rPr lang="en-GB" dirty="0"/>
              <a:t>Think broadly about how to use the information – it’s the closing chapter in the story of the relationship between the individual and the institution</a:t>
            </a:r>
          </a:p>
        </p:txBody>
      </p:sp>
      <p:sp>
        <p:nvSpPr>
          <p:cNvPr id="4" name="Slide Number Placeholder 3"/>
          <p:cNvSpPr>
            <a:spLocks noGrp="1"/>
          </p:cNvSpPr>
          <p:nvPr>
            <p:ph type="sldNum" sz="quarter" idx="5"/>
          </p:nvPr>
        </p:nvSpPr>
        <p:spPr/>
        <p:txBody>
          <a:bodyPr/>
          <a:lstStyle/>
          <a:p>
            <a:fld id="{93B208CF-6D31-B34E-9D95-EC615C533640}" type="slidenum">
              <a:rPr lang="en-US" smtClean="0"/>
              <a:t>2</a:t>
            </a:fld>
            <a:endParaRPr lang="en-US"/>
          </a:p>
        </p:txBody>
      </p:sp>
    </p:spTree>
    <p:extLst>
      <p:ext uri="{BB962C8B-B14F-4D97-AF65-F5344CB8AC3E}">
        <p14:creationId xmlns:p14="http://schemas.microsoft.com/office/powerpoint/2010/main" val="344048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 years ago I produced institution level and faculty level booklets to share the data</a:t>
            </a:r>
          </a:p>
          <a:p>
            <a:pPr marL="171450" indent="-171450">
              <a:buFont typeface="Arial" panose="020B0604020202020204" pitchFamily="34" charset="0"/>
              <a:buChar char="•"/>
            </a:pPr>
            <a:r>
              <a:rPr lang="en-GB" dirty="0"/>
              <a:t>Overview of how the data had changed in previous years</a:t>
            </a:r>
          </a:p>
          <a:p>
            <a:pPr marL="171450" indent="-171450">
              <a:buFont typeface="Arial" panose="020B0604020202020204" pitchFamily="34" charset="0"/>
              <a:buChar char="•"/>
            </a:pPr>
            <a:r>
              <a:rPr lang="en-GB" dirty="0"/>
              <a:t>Charts showing percentage of graduates working / studying / unemployed / not seeking work</a:t>
            </a:r>
          </a:p>
          <a:p>
            <a:pPr marL="171450" indent="-171450">
              <a:buFont typeface="Arial" panose="020B0604020202020204" pitchFamily="34" charset="0"/>
              <a:buChar char="•"/>
            </a:pPr>
            <a:r>
              <a:rPr lang="en-GB" dirty="0"/>
              <a:t>Average salary</a:t>
            </a:r>
          </a:p>
          <a:p>
            <a:pPr marL="171450" indent="-171450">
              <a:buFont typeface="Arial" panose="020B0604020202020204" pitchFamily="34" charset="0"/>
              <a:buChar char="•"/>
            </a:pPr>
            <a:r>
              <a:rPr lang="en-GB" dirty="0"/>
              <a:t>Response rate</a:t>
            </a:r>
          </a:p>
          <a:p>
            <a:pPr marL="171450" indent="-171450">
              <a:buFont typeface="Arial" panose="020B0604020202020204" pitchFamily="34" charset="0"/>
              <a:buChar char="•"/>
            </a:pPr>
            <a:r>
              <a:rPr lang="en-GB" dirty="0"/>
              <a:t>Work by occupational level (traditional, modern, new, niche and non-graduate)</a:t>
            </a:r>
          </a:p>
          <a:p>
            <a:pPr marL="0" indent="0">
              <a:buFont typeface="Arial" panose="020B0604020202020204" pitchFamily="34" charset="0"/>
              <a:buNone/>
            </a:pPr>
            <a:r>
              <a:rPr lang="en-GB" dirty="0"/>
              <a:t>Excellent WDGD publication between Prospects and AGCAS was helpful to give national insight</a:t>
            </a:r>
          </a:p>
          <a:p>
            <a:pPr marL="0" indent="0">
              <a:buFont typeface="Arial" panose="020B0604020202020204" pitchFamily="34" charset="0"/>
              <a:buNone/>
            </a:pPr>
            <a:r>
              <a:rPr lang="en-GB" dirty="0"/>
              <a:t>One university produced a software product you could load your data into and run standard reports</a:t>
            </a:r>
          </a:p>
          <a:p>
            <a:pPr marL="0" indent="0">
              <a:buFont typeface="Arial" panose="020B0604020202020204" pitchFamily="34" charset="0"/>
              <a:buNone/>
            </a:pPr>
            <a:r>
              <a:rPr lang="en-GB" dirty="0"/>
              <a:t>Last 10 years – professional BI tools; dabbled with Tableau, now seriously involved in PowerBI.</a:t>
            </a:r>
          </a:p>
          <a:p>
            <a:pPr marL="171450" indent="-171450">
              <a:buFont typeface="Arial" panose="020B0604020202020204" pitchFamily="34" charset="0"/>
              <a:buChar char="•"/>
            </a:pPr>
            <a:r>
              <a:rPr lang="en-GB" dirty="0"/>
              <a:t>Benefit of an excellent BI team – innovation, inquisitive and attuned to what the institution and Careers Service need.</a:t>
            </a:r>
          </a:p>
          <a:p>
            <a:pPr marL="171450" indent="-171450">
              <a:buFont typeface="Arial" panose="020B0604020202020204" pitchFamily="34" charset="0"/>
              <a:buChar char="•"/>
            </a:pPr>
            <a:r>
              <a:rPr lang="en-GB" dirty="0"/>
              <a:t>National dataset bought each year – hugely helpful to compare subject  by subject, location by location etc.</a:t>
            </a:r>
          </a:p>
        </p:txBody>
      </p:sp>
      <p:sp>
        <p:nvSpPr>
          <p:cNvPr id="4" name="Slide Number Placeholder 3"/>
          <p:cNvSpPr>
            <a:spLocks noGrp="1"/>
          </p:cNvSpPr>
          <p:nvPr>
            <p:ph type="sldNum" sz="quarter" idx="5"/>
          </p:nvPr>
        </p:nvSpPr>
        <p:spPr/>
        <p:txBody>
          <a:bodyPr/>
          <a:lstStyle/>
          <a:p>
            <a:fld id="{93B208CF-6D31-B34E-9D95-EC615C533640}" type="slidenum">
              <a:rPr lang="en-US" smtClean="0"/>
              <a:t>3</a:t>
            </a:fld>
            <a:endParaRPr lang="en-US"/>
          </a:p>
        </p:txBody>
      </p:sp>
    </p:spTree>
    <p:extLst>
      <p:ext uri="{BB962C8B-B14F-4D97-AF65-F5344CB8AC3E}">
        <p14:creationId xmlns:p14="http://schemas.microsoft.com/office/powerpoint/2010/main" val="423324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level overview – the headline statistics</a:t>
            </a:r>
          </a:p>
          <a:p>
            <a:pPr marL="171450" indent="-171450">
              <a:buFont typeface="Arial" panose="020B0604020202020204" pitchFamily="34" charset="0"/>
              <a:buChar char="•"/>
            </a:pPr>
            <a:r>
              <a:rPr lang="en-GB" dirty="0"/>
              <a:t>Can drill down to look at year-by-year, or faculty-by-faculty and so on</a:t>
            </a:r>
          </a:p>
          <a:p>
            <a:pPr marL="171450" indent="-171450">
              <a:buFont typeface="Arial" panose="020B0604020202020204" pitchFamily="34" charset="0"/>
              <a:buChar char="•"/>
            </a:pPr>
            <a:r>
              <a:rPr lang="en-GB" dirty="0"/>
              <a:t>Helpful quick view, answers a lot of questions</a:t>
            </a:r>
          </a:p>
          <a:p>
            <a:pPr marL="171450" indent="-171450">
              <a:buFont typeface="Arial" panose="020B0604020202020204" pitchFamily="34" charset="0"/>
              <a:buChar char="•"/>
            </a:pPr>
            <a:r>
              <a:rPr lang="en-GB" dirty="0"/>
              <a:t>Designed to be copied and pasted if required!</a:t>
            </a:r>
          </a:p>
        </p:txBody>
      </p:sp>
      <p:sp>
        <p:nvSpPr>
          <p:cNvPr id="4" name="Slide Number Placeholder 3"/>
          <p:cNvSpPr>
            <a:spLocks noGrp="1"/>
          </p:cNvSpPr>
          <p:nvPr>
            <p:ph type="sldNum" sz="quarter" idx="5"/>
          </p:nvPr>
        </p:nvSpPr>
        <p:spPr/>
        <p:txBody>
          <a:bodyPr/>
          <a:lstStyle/>
          <a:p>
            <a:fld id="{93B208CF-6D31-B34E-9D95-EC615C533640}" type="slidenum">
              <a:rPr lang="en-US" smtClean="0"/>
              <a:t>4</a:t>
            </a:fld>
            <a:endParaRPr lang="en-US"/>
          </a:p>
        </p:txBody>
      </p:sp>
    </p:spTree>
    <p:extLst>
      <p:ext uri="{BB962C8B-B14F-4D97-AF65-F5344CB8AC3E}">
        <p14:creationId xmlns:p14="http://schemas.microsoft.com/office/powerpoint/2010/main" val="303113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5-year overview very helpful</a:t>
            </a:r>
          </a:p>
          <a:p>
            <a:pPr marL="171450" indent="-171450">
              <a:buFont typeface="Arial" panose="020B0604020202020204" pitchFamily="34" charset="0"/>
              <a:buChar char="•"/>
            </a:pPr>
            <a:r>
              <a:rPr lang="en-GB" dirty="0"/>
              <a:t>Team are preparing the Class of 2023 data (currently embargoed)</a:t>
            </a:r>
          </a:p>
          <a:p>
            <a:pPr marL="171450" indent="-171450">
              <a:buFont typeface="Arial" panose="020B0604020202020204" pitchFamily="34" charset="0"/>
              <a:buChar char="•"/>
            </a:pPr>
            <a:r>
              <a:rPr lang="en-GB" dirty="0"/>
              <a:t>For Nottingham, few signs of volatility – perhaps something to note in Activity on Track and Using Skills Learnt</a:t>
            </a:r>
          </a:p>
        </p:txBody>
      </p:sp>
      <p:sp>
        <p:nvSpPr>
          <p:cNvPr id="4" name="Slide Number Placeholder 3"/>
          <p:cNvSpPr>
            <a:spLocks noGrp="1"/>
          </p:cNvSpPr>
          <p:nvPr>
            <p:ph type="sldNum" sz="quarter" idx="5"/>
          </p:nvPr>
        </p:nvSpPr>
        <p:spPr/>
        <p:txBody>
          <a:bodyPr/>
          <a:lstStyle/>
          <a:p>
            <a:fld id="{93B208CF-6D31-B34E-9D95-EC615C533640}" type="slidenum">
              <a:rPr lang="en-US" smtClean="0"/>
              <a:t>5</a:t>
            </a:fld>
            <a:endParaRPr lang="en-US"/>
          </a:p>
        </p:txBody>
      </p:sp>
    </p:spTree>
    <p:extLst>
      <p:ext uri="{BB962C8B-B14F-4D97-AF65-F5344CB8AC3E}">
        <p14:creationId xmlns:p14="http://schemas.microsoft.com/office/powerpoint/2010/main" val="352550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Started to do more to share this info with students</a:t>
            </a:r>
          </a:p>
          <a:p>
            <a:pPr marL="171450" indent="-171450">
              <a:buFont typeface="Arial" panose="020B0604020202020204" pitchFamily="34" charset="0"/>
              <a:buChar char="•"/>
            </a:pPr>
            <a:r>
              <a:rPr lang="en-GB" dirty="0"/>
              <a:t>Stay Local Careers Fair – screen with BI team colleagues showing students outcomes</a:t>
            </a:r>
          </a:p>
          <a:p>
            <a:pPr marL="171450" indent="-171450">
              <a:buFont typeface="Arial" panose="020B0604020202020204" pitchFamily="34" charset="0"/>
              <a:buChar char="•"/>
            </a:pPr>
            <a:r>
              <a:rPr lang="en-GB" dirty="0"/>
              <a:t>Positive reinforcement – you are likely to get a ‘good’ job</a:t>
            </a:r>
          </a:p>
          <a:p>
            <a:pPr marL="171450" indent="-171450">
              <a:buFont typeface="Arial" panose="020B0604020202020204" pitchFamily="34" charset="0"/>
              <a:buChar char="•"/>
            </a:pPr>
            <a:r>
              <a:rPr lang="en-GB" dirty="0"/>
              <a:t>Employers / Roles / Industries – helps understand what predecessors have gone on to do</a:t>
            </a:r>
          </a:p>
          <a:p>
            <a:pPr marL="171450" indent="-171450">
              <a:buFont typeface="Arial" panose="020B0604020202020204" pitchFamily="34" charset="0"/>
              <a:buChar char="•"/>
            </a:pPr>
            <a:r>
              <a:rPr lang="en-GB" dirty="0"/>
              <a:t>Earnings – have you got an offer from an employer? Is it a fair offer?</a:t>
            </a:r>
          </a:p>
        </p:txBody>
      </p:sp>
      <p:sp>
        <p:nvSpPr>
          <p:cNvPr id="4" name="Slide Number Placeholder 3"/>
          <p:cNvSpPr>
            <a:spLocks noGrp="1"/>
          </p:cNvSpPr>
          <p:nvPr>
            <p:ph type="sldNum" sz="quarter" idx="5"/>
          </p:nvPr>
        </p:nvSpPr>
        <p:spPr/>
        <p:txBody>
          <a:bodyPr/>
          <a:lstStyle/>
          <a:p>
            <a:fld id="{93B208CF-6D31-B34E-9D95-EC615C533640}" type="slidenum">
              <a:rPr lang="en-US" smtClean="0"/>
              <a:t>6</a:t>
            </a:fld>
            <a:endParaRPr lang="en-US"/>
          </a:p>
        </p:txBody>
      </p:sp>
    </p:spTree>
    <p:extLst>
      <p:ext uri="{BB962C8B-B14F-4D97-AF65-F5344CB8AC3E}">
        <p14:creationId xmlns:p14="http://schemas.microsoft.com/office/powerpoint/2010/main" val="326777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do our graduates go on to work for?</a:t>
            </a:r>
          </a:p>
          <a:p>
            <a:pPr marL="171450" indent="-171450">
              <a:buFont typeface="Arial" panose="020B0604020202020204" pitchFamily="34" charset="0"/>
              <a:buChar char="•"/>
            </a:pPr>
            <a:r>
              <a:rPr lang="en-GB" dirty="0"/>
              <a:t>Complicated and busy chart, so focused this on Class of 2022 for Faculty of Engineering, and those in highly skilled work</a:t>
            </a:r>
          </a:p>
          <a:p>
            <a:pPr marL="171450" indent="-171450">
              <a:buFont typeface="Arial" panose="020B0604020202020204" pitchFamily="34" charset="0"/>
              <a:buChar char="•"/>
            </a:pPr>
            <a:r>
              <a:rPr lang="en-GB" dirty="0"/>
              <a:t>Gives an idea as to who recruits Nottingham graduates – inspires prospective and current students, informs finalists and recent graduates</a:t>
            </a:r>
          </a:p>
          <a:p>
            <a:pPr marL="0" indent="0">
              <a:buFont typeface="Arial" panose="020B0604020202020204" pitchFamily="34" charset="0"/>
              <a:buNone/>
            </a:pPr>
            <a:r>
              <a:rPr lang="en-GB" dirty="0"/>
              <a:t>Also helps with our Business Development activity</a:t>
            </a:r>
          </a:p>
          <a:p>
            <a:pPr marL="171450" indent="-171450">
              <a:buFont typeface="Arial" panose="020B0604020202020204" pitchFamily="34" charset="0"/>
              <a:buChar char="•"/>
            </a:pPr>
            <a:r>
              <a:rPr lang="en-GB" dirty="0"/>
              <a:t>Are there recruiters hiring Nottingham students and graduates, that we don’t have a relationship with?</a:t>
            </a:r>
          </a:p>
          <a:p>
            <a:pPr marL="171450" indent="-171450">
              <a:buFont typeface="Arial" panose="020B0604020202020204" pitchFamily="34" charset="0"/>
              <a:buChar char="•"/>
            </a:pPr>
            <a:r>
              <a:rPr lang="en-GB" dirty="0"/>
              <a:t>Are there recruiters who do lots with us, not represented on that list? And if so why is that?</a:t>
            </a:r>
          </a:p>
        </p:txBody>
      </p:sp>
      <p:sp>
        <p:nvSpPr>
          <p:cNvPr id="4" name="Slide Number Placeholder 3"/>
          <p:cNvSpPr>
            <a:spLocks noGrp="1"/>
          </p:cNvSpPr>
          <p:nvPr>
            <p:ph type="sldNum" sz="quarter" idx="5"/>
          </p:nvPr>
        </p:nvSpPr>
        <p:spPr/>
        <p:txBody>
          <a:bodyPr/>
          <a:lstStyle/>
          <a:p>
            <a:fld id="{93B208CF-6D31-B34E-9D95-EC615C533640}" type="slidenum">
              <a:rPr lang="en-US" smtClean="0"/>
              <a:t>7</a:t>
            </a:fld>
            <a:endParaRPr lang="en-US"/>
          </a:p>
        </p:txBody>
      </p:sp>
    </p:spTree>
    <p:extLst>
      <p:ext uri="{BB962C8B-B14F-4D97-AF65-F5344CB8AC3E}">
        <p14:creationId xmlns:p14="http://schemas.microsoft.com/office/powerpoint/2010/main" val="160880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what type of jobs did our Class of 2022 Engineering graduates go on to do?</a:t>
            </a:r>
          </a:p>
          <a:p>
            <a:pPr marL="171450" indent="-171450">
              <a:buFont typeface="Arial" panose="020B0604020202020204" pitchFamily="34" charset="0"/>
              <a:buChar char="•"/>
            </a:pPr>
            <a:r>
              <a:rPr lang="en-GB" dirty="0"/>
              <a:t>Uses the Standard Occupational Classification – done centrally, so should be consistently applied across all institutions</a:t>
            </a:r>
          </a:p>
          <a:p>
            <a:pPr marL="171450" indent="-171450">
              <a:buFont typeface="Arial" panose="020B0604020202020204" pitchFamily="34" charset="0"/>
              <a:buChar char="•"/>
            </a:pPr>
            <a:r>
              <a:rPr lang="en-GB" dirty="0"/>
              <a:t>Helpful to show at Level 3 and Level 4 – breaks down the type of Engineering Professional roles for example</a:t>
            </a:r>
          </a:p>
          <a:p>
            <a:pPr marL="171450" indent="-171450">
              <a:buFont typeface="Arial" panose="020B0604020202020204" pitchFamily="34" charset="0"/>
              <a:buChar char="•"/>
            </a:pPr>
            <a:r>
              <a:rPr lang="en-GB" dirty="0"/>
              <a:t>Very helpful to demonstrate to students, also good for academic colleagues to see where their alumni are</a:t>
            </a:r>
          </a:p>
        </p:txBody>
      </p:sp>
      <p:sp>
        <p:nvSpPr>
          <p:cNvPr id="4" name="Slide Number Placeholder 3"/>
          <p:cNvSpPr>
            <a:spLocks noGrp="1"/>
          </p:cNvSpPr>
          <p:nvPr>
            <p:ph type="sldNum" sz="quarter" idx="5"/>
          </p:nvPr>
        </p:nvSpPr>
        <p:spPr/>
        <p:txBody>
          <a:bodyPr/>
          <a:lstStyle/>
          <a:p>
            <a:fld id="{93B208CF-6D31-B34E-9D95-EC615C533640}" type="slidenum">
              <a:rPr lang="en-US" smtClean="0"/>
              <a:t>8</a:t>
            </a:fld>
            <a:endParaRPr lang="en-US"/>
          </a:p>
        </p:txBody>
      </p:sp>
    </p:spTree>
    <p:extLst>
      <p:ext uri="{BB962C8B-B14F-4D97-AF65-F5344CB8AC3E}">
        <p14:creationId xmlns:p14="http://schemas.microsoft.com/office/powerpoint/2010/main" val="105533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Whereabouts do our graduates go?</a:t>
            </a:r>
          </a:p>
          <a:p>
            <a:pPr marL="171450" indent="-171450">
              <a:buFont typeface="Arial" panose="020B0604020202020204" pitchFamily="34" charset="0"/>
              <a:buChar char="•"/>
            </a:pPr>
            <a:r>
              <a:rPr lang="en-GB" dirty="0"/>
              <a:t>Again, focusing on the Class of 2022</a:t>
            </a:r>
          </a:p>
          <a:p>
            <a:pPr marL="171450" indent="-171450">
              <a:buFont typeface="Arial" panose="020B0604020202020204" pitchFamily="34" charset="0"/>
              <a:buChar char="•"/>
            </a:pPr>
            <a:r>
              <a:rPr lang="en-GB" dirty="0"/>
              <a:t>Regional retention of graduates is an issue in the East Midlands – one of, if not the lowest level, in the UK</a:t>
            </a:r>
          </a:p>
          <a:p>
            <a:pPr marL="171450" indent="-171450">
              <a:buFont typeface="Arial" panose="020B0604020202020204" pitchFamily="34" charset="0"/>
              <a:buChar char="•"/>
            </a:pPr>
            <a:r>
              <a:rPr lang="en-GB" dirty="0"/>
              <a:t>London and the South East are a big draw (back home?)</a:t>
            </a:r>
          </a:p>
          <a:p>
            <a:pPr marL="171450" indent="-171450">
              <a:buFont typeface="Arial" panose="020B0604020202020204" pitchFamily="34" charset="0"/>
              <a:buChar char="•"/>
            </a:pPr>
            <a:r>
              <a:rPr lang="en-GB" dirty="0"/>
              <a:t>Useful to see UK hot spots – and being able to break this down by Faculty and School is helpful</a:t>
            </a:r>
          </a:p>
          <a:p>
            <a:pPr marL="171450" indent="-171450">
              <a:buFont typeface="Arial" panose="020B0604020202020204" pitchFamily="34" charset="0"/>
              <a:buChar char="•"/>
            </a:pPr>
            <a:r>
              <a:rPr lang="en-GB" dirty="0"/>
              <a:t>Medicine and Health Science almost exclusively East Midlands and London, whereas Arts much broader spread</a:t>
            </a:r>
          </a:p>
        </p:txBody>
      </p:sp>
      <p:sp>
        <p:nvSpPr>
          <p:cNvPr id="4" name="Slide Number Placeholder 3"/>
          <p:cNvSpPr>
            <a:spLocks noGrp="1"/>
          </p:cNvSpPr>
          <p:nvPr>
            <p:ph type="sldNum" sz="quarter" idx="5"/>
          </p:nvPr>
        </p:nvSpPr>
        <p:spPr/>
        <p:txBody>
          <a:bodyPr/>
          <a:lstStyle/>
          <a:p>
            <a:fld id="{93B208CF-6D31-B34E-9D95-EC615C533640}" type="slidenum">
              <a:rPr lang="en-US" smtClean="0"/>
              <a:t>9</a:t>
            </a:fld>
            <a:endParaRPr lang="en-US"/>
          </a:p>
        </p:txBody>
      </p:sp>
    </p:spTree>
    <p:extLst>
      <p:ext uri="{BB962C8B-B14F-4D97-AF65-F5344CB8AC3E}">
        <p14:creationId xmlns:p14="http://schemas.microsoft.com/office/powerpoint/2010/main" val="1976744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lvl1pPr>
          </a:lstStyle>
          <a:p>
            <a:r>
              <a:rPr lang="en-GB" dirty="0"/>
              <a:t>The title of your presentation goes here</a:t>
            </a:r>
            <a:endParaRPr lang="en-US" dirty="0"/>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1568672638"/>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utton_Bonington">
    <p:spTree>
      <p:nvGrpSpPr>
        <p:cNvPr id="1" name=""/>
        <p:cNvGrpSpPr/>
        <p:nvPr/>
      </p:nvGrpSpPr>
      <p:grpSpPr>
        <a:xfrm>
          <a:off x="0" y="0"/>
          <a:ext cx="0" cy="0"/>
          <a:chOff x="0" y="0"/>
          <a:chExt cx="0" cy="0"/>
        </a:xfrm>
      </p:grpSpPr>
      <p:pic>
        <p:nvPicPr>
          <p:cNvPr id="10" name="Picture 9" descr="A view of the Sutton Bonington campus on a bright day">
            <a:extLst>
              <a:ext uri="{FF2B5EF4-FFF2-40B4-BE49-F238E27FC236}">
                <a16:creationId xmlns:a16="http://schemas.microsoft.com/office/drawing/2014/main" id="{7B4A215F-5265-E937-A182-3ADB3161F9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89"/>
            <a:ext cx="12192000" cy="6864789"/>
          </a:xfrm>
          <a:prstGeom prst="rect">
            <a:avLst/>
          </a:prstGeom>
        </p:spPr>
      </p:pic>
      <p:sp>
        <p:nvSpPr>
          <p:cNvPr id="2" name="Rectangle 1">
            <a:extLst>
              <a:ext uri="{FF2B5EF4-FFF2-40B4-BE49-F238E27FC236}">
                <a16:creationId xmlns:a16="http://schemas.microsoft.com/office/drawing/2014/main" id="{F460E3A8-D46A-44E5-62CB-ED130CE69E4E}"/>
              </a:ext>
              <a:ext uri="{C183D7F6-B498-43B3-948B-1728B52AA6E4}">
                <adec:decorative xmlns:adec="http://schemas.microsoft.com/office/drawing/2017/decorative" val="1"/>
              </a:ext>
            </a:extLst>
          </p:cNvPr>
          <p:cNvSpPr/>
          <p:nvPr userDrawn="1"/>
        </p:nvSpPr>
        <p:spPr>
          <a:xfrm>
            <a:off x="0" y="-6789"/>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93224729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Jubilee">
    <p:spTree>
      <p:nvGrpSpPr>
        <p:cNvPr id="1" name=""/>
        <p:cNvGrpSpPr/>
        <p:nvPr/>
      </p:nvGrpSpPr>
      <p:grpSpPr>
        <a:xfrm>
          <a:off x="0" y="0"/>
          <a:ext cx="0" cy="0"/>
          <a:chOff x="0" y="0"/>
          <a:chExt cx="0" cy="0"/>
        </a:xfrm>
      </p:grpSpPr>
      <p:pic>
        <p:nvPicPr>
          <p:cNvPr id="6" name="Picture 5" descr="A view of the Jubilee campus with the buildings reflecting in the water.">
            <a:extLst>
              <a:ext uri="{FF2B5EF4-FFF2-40B4-BE49-F238E27FC236}">
                <a16:creationId xmlns:a16="http://schemas.microsoft.com/office/drawing/2014/main" id="{77FD8D84-1679-38C7-0289-DCCDBBF42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E28E206-4F63-08F4-8670-D6D0CE43DA30}"/>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8882071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stainability">
    <p:spTree>
      <p:nvGrpSpPr>
        <p:cNvPr id="1" name=""/>
        <p:cNvGrpSpPr/>
        <p:nvPr/>
      </p:nvGrpSpPr>
      <p:grpSpPr>
        <a:xfrm>
          <a:off x="0" y="0"/>
          <a:ext cx="0" cy="0"/>
          <a:chOff x="0" y="0"/>
          <a:chExt cx="0" cy="0"/>
        </a:xfrm>
      </p:grpSpPr>
      <p:pic>
        <p:nvPicPr>
          <p:cNvPr id="3" name="Picture 2" descr="A blue sky with the GSK Building, Jubilee Campus. This represents sustainability.">
            <a:extLst>
              <a:ext uri="{FF2B5EF4-FFF2-40B4-BE49-F238E27FC236}">
                <a16:creationId xmlns:a16="http://schemas.microsoft.com/office/drawing/2014/main" id="{8E0A4445-18E5-C130-2732-8D176717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grpSp>
        <p:nvGrpSpPr>
          <p:cNvPr id="4" name="Group 3" descr="University of Nottingham logo">
            <a:extLst>
              <a:ext uri="{FF2B5EF4-FFF2-40B4-BE49-F238E27FC236}">
                <a16:creationId xmlns:a16="http://schemas.microsoft.com/office/drawing/2014/main" id="{B3F55132-FFB5-5664-C457-AAEEBC1C9461}"/>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E56D2AD0-5B66-68D3-EC24-8D74D025FE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450" y="1526601"/>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450" y="3474734"/>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372" y="4594902"/>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66907683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research_2">
    <p:spTree>
      <p:nvGrpSpPr>
        <p:cNvPr id="1" name=""/>
        <p:cNvGrpSpPr/>
        <p:nvPr/>
      </p:nvGrpSpPr>
      <p:grpSpPr>
        <a:xfrm>
          <a:off x="0" y="0"/>
          <a:ext cx="0" cy="0"/>
          <a:chOff x="0" y="0"/>
          <a:chExt cx="0" cy="0"/>
        </a:xfrm>
      </p:grpSpPr>
      <p:pic>
        <p:nvPicPr>
          <p:cNvPr id="11" name="Picture 10" descr="Close up image of a solder iron and circuit board representing research and the university">
            <a:extLst>
              <a:ext uri="{FF2B5EF4-FFF2-40B4-BE49-F238E27FC236}">
                <a16:creationId xmlns:a16="http://schemas.microsoft.com/office/drawing/2014/main" id="{B2FCE108-38BB-55A0-EDF7-8C89407783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Rectangle 1">
            <a:extLst>
              <a:ext uri="{FF2B5EF4-FFF2-40B4-BE49-F238E27FC236}">
                <a16:creationId xmlns:a16="http://schemas.microsoft.com/office/drawing/2014/main" id="{CA88DF4C-B16B-F94B-4B24-CA9F60B9B474}"/>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1954F94-8460-0421-7AB1-DA51CF9FF5B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5" name="Subtitle 2">
            <a:extLst>
              <a:ext uri="{FF2B5EF4-FFF2-40B4-BE49-F238E27FC236}">
                <a16:creationId xmlns:a16="http://schemas.microsoft.com/office/drawing/2014/main" id="{55D9DFDB-5A7C-D207-F19E-20F14279B08B}"/>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920E116F-B78E-E6CF-85BA-9F027A61F56F}"/>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9" name="Picture Placeholder 2" descr="Partner logo.">
            <a:extLst>
              <a:ext uri="{FF2B5EF4-FFF2-40B4-BE49-F238E27FC236}">
                <a16:creationId xmlns:a16="http://schemas.microsoft.com/office/drawing/2014/main" id="{8B1269C2-F17F-E221-0E5A-FBA04F2F119E}"/>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73833407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research_3">
    <p:spTree>
      <p:nvGrpSpPr>
        <p:cNvPr id="1" name=""/>
        <p:cNvGrpSpPr/>
        <p:nvPr/>
      </p:nvGrpSpPr>
      <p:grpSpPr>
        <a:xfrm>
          <a:off x="0" y="0"/>
          <a:ext cx="0" cy="0"/>
          <a:chOff x="0" y="0"/>
          <a:chExt cx="0" cy="0"/>
        </a:xfrm>
      </p:grpSpPr>
      <p:pic>
        <p:nvPicPr>
          <p:cNvPr id="3" name="Picture 2" descr="A close up image of a Petri dish representing research at the university.">
            <a:extLst>
              <a:ext uri="{FF2B5EF4-FFF2-40B4-BE49-F238E27FC236}">
                <a16:creationId xmlns:a16="http://schemas.microsoft.com/office/drawing/2014/main" id="{960DD3FF-75B1-18A9-9303-69E04FC310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a:extLst>
              <a:ext uri="{FF2B5EF4-FFF2-40B4-BE49-F238E27FC236}">
                <a16:creationId xmlns:a16="http://schemas.microsoft.com/office/drawing/2014/main" id="{C56850A0-B8B9-FF66-3068-158E81F693A1}"/>
              </a:ext>
              <a:ext uri="{C183D7F6-B498-43B3-948B-1728B52AA6E4}">
                <adec:decorative xmlns:adec="http://schemas.microsoft.com/office/drawing/2017/decorative" val="1"/>
              </a:ext>
            </a:extLst>
          </p:cNvPr>
          <p:cNvSpPr/>
          <p:nvPr userDrawn="1"/>
        </p:nvSpPr>
        <p:spPr>
          <a:xfrm>
            <a:off x="0" y="0"/>
            <a:ext cx="6096000" cy="6858000"/>
          </a:xfrm>
          <a:prstGeom prst="rect">
            <a:avLst/>
          </a:prstGeom>
          <a:gradFill>
            <a:gsLst>
              <a:gs pos="68000">
                <a:schemeClr val="bg1">
                  <a:alpha val="77000"/>
                </a:schemeClr>
              </a:gs>
              <a:gs pos="0">
                <a:schemeClr val="bg1">
                  <a:alpha val="90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University of Nottingham logo">
            <a:extLst>
              <a:ext uri="{FF2B5EF4-FFF2-40B4-BE49-F238E27FC236}">
                <a16:creationId xmlns:a16="http://schemas.microsoft.com/office/drawing/2014/main" id="{FE1D6E92-5290-1C2E-0615-02172335E21D}"/>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3751951F-6AEC-26B3-51D3-81A4705EA8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7" name="Title 1">
            <a:extLst>
              <a:ext uri="{FF2B5EF4-FFF2-40B4-BE49-F238E27FC236}">
                <a16:creationId xmlns:a16="http://schemas.microsoft.com/office/drawing/2014/main" id="{51C3934D-A361-752E-306D-CABE6FAC90D1}"/>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8" name="Subtitle 2">
            <a:extLst>
              <a:ext uri="{FF2B5EF4-FFF2-40B4-BE49-F238E27FC236}">
                <a16:creationId xmlns:a16="http://schemas.microsoft.com/office/drawing/2014/main" id="{3E713FE3-C318-030C-E350-B79800091D70}"/>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2" name="Text Placeholder 9">
            <a:extLst>
              <a:ext uri="{FF2B5EF4-FFF2-40B4-BE49-F238E27FC236}">
                <a16:creationId xmlns:a16="http://schemas.microsoft.com/office/drawing/2014/main" id="{64A1B2BA-B0FF-65C8-752C-032EA5940AB5}"/>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1" name="Picture Placeholder 2" descr="Partner logo.">
            <a:extLst>
              <a:ext uri="{FF2B5EF4-FFF2-40B4-BE49-F238E27FC236}">
                <a16:creationId xmlns:a16="http://schemas.microsoft.com/office/drawing/2014/main" id="{E868E9B4-6EE2-4451-F95E-40AABDC86B3B}"/>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52259622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knowledge_exchange">
    <p:spTree>
      <p:nvGrpSpPr>
        <p:cNvPr id="1" name=""/>
        <p:cNvGrpSpPr/>
        <p:nvPr/>
      </p:nvGrpSpPr>
      <p:grpSpPr>
        <a:xfrm>
          <a:off x="0" y="0"/>
          <a:ext cx="0" cy="0"/>
          <a:chOff x="0" y="0"/>
          <a:chExt cx="0" cy="0"/>
        </a:xfrm>
      </p:grpSpPr>
      <p:pic>
        <p:nvPicPr>
          <p:cNvPr id="19" name="Picture 18" descr="A group of students with a lecturer in a classroom">
            <a:extLst>
              <a:ext uri="{FF2B5EF4-FFF2-40B4-BE49-F238E27FC236}">
                <a16:creationId xmlns:a16="http://schemas.microsoft.com/office/drawing/2014/main" id="{ACBFB2E8-6E89-BBAA-618E-AEFB63004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Rectangle 10">
            <a:extLst>
              <a:ext uri="{FF2B5EF4-FFF2-40B4-BE49-F238E27FC236}">
                <a16:creationId xmlns:a16="http://schemas.microsoft.com/office/drawing/2014/main" id="{B19D4243-D09B-4010-00ED-52DEA9510D1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alpha val="7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University of Nottingham logo">
            <a:extLst>
              <a:ext uri="{FF2B5EF4-FFF2-40B4-BE49-F238E27FC236}">
                <a16:creationId xmlns:a16="http://schemas.microsoft.com/office/drawing/2014/main" id="{99F41044-EE70-E9F2-8436-AFD161FB20CE}"/>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06622354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faculty_arts">
    <p:spTree>
      <p:nvGrpSpPr>
        <p:cNvPr id="1" name=""/>
        <p:cNvGrpSpPr/>
        <p:nvPr/>
      </p:nvGrpSpPr>
      <p:grpSpPr>
        <a:xfrm>
          <a:off x="0" y="0"/>
          <a:ext cx="0" cy="0"/>
          <a:chOff x="0" y="0"/>
          <a:chExt cx="0" cy="0"/>
        </a:xfrm>
      </p:grpSpPr>
      <p:pic>
        <p:nvPicPr>
          <p:cNvPr id="5" name="Picture 4" descr="Student indoor looking at printed posters to represent the arts faculty at the university">
            <a:extLst>
              <a:ext uri="{FF2B5EF4-FFF2-40B4-BE49-F238E27FC236}">
                <a16:creationId xmlns:a16="http://schemas.microsoft.com/office/drawing/2014/main" id="{9C68E323-7A9A-640F-9BA6-836C099A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8BABB96-EBB8-3E88-4702-73479B334BB3}"/>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14686114-02E6-D92C-A5FC-B12555FEF7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595385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faculty_social_sciences">
    <p:spTree>
      <p:nvGrpSpPr>
        <p:cNvPr id="1" name=""/>
        <p:cNvGrpSpPr/>
        <p:nvPr/>
      </p:nvGrpSpPr>
      <p:grpSpPr>
        <a:xfrm>
          <a:off x="0" y="0"/>
          <a:ext cx="0" cy="0"/>
          <a:chOff x="0" y="0"/>
          <a:chExt cx="0" cy="0"/>
        </a:xfrm>
      </p:grpSpPr>
      <p:pic>
        <p:nvPicPr>
          <p:cNvPr id="5" name="Picture 4" descr="A student sitting in a library reading a book to represent social sciences faculty">
            <a:extLst>
              <a:ext uri="{FF2B5EF4-FFF2-40B4-BE49-F238E27FC236}">
                <a16:creationId xmlns:a16="http://schemas.microsoft.com/office/drawing/2014/main" id="{B565E0CA-EE73-59A5-7B15-8184F1AF3A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 y="0"/>
            <a:ext cx="12197032" cy="6858000"/>
          </a:xfrm>
          <a:prstGeom prst="rect">
            <a:avLst/>
          </a:prstGeom>
        </p:spPr>
      </p:pic>
      <p:sp>
        <p:nvSpPr>
          <p:cNvPr id="3" name="Rectangle 2">
            <a:extLst>
              <a:ext uri="{FF2B5EF4-FFF2-40B4-BE49-F238E27FC236}">
                <a16:creationId xmlns:a16="http://schemas.microsoft.com/office/drawing/2014/main" id="{368267CD-D760-80CB-6ECD-FEC9C289190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The University of Nottingham logo.">
            <a:extLst>
              <a:ext uri="{FF2B5EF4-FFF2-40B4-BE49-F238E27FC236}">
                <a16:creationId xmlns:a16="http://schemas.microsoft.com/office/drawing/2014/main" id="{F5B6BDB7-93E8-A9D5-A974-108B82ACE397}"/>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166665572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faculty_engineering">
    <p:spTree>
      <p:nvGrpSpPr>
        <p:cNvPr id="1" name=""/>
        <p:cNvGrpSpPr/>
        <p:nvPr/>
      </p:nvGrpSpPr>
      <p:grpSpPr>
        <a:xfrm>
          <a:off x="0" y="0"/>
          <a:ext cx="0" cy="0"/>
          <a:chOff x="0" y="0"/>
          <a:chExt cx="0" cy="0"/>
        </a:xfrm>
      </p:grpSpPr>
      <p:pic>
        <p:nvPicPr>
          <p:cNvPr id="11" name="Picture 10" descr="A picture containing person wearing goggles while operating machinery to represent the engineering faculty">
            <a:extLst>
              <a:ext uri="{FF2B5EF4-FFF2-40B4-BE49-F238E27FC236}">
                <a16:creationId xmlns:a16="http://schemas.microsoft.com/office/drawing/2014/main" id="{937042E3-1F94-D876-D855-C0086C1E1D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 name="Rectangle 2">
            <a:extLst>
              <a:ext uri="{FF2B5EF4-FFF2-40B4-BE49-F238E27FC236}">
                <a16:creationId xmlns:a16="http://schemas.microsoft.com/office/drawing/2014/main" id="{BAC677D0-4A7D-B2D4-5884-B7CA0698A545}"/>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52000">
                <a:schemeClr val="bg1">
                  <a:alpha val="60000"/>
                </a:schemeClr>
              </a:gs>
              <a:gs pos="0">
                <a:schemeClr val="bg1"/>
              </a:gs>
              <a:gs pos="7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University of Nottingham logo">
            <a:extLst>
              <a:ext uri="{FF2B5EF4-FFF2-40B4-BE49-F238E27FC236}">
                <a16:creationId xmlns:a16="http://schemas.microsoft.com/office/drawing/2014/main" id="{183F7270-4379-F8B2-5D8E-518A76505B08}"/>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10;">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6257215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blue_1">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dirty="0"/>
              <a:t>Title of presentation </a:t>
            </a:r>
            <a:br>
              <a:rPr lang="en-GB" dirty="0"/>
            </a:br>
            <a:r>
              <a:rPr lang="en-GB" dirty="0"/>
              <a:t>or section goes here</a:t>
            </a:r>
            <a:endParaRPr lang="en-US" dirty="0"/>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2" name="Text Placeholder 9">
            <a:extLst>
              <a:ext uri="{FF2B5EF4-FFF2-40B4-BE49-F238E27FC236}">
                <a16:creationId xmlns:a16="http://schemas.microsoft.com/office/drawing/2014/main" id="{B93E08E4-1BF9-8CA3-4C65-FF7B43AB225D}"/>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0" name="Picture Placeholder 2" descr="Partner logo.">
            <a:extLst>
              <a:ext uri="{FF2B5EF4-FFF2-40B4-BE49-F238E27FC236}">
                <a16:creationId xmlns:a16="http://schemas.microsoft.com/office/drawing/2014/main" id="{320CE6D5-BD3C-E1D9-4759-3B4EA6BE4B38}"/>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7577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ue">
    <p:bg>
      <p:bgPr>
        <a:solidFill>
          <a:schemeClr val="tx1"/>
        </a:solidFill>
        <a:effectLst/>
      </p:bgPr>
    </p:bg>
    <p:spTree>
      <p:nvGrpSpPr>
        <p:cNvPr id="1" name=""/>
        <p:cNvGrpSpPr/>
        <p:nvPr/>
      </p:nvGrpSpPr>
      <p:grpSpPr>
        <a:xfrm>
          <a:off x="0" y="0"/>
          <a:ext cx="0" cy="0"/>
          <a:chOff x="0" y="0"/>
          <a:chExt cx="0" cy="0"/>
        </a:xfrm>
      </p:grpSpPr>
      <p:pic>
        <p:nvPicPr>
          <p:cNvPr id="5" name="Picture 4" descr="University of Nottingham logo">
            <a:extLst>
              <a:ext uri="{FF2B5EF4-FFF2-40B4-BE49-F238E27FC236}">
                <a16:creationId xmlns:a16="http://schemas.microsoft.com/office/drawing/2014/main" id="{15DABD73-1F59-7DE4-286D-42E72C4D32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solidFill>
                  <a:schemeClr val="bg1"/>
                </a:solidFill>
              </a:defRPr>
            </a:lvl1pPr>
          </a:lstStyle>
          <a:p>
            <a:r>
              <a:rPr lang="en-GB" dirty="0"/>
              <a:t>The title of your presentation goes here</a:t>
            </a:r>
            <a:endParaRPr lang="en-US" dirty="0"/>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7" name="Text Placeholder 9">
            <a:extLst>
              <a:ext uri="{FF2B5EF4-FFF2-40B4-BE49-F238E27FC236}">
                <a16:creationId xmlns:a16="http://schemas.microsoft.com/office/drawing/2014/main" id="{11077D18-4A41-F2FC-BDBD-1952BE2667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4" name="Picture Placeholder 2" descr="Partner logo.">
            <a:extLst>
              <a:ext uri="{FF2B5EF4-FFF2-40B4-BE49-F238E27FC236}">
                <a16:creationId xmlns:a16="http://schemas.microsoft.com/office/drawing/2014/main" id="{CBC67323-FEAE-C279-D467-27C99A9CED1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242189923"/>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blue_2">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FD2D73A5-D9F3-41EE-E7DB-D68266D900C2}"/>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dirty="0"/>
              <a:t>Title of presentation </a:t>
            </a:r>
            <a:br>
              <a:rPr lang="en-GB" dirty="0"/>
            </a:br>
            <a:r>
              <a:rPr lang="en-GB" dirty="0"/>
              <a:t>or section goes here</a:t>
            </a:r>
            <a:endParaRPr lang="en-US" dirty="0"/>
          </a:p>
        </p:txBody>
      </p:sp>
      <p:sp>
        <p:nvSpPr>
          <p:cNvPr id="9" name="Subtitle 2">
            <a:extLst>
              <a:ext uri="{FF2B5EF4-FFF2-40B4-BE49-F238E27FC236}">
                <a16:creationId xmlns:a16="http://schemas.microsoft.com/office/drawing/2014/main" id="{E54708EE-9DCC-D954-B2AB-46FED4C0EAF1}"/>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FB033AEE-5A46-6AD6-1141-0D13DA32B825}"/>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1" name="Picture Placeholder 2" descr="Partner logo.">
            <a:extLst>
              <a:ext uri="{FF2B5EF4-FFF2-40B4-BE49-F238E27FC236}">
                <a16:creationId xmlns:a16="http://schemas.microsoft.com/office/drawing/2014/main" id="{236E9D49-337F-82A4-1332-A4CD0B82E4CB}"/>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07363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blue_3">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5B4F4275-3E4F-D80E-F9C8-47C67E6181CD}"/>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dirty="0"/>
              <a:t>Title of presentation </a:t>
            </a:r>
            <a:br>
              <a:rPr lang="en-GB" dirty="0"/>
            </a:br>
            <a:r>
              <a:rPr lang="en-GB" dirty="0"/>
              <a:t>or section goes here</a:t>
            </a:r>
            <a:endParaRPr lang="en-US" dirty="0"/>
          </a:p>
        </p:txBody>
      </p:sp>
      <p:sp>
        <p:nvSpPr>
          <p:cNvPr id="9" name="Subtitle 2">
            <a:extLst>
              <a:ext uri="{FF2B5EF4-FFF2-40B4-BE49-F238E27FC236}">
                <a16:creationId xmlns:a16="http://schemas.microsoft.com/office/drawing/2014/main" id="{C1D309B2-0B3C-7544-CF55-A9DA0836EA0D}"/>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453F9965-8A47-94FA-C04E-A27D2EA8DD9D}"/>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1" name="Picture Placeholder 2" descr="Partner logo.">
            <a:extLst>
              <a:ext uri="{FF2B5EF4-FFF2-40B4-BE49-F238E27FC236}">
                <a16:creationId xmlns:a16="http://schemas.microsoft.com/office/drawing/2014/main" id="{17790C14-E84E-D22B-241E-70A189E4A886}"/>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0475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blue_4">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998903FF-2ED4-C86B-64A8-AC2ED1D19996}"/>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dirty="0"/>
              <a:t>Title of presentation </a:t>
            </a:r>
            <a:br>
              <a:rPr lang="en-GB" dirty="0"/>
            </a:br>
            <a:r>
              <a:rPr lang="en-GB" dirty="0"/>
              <a:t>or section goes here</a:t>
            </a:r>
            <a:endParaRPr lang="en-US" dirty="0"/>
          </a:p>
        </p:txBody>
      </p:sp>
      <p:sp>
        <p:nvSpPr>
          <p:cNvPr id="9" name="Subtitle 2">
            <a:extLst>
              <a:ext uri="{FF2B5EF4-FFF2-40B4-BE49-F238E27FC236}">
                <a16:creationId xmlns:a16="http://schemas.microsoft.com/office/drawing/2014/main" id="{E65196FB-C293-6637-2C20-F6F5A3B3F2FB}"/>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8FEF38FB-2DE7-E0FC-2BEF-2C1C3010133B}"/>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1" name="Picture Placeholder 2" descr="Partner logo.">
            <a:extLst>
              <a:ext uri="{FF2B5EF4-FFF2-40B4-BE49-F238E27FC236}">
                <a16:creationId xmlns:a16="http://schemas.microsoft.com/office/drawing/2014/main" id="{D29B8919-ECAB-740A-54B2-F6ADBF999ED0}"/>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8958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blue_1">
    <p:bg>
      <p:bgPr>
        <a:solidFill>
          <a:schemeClr val="tx1"/>
        </a:solidFill>
        <a:effectLst/>
      </p:bgPr>
    </p:bg>
    <p:spTree>
      <p:nvGrpSpPr>
        <p:cNvPr id="1" name=""/>
        <p:cNvGrpSpPr/>
        <p:nvPr/>
      </p:nvGrpSpPr>
      <p:grpSpPr>
        <a:xfrm>
          <a:off x="0" y="0"/>
          <a:ext cx="0" cy="0"/>
          <a:chOff x="0" y="0"/>
          <a:chExt cx="0" cy="0"/>
        </a:xfrm>
      </p:grpSpPr>
      <p:pic>
        <p:nvPicPr>
          <p:cNvPr id="3" name="Picture 2" descr="University of Nottingham castle icon">
            <a:extLst>
              <a:ext uri="{FF2B5EF4-FFF2-40B4-BE49-F238E27FC236}">
                <a16:creationId xmlns:a16="http://schemas.microsoft.com/office/drawing/2014/main" id="{ABE46430-C869-FB5B-1543-5658FF4DB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dirty="0"/>
              <a:t>Section title</a:t>
            </a:r>
            <a:endParaRPr lang="en-US" dirty="0"/>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3696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blue_2">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0F4B7E7B-C184-0FD6-967A-1495A016AA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9C167CB6-25ED-5142-E060-0D1155D6892C}"/>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dirty="0"/>
              <a:t>Section title</a:t>
            </a:r>
            <a:endParaRPr lang="en-US" dirty="0"/>
          </a:p>
        </p:txBody>
      </p:sp>
      <p:sp>
        <p:nvSpPr>
          <p:cNvPr id="3" name="Subtitle 2">
            <a:extLst>
              <a:ext uri="{FF2B5EF4-FFF2-40B4-BE49-F238E27FC236}">
                <a16:creationId xmlns:a16="http://schemas.microsoft.com/office/drawing/2014/main" id="{C0ED93F1-6799-698D-3691-2B55FC98EC6A}"/>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359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blue_3">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4674787E-5F7F-8AEF-E91C-2886513254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C312E4A-B2A7-E044-D5F9-97AD9A7D5544}"/>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dirty="0"/>
              <a:t>Section title</a:t>
            </a:r>
            <a:endParaRPr lang="en-US" dirty="0"/>
          </a:p>
        </p:txBody>
      </p:sp>
      <p:sp>
        <p:nvSpPr>
          <p:cNvPr id="3" name="Subtitle 2">
            <a:extLst>
              <a:ext uri="{FF2B5EF4-FFF2-40B4-BE49-F238E27FC236}">
                <a16:creationId xmlns:a16="http://schemas.microsoft.com/office/drawing/2014/main" id="{AAE034DB-22D0-BF2A-EC1A-44865177D672}"/>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60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blue_4">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EE74AC68-18AF-B6C5-ADFC-35E4DB4B92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91B7C56-46BC-877A-A8BB-101B90BFD2BB}"/>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dirty="0"/>
              <a:t>Section title</a:t>
            </a:r>
            <a:endParaRPr lang="en-US" dirty="0"/>
          </a:p>
        </p:txBody>
      </p:sp>
      <p:sp>
        <p:nvSpPr>
          <p:cNvPr id="3" name="Subtitle 2">
            <a:extLst>
              <a:ext uri="{FF2B5EF4-FFF2-40B4-BE49-F238E27FC236}">
                <a16:creationId xmlns:a16="http://schemas.microsoft.com/office/drawing/2014/main" id="{7C2F8BB8-6D58-2478-03AA-191002128E5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69693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73FB3-9B19-99C1-3D3B-5F99A94D0E99}"/>
              </a:ext>
            </a:extLst>
          </p:cNvPr>
          <p:cNvSpPr/>
          <p:nvPr userDrawn="1"/>
        </p:nvSpPr>
        <p:spPr>
          <a:xfrm>
            <a:off x="-1315704" y="900000"/>
            <a:ext cx="1284984" cy="719250"/>
          </a:xfrm>
          <a:prstGeom prst="rect">
            <a:avLst/>
          </a:prstGeom>
          <a:solidFill>
            <a:srgbClr val="92D4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4" name="Title Placeholder 1">
            <a:extLst>
              <a:ext uri="{FF2B5EF4-FFF2-40B4-BE49-F238E27FC236}">
                <a16:creationId xmlns:a16="http://schemas.microsoft.com/office/drawing/2014/main" id="{E2FC18C2-35C0-6A2D-7CC1-B9CB79EDB5D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1" y="1358900"/>
            <a:ext cx="11341100" cy="4860925"/>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1110949193"/>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BF756-7938-DF8A-6396-399256C9906D}"/>
              </a:ext>
            </a:extLst>
          </p:cNvPr>
          <p:cNvSpPr/>
          <p:nvPr userDrawn="1"/>
        </p:nvSpPr>
        <p:spPr>
          <a:xfrm>
            <a:off x="-1315704" y="9000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6" name="Title Placeholder 1">
            <a:extLst>
              <a:ext uri="{FF2B5EF4-FFF2-40B4-BE49-F238E27FC236}">
                <a16:creationId xmlns:a16="http://schemas.microsoft.com/office/drawing/2014/main" id="{E7C0ADF4-0D4B-B1BD-FF64-E8E537692D8A}"/>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cs typeface="Arial" panose="020B0604020202020204" pitchFamily="34" charset="0"/>
              </a:defRPr>
            </a:lvl1pPr>
          </a:lstStyle>
          <a:p>
            <a:r>
              <a:rPr lang="en-GB" dirty="0"/>
              <a:t>Your title goes here</a:t>
            </a:r>
            <a:endParaRPr lang="en-US" dirty="0"/>
          </a:p>
        </p:txBody>
      </p:sp>
      <p:sp>
        <p:nvSpPr>
          <p:cNvPr id="2" name="Text Placeholder 2">
            <a:extLst>
              <a:ext uri="{FF2B5EF4-FFF2-40B4-BE49-F238E27FC236}">
                <a16:creationId xmlns:a16="http://schemas.microsoft.com/office/drawing/2014/main" id="{2F1BA355-872A-DEBD-83F0-DEB26F407380}"/>
              </a:ext>
            </a:extLst>
          </p:cNvPr>
          <p:cNvSpPr>
            <a:spLocks noGrp="1"/>
          </p:cNvSpPr>
          <p:nvPr>
            <p:ph type="body" idx="15" hasCustomPrompt="1"/>
          </p:nvPr>
        </p:nvSpPr>
        <p:spPr>
          <a:xfrm>
            <a:off x="433472" y="1358900"/>
            <a:ext cx="11333076"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goes here</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0" y="2158669"/>
            <a:ext cx="11341100" cy="377796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1751026920"/>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half">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B2B3E-7582-7286-13C3-D6FB10512B0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8" name="Title Placeholder 1">
            <a:extLst>
              <a:ext uri="{FF2B5EF4-FFF2-40B4-BE49-F238E27FC236}">
                <a16:creationId xmlns:a16="http://schemas.microsoft.com/office/drawing/2014/main" id="{C7E7DBA9-86CE-B2F4-C934-CC6EEA02C1E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2708904"/>
            <a:ext cx="5219518" cy="3510921"/>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dirty="0"/>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357090317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research_1">
    <p:spTree>
      <p:nvGrpSpPr>
        <p:cNvPr id="1" name=""/>
        <p:cNvGrpSpPr/>
        <p:nvPr/>
      </p:nvGrpSpPr>
      <p:grpSpPr>
        <a:xfrm>
          <a:off x="0" y="0"/>
          <a:ext cx="0" cy="0"/>
          <a:chOff x="0" y="0"/>
          <a:chExt cx="0" cy="0"/>
        </a:xfrm>
      </p:grpSpPr>
      <p:pic>
        <p:nvPicPr>
          <p:cNvPr id="4" name="Picture 3" descr="A person wearing a VR headset and holding their hands up to represent research at the university">
            <a:extLst>
              <a:ext uri="{FF2B5EF4-FFF2-40B4-BE49-F238E27FC236}">
                <a16:creationId xmlns:a16="http://schemas.microsoft.com/office/drawing/2014/main" id="{88BA64FE-DCFE-E987-F49F-BD6E89D41E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Rectangle 1">
            <a:extLst>
              <a:ext uri="{FF2B5EF4-FFF2-40B4-BE49-F238E27FC236}">
                <a16:creationId xmlns:a16="http://schemas.microsoft.com/office/drawing/2014/main" id="{8293D777-56E9-B4C4-902D-3069A7237E8C}"/>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alpha val="98824"/>
                </a:srgbClr>
              </a:gs>
              <a:gs pos="93000">
                <a:srgbClr val="1026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itle 1">
            <a:extLst>
              <a:ext uri="{FF2B5EF4-FFF2-40B4-BE49-F238E27FC236}">
                <a16:creationId xmlns:a16="http://schemas.microsoft.com/office/drawing/2014/main" id="{B46D8DE2-D7AF-CBE9-C1E8-EFF240B06434}"/>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8" name="Subtitle 2">
            <a:extLst>
              <a:ext uri="{FF2B5EF4-FFF2-40B4-BE49-F238E27FC236}">
                <a16:creationId xmlns:a16="http://schemas.microsoft.com/office/drawing/2014/main" id="{0F683EFB-0B47-EE2D-87FD-BFB068E2BC68}"/>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0" name="Text Placeholder 9">
            <a:extLst>
              <a:ext uri="{FF2B5EF4-FFF2-40B4-BE49-F238E27FC236}">
                <a16:creationId xmlns:a16="http://schemas.microsoft.com/office/drawing/2014/main" id="{AA233DC0-9F51-CF33-DAEF-5730C674243D}"/>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3" name="Picture Placeholder 2" descr="Partner logo.">
            <a:extLst>
              <a:ext uri="{FF2B5EF4-FFF2-40B4-BE49-F238E27FC236}">
                <a16:creationId xmlns:a16="http://schemas.microsoft.com/office/drawing/2014/main" id="{AB9F89D2-B938-55F7-2390-59CE40180F8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25270969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half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181FBF-FF29-7EEB-B956-87316803BB80}"/>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534CF4F-FADD-27CF-D87D-D9D07A4A137B}"/>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11" name="Text Placeholder 2">
            <a:extLst>
              <a:ext uri="{FF2B5EF4-FFF2-40B4-BE49-F238E27FC236}">
                <a16:creationId xmlns:a16="http://schemas.microsoft.com/office/drawing/2014/main" id="{087C9B7B-EA93-3AB0-06E0-7F98E483636F}"/>
              </a:ext>
            </a:extLst>
          </p:cNvPr>
          <p:cNvSpPr>
            <a:spLocks noGrp="1"/>
          </p:cNvSpPr>
          <p:nvPr>
            <p:ph type="body" idx="15" hasCustomPrompt="1"/>
          </p:nvPr>
        </p:nvSpPr>
        <p:spPr>
          <a:xfrm>
            <a:off x="433473" y="2707856"/>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goes here</a:t>
            </a:r>
          </a:p>
        </p:txBody>
      </p:sp>
      <p:sp>
        <p:nvSpPr>
          <p:cNvPr id="4" name="Content Placeholder 2">
            <a:extLst>
              <a:ext uri="{FF2B5EF4-FFF2-40B4-BE49-F238E27FC236}">
                <a16:creationId xmlns:a16="http://schemas.microsoft.com/office/drawing/2014/main" id="{4DEDEE7F-F97B-7B97-02BF-AF74423C78AE}"/>
              </a:ext>
            </a:extLst>
          </p:cNvPr>
          <p:cNvSpPr>
            <a:spLocks noGrp="1"/>
          </p:cNvSpPr>
          <p:nvPr>
            <p:ph idx="1" hasCustomPrompt="1"/>
          </p:nvPr>
        </p:nvSpPr>
        <p:spPr>
          <a:xfrm>
            <a:off x="433473" y="3519012"/>
            <a:ext cx="5211677" cy="2700813"/>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dirty="0"/>
              <a:t>Click to edit Master text styles</a:t>
            </a:r>
          </a:p>
        </p:txBody>
      </p:sp>
      <p:sp>
        <p:nvSpPr>
          <p:cNvPr id="14" name="Slide Number Placeholder 5">
            <a:extLst>
              <a:ext uri="{FF2B5EF4-FFF2-40B4-BE49-F238E27FC236}">
                <a16:creationId xmlns:a16="http://schemas.microsoft.com/office/drawing/2014/main" id="{BCB23B47-37ED-75C0-0F34-9D3C03F7930F}"/>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709080025"/>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half_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dirty="0"/>
              <a:t>Your title goes here</a:t>
            </a:r>
            <a:endParaRPr lang="en-US" dirty="0"/>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dirty="0"/>
              <a:t>Text goes here</a:t>
            </a:r>
            <a:endParaRPr lang="en-US" dirty="0"/>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dirty="0"/>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403746353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half_header_subtit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dirty="0"/>
              <a:t>Your title goes here</a:t>
            </a:r>
            <a:endParaRPr lang="en-US" dirty="0"/>
          </a:p>
        </p:txBody>
      </p:sp>
      <p:sp>
        <p:nvSpPr>
          <p:cNvPr id="9" name="Text Placeholder 2">
            <a:extLst>
              <a:ext uri="{FF2B5EF4-FFF2-40B4-BE49-F238E27FC236}">
                <a16:creationId xmlns:a16="http://schemas.microsoft.com/office/drawing/2014/main" id="{A116A886-E557-330B-11EE-42F5D3EE412A}"/>
              </a:ext>
            </a:extLst>
          </p:cNvPr>
          <p:cNvSpPr>
            <a:spLocks noGrp="1"/>
          </p:cNvSpPr>
          <p:nvPr>
            <p:ph type="body" idx="16" hasCustomPrompt="1"/>
          </p:nvPr>
        </p:nvSpPr>
        <p:spPr>
          <a:xfrm>
            <a:off x="433473" y="1812413"/>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goes here</a:t>
            </a:r>
          </a:p>
        </p:txBody>
      </p:sp>
      <p:sp>
        <p:nvSpPr>
          <p:cNvPr id="8" name="Content Placeholder 2">
            <a:extLst>
              <a:ext uri="{FF2B5EF4-FFF2-40B4-BE49-F238E27FC236}">
                <a16:creationId xmlns:a16="http://schemas.microsoft.com/office/drawing/2014/main" id="{09079674-2601-E1DB-B666-2D0B774D04F2}"/>
              </a:ext>
            </a:extLst>
          </p:cNvPr>
          <p:cNvSpPr>
            <a:spLocks noGrp="1"/>
          </p:cNvSpPr>
          <p:nvPr>
            <p:ph idx="15" hasCustomPrompt="1"/>
          </p:nvPr>
        </p:nvSpPr>
        <p:spPr>
          <a:xfrm>
            <a:off x="433473" y="2623569"/>
            <a:ext cx="5211677" cy="3596255"/>
          </a:xfrm>
          <a:prstGeom prst="rect">
            <a:avLst/>
          </a:prstGeom>
        </p:spPr>
        <p:txBody>
          <a:bodyPr bIns="0"/>
          <a:lstStyle/>
          <a:p>
            <a:pPr lvl="0"/>
            <a:r>
              <a:rPr lang="en-GB" dirty="0"/>
              <a:t>Text goes here</a:t>
            </a:r>
            <a:endParaRPr lang="en-US" dirty="0"/>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dirty="0"/>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70787334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thir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dirty="0"/>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571514296"/>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third_NB">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lvl1pPr>
              <a:defRPr>
                <a:solidFill>
                  <a:srgbClr val="FAF6EF"/>
                </a:solidFill>
              </a:defRPr>
            </a:lvl1pPr>
          </a:lstStyle>
          <a:p>
            <a:pPr lvl="0"/>
            <a:r>
              <a:rPr lang="en-GB" dirty="0"/>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1963250856"/>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third_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dirty="0"/>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686553084"/>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third_subtitle_NB">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1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40315"/>
            <a:ext cx="3240087" cy="5761037"/>
          </a:xfrm>
          <a:prstGeom prst="rect">
            <a:avLst/>
          </a:prstGeom>
        </p:spPr>
        <p:txBody>
          <a:bodyPr bIns="0"/>
          <a:lstStyle>
            <a:lvl1pPr>
              <a:defRPr>
                <a:solidFill>
                  <a:srgbClr val="FAF6EF"/>
                </a:solidFill>
              </a:defRPr>
            </a:lvl1pPr>
          </a:lstStyle>
          <a:p>
            <a:pPr lvl="0"/>
            <a:r>
              <a:rPr lang="en-GB" dirty="0"/>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3566339301"/>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_column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AA1B0-C99D-5E34-36D6-FAE430BD23A4}"/>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6" name="TextBox 5">
            <a:extLst>
              <a:ext uri="{FF2B5EF4-FFF2-40B4-BE49-F238E27FC236}">
                <a16:creationId xmlns:a16="http://schemas.microsoft.com/office/drawing/2014/main" id="{5F355204-F707-A2D7-9431-4397130C1DC7}"/>
              </a:ext>
            </a:extLst>
          </p:cNvPr>
          <p:cNvSpPr txBox="1"/>
          <p:nvPr userDrawn="1"/>
        </p:nvSpPr>
        <p:spPr>
          <a:xfrm>
            <a:off x="343005" y="1593063"/>
            <a:ext cx="1448319" cy="1323439"/>
          </a:xfrm>
          <a:prstGeom prst="rect">
            <a:avLst/>
          </a:prstGeom>
          <a:noFill/>
        </p:spPr>
        <p:txBody>
          <a:bodyPr wrap="square">
            <a:spAutoFit/>
          </a:bodyPr>
          <a:lstStyle/>
          <a:p>
            <a:pPr lvl="0"/>
            <a:r>
              <a:rPr lang="en-GB" sz="8000" b="1" dirty="0">
                <a:solidFill>
                  <a:srgbClr val="009BC1"/>
                </a:solidFill>
              </a:rPr>
              <a:t>01</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Your text goes here</a:t>
            </a:r>
            <a:endParaRPr lang="en-US" dirty="0"/>
          </a:p>
        </p:txBody>
      </p:sp>
      <p:sp>
        <p:nvSpPr>
          <p:cNvPr id="7" name="TextBox 6">
            <a:extLst>
              <a:ext uri="{FF2B5EF4-FFF2-40B4-BE49-F238E27FC236}">
                <a16:creationId xmlns:a16="http://schemas.microsoft.com/office/drawing/2014/main" id="{669B91C6-3DB9-F614-38EC-2285A437201C}"/>
              </a:ext>
            </a:extLst>
          </p:cNvPr>
          <p:cNvSpPr txBox="1"/>
          <p:nvPr userDrawn="1"/>
        </p:nvSpPr>
        <p:spPr>
          <a:xfrm>
            <a:off x="4294951" y="1593063"/>
            <a:ext cx="1448319" cy="1323439"/>
          </a:xfrm>
          <a:prstGeom prst="rect">
            <a:avLst/>
          </a:prstGeom>
          <a:noFill/>
        </p:spPr>
        <p:txBody>
          <a:bodyPr wrap="square">
            <a:spAutoFit/>
          </a:bodyPr>
          <a:lstStyle/>
          <a:p>
            <a:pPr lvl="0"/>
            <a:r>
              <a:rPr lang="en-GB" sz="8000" b="1" dirty="0">
                <a:solidFill>
                  <a:srgbClr val="009BC1"/>
                </a:solidFill>
              </a:rPr>
              <a:t>02</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Your text goes here</a:t>
            </a:r>
            <a:endParaRPr lang="en-US" dirty="0"/>
          </a:p>
        </p:txBody>
      </p:sp>
      <p:sp>
        <p:nvSpPr>
          <p:cNvPr id="9" name="TextBox 8">
            <a:extLst>
              <a:ext uri="{FF2B5EF4-FFF2-40B4-BE49-F238E27FC236}">
                <a16:creationId xmlns:a16="http://schemas.microsoft.com/office/drawing/2014/main" id="{0AC90D3A-884C-1A78-8C9D-522CF00F72B3}"/>
              </a:ext>
            </a:extLst>
          </p:cNvPr>
          <p:cNvSpPr txBox="1"/>
          <p:nvPr userDrawn="1"/>
        </p:nvSpPr>
        <p:spPr>
          <a:xfrm>
            <a:off x="8246897" y="1572882"/>
            <a:ext cx="1448319" cy="1323439"/>
          </a:xfrm>
          <a:prstGeom prst="rect">
            <a:avLst/>
          </a:prstGeom>
          <a:noFill/>
        </p:spPr>
        <p:txBody>
          <a:bodyPr wrap="square">
            <a:spAutoFit/>
          </a:bodyPr>
          <a:lstStyle/>
          <a:p>
            <a:pPr lvl="0"/>
            <a:r>
              <a:rPr lang="en-GB" sz="8000" b="1" dirty="0">
                <a:solidFill>
                  <a:srgbClr val="009BC1"/>
                </a:solidFill>
              </a:rPr>
              <a:t>03</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Your text goes here</a:t>
            </a:r>
            <a:endParaRPr lang="en-US" dirty="0"/>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518182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_column_2">
    <p:bg>
      <p:bgPr>
        <a:solidFill>
          <a:schemeClr val="bg1"/>
        </a:solidFill>
        <a:effectLst/>
      </p:bgPr>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BA62D1B7-1580-A1C2-197B-0F085CE1F293}"/>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2" name="TextBox 1">
            <a:extLst>
              <a:ext uri="{FF2B5EF4-FFF2-40B4-BE49-F238E27FC236}">
                <a16:creationId xmlns:a16="http://schemas.microsoft.com/office/drawing/2014/main" id="{C6B1A70D-F4F8-FBC6-92C6-09996629C5F8}"/>
              </a:ext>
            </a:extLst>
          </p:cNvPr>
          <p:cNvSpPr txBox="1"/>
          <p:nvPr userDrawn="1"/>
        </p:nvSpPr>
        <p:spPr>
          <a:xfrm>
            <a:off x="343005" y="1593063"/>
            <a:ext cx="1448319" cy="1323439"/>
          </a:xfrm>
          <a:prstGeom prst="rect">
            <a:avLst/>
          </a:prstGeom>
          <a:noFill/>
        </p:spPr>
        <p:txBody>
          <a:bodyPr wrap="square">
            <a:spAutoFit/>
          </a:bodyPr>
          <a:lstStyle/>
          <a:p>
            <a:pPr lvl="0"/>
            <a:r>
              <a:rPr lang="en-GB" sz="8000" b="1" dirty="0">
                <a:solidFill>
                  <a:srgbClr val="009BC1"/>
                </a:solidFill>
              </a:rPr>
              <a:t>04</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Your text goes here</a:t>
            </a:r>
            <a:endParaRPr lang="en-US" dirty="0"/>
          </a:p>
        </p:txBody>
      </p:sp>
      <p:sp>
        <p:nvSpPr>
          <p:cNvPr id="4" name="TextBox 3">
            <a:extLst>
              <a:ext uri="{FF2B5EF4-FFF2-40B4-BE49-F238E27FC236}">
                <a16:creationId xmlns:a16="http://schemas.microsoft.com/office/drawing/2014/main" id="{F738888D-3FC8-5D56-A009-4CF75EA4CDC4}"/>
              </a:ext>
            </a:extLst>
          </p:cNvPr>
          <p:cNvSpPr txBox="1"/>
          <p:nvPr userDrawn="1"/>
        </p:nvSpPr>
        <p:spPr>
          <a:xfrm>
            <a:off x="4294951" y="1593063"/>
            <a:ext cx="1448319" cy="1323439"/>
          </a:xfrm>
          <a:prstGeom prst="rect">
            <a:avLst/>
          </a:prstGeom>
          <a:noFill/>
        </p:spPr>
        <p:txBody>
          <a:bodyPr wrap="square">
            <a:spAutoFit/>
          </a:bodyPr>
          <a:lstStyle/>
          <a:p>
            <a:pPr lvl="0"/>
            <a:r>
              <a:rPr lang="en-GB" sz="8000" b="1" dirty="0">
                <a:solidFill>
                  <a:srgbClr val="009BC1"/>
                </a:solidFill>
              </a:rPr>
              <a:t>05</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Your text goes here</a:t>
            </a:r>
            <a:endParaRPr lang="en-US" dirty="0"/>
          </a:p>
        </p:txBody>
      </p:sp>
      <p:sp>
        <p:nvSpPr>
          <p:cNvPr id="6" name="TextBox 5">
            <a:extLst>
              <a:ext uri="{FF2B5EF4-FFF2-40B4-BE49-F238E27FC236}">
                <a16:creationId xmlns:a16="http://schemas.microsoft.com/office/drawing/2014/main" id="{43DB0D2A-C2E3-F25D-53F4-CF13865C9109}"/>
              </a:ext>
            </a:extLst>
          </p:cNvPr>
          <p:cNvSpPr txBox="1"/>
          <p:nvPr userDrawn="1"/>
        </p:nvSpPr>
        <p:spPr>
          <a:xfrm>
            <a:off x="8246897" y="1572882"/>
            <a:ext cx="1448319" cy="1323439"/>
          </a:xfrm>
          <a:prstGeom prst="rect">
            <a:avLst/>
          </a:prstGeom>
          <a:noFill/>
        </p:spPr>
        <p:txBody>
          <a:bodyPr wrap="square">
            <a:spAutoFit/>
          </a:bodyPr>
          <a:lstStyle/>
          <a:p>
            <a:pPr lvl="0"/>
            <a:r>
              <a:rPr lang="en-GB" sz="8000" b="1" dirty="0">
                <a:solidFill>
                  <a:srgbClr val="009BC1"/>
                </a:solidFill>
              </a:rPr>
              <a:t>06</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Your text goes here</a:t>
            </a:r>
            <a:endParaRPr lang="en-US" dirty="0"/>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46207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half_dar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B74EC4-F077-7ACF-63E6-7A6072899E7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B144ED2-A07C-2BEB-4CC6-8EE32AF098D4}"/>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3" name="Content Placeholder 2">
            <a:extLst>
              <a:ext uri="{FF2B5EF4-FFF2-40B4-BE49-F238E27FC236}">
                <a16:creationId xmlns:a16="http://schemas.microsoft.com/office/drawing/2014/main" id="{5ED18B36-7136-2B46-5099-B25A0C21EFC4}"/>
              </a:ext>
            </a:extLst>
          </p:cNvPr>
          <p:cNvSpPr>
            <a:spLocks noGrp="1"/>
          </p:cNvSpPr>
          <p:nvPr>
            <p:ph idx="1" hasCustomPrompt="1"/>
          </p:nvPr>
        </p:nvSpPr>
        <p:spPr>
          <a:xfrm>
            <a:off x="433473" y="2708904"/>
            <a:ext cx="5219518" cy="3510921"/>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a:t>
            </a:r>
          </a:p>
        </p:txBody>
      </p:sp>
      <p:sp>
        <p:nvSpPr>
          <p:cNvPr id="13" name="Slide Number Placeholder 5">
            <a:extLst>
              <a:ext uri="{FF2B5EF4-FFF2-40B4-BE49-F238E27FC236}">
                <a16:creationId xmlns:a16="http://schemas.microsoft.com/office/drawing/2014/main" id="{2513B074-6D4D-5E65-E763-4CBE80D66406}"/>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173709582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ampus">
    <p:spTree>
      <p:nvGrpSpPr>
        <p:cNvPr id="1" name=""/>
        <p:cNvGrpSpPr/>
        <p:nvPr/>
      </p:nvGrpSpPr>
      <p:grpSpPr>
        <a:xfrm>
          <a:off x="0" y="0"/>
          <a:ext cx="0" cy="0"/>
          <a:chOff x="0" y="0"/>
          <a:chExt cx="0" cy="0"/>
        </a:xfrm>
      </p:grpSpPr>
      <p:pic>
        <p:nvPicPr>
          <p:cNvPr id="20" name="Picture 19" descr="A group of students walking outside at the Jubilee campus">
            <a:extLst>
              <a:ext uri="{FF2B5EF4-FFF2-40B4-BE49-F238E27FC236}">
                <a16:creationId xmlns:a16="http://schemas.microsoft.com/office/drawing/2014/main" id="{F3A6E300-C087-BDE0-B7B6-C71E0D2AF2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F266575-181D-0C2D-D064-10CE7F267DBB}"/>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7DCA2C24-5EEB-AB5B-F13B-1437BFDCD4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13" name="Title 1">
            <a:extLst>
              <a:ext uri="{FF2B5EF4-FFF2-40B4-BE49-F238E27FC236}">
                <a16:creationId xmlns:a16="http://schemas.microsoft.com/office/drawing/2014/main" id="{A28B6B83-73D3-39B9-342E-9B160749B29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14" name="Subtitle 2">
            <a:extLst>
              <a:ext uri="{FF2B5EF4-FFF2-40B4-BE49-F238E27FC236}">
                <a16:creationId xmlns:a16="http://schemas.microsoft.com/office/drawing/2014/main" id="{3D2952EF-E6DB-4C48-B20B-247CE285725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6" name="Text Placeholder 9">
            <a:extLst>
              <a:ext uri="{FF2B5EF4-FFF2-40B4-BE49-F238E27FC236}">
                <a16:creationId xmlns:a16="http://schemas.microsoft.com/office/drawing/2014/main" id="{654BEC63-1276-D73F-6E8D-64F2FF3847A8}"/>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5" name="Picture Placeholder 2" descr="Partner logo.&#10;">
            <a:extLst>
              <a:ext uri="{FF2B5EF4-FFF2-40B4-BE49-F238E27FC236}">
                <a16:creationId xmlns:a16="http://schemas.microsoft.com/office/drawing/2014/main" id="{87051EF0-A3DE-6CC6-7FB7-69634DED9EC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0693019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half_header_revers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FCFD66-2782-25FD-4B6B-8E3FBA800BD4}"/>
              </a:ext>
              <a:ext uri="{C183D7F6-B498-43B3-948B-1728B52AA6E4}">
                <adec:decorative xmlns:adec="http://schemas.microsoft.com/office/drawing/2017/decorative" val="1"/>
              </a:ext>
            </a:extLst>
          </p:cNvPr>
          <p:cNvSpPr/>
          <p:nvPr userDrawn="1"/>
        </p:nvSpPr>
        <p:spPr>
          <a:xfrm>
            <a:off x="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tx1"/>
                </a:solidFill>
                <a:latin typeface="+mj-lt"/>
              </a:defRPr>
            </a:lvl1pPr>
          </a:lstStyle>
          <a:p>
            <a:r>
              <a:rPr lang="en-GB" dirty="0"/>
              <a:t>Your title goes here</a:t>
            </a:r>
            <a:endParaRPr lang="en-US" dirty="0"/>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lvl1pPr>
              <a:defRPr>
                <a:solidFill>
                  <a:schemeClr val="bg1"/>
                </a:solidFill>
              </a:defRPr>
            </a:lvl1pPr>
          </a:lstStyle>
          <a:p>
            <a:pPr lvl="0"/>
            <a:r>
              <a:rPr lang="en-GB" dirty="0"/>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1447983563"/>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id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E44EC-D851-12E4-A4FC-326A1D3AEFC7}"/>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pic>
        <p:nvPicPr>
          <p:cNvPr id="27" name="Picture 26" descr="Image of the Trent Building through the trees">
            <a:extLst>
              <a:ext uri="{FF2B5EF4-FFF2-40B4-BE49-F238E27FC236}">
                <a16:creationId xmlns:a16="http://schemas.microsoft.com/office/drawing/2014/main" id="{9E54FF2A-2B74-5BA4-CF40-EC745ED38F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035299" cy="3429000"/>
          </a:xfrm>
          <a:prstGeom prst="rect">
            <a:avLst/>
          </a:prstGeom>
        </p:spPr>
      </p:pic>
      <p:sp>
        <p:nvSpPr>
          <p:cNvPr id="13" name="Picture Placeholder 12">
            <a:extLst>
              <a:ext uri="{FF2B5EF4-FFF2-40B4-BE49-F238E27FC236}">
                <a16:creationId xmlns:a16="http://schemas.microsoft.com/office/drawing/2014/main" id="{EDCCA7DA-43AB-3A07-EF33-FACF17E6C0B3}"/>
              </a:ext>
            </a:extLst>
          </p:cNvPr>
          <p:cNvSpPr>
            <a:spLocks noGrp="1"/>
          </p:cNvSpPr>
          <p:nvPr>
            <p:ph type="pic" sz="quarter" idx="10" hasCustomPrompt="1"/>
          </p:nvPr>
        </p:nvSpPr>
        <p:spPr>
          <a:xfrm>
            <a:off x="0" y="3429000"/>
            <a:ext cx="3035300" cy="3429000"/>
          </a:xfrm>
          <a:prstGeom prst="rect">
            <a:avLst/>
          </a:prstGeom>
        </p:spPr>
        <p:txBody>
          <a:bodyPr anchor="ctr"/>
          <a:lstStyle>
            <a:lvl1pPr marL="0" indent="0" algn="ctr">
              <a:buNone/>
              <a:defRPr/>
            </a:lvl1pPr>
          </a:lstStyle>
          <a:p>
            <a:r>
              <a:rPr lang="en-US" dirty="0"/>
              <a:t>  </a:t>
            </a:r>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userDrawn="1"/>
        </p:nvSpPr>
        <p:spPr>
          <a:xfrm>
            <a:off x="3035592" y="3429000"/>
            <a:ext cx="3060408" cy="3429000"/>
          </a:xfrm>
          <a:prstGeom prst="rect">
            <a:avLst/>
          </a:prstGeom>
          <a:solidFill>
            <a:srgbClr val="66C3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rtlCol="0" anchor="ctr"/>
          <a:lstStyle/>
          <a:p>
            <a:pPr algn="ctr"/>
            <a:endParaRPr lang="en-US" dirty="0"/>
          </a:p>
        </p:txBody>
      </p:sp>
      <p:sp>
        <p:nvSpPr>
          <p:cNvPr id="17" name="Text Placeholder 16">
            <a:extLst>
              <a:ext uri="{FF2B5EF4-FFF2-40B4-BE49-F238E27FC236}">
                <a16:creationId xmlns:a16="http://schemas.microsoft.com/office/drawing/2014/main" id="{EED4FDFF-01CC-7D91-5FE8-76C56AA43EA9}"/>
              </a:ext>
            </a:extLst>
          </p:cNvPr>
          <p:cNvSpPr>
            <a:spLocks noGrp="1"/>
          </p:cNvSpPr>
          <p:nvPr>
            <p:ph type="body" sz="quarter" idx="12" hasCustomPrompt="1"/>
          </p:nvPr>
        </p:nvSpPr>
        <p:spPr>
          <a:xfrm>
            <a:off x="3035300" y="3429000"/>
            <a:ext cx="3060700" cy="3429000"/>
          </a:xfrm>
          <a:prstGeom prst="rect">
            <a:avLst/>
          </a:prstGeom>
        </p:spPr>
        <p:txBody>
          <a:bodyPr lIns="360000" tIns="360000" rIns="360000" bIns="900000"/>
          <a:lstStyle>
            <a:lvl1pPr marL="0" indent="0">
              <a:buNone/>
              <a:defRPr sz="2800" b="1"/>
            </a:lvl1pPr>
            <a:lvl2pPr marL="0" indent="0">
              <a:buNone/>
              <a:defRPr sz="2400"/>
            </a:lvl2pPr>
          </a:lstStyle>
          <a:p>
            <a:pPr lvl="0"/>
            <a:r>
              <a:rPr lang="en-GB" dirty="0"/>
              <a:t>Text box 1</a:t>
            </a:r>
          </a:p>
          <a:p>
            <a:pPr lvl="1"/>
            <a:r>
              <a:rPr lang="en-GB" dirty="0"/>
              <a:t>Text goes here</a:t>
            </a:r>
            <a:endParaRPr lang="en-US" dirty="0"/>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8" name="Text Placeholder 16">
            <a:extLst>
              <a:ext uri="{FF2B5EF4-FFF2-40B4-BE49-F238E27FC236}">
                <a16:creationId xmlns:a16="http://schemas.microsoft.com/office/drawing/2014/main" id="{CF8E0CD1-94EB-05D7-D056-7768B00D423C}"/>
              </a:ext>
            </a:extLst>
          </p:cNvPr>
          <p:cNvSpPr>
            <a:spLocks noGrp="1"/>
          </p:cNvSpPr>
          <p:nvPr>
            <p:ph type="body" sz="quarter" idx="13" hasCustomPrompt="1"/>
          </p:nvPr>
        </p:nvSpPr>
        <p:spPr>
          <a:xfrm>
            <a:off x="6109950" y="0"/>
            <a:ext cx="3046458" cy="3429000"/>
          </a:xfrm>
          <a:prstGeom prst="rect">
            <a:avLst/>
          </a:prstGeom>
        </p:spPr>
        <p:txBody>
          <a:bodyPr lIns="360000" tIns="432000" rIns="360000" bIns="360000"/>
          <a:lstStyle>
            <a:lvl1pPr marL="0" indent="0">
              <a:buNone/>
              <a:defRPr sz="2800" b="1"/>
            </a:lvl1pPr>
            <a:lvl2pPr marL="0" indent="0">
              <a:buNone/>
              <a:defRPr sz="2400"/>
            </a:lvl2pPr>
          </a:lstStyle>
          <a:p>
            <a:pPr lvl="0"/>
            <a:r>
              <a:rPr lang="en-GB" dirty="0"/>
              <a:t>Text box 2</a:t>
            </a:r>
          </a:p>
          <a:p>
            <a:pPr lvl="1"/>
            <a:r>
              <a:rPr lang="en-GB" dirty="0"/>
              <a:t>Text goes here</a:t>
            </a:r>
            <a:endParaRPr lang="en-US" dirty="0"/>
          </a:p>
        </p:txBody>
      </p:sp>
      <p:sp>
        <p:nvSpPr>
          <p:cNvPr id="6" name="Rectangle 5">
            <a:extLst>
              <a:ext uri="{FF2B5EF4-FFF2-40B4-BE49-F238E27FC236}">
                <a16:creationId xmlns:a16="http://schemas.microsoft.com/office/drawing/2014/main" id="{000767FC-B0EE-2180-5D56-1FD4F2E49ED5}"/>
              </a:ext>
              <a:ext uri="{C183D7F6-B498-43B3-948B-1728B52AA6E4}">
                <adec:decorative xmlns:adec="http://schemas.microsoft.com/office/drawing/2017/decorative" val="1"/>
              </a:ext>
            </a:extLst>
          </p:cNvPr>
          <p:cNvSpPr/>
          <p:nvPr userDrawn="1"/>
        </p:nvSpPr>
        <p:spPr>
          <a:xfrm>
            <a:off x="9156408" y="0"/>
            <a:ext cx="303559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7D5F2ED6-EDF6-AE45-DB32-B0BFFD4C080C}"/>
              </a:ext>
            </a:extLst>
          </p:cNvPr>
          <p:cNvSpPr>
            <a:spLocks noGrp="1"/>
          </p:cNvSpPr>
          <p:nvPr>
            <p:ph type="body" sz="quarter" idx="14" hasCustomPrompt="1"/>
          </p:nvPr>
        </p:nvSpPr>
        <p:spPr>
          <a:xfrm>
            <a:off x="9170358" y="0"/>
            <a:ext cx="3021642"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dirty="0"/>
              <a:t>Text box 3</a:t>
            </a:r>
          </a:p>
          <a:p>
            <a:pPr lvl="1"/>
            <a:r>
              <a:rPr lang="en-GB" dirty="0"/>
              <a:t>Text goes here</a:t>
            </a:r>
            <a:endParaRPr lang="en-US" dirty="0"/>
          </a:p>
        </p:txBody>
      </p:sp>
      <p:pic>
        <p:nvPicPr>
          <p:cNvPr id="5" name="Picture 4" descr="Two students looking at a computer together.">
            <a:extLst>
              <a:ext uri="{FF2B5EF4-FFF2-40B4-BE49-F238E27FC236}">
                <a16:creationId xmlns:a16="http://schemas.microsoft.com/office/drawing/2014/main" id="{E088E9FE-9D2F-707D-553D-DD7D8D0BF5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75071" y="3429001"/>
            <a:ext cx="6116930" cy="3429000"/>
          </a:xfrm>
          <a:prstGeom prst="rect">
            <a:avLst/>
          </a:prstGeom>
        </p:spPr>
      </p:pic>
      <p:sp>
        <p:nvSpPr>
          <p:cNvPr id="14" name="Picture Placeholder 12">
            <a:extLst>
              <a:ext uri="{FF2B5EF4-FFF2-40B4-BE49-F238E27FC236}">
                <a16:creationId xmlns:a16="http://schemas.microsoft.com/office/drawing/2014/main" id="{15B60017-6E9F-37A8-BC85-B1B623D25C22}"/>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19" name="Slide Number Placeholder 5">
            <a:extLst>
              <a:ext uri="{FF2B5EF4-FFF2-40B4-BE49-F238E27FC236}">
                <a16:creationId xmlns:a16="http://schemas.microsoft.com/office/drawing/2014/main" id="{447ADA44-5ECF-D81F-2E99-B0A321C86A92}"/>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15271570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grid_2">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FA4EF-A742-5BA9-C34E-7BBDD53BD33E}"/>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userDrawn="1"/>
        </p:nvSpPr>
        <p:spPr>
          <a:xfrm>
            <a:off x="0" y="3429000"/>
            <a:ext cx="609599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6">
            <a:extLst>
              <a:ext uri="{FF2B5EF4-FFF2-40B4-BE49-F238E27FC236}">
                <a16:creationId xmlns:a16="http://schemas.microsoft.com/office/drawing/2014/main" id="{13120BCC-8BEC-DF67-24F5-634A4A8C8B4C}"/>
              </a:ext>
            </a:extLst>
          </p:cNvPr>
          <p:cNvSpPr>
            <a:spLocks noGrp="1"/>
          </p:cNvSpPr>
          <p:nvPr>
            <p:ph type="body" sz="quarter" idx="12" hasCustomPrompt="1"/>
          </p:nvPr>
        </p:nvSpPr>
        <p:spPr>
          <a:xfrm>
            <a:off x="433473" y="3429000"/>
            <a:ext cx="5662527" cy="3429000"/>
          </a:xfrm>
          <a:prstGeom prst="rect">
            <a:avLst/>
          </a:prstGeom>
        </p:spPr>
        <p:txBody>
          <a:bodyPr lIns="0" tIns="360000" rIns="360000" bIns="900000"/>
          <a:lstStyle>
            <a:lvl1pPr marL="0" indent="0">
              <a:buNone/>
              <a:defRPr sz="2800" b="1">
                <a:solidFill>
                  <a:schemeClr val="tx1"/>
                </a:solidFill>
              </a:defRPr>
            </a:lvl1pPr>
            <a:lvl2pPr marL="0" indent="0">
              <a:buNone/>
              <a:defRPr sz="2400">
                <a:solidFill>
                  <a:schemeClr val="tx1"/>
                </a:solidFill>
              </a:defRPr>
            </a:lvl2pPr>
          </a:lstStyle>
          <a:p>
            <a:pPr lvl="0"/>
            <a:r>
              <a:rPr lang="en-GB" dirty="0"/>
              <a:t>Text box 1</a:t>
            </a:r>
          </a:p>
          <a:p>
            <a:pPr lvl="1"/>
            <a:r>
              <a:rPr lang="en-GB" dirty="0"/>
              <a:t>Text goes here</a:t>
            </a:r>
            <a:endParaRPr lang="en-US" dirty="0"/>
          </a:p>
        </p:txBody>
      </p:sp>
      <p:sp>
        <p:nvSpPr>
          <p:cNvPr id="6" name="Rectangle 5">
            <a:extLst>
              <a:ext uri="{FF2B5EF4-FFF2-40B4-BE49-F238E27FC236}">
                <a16:creationId xmlns:a16="http://schemas.microsoft.com/office/drawing/2014/main" id="{97B0674E-8EA7-AED4-D11A-4B5776ED278A}"/>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3" name="Text Placeholder 16">
            <a:extLst>
              <a:ext uri="{FF2B5EF4-FFF2-40B4-BE49-F238E27FC236}">
                <a16:creationId xmlns:a16="http://schemas.microsoft.com/office/drawing/2014/main" id="{CDB2B333-8E79-CCA2-11F6-ACE5708FCD46}"/>
              </a:ext>
            </a:extLst>
          </p:cNvPr>
          <p:cNvSpPr>
            <a:spLocks noGrp="1"/>
          </p:cNvSpPr>
          <p:nvPr>
            <p:ph type="body" sz="quarter" idx="13" hasCustomPrompt="1"/>
          </p:nvPr>
        </p:nvSpPr>
        <p:spPr>
          <a:xfrm>
            <a:off x="6109950" y="0"/>
            <a:ext cx="5656600"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dirty="0"/>
              <a:t>Text box 2</a:t>
            </a:r>
          </a:p>
          <a:p>
            <a:pPr lvl="1"/>
            <a:r>
              <a:rPr lang="en-GB" dirty="0"/>
              <a:t>Text goes here</a:t>
            </a:r>
            <a:endParaRPr lang="en-US" dirty="0"/>
          </a:p>
        </p:txBody>
      </p:sp>
      <p:pic>
        <p:nvPicPr>
          <p:cNvPr id="7" name="Picture 6" descr="A group of students sitting at a table discussing their notes">
            <a:extLst>
              <a:ext uri="{FF2B5EF4-FFF2-40B4-BE49-F238E27FC236}">
                <a16:creationId xmlns:a16="http://schemas.microsoft.com/office/drawing/2014/main" id="{277CEDCB-2DF9-43E7-3E2C-8D6555253C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9950" y="3429000"/>
            <a:ext cx="6082050" cy="3429000"/>
          </a:xfrm>
          <a:prstGeom prst="rect">
            <a:avLst/>
          </a:prstGeom>
        </p:spPr>
      </p:pic>
      <p:sp>
        <p:nvSpPr>
          <p:cNvPr id="10" name="Picture Placeholder 12">
            <a:extLst>
              <a:ext uri="{FF2B5EF4-FFF2-40B4-BE49-F238E27FC236}">
                <a16:creationId xmlns:a16="http://schemas.microsoft.com/office/drawing/2014/main" id="{212BCA2A-7A54-C6A7-06AA-26279F9F3116}"/>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27" name="Slide Number Placeholder 5">
            <a:extLst>
              <a:ext uri="{FF2B5EF4-FFF2-40B4-BE49-F238E27FC236}">
                <a16:creationId xmlns:a16="http://schemas.microsoft.com/office/drawing/2014/main" id="{92DEC5A4-D2F7-DF4A-E9B6-9EEEB81A0D46}"/>
              </a:ext>
            </a:extLst>
          </p:cNvPr>
          <p:cNvSpPr txBox="1">
            <a:spLocks/>
          </p:cNvSpPr>
          <p:nvPr userDrawn="1"/>
        </p:nvSpPr>
        <p:spPr>
          <a:xfrm>
            <a:off x="11046660" y="6399212"/>
            <a:ext cx="719890" cy="197810"/>
          </a:xfrm>
          <a:prstGeom prst="rect">
            <a:avLst/>
          </a:prstGeom>
        </p:spPr>
        <p:txBody>
          <a:bodyPr lIns="0" tIns="0" rIns="0" bIns="0"/>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EACED-CA5D-B048-836B-BF30EF0E914A}"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37417496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half_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39AFA-7D75-A7A1-4DAF-0ABAD9DF1B34}"/>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E647E610-1FA4-7CBB-1A5C-327EEBFC458C}"/>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dirty="0"/>
              <a:t>Text goes here</a:t>
            </a:r>
            <a:endParaRPr lang="en-US" dirty="0"/>
          </a:p>
        </p:txBody>
      </p:sp>
      <p:pic>
        <p:nvPicPr>
          <p:cNvPr id="9" name="Picture 8" descr="Picture of a goose at the Jubilee campus surrounded by grass and yellow flowers.&#10;">
            <a:extLst>
              <a:ext uri="{FF2B5EF4-FFF2-40B4-BE49-F238E27FC236}">
                <a16:creationId xmlns:a16="http://schemas.microsoft.com/office/drawing/2014/main" id="{D44FE04A-D494-B805-4FFC-3E58CDD228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3840" y="0"/>
            <a:ext cx="6088160" cy="6858000"/>
          </a:xfrm>
          <a:prstGeom prst="rect">
            <a:avLst/>
          </a:prstGeom>
        </p:spPr>
      </p:pic>
      <p:sp>
        <p:nvSpPr>
          <p:cNvPr id="6" name="Picture Placeholder 4">
            <a:extLst>
              <a:ext uri="{FF2B5EF4-FFF2-40B4-BE49-F238E27FC236}">
                <a16:creationId xmlns:a16="http://schemas.microsoft.com/office/drawing/2014/main" id="{C3D460CB-C830-EC38-98D8-0FCA20D78F62}"/>
              </a:ext>
            </a:extLst>
          </p:cNvPr>
          <p:cNvSpPr>
            <a:spLocks noGrp="1"/>
          </p:cNvSpPr>
          <p:nvPr>
            <p:ph type="pic" sz="quarter" idx="11"/>
          </p:nvPr>
        </p:nvSpPr>
        <p:spPr>
          <a:xfrm>
            <a:off x="6096000" y="0"/>
            <a:ext cx="6096000" cy="6858000"/>
          </a:xfrm>
          <a:prstGeom prst="rect">
            <a:avLst/>
          </a:prstGeom>
        </p:spPr>
        <p:txBody>
          <a:bodyPr anchor="ctr"/>
          <a:lstStyle>
            <a:lvl1pPr marL="0" indent="0" algn="ctr">
              <a:buNone/>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669705688"/>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third_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D539C-2810-8838-FCB1-661F2CC4B5E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2BD230BE-0CFA-E6A8-3D27-DD65772DDEF5}"/>
              </a:ext>
            </a:extLst>
          </p:cNvPr>
          <p:cNvSpPr>
            <a:spLocks noGrp="1"/>
          </p:cNvSpPr>
          <p:nvPr>
            <p:ph type="title" hasCustomPrompt="1"/>
          </p:nvPr>
        </p:nvSpPr>
        <p:spPr>
          <a:xfrm>
            <a:off x="433473" y="1358900"/>
            <a:ext cx="71928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6" name="Content Placeholder 2">
            <a:extLst>
              <a:ext uri="{FF2B5EF4-FFF2-40B4-BE49-F238E27FC236}">
                <a16:creationId xmlns:a16="http://schemas.microsoft.com/office/drawing/2014/main" id="{3375DF16-3906-148C-E1CC-C228D62951A9}"/>
              </a:ext>
            </a:extLst>
          </p:cNvPr>
          <p:cNvSpPr>
            <a:spLocks noGrp="1"/>
          </p:cNvSpPr>
          <p:nvPr>
            <p:ph idx="1" hasCustomPrompt="1"/>
          </p:nvPr>
        </p:nvSpPr>
        <p:spPr>
          <a:xfrm>
            <a:off x="433472" y="2708904"/>
            <a:ext cx="7192877" cy="3510921"/>
          </a:xfrm>
          <a:prstGeom prst="rect">
            <a:avLst/>
          </a:prstGeom>
        </p:spPr>
        <p:txBody>
          <a:bodyPr bIns="0"/>
          <a:lstStyle/>
          <a:p>
            <a:pPr lvl="0"/>
            <a:r>
              <a:rPr lang="en-GB" dirty="0"/>
              <a:t>Text goes here</a:t>
            </a:r>
            <a:endParaRPr lang="en-US" dirty="0"/>
          </a:p>
        </p:txBody>
      </p:sp>
      <p:pic>
        <p:nvPicPr>
          <p:cNvPr id="4" name="Picture 3" descr="Student sitting at a table looking up in thought">
            <a:extLst>
              <a:ext uri="{FF2B5EF4-FFF2-40B4-BE49-F238E27FC236}">
                <a16:creationId xmlns:a16="http://schemas.microsoft.com/office/drawing/2014/main" id="{1CA42153-23F5-5B5B-930F-FC9F400FB5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9197" y="0"/>
            <a:ext cx="4112804" cy="6858000"/>
          </a:xfrm>
          <a:prstGeom prst="rect">
            <a:avLst/>
          </a:prstGeom>
        </p:spPr>
      </p:pic>
      <p:sp>
        <p:nvSpPr>
          <p:cNvPr id="5" name="Picture Placeholder 4">
            <a:extLst>
              <a:ext uri="{FF2B5EF4-FFF2-40B4-BE49-F238E27FC236}">
                <a16:creationId xmlns:a16="http://schemas.microsoft.com/office/drawing/2014/main" id="{B6FF842C-0A1C-5BFB-750B-CF8A5DCA7216}"/>
              </a:ext>
            </a:extLst>
          </p:cNvPr>
          <p:cNvSpPr>
            <a:spLocks noGrp="1"/>
          </p:cNvSpPr>
          <p:nvPr>
            <p:ph type="pic" sz="quarter" idx="11"/>
          </p:nvPr>
        </p:nvSpPr>
        <p:spPr>
          <a:xfrm>
            <a:off x="8075613" y="0"/>
            <a:ext cx="4116387" cy="6858000"/>
          </a:xfrm>
          <a:prstGeom prst="rect">
            <a:avLst/>
          </a:prstGeom>
        </p:spPr>
        <p:txBody>
          <a:bodyPr anchor="ctr"/>
          <a:lstStyle>
            <a:lvl1pPr marL="0" indent="0" algn="ctr">
              <a:buNone/>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116937839"/>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acts_figures_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D343D-58FF-90A8-CF12-B58A1EB3555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DAA4E089-8BEE-9B30-F0FF-FE3EA050FD8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dirty="0"/>
              <a:t>Text goes here</a:t>
            </a:r>
            <a:endParaRPr lang="en-US" dirty="0"/>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6851" y="458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dirty="0"/>
              <a:t>1 in 5</a:t>
            </a:r>
            <a:endParaRPr lang="en-US" dirty="0"/>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6851" y="2005609"/>
            <a:ext cx="5219699" cy="803563"/>
          </a:xfrm>
          <a:prstGeom prst="rect">
            <a:avLst/>
          </a:prstGeom>
        </p:spPr>
        <p:txBody>
          <a:bodyPr bIns="0"/>
          <a:lstStyle>
            <a:lvl1pPr marL="0" indent="0">
              <a:buNone/>
              <a:defRPr>
                <a:solidFill>
                  <a:schemeClr val="bg1"/>
                </a:solidFill>
              </a:defRPr>
            </a:lvl1pPr>
          </a:lstStyle>
          <a:p>
            <a:pPr lvl="0"/>
            <a:r>
              <a:rPr lang="en-GB" dirty="0"/>
              <a:t>Lorem ipsum </a:t>
            </a:r>
            <a:r>
              <a:rPr lang="en-GB" dirty="0" err="1"/>
              <a:t>dolor</a:t>
            </a:r>
            <a:r>
              <a:rPr lang="en-GB" dirty="0"/>
              <a:t> sit </a:t>
            </a:r>
            <a:r>
              <a:rPr lang="en-GB" dirty="0" err="1"/>
              <a:t>amet</a:t>
            </a:r>
            <a:endParaRPr lang="en-US" dirty="0"/>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userDrawn="1"/>
        </p:nvSpPr>
        <p:spPr>
          <a:xfrm>
            <a:off x="6096000" y="3429000"/>
            <a:ext cx="30604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3876637"/>
            <a:ext cx="2249509" cy="1082568"/>
          </a:xfrm>
          <a:prstGeom prst="rect">
            <a:avLst/>
          </a:prstGeom>
        </p:spPr>
        <p:txBody>
          <a:bodyPr bIns="0">
            <a:noAutofit/>
          </a:bodyPr>
          <a:lstStyle>
            <a:lvl1pPr marL="0" indent="0">
              <a:buNone/>
              <a:defRPr sz="7200" b="1" i="0">
                <a:solidFill>
                  <a:schemeClr val="bg1"/>
                </a:solidFill>
                <a:latin typeface="+mj-lt"/>
              </a:defRPr>
            </a:lvl1pPr>
          </a:lstStyle>
          <a:p>
            <a:pPr lvl="0"/>
            <a:r>
              <a:rPr lang="en-GB" dirty="0"/>
              <a:t>75%</a:t>
            </a:r>
            <a:endParaRPr lang="en-US" dirty="0"/>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5252587"/>
            <a:ext cx="2249509" cy="803563"/>
          </a:xfrm>
          <a:prstGeom prst="rect">
            <a:avLst/>
          </a:prstGeom>
        </p:spPr>
        <p:txBody>
          <a:bodyPr bIns="0"/>
          <a:lstStyle>
            <a:lvl1pPr marL="0" indent="0">
              <a:buNone/>
              <a:defRPr>
                <a:solidFill>
                  <a:schemeClr val="bg1"/>
                </a:solidFill>
              </a:defRPr>
            </a:lvl1pPr>
          </a:lstStyle>
          <a:p>
            <a:pPr lvl="0"/>
            <a:r>
              <a:rPr lang="en-GB" dirty="0"/>
              <a:t>Lorem ipsum </a:t>
            </a:r>
            <a:r>
              <a:rPr lang="en-GB" dirty="0" err="1"/>
              <a:t>dolor</a:t>
            </a:r>
            <a:r>
              <a:rPr lang="en-GB" dirty="0"/>
              <a:t> sit </a:t>
            </a:r>
            <a:r>
              <a:rPr lang="en-GB" dirty="0" err="1"/>
              <a:t>amet</a:t>
            </a:r>
            <a:endParaRPr lang="en-US" dirty="0"/>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userDrawn="1"/>
        </p:nvSpPr>
        <p:spPr>
          <a:xfrm>
            <a:off x="9156408" y="3429000"/>
            <a:ext cx="3035592"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3876637"/>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dirty="0"/>
              <a:t>£2m</a:t>
            </a:r>
            <a:endParaRPr lang="en-US" dirty="0"/>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5252587"/>
            <a:ext cx="2249509" cy="803563"/>
          </a:xfrm>
          <a:prstGeom prst="rect">
            <a:avLst/>
          </a:prstGeom>
        </p:spPr>
        <p:txBody>
          <a:bodyPr bIns="0"/>
          <a:lstStyle>
            <a:lvl1pPr marL="0" indent="0">
              <a:buNone/>
              <a:defRPr>
                <a:solidFill>
                  <a:schemeClr val="tx1"/>
                </a:solidFill>
              </a:defRPr>
            </a:lvl1pPr>
          </a:lstStyle>
          <a:p>
            <a:pPr lvl="0"/>
            <a:r>
              <a:rPr lang="en-GB" dirty="0"/>
              <a:t>Lorem ipsum </a:t>
            </a:r>
            <a:r>
              <a:rPr lang="en-GB" dirty="0" err="1"/>
              <a:t>dolor</a:t>
            </a:r>
            <a:r>
              <a:rPr lang="en-GB" dirty="0"/>
              <a:t> sit </a:t>
            </a:r>
            <a:r>
              <a:rPr lang="en-GB" dirty="0" err="1"/>
              <a:t>amet</a:t>
            </a:r>
            <a:endParaRPr lang="en-US" dirty="0"/>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331817069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acts_figures_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AFB14D-FD03-B8EA-7C18-4C05CC9350B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676A4589-2070-6A43-66F9-67B8DA6A1173}"/>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dirty="0"/>
              <a:t>Text goes here</a:t>
            </a:r>
            <a:endParaRPr lang="en-US" dirty="0"/>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userDrawn="1"/>
        </p:nvSpPr>
        <p:spPr>
          <a:xfrm>
            <a:off x="6096000" y="-2273"/>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dirty="0"/>
              <a:t>75%</a:t>
            </a:r>
            <a:endParaRPr lang="en-US" dirty="0"/>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1821314"/>
            <a:ext cx="2249509" cy="803563"/>
          </a:xfrm>
          <a:prstGeom prst="rect">
            <a:avLst/>
          </a:prstGeom>
        </p:spPr>
        <p:txBody>
          <a:bodyPr bIns="0"/>
          <a:lstStyle>
            <a:lvl1pPr marL="0" indent="0">
              <a:buNone/>
              <a:defRPr>
                <a:solidFill>
                  <a:schemeClr val="tx1"/>
                </a:solidFill>
              </a:defRPr>
            </a:lvl1pPr>
          </a:lstStyle>
          <a:p>
            <a:pPr lvl="0"/>
            <a:r>
              <a:rPr lang="en-GB" dirty="0"/>
              <a:t>Lorem ipsum </a:t>
            </a:r>
            <a:r>
              <a:rPr lang="en-GB" dirty="0" err="1"/>
              <a:t>dolor</a:t>
            </a:r>
            <a:r>
              <a:rPr lang="en-GB" dirty="0"/>
              <a:t> sit </a:t>
            </a:r>
            <a:r>
              <a:rPr lang="en-GB" dirty="0" err="1"/>
              <a:t>amet</a:t>
            </a:r>
            <a:endParaRPr lang="en-US" dirty="0"/>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userDrawn="1"/>
        </p:nvSpPr>
        <p:spPr>
          <a:xfrm>
            <a:off x="9156408" y="-2273"/>
            <a:ext cx="3035592"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dirty="0"/>
              <a:t>£2m</a:t>
            </a:r>
            <a:endParaRPr lang="en-US" dirty="0"/>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1821314"/>
            <a:ext cx="2249509" cy="803563"/>
          </a:xfrm>
          <a:prstGeom prst="rect">
            <a:avLst/>
          </a:prstGeom>
        </p:spPr>
        <p:txBody>
          <a:bodyPr bIns="0"/>
          <a:lstStyle>
            <a:lvl1pPr marL="0" indent="0">
              <a:buNone/>
              <a:defRPr>
                <a:solidFill>
                  <a:schemeClr val="tx1"/>
                </a:solidFill>
              </a:defRPr>
            </a:lvl1pPr>
          </a:lstStyle>
          <a:p>
            <a:pPr lvl="0"/>
            <a:r>
              <a:rPr lang="en-GB" dirty="0"/>
              <a:t>Lorem ipsum </a:t>
            </a:r>
            <a:r>
              <a:rPr lang="en-GB" dirty="0" err="1"/>
              <a:t>dolor</a:t>
            </a:r>
            <a:r>
              <a:rPr lang="en-GB" dirty="0"/>
              <a:t> sit </a:t>
            </a:r>
            <a:r>
              <a:rPr lang="en-GB" dirty="0" err="1"/>
              <a:t>amet</a:t>
            </a:r>
            <a:endParaRPr lang="en-US" dirty="0"/>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userDrawn="1"/>
        </p:nvSpPr>
        <p:spPr>
          <a:xfrm>
            <a:off x="6094062"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4913" y="3887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dirty="0"/>
              <a:t>1 in 5</a:t>
            </a:r>
            <a:endParaRPr lang="en-US" dirty="0"/>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4913" y="5434609"/>
            <a:ext cx="5219699" cy="803563"/>
          </a:xfrm>
          <a:prstGeom prst="rect">
            <a:avLst/>
          </a:prstGeom>
        </p:spPr>
        <p:txBody>
          <a:bodyPr bIns="0"/>
          <a:lstStyle>
            <a:lvl1pPr marL="0" indent="0">
              <a:buNone/>
              <a:defRPr>
                <a:solidFill>
                  <a:schemeClr val="bg1"/>
                </a:solidFill>
              </a:defRPr>
            </a:lvl1pPr>
          </a:lstStyle>
          <a:p>
            <a:pPr lvl="0"/>
            <a:r>
              <a:rPr lang="en-GB" dirty="0"/>
              <a:t>Lorem ipsum </a:t>
            </a:r>
            <a:r>
              <a:rPr lang="en-GB" dirty="0" err="1"/>
              <a:t>dolor</a:t>
            </a:r>
            <a:r>
              <a:rPr lang="en-GB" dirty="0"/>
              <a:t> sit </a:t>
            </a:r>
            <a:r>
              <a:rPr lang="en-GB" dirty="0" err="1"/>
              <a:t>amet</a:t>
            </a:r>
            <a:endParaRPr lang="en-US" dirty="0"/>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768227699"/>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t">
    <p:bg>
      <p:bgPr>
        <a:solidFill>
          <a:schemeClr val="bg1"/>
        </a:solidFill>
        <a:effectLst/>
      </p:bgPr>
    </p:bg>
    <p:spTree>
      <p:nvGrpSpPr>
        <p:cNvPr id="1" name=""/>
        <p:cNvGrpSpPr/>
        <p:nvPr/>
      </p:nvGrpSpPr>
      <p:grpSpPr>
        <a:xfrm>
          <a:off x="0" y="0"/>
          <a:ext cx="0" cy="0"/>
          <a:chOff x="0" y="0"/>
          <a:chExt cx="0" cy="0"/>
        </a:xfrm>
      </p:grpSpPr>
      <p:pic>
        <p:nvPicPr>
          <p:cNvPr id="4" name="Picture 3" descr="An image of a person heating glass tubes in a workshop wearing safety gear">
            <a:extLst>
              <a:ext uri="{FF2B5EF4-FFF2-40B4-BE49-F238E27FC236}">
                <a16:creationId xmlns:a16="http://schemas.microsoft.com/office/drawing/2014/main" id="{B066E837-9D3C-251E-819F-79926122AB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963773DA-86C6-B330-CF4F-A36E9B51F5EA}"/>
              </a:ext>
            </a:extLst>
          </p:cNvPr>
          <p:cNvSpPr>
            <a:spLocks noGrp="1"/>
          </p:cNvSpPr>
          <p:nvPr>
            <p:ph type="body" sz="quarter" idx="11" hasCustomPrompt="1"/>
          </p:nvPr>
        </p:nvSpPr>
        <p:spPr>
          <a:xfrm>
            <a:off x="0" y="0"/>
            <a:ext cx="900113" cy="90011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3" name="Picture Placeholder 2">
            <a:extLst>
              <a:ext uri="{FF2B5EF4-FFF2-40B4-BE49-F238E27FC236}">
                <a16:creationId xmlns:a16="http://schemas.microsoft.com/office/drawing/2014/main" id="{38FB8D2C-97CD-1805-B625-00C5EC150556}"/>
              </a:ext>
            </a:extLst>
          </p:cNvPr>
          <p:cNvSpPr>
            <a:spLocks noGrp="1"/>
          </p:cNvSpPr>
          <p:nvPr>
            <p:ph type="pic" sz="quarter" idx="10"/>
          </p:nvPr>
        </p:nvSpPr>
        <p:spPr>
          <a:xfrm>
            <a:off x="0" y="0"/>
            <a:ext cx="12192000" cy="6858000"/>
          </a:xfrm>
        </p:spPr>
        <p:txBody>
          <a:bodyPr anchor="ctr"/>
          <a:lstStyle>
            <a:lvl1pPr marL="0" indent="0" algn="ctr">
              <a:buNone/>
              <a:defRPr>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312707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D29242E-E9EF-E406-E157-D46F6BBDF47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dirty="0"/>
              <a:t>Your title goes here</a:t>
            </a:r>
            <a:endParaRPr lang="en-US" dirty="0"/>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57643957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2" name="Picture 1" descr="The University of Nottingham logo.">
            <a:extLst>
              <a:ext uri="{FF2B5EF4-FFF2-40B4-BE49-F238E27FC236}">
                <a16:creationId xmlns:a16="http://schemas.microsoft.com/office/drawing/2014/main" id="{09C51863-6EFE-20EA-B8AF-703D276164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ext Placeholder 5">
            <a:extLst>
              <a:ext uri="{FF2B5EF4-FFF2-40B4-BE49-F238E27FC236}">
                <a16:creationId xmlns:a16="http://schemas.microsoft.com/office/drawing/2014/main" id="{5DF74E32-2383-DB11-F16E-2B4CE6017261}"/>
              </a:ext>
            </a:extLst>
          </p:cNvPr>
          <p:cNvSpPr>
            <a:spLocks noGrp="1"/>
          </p:cNvSpPr>
          <p:nvPr>
            <p:ph type="body" sz="quarter" idx="10" hasCustomPrompt="1"/>
          </p:nvPr>
        </p:nvSpPr>
        <p:spPr>
          <a:xfrm>
            <a:off x="425450" y="1628776"/>
            <a:ext cx="11341100" cy="3960512"/>
          </a:xfrm>
        </p:spPr>
        <p:txBody>
          <a:bodyPr anchor="ctr">
            <a:normAutofit/>
          </a:bodyPr>
          <a:lstStyle>
            <a:lvl1pPr marL="0" indent="0">
              <a:buNone/>
              <a:defRPr sz="4400" b="1" i="0">
                <a:solidFill>
                  <a:schemeClr val="bg1"/>
                </a:solidFill>
                <a:latin typeface="+mj-lt"/>
              </a:defRPr>
            </a:lvl1pPr>
            <a:lvl2pPr marL="0" indent="0">
              <a:spcBef>
                <a:spcPts val="1200"/>
              </a:spcBef>
              <a:buNone/>
              <a:defRPr b="0" i="0">
                <a:solidFill>
                  <a:schemeClr val="bg1"/>
                </a:solidFill>
                <a:latin typeface="+mj-lt"/>
              </a:defRPr>
            </a:lvl2pPr>
            <a:lvl3pPr>
              <a:defRPr b="1" i="0">
                <a:solidFill>
                  <a:schemeClr val="bg1"/>
                </a:solidFill>
                <a:latin typeface="Georgia" panose="02040502050405020303" pitchFamily="18" charset="0"/>
              </a:defRPr>
            </a:lvl3pPr>
            <a:lvl4pPr>
              <a:defRPr b="1" i="0">
                <a:solidFill>
                  <a:schemeClr val="bg1"/>
                </a:solidFill>
                <a:latin typeface="Georgia" panose="02040502050405020303" pitchFamily="18" charset="0"/>
              </a:defRPr>
            </a:lvl4pPr>
            <a:lvl5pPr>
              <a:defRPr b="1" i="0">
                <a:solidFill>
                  <a:schemeClr val="bg1"/>
                </a:solidFill>
                <a:latin typeface="Georgia" panose="02040502050405020303" pitchFamily="18" charset="0"/>
              </a:defRPr>
            </a:lvl5pPr>
          </a:lstStyle>
          <a:p>
            <a:pPr lvl="0"/>
            <a:r>
              <a:rPr lang="en-US" dirty="0"/>
              <a:t>“Your inspiring quote goes here.”</a:t>
            </a:r>
          </a:p>
          <a:p>
            <a:pPr lvl="1"/>
            <a:r>
              <a:rPr lang="en-US" dirty="0"/>
              <a:t>– Name of person, year</a:t>
            </a:r>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418667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eaching">
    <p:spTree>
      <p:nvGrpSpPr>
        <p:cNvPr id="1" name=""/>
        <p:cNvGrpSpPr/>
        <p:nvPr/>
      </p:nvGrpSpPr>
      <p:grpSpPr>
        <a:xfrm>
          <a:off x="0" y="0"/>
          <a:ext cx="0" cy="0"/>
          <a:chOff x="0" y="0"/>
          <a:chExt cx="0" cy="0"/>
        </a:xfrm>
      </p:grpSpPr>
      <p:pic>
        <p:nvPicPr>
          <p:cNvPr id="9" name="Picture 8" descr="A lecturer writing on a white board">
            <a:extLst>
              <a:ext uri="{FF2B5EF4-FFF2-40B4-BE49-F238E27FC236}">
                <a16:creationId xmlns:a16="http://schemas.microsoft.com/office/drawing/2014/main" id="{9D7E975D-7EAA-8A13-F793-C7ECAFA89B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83678E8-BAEC-EEB9-4524-7F5094060FB0}"/>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University of Nottingham logo">
            <a:extLst>
              <a:ext uri="{FF2B5EF4-FFF2-40B4-BE49-F238E27FC236}">
                <a16:creationId xmlns:a16="http://schemas.microsoft.com/office/drawing/2014/main" id="{3078B252-73A9-8E34-6C5E-BAD062758BCE}"/>
              </a:ext>
            </a:extLst>
          </p:cNvPr>
          <p:cNvGrpSpPr/>
          <p:nvPr userDrawn="1"/>
        </p:nvGrpSpPr>
        <p:grpSpPr>
          <a:xfrm>
            <a:off x="0" y="0"/>
            <a:ext cx="2414586" cy="900112"/>
            <a:chOff x="0" y="0"/>
            <a:chExt cx="2414586" cy="900112"/>
          </a:xfrm>
        </p:grpSpPr>
        <p:pic>
          <p:nvPicPr>
            <p:cNvPr id="2" name="Picture 1" descr="University of Nottingham logo">
              <a:extLst>
                <a:ext uri="{FF2B5EF4-FFF2-40B4-BE49-F238E27FC236}">
                  <a16:creationId xmlns:a16="http://schemas.microsoft.com/office/drawing/2014/main" id="{DAE6A334-8BAA-FF81-501D-901663A8A2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4" name="Picture 3" descr="University of Nottingham logo">
              <a:extLst>
                <a:ext uri="{FF2B5EF4-FFF2-40B4-BE49-F238E27FC236}">
                  <a16:creationId xmlns:a16="http://schemas.microsoft.com/office/drawing/2014/main" id="{99027B22-A8ED-5D91-EFD1-E3AC533D7C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DB6A4C14-B5C9-AA71-CA7D-1FE42F599BE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8" name="Subtitle 2">
            <a:extLst>
              <a:ext uri="{FF2B5EF4-FFF2-40B4-BE49-F238E27FC236}">
                <a16:creationId xmlns:a16="http://schemas.microsoft.com/office/drawing/2014/main" id="{CF8056D7-DE00-AEA8-6D9E-F000D561AD14}"/>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11" name="Text Placeholder 9">
            <a:extLst>
              <a:ext uri="{FF2B5EF4-FFF2-40B4-BE49-F238E27FC236}">
                <a16:creationId xmlns:a16="http://schemas.microsoft.com/office/drawing/2014/main" id="{D3A581F9-D81B-A0D3-54C1-4A8DFB1730FE}"/>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10" name="Picture Placeholder 2" descr="Partner logo.&#10;">
            <a:extLst>
              <a:ext uri="{FF2B5EF4-FFF2-40B4-BE49-F238E27FC236}">
                <a16:creationId xmlns:a16="http://schemas.microsoft.com/office/drawing/2014/main" id="{C4FF0AC7-FEE7-726F-206C-31391A208623}"/>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12404939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3663698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1722694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_blank_blu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2378125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dirty="0"/>
          </a:p>
        </p:txBody>
      </p:sp>
      <p:pic>
        <p:nvPicPr>
          <p:cNvPr id="2" name="Picture 1" descr="University of Nottingham castle icon">
            <a:extLst>
              <a:ext uri="{FF2B5EF4-FFF2-40B4-BE49-F238E27FC236}">
                <a16:creationId xmlns:a16="http://schemas.microsoft.com/office/drawing/2014/main" id="{C5BFE164-6BFE-040B-E8AE-85C76B8EAD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3862254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_slide">
    <p:bg>
      <p:bgPr>
        <a:solidFill>
          <a:schemeClr val="tx1"/>
        </a:solidFill>
        <a:effectLst/>
      </p:bgPr>
    </p:bg>
    <p:spTree>
      <p:nvGrpSpPr>
        <p:cNvPr id="1" name=""/>
        <p:cNvGrpSpPr/>
        <p:nvPr/>
      </p:nvGrpSpPr>
      <p:grpSpPr>
        <a:xfrm>
          <a:off x="0" y="0"/>
          <a:ext cx="0" cy="0"/>
          <a:chOff x="0" y="0"/>
          <a:chExt cx="0" cy="0"/>
        </a:xfrm>
      </p:grpSpPr>
      <p:pic>
        <p:nvPicPr>
          <p:cNvPr id="2" name="Picture 1" descr="University of Nottingham Logo.">
            <a:extLst>
              <a:ext uri="{FF2B5EF4-FFF2-40B4-BE49-F238E27FC236}">
                <a16:creationId xmlns:a16="http://schemas.microsoft.com/office/drawing/2014/main" id="{4F1ADCAE-67D1-E4DF-B7A1-5951DE4C0D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extBox 6">
            <a:extLst>
              <a:ext uri="{FF2B5EF4-FFF2-40B4-BE49-F238E27FC236}">
                <a16:creationId xmlns:a16="http://schemas.microsoft.com/office/drawing/2014/main" id="{34A48EF3-956C-7FE0-B44A-55E4E8B574B2}"/>
              </a:ext>
            </a:extLst>
          </p:cNvPr>
          <p:cNvSpPr txBox="1"/>
          <p:nvPr userDrawn="1"/>
        </p:nvSpPr>
        <p:spPr>
          <a:xfrm>
            <a:off x="877173" y="2258844"/>
            <a:ext cx="6571467" cy="923330"/>
          </a:xfrm>
          <a:prstGeom prst="rect">
            <a:avLst/>
          </a:prstGeom>
          <a:noFill/>
        </p:spPr>
        <p:txBody>
          <a:bodyPr wrap="square" lIns="0" tIns="0" rIns="0" bIns="0" rtlCol="0">
            <a:spAutoFit/>
          </a:bodyPr>
          <a:lstStyle/>
          <a:p>
            <a:r>
              <a:rPr lang="en-US" sz="6000" b="1" i="0" dirty="0">
                <a:solidFill>
                  <a:schemeClr val="bg1"/>
                </a:solidFill>
                <a:latin typeface="+mj-lt"/>
              </a:rPr>
              <a:t>Thank you</a:t>
            </a:r>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882474" y="3722240"/>
            <a:ext cx="9144000" cy="426687"/>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Any questions?</a:t>
            </a:r>
            <a:endParaRPr lang="en-US" dirty="0"/>
          </a:p>
        </p:txBody>
      </p:sp>
    </p:spTree>
    <p:extLst>
      <p:ext uri="{BB962C8B-B14F-4D97-AF65-F5344CB8AC3E}">
        <p14:creationId xmlns:p14="http://schemas.microsoft.com/office/powerpoint/2010/main" val="1715048681"/>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UK">
    <p:spTree>
      <p:nvGrpSpPr>
        <p:cNvPr id="1" name=""/>
        <p:cNvGrpSpPr/>
        <p:nvPr/>
      </p:nvGrpSpPr>
      <p:grpSpPr>
        <a:xfrm>
          <a:off x="0" y="0"/>
          <a:ext cx="0" cy="0"/>
          <a:chOff x="0" y="0"/>
          <a:chExt cx="0" cy="0"/>
        </a:xfrm>
      </p:grpSpPr>
      <p:pic>
        <p:nvPicPr>
          <p:cNvPr id="3" name="Picture 2" descr="I picture of the Trent Building on a bright day">
            <a:extLst>
              <a:ext uri="{FF2B5EF4-FFF2-40B4-BE49-F238E27FC236}">
                <a16:creationId xmlns:a16="http://schemas.microsoft.com/office/drawing/2014/main" id="{6BD05CDF-6F3D-E5F3-AAAF-26A13E5C44A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7EB532D-E8E1-8966-DC50-74E1AF744B2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University of Nottingham logo">
            <a:extLst>
              <a:ext uri="{FF2B5EF4-FFF2-40B4-BE49-F238E27FC236}">
                <a16:creationId xmlns:a16="http://schemas.microsoft.com/office/drawing/2014/main" id="{2B2D1A39-0397-9271-C41D-BD0DDBC49432}"/>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5132A84A-F57F-6FA7-519F-93E0C35B71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4" name="Title 1">
            <a:extLst>
              <a:ext uri="{FF2B5EF4-FFF2-40B4-BE49-F238E27FC236}">
                <a16:creationId xmlns:a16="http://schemas.microsoft.com/office/drawing/2014/main" id="{BC1D7A32-2962-8D38-3872-0223C4B7CB6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7" name="Subtitle 2">
            <a:extLst>
              <a:ext uri="{FF2B5EF4-FFF2-40B4-BE49-F238E27FC236}">
                <a16:creationId xmlns:a16="http://schemas.microsoft.com/office/drawing/2014/main" id="{84D72A9E-1EF8-9E50-2D9F-E2FBD578FFB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9" name="Text Placeholder 9">
            <a:extLst>
              <a:ext uri="{FF2B5EF4-FFF2-40B4-BE49-F238E27FC236}">
                <a16:creationId xmlns:a16="http://schemas.microsoft.com/office/drawing/2014/main" id="{0B8EA4E0-4AC7-76E6-62C9-CEEC9D8C2C87}"/>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8" name="Picture Placeholder 2" descr="Partner logo.&#10;">
            <a:extLst>
              <a:ext uri="{FF2B5EF4-FFF2-40B4-BE49-F238E27FC236}">
                <a16:creationId xmlns:a16="http://schemas.microsoft.com/office/drawing/2014/main" id="{C5153F9A-EC43-77E6-376C-598AC060ADFA}"/>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90697581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7793990" cy="1620837"/>
          </a:xfrm>
          <a:prstGeom prst="rect">
            <a:avLst/>
          </a:prstGeom>
        </p:spPr>
        <p:txBody>
          <a:bodyPr anchor="ctr"/>
          <a:lstStyle>
            <a:lvl1pPr algn="l">
              <a:lnSpc>
                <a:spcPts val="6000"/>
              </a:lnSpc>
              <a:defRPr sz="6000">
                <a:latin typeface="Georgia" panose="02040502050405020303" pitchFamily="18" charset="0"/>
              </a:defRPr>
            </a:lvl1pPr>
          </a:lstStyle>
          <a:p>
            <a:r>
              <a:rPr lang="en-GB" dirty="0"/>
              <a:t>The title </a:t>
            </a:r>
            <a:br>
              <a:rPr lang="en-GB" dirty="0"/>
            </a:br>
            <a:r>
              <a:rPr lang="en-GB" dirty="0"/>
              <a:t>goes here</a:t>
            </a:r>
            <a:endParaRPr lang="en-US" dirty="0"/>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7793990"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US" dirty="0"/>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add text</a:t>
            </a:r>
            <a:endParaRPr lang="en-US" dirty="0"/>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2329628349"/>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hina">
    <p:spTree>
      <p:nvGrpSpPr>
        <p:cNvPr id="1" name=""/>
        <p:cNvGrpSpPr/>
        <p:nvPr/>
      </p:nvGrpSpPr>
      <p:grpSpPr>
        <a:xfrm>
          <a:off x="0" y="0"/>
          <a:ext cx="0" cy="0"/>
          <a:chOff x="0" y="0"/>
          <a:chExt cx="0" cy="0"/>
        </a:xfrm>
      </p:grpSpPr>
      <p:pic>
        <p:nvPicPr>
          <p:cNvPr id="17" name="Picture 16" descr="A picture of the China campus at sunset">
            <a:extLst>
              <a:ext uri="{FF2B5EF4-FFF2-40B4-BE49-F238E27FC236}">
                <a16:creationId xmlns:a16="http://schemas.microsoft.com/office/drawing/2014/main" id="{3362EB9C-5AAD-43BA-3FD9-74FC97B7F0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 name="Group 3" descr="University of Nottingham logo">
            <a:extLst>
              <a:ext uri="{FF2B5EF4-FFF2-40B4-BE49-F238E27FC236}">
                <a16:creationId xmlns:a16="http://schemas.microsoft.com/office/drawing/2014/main" id="{64A855BE-1E23-08C7-2D4C-463A35683911}"/>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262AEAE6-DD60-DF47-23EC-66DCA2A258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C0D04B19-D275-4903-FB7C-59F4342B7BB9}"/>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dirty="0"/>
              <a:t>The title goes here</a:t>
            </a:r>
            <a:endParaRPr lang="en-US" dirty="0"/>
          </a:p>
        </p:txBody>
      </p:sp>
      <p:sp>
        <p:nvSpPr>
          <p:cNvPr id="5" name="Subtitle 2">
            <a:extLst>
              <a:ext uri="{FF2B5EF4-FFF2-40B4-BE49-F238E27FC236}">
                <a16:creationId xmlns:a16="http://schemas.microsoft.com/office/drawing/2014/main" id="{74706116-848E-CFD6-3CFC-91CCB1945E2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8" name="Text Placeholder 9">
            <a:extLst>
              <a:ext uri="{FF2B5EF4-FFF2-40B4-BE49-F238E27FC236}">
                <a16:creationId xmlns:a16="http://schemas.microsoft.com/office/drawing/2014/main" id="{6619C8FE-768C-3612-1440-9A6561A8B3CE}"/>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7" name="Picture Placeholder 2" descr="Partner logo.">
            <a:extLst>
              <a:ext uri="{FF2B5EF4-FFF2-40B4-BE49-F238E27FC236}">
                <a16:creationId xmlns:a16="http://schemas.microsoft.com/office/drawing/2014/main" id="{D36CBA7F-C2A7-43D6-A0CA-C9D42B551B9E}"/>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170657285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Malaysia">
    <p:spTree>
      <p:nvGrpSpPr>
        <p:cNvPr id="1" name=""/>
        <p:cNvGrpSpPr/>
        <p:nvPr/>
      </p:nvGrpSpPr>
      <p:grpSpPr>
        <a:xfrm>
          <a:off x="0" y="0"/>
          <a:ext cx="0" cy="0"/>
          <a:chOff x="0" y="0"/>
          <a:chExt cx="0" cy="0"/>
        </a:xfrm>
      </p:grpSpPr>
      <p:pic>
        <p:nvPicPr>
          <p:cNvPr id="40" name="Picture 39" descr="View of the Malaysia campus through the trees with a body of water in front of the building&#10;">
            <a:extLst>
              <a:ext uri="{FF2B5EF4-FFF2-40B4-BE49-F238E27FC236}">
                <a16:creationId xmlns:a16="http://schemas.microsoft.com/office/drawing/2014/main" id="{8A8D9DF8-CB1D-EAF2-E07B-89D7D22340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D6A51CC-9C5E-8F0A-07A8-7AFF5C6C357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University of Nottingham logo">
            <a:extLst>
              <a:ext uri="{FF2B5EF4-FFF2-40B4-BE49-F238E27FC236}">
                <a16:creationId xmlns:a16="http://schemas.microsoft.com/office/drawing/2014/main" id="{E88CCC24-EB1E-6A4A-85E4-27558E4718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09FB2E1-0CA5-164F-BB88-A99DCC79315E}"/>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dirty="0"/>
              <a:t>The title goes here</a:t>
            </a:r>
            <a:endParaRPr lang="en-US" dirty="0"/>
          </a:p>
        </p:txBody>
      </p:sp>
      <p:sp>
        <p:nvSpPr>
          <p:cNvPr id="5" name="Subtitle 2">
            <a:extLst>
              <a:ext uri="{FF2B5EF4-FFF2-40B4-BE49-F238E27FC236}">
                <a16:creationId xmlns:a16="http://schemas.microsoft.com/office/drawing/2014/main" id="{4CC4A3B0-71B3-4C2B-7CB1-FF680E1BD51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subheading goes here</a:t>
            </a:r>
            <a:endParaRPr lang="en-US" dirty="0"/>
          </a:p>
        </p:txBody>
      </p:sp>
      <p:sp>
        <p:nvSpPr>
          <p:cNvPr id="7" name="Text Placeholder 9">
            <a:extLst>
              <a:ext uri="{FF2B5EF4-FFF2-40B4-BE49-F238E27FC236}">
                <a16:creationId xmlns:a16="http://schemas.microsoft.com/office/drawing/2014/main" id="{953B9A27-851E-55AB-119E-61C5C475DA46}"/>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Name of presenter</a:t>
            </a:r>
            <a:endParaRPr lang="en-US" dirty="0"/>
          </a:p>
        </p:txBody>
      </p:sp>
      <p:sp>
        <p:nvSpPr>
          <p:cNvPr id="6" name="Picture Placeholder 2" descr="Partner logo.">
            <a:extLst>
              <a:ext uri="{FF2B5EF4-FFF2-40B4-BE49-F238E27FC236}">
                <a16:creationId xmlns:a16="http://schemas.microsoft.com/office/drawing/2014/main" id="{32116587-F663-143F-75BC-3014C842DB40}"/>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dirty="0"/>
              <a:t>Insert a partner logo here or remove this box if not needed</a:t>
            </a:r>
          </a:p>
        </p:txBody>
      </p:sp>
    </p:spTree>
    <p:extLst>
      <p:ext uri="{BB962C8B-B14F-4D97-AF65-F5344CB8AC3E}">
        <p14:creationId xmlns:p14="http://schemas.microsoft.com/office/powerpoint/2010/main" val="31677060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University of Nottingham castle icon">
            <a:extLst>
              <a:ext uri="{FF2B5EF4-FFF2-40B4-BE49-F238E27FC236}">
                <a16:creationId xmlns:a16="http://schemas.microsoft.com/office/drawing/2014/main" id="{A0DB6D3F-5204-F4BF-012D-207A745E3A1B}"/>
              </a:ext>
            </a:extLst>
          </p:cNvPr>
          <p:cNvPicPr>
            <a:picLocks noChangeAspect="1"/>
          </p:cNvPicPr>
          <p:nvPr userDrawn="1"/>
        </p:nvPicPr>
        <p:blipFill>
          <a:blip r:embed="rId56"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sp>
        <p:nvSpPr>
          <p:cNvPr id="2" name="Title Placeholder 1">
            <a:extLst>
              <a:ext uri="{FF2B5EF4-FFF2-40B4-BE49-F238E27FC236}">
                <a16:creationId xmlns:a16="http://schemas.microsoft.com/office/drawing/2014/main" id="{D2C93A7D-3D18-13F0-94FC-7B0CB5559202}"/>
              </a:ext>
            </a:extLst>
          </p:cNvPr>
          <p:cNvSpPr>
            <a:spLocks noGrp="1"/>
          </p:cNvSpPr>
          <p:nvPr>
            <p:ph type="title"/>
          </p:nvPr>
        </p:nvSpPr>
        <p:spPr>
          <a:xfrm>
            <a:off x="1325563" y="0"/>
            <a:ext cx="10440987" cy="900000"/>
          </a:xfrm>
          <a:prstGeom prst="rect">
            <a:avLst/>
          </a:prstGeom>
        </p:spPr>
        <p:txBody>
          <a:bodyPr vert="horz" lIns="0" tIns="180000" rIns="0" bIns="180000" rtlCol="0" anchor="t" anchorCtr="0">
            <a:normAutofit/>
          </a:bodyPr>
          <a:lstStyle/>
          <a:p>
            <a:r>
              <a:rPr lang="en-GB" dirty="0"/>
              <a:t>Your title goes here</a:t>
            </a:r>
            <a:endParaRPr lang="en-US" dirty="0"/>
          </a:p>
        </p:txBody>
      </p:sp>
      <p:sp>
        <p:nvSpPr>
          <p:cNvPr id="3" name="Text Placeholder 2">
            <a:extLst>
              <a:ext uri="{FF2B5EF4-FFF2-40B4-BE49-F238E27FC236}">
                <a16:creationId xmlns:a16="http://schemas.microsoft.com/office/drawing/2014/main" id="{DF6EA77C-D93E-4080-9229-521D3E95C516}"/>
              </a:ext>
            </a:extLst>
          </p:cNvPr>
          <p:cNvSpPr>
            <a:spLocks noGrp="1"/>
          </p:cNvSpPr>
          <p:nvPr>
            <p:ph type="body" idx="1"/>
          </p:nvPr>
        </p:nvSpPr>
        <p:spPr>
          <a:xfrm>
            <a:off x="425450" y="1358900"/>
            <a:ext cx="11341099" cy="486092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9721D480-74CD-04ED-591D-8AF32751D46B}"/>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dirty="0"/>
          </a:p>
        </p:txBody>
      </p:sp>
    </p:spTree>
    <p:extLst>
      <p:ext uri="{BB962C8B-B14F-4D97-AF65-F5344CB8AC3E}">
        <p14:creationId xmlns:p14="http://schemas.microsoft.com/office/powerpoint/2010/main" val="3179706525"/>
      </p:ext>
    </p:extLst>
  </p:cSld>
  <p:clrMap bg1="lt1" tx1="dk1" bg2="lt2" tx2="dk2" accent1="accent1" accent2="accent2" accent3="accent3" accent4="accent4" accent5="accent5" accent6="accent6" hlink="hlink" folHlink="folHlink"/>
  <p:sldLayoutIdLst>
    <p:sldLayoutId id="2147483664" r:id="rId1"/>
    <p:sldLayoutId id="2147483695" r:id="rId2"/>
    <p:sldLayoutId id="2147483668" r:id="rId3"/>
    <p:sldLayoutId id="2147483669" r:id="rId4"/>
    <p:sldLayoutId id="2147483670" r:id="rId5"/>
    <p:sldLayoutId id="2147483677" r:id="rId6"/>
    <p:sldLayoutId id="2147483714" r:id="rId7"/>
    <p:sldLayoutId id="2147483679" r:id="rId8"/>
    <p:sldLayoutId id="2147483680" r:id="rId9"/>
    <p:sldLayoutId id="2147483704" r:id="rId10"/>
    <p:sldLayoutId id="2147483705" r:id="rId11"/>
    <p:sldLayoutId id="2147483681" r:id="rId12"/>
    <p:sldLayoutId id="2147483682" r:id="rId13"/>
    <p:sldLayoutId id="2147483684" r:id="rId14"/>
    <p:sldLayoutId id="2147483683" r:id="rId15"/>
    <p:sldLayoutId id="2147483702" r:id="rId16"/>
    <p:sldLayoutId id="2147483701" r:id="rId17"/>
    <p:sldLayoutId id="2147483703" r:id="rId18"/>
    <p:sldLayoutId id="2147483671" r:id="rId19"/>
    <p:sldLayoutId id="2147483672" r:id="rId20"/>
    <p:sldLayoutId id="2147483673" r:id="rId21"/>
    <p:sldLayoutId id="2147483674" r:id="rId22"/>
    <p:sldLayoutId id="2147483697" r:id="rId23"/>
    <p:sldLayoutId id="2147483698" r:id="rId24"/>
    <p:sldLayoutId id="2147483699" r:id="rId25"/>
    <p:sldLayoutId id="2147483700" r:id="rId26"/>
    <p:sldLayoutId id="2147483660" r:id="rId27"/>
    <p:sldLayoutId id="2147483694" r:id="rId28"/>
    <p:sldLayoutId id="2147483650" r:id="rId29"/>
    <p:sldLayoutId id="2147483662" r:id="rId30"/>
    <p:sldLayoutId id="2147483709" r:id="rId31"/>
    <p:sldLayoutId id="2147483710" r:id="rId32"/>
    <p:sldLayoutId id="2147483675" r:id="rId33"/>
    <p:sldLayoutId id="2147483712" r:id="rId34"/>
    <p:sldLayoutId id="2147483676" r:id="rId35"/>
    <p:sldLayoutId id="2147483713" r:id="rId36"/>
    <p:sldLayoutId id="2147483687" r:id="rId37"/>
    <p:sldLayoutId id="2147483708" r:id="rId38"/>
    <p:sldLayoutId id="2147483665" r:id="rId39"/>
    <p:sldLayoutId id="2147483711" r:id="rId40"/>
    <p:sldLayoutId id="2147483666" r:id="rId41"/>
    <p:sldLayoutId id="2147483667" r:id="rId42"/>
    <p:sldLayoutId id="2147483663" r:id="rId43"/>
    <p:sldLayoutId id="2147483678" r:id="rId44"/>
    <p:sldLayoutId id="2147483689" r:id="rId45"/>
    <p:sldLayoutId id="2147483690" r:id="rId46"/>
    <p:sldLayoutId id="2147483688" r:id="rId47"/>
    <p:sldLayoutId id="2147483693" r:id="rId48"/>
    <p:sldLayoutId id="2147483686" r:id="rId49"/>
    <p:sldLayoutId id="2147483685" r:id="rId50"/>
    <p:sldLayoutId id="2147483706" r:id="rId51"/>
    <p:sldLayoutId id="2147483707" r:id="rId52"/>
    <p:sldLayoutId id="2147483696" r:id="rId53"/>
    <p:sldLayoutId id="2147483692" r:id="rId54"/>
  </p:sldLayoutIdLst>
  <p:hf hdr="0" ftr="0"/>
  <p:txStyles>
    <p:titleStyle>
      <a:lvl1pPr algn="l" defTabSz="914400" rtl="0" eaLnBrk="1" latinLnBrk="0" hangingPunct="1">
        <a:lnSpc>
          <a:spcPts val="4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35">
          <p15:clr>
            <a:srgbClr val="5ACBF0"/>
          </p15:clr>
        </p15:guide>
        <p15:guide id="2" orient="horz" pos="289">
          <p15:clr>
            <a:srgbClr val="5ACBF0"/>
          </p15:clr>
        </p15:guide>
        <p15:guide id="3" pos="7412">
          <p15:clr>
            <a:srgbClr val="5ACBF0"/>
          </p15:clr>
        </p15:guide>
        <p15:guide id="4" orient="horz" pos="4031">
          <p15:clr>
            <a:srgbClr val="5ACBF0"/>
          </p15:clr>
        </p15:guide>
        <p15:guide id="5" pos="268">
          <p15:clr>
            <a:srgbClr val="5ACBF0"/>
          </p15:clr>
        </p15:guide>
        <p15:guide id="7" orient="horz" pos="856">
          <p15:clr>
            <a:srgbClr val="5ACBF0"/>
          </p15:clr>
        </p15:guide>
        <p15:guide id="9" pos="551">
          <p15:clr>
            <a:srgbClr val="5ACBF0"/>
          </p15:clr>
        </p15:guide>
        <p15:guide id="10" orient="horz" pos="572">
          <p15:clr>
            <a:srgbClr val="5ACBF0"/>
          </p15:clr>
        </p15:guide>
        <p15:guide id="11" orient="horz" pos="3918">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A5B0D-1065-5BB1-5FBF-5EF825421315}"/>
              </a:ext>
            </a:extLst>
          </p:cNvPr>
          <p:cNvSpPr>
            <a:spLocks noGrp="1"/>
          </p:cNvSpPr>
          <p:nvPr>
            <p:ph type="ctrTitle"/>
          </p:nvPr>
        </p:nvSpPr>
        <p:spPr>
          <a:xfrm>
            <a:off x="425989" y="1966401"/>
            <a:ext cx="5424205" cy="1902398"/>
          </a:xfrm>
        </p:spPr>
        <p:txBody>
          <a:bodyPr/>
          <a:lstStyle/>
          <a:p>
            <a:r>
              <a:rPr lang="en-GB" dirty="0"/>
              <a:t>Using the data</a:t>
            </a:r>
          </a:p>
        </p:txBody>
      </p:sp>
      <p:sp>
        <p:nvSpPr>
          <p:cNvPr id="5" name="Subtitle 4">
            <a:extLst>
              <a:ext uri="{FF2B5EF4-FFF2-40B4-BE49-F238E27FC236}">
                <a16:creationId xmlns:a16="http://schemas.microsoft.com/office/drawing/2014/main" id="{93431DD3-5280-F583-EA53-354692CA1E73}"/>
              </a:ext>
            </a:extLst>
          </p:cNvPr>
          <p:cNvSpPr>
            <a:spLocks noGrp="1"/>
          </p:cNvSpPr>
          <p:nvPr>
            <p:ph type="subTitle" idx="1"/>
          </p:nvPr>
        </p:nvSpPr>
        <p:spPr>
          <a:xfrm>
            <a:off x="425989" y="3947752"/>
            <a:ext cx="4679880" cy="443198"/>
          </a:xfrm>
        </p:spPr>
        <p:txBody>
          <a:bodyPr/>
          <a:lstStyle/>
          <a:p>
            <a:r>
              <a:rPr lang="en-GB" dirty="0"/>
              <a:t>Stuart Marriott</a:t>
            </a:r>
          </a:p>
        </p:txBody>
      </p:sp>
      <p:sp>
        <p:nvSpPr>
          <p:cNvPr id="7" name="Text Placeholder 6">
            <a:extLst>
              <a:ext uri="{FF2B5EF4-FFF2-40B4-BE49-F238E27FC236}">
                <a16:creationId xmlns:a16="http://schemas.microsoft.com/office/drawing/2014/main" id="{11AABE8D-A69D-84AF-C1DA-7B42701A4639}"/>
              </a:ext>
            </a:extLst>
          </p:cNvPr>
          <p:cNvSpPr>
            <a:spLocks noGrp="1"/>
          </p:cNvSpPr>
          <p:nvPr>
            <p:ph type="body" sz="quarter" idx="11"/>
          </p:nvPr>
        </p:nvSpPr>
        <p:spPr>
          <a:xfrm>
            <a:off x="425989" y="4548856"/>
            <a:ext cx="4679958" cy="360699"/>
          </a:xfrm>
        </p:spPr>
        <p:txBody>
          <a:bodyPr>
            <a:normAutofit fontScale="62500" lnSpcReduction="20000"/>
          </a:bodyPr>
          <a:lstStyle/>
          <a:p>
            <a:r>
              <a:rPr lang="en-GB" dirty="0"/>
              <a:t>Associate Director, Careers and Employability</a:t>
            </a:r>
          </a:p>
        </p:txBody>
      </p:sp>
    </p:spTree>
    <p:extLst>
      <p:ext uri="{BB962C8B-B14F-4D97-AF65-F5344CB8AC3E}">
        <p14:creationId xmlns:p14="http://schemas.microsoft.com/office/powerpoint/2010/main" val="47610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E28EA-EF24-EBDE-1C30-DA0FED097042}"/>
              </a:ext>
            </a:extLst>
          </p:cNvPr>
          <p:cNvSpPr>
            <a:spLocks noGrp="1"/>
          </p:cNvSpPr>
          <p:nvPr>
            <p:ph type="sldNum" sz="quarter" idx="4"/>
          </p:nvPr>
        </p:nvSpPr>
        <p:spPr/>
        <p:txBody>
          <a:bodyPr/>
          <a:lstStyle/>
          <a:p>
            <a:fld id="{820EACED-CA5D-B048-836B-BF30EF0E914A}" type="slidenum">
              <a:rPr lang="en-US" smtClean="0"/>
              <a:pPr/>
              <a:t>10</a:t>
            </a:fld>
            <a:endParaRPr lang="en-US" dirty="0"/>
          </a:p>
        </p:txBody>
      </p:sp>
      <p:pic>
        <p:nvPicPr>
          <p:cNvPr id="4" name="Picture 3">
            <a:extLst>
              <a:ext uri="{FF2B5EF4-FFF2-40B4-BE49-F238E27FC236}">
                <a16:creationId xmlns:a16="http://schemas.microsoft.com/office/drawing/2014/main" id="{6B5F111B-E822-E0CD-93FC-7FB7C78972F2}"/>
              </a:ext>
            </a:extLst>
          </p:cNvPr>
          <p:cNvPicPr>
            <a:picLocks noChangeAspect="1"/>
          </p:cNvPicPr>
          <p:nvPr/>
        </p:nvPicPr>
        <p:blipFill>
          <a:blip r:embed="rId3"/>
          <a:stretch>
            <a:fillRect/>
          </a:stretch>
        </p:blipFill>
        <p:spPr>
          <a:xfrm>
            <a:off x="3781" y="0"/>
            <a:ext cx="12184437" cy="6858000"/>
          </a:xfrm>
          <a:prstGeom prst="rect">
            <a:avLst/>
          </a:prstGeom>
        </p:spPr>
      </p:pic>
    </p:spTree>
    <p:extLst>
      <p:ext uri="{BB962C8B-B14F-4D97-AF65-F5344CB8AC3E}">
        <p14:creationId xmlns:p14="http://schemas.microsoft.com/office/powerpoint/2010/main" val="398175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D0E4D3-3CEC-4404-7A4A-FEA0FEDEA639}"/>
              </a:ext>
            </a:extLst>
          </p:cNvPr>
          <p:cNvSpPr>
            <a:spLocks noGrp="1"/>
          </p:cNvSpPr>
          <p:nvPr>
            <p:ph type="sldNum" sz="quarter" idx="4"/>
          </p:nvPr>
        </p:nvSpPr>
        <p:spPr/>
        <p:txBody>
          <a:bodyPr/>
          <a:lstStyle/>
          <a:p>
            <a:fld id="{820EACED-CA5D-B048-836B-BF30EF0E914A}" type="slidenum">
              <a:rPr lang="en-US" smtClean="0"/>
              <a:pPr/>
              <a:t>11</a:t>
            </a:fld>
            <a:endParaRPr lang="en-US" dirty="0"/>
          </a:p>
        </p:txBody>
      </p:sp>
      <p:pic>
        <p:nvPicPr>
          <p:cNvPr id="4" name="Picture 3">
            <a:extLst>
              <a:ext uri="{FF2B5EF4-FFF2-40B4-BE49-F238E27FC236}">
                <a16:creationId xmlns:a16="http://schemas.microsoft.com/office/drawing/2014/main" id="{EFF47B58-8DED-5F7E-7621-3D0CC06304F9}"/>
              </a:ext>
            </a:extLst>
          </p:cNvPr>
          <p:cNvPicPr>
            <a:picLocks noChangeAspect="1"/>
          </p:cNvPicPr>
          <p:nvPr/>
        </p:nvPicPr>
        <p:blipFill>
          <a:blip r:embed="rId3"/>
          <a:stretch>
            <a:fillRect/>
          </a:stretch>
        </p:blipFill>
        <p:spPr>
          <a:xfrm>
            <a:off x="0" y="14387"/>
            <a:ext cx="12192000" cy="6829225"/>
          </a:xfrm>
          <a:prstGeom prst="rect">
            <a:avLst/>
          </a:prstGeom>
        </p:spPr>
      </p:pic>
    </p:spTree>
    <p:extLst>
      <p:ext uri="{BB962C8B-B14F-4D97-AF65-F5344CB8AC3E}">
        <p14:creationId xmlns:p14="http://schemas.microsoft.com/office/powerpoint/2010/main" val="813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35E97-A503-0EE9-8768-80BC4DEB9646}"/>
              </a:ext>
            </a:extLst>
          </p:cNvPr>
          <p:cNvSpPr>
            <a:spLocks noGrp="1"/>
          </p:cNvSpPr>
          <p:nvPr>
            <p:ph type="sldNum" sz="quarter" idx="4"/>
          </p:nvPr>
        </p:nvSpPr>
        <p:spPr/>
        <p:txBody>
          <a:bodyPr/>
          <a:lstStyle/>
          <a:p>
            <a:fld id="{820EACED-CA5D-B048-836B-BF30EF0E914A}" type="slidenum">
              <a:rPr lang="en-US" smtClean="0"/>
              <a:pPr/>
              <a:t>12</a:t>
            </a:fld>
            <a:endParaRPr lang="en-US" dirty="0"/>
          </a:p>
        </p:txBody>
      </p:sp>
      <p:pic>
        <p:nvPicPr>
          <p:cNvPr id="8" name="Picture 7">
            <a:extLst>
              <a:ext uri="{FF2B5EF4-FFF2-40B4-BE49-F238E27FC236}">
                <a16:creationId xmlns:a16="http://schemas.microsoft.com/office/drawing/2014/main" id="{D71ABFC8-F33D-DD8D-06C1-4804DFDE7304}"/>
              </a:ext>
            </a:extLst>
          </p:cNvPr>
          <p:cNvPicPr>
            <a:picLocks noChangeAspect="1"/>
          </p:cNvPicPr>
          <p:nvPr/>
        </p:nvPicPr>
        <p:blipFill>
          <a:blip r:embed="rId3"/>
          <a:stretch>
            <a:fillRect/>
          </a:stretch>
        </p:blipFill>
        <p:spPr>
          <a:xfrm>
            <a:off x="11331" y="0"/>
            <a:ext cx="12169338" cy="6858000"/>
          </a:xfrm>
          <a:prstGeom prst="rect">
            <a:avLst/>
          </a:prstGeom>
        </p:spPr>
      </p:pic>
    </p:spTree>
    <p:extLst>
      <p:ext uri="{BB962C8B-B14F-4D97-AF65-F5344CB8AC3E}">
        <p14:creationId xmlns:p14="http://schemas.microsoft.com/office/powerpoint/2010/main" val="239037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A87A1-08FC-7280-F0B8-E27034E9749B}"/>
              </a:ext>
            </a:extLst>
          </p:cNvPr>
          <p:cNvSpPr>
            <a:spLocks noGrp="1"/>
          </p:cNvSpPr>
          <p:nvPr>
            <p:ph type="sldNum" sz="quarter" idx="4"/>
          </p:nvPr>
        </p:nvSpPr>
        <p:spPr/>
        <p:txBody>
          <a:bodyPr/>
          <a:lstStyle/>
          <a:p>
            <a:fld id="{820EACED-CA5D-B048-836B-BF30EF0E914A}" type="slidenum">
              <a:rPr lang="en-US" smtClean="0"/>
              <a:pPr/>
              <a:t>13</a:t>
            </a:fld>
            <a:endParaRPr lang="en-US" dirty="0"/>
          </a:p>
        </p:txBody>
      </p:sp>
      <p:pic>
        <p:nvPicPr>
          <p:cNvPr id="4" name="Picture 3">
            <a:extLst>
              <a:ext uri="{FF2B5EF4-FFF2-40B4-BE49-F238E27FC236}">
                <a16:creationId xmlns:a16="http://schemas.microsoft.com/office/drawing/2014/main" id="{22138DA9-24AF-643D-86EF-2A20A5C22AFF}"/>
              </a:ext>
            </a:extLst>
          </p:cNvPr>
          <p:cNvPicPr>
            <a:picLocks noChangeAspect="1"/>
          </p:cNvPicPr>
          <p:nvPr/>
        </p:nvPicPr>
        <p:blipFill>
          <a:blip r:embed="rId3"/>
          <a:stretch>
            <a:fillRect/>
          </a:stretch>
        </p:blipFill>
        <p:spPr>
          <a:xfrm>
            <a:off x="0" y="1598"/>
            <a:ext cx="12192000" cy="6854803"/>
          </a:xfrm>
          <a:prstGeom prst="rect">
            <a:avLst/>
          </a:prstGeom>
        </p:spPr>
      </p:pic>
    </p:spTree>
    <p:extLst>
      <p:ext uri="{BB962C8B-B14F-4D97-AF65-F5344CB8AC3E}">
        <p14:creationId xmlns:p14="http://schemas.microsoft.com/office/powerpoint/2010/main" val="402107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420CBC-376F-57E1-4723-1C8E8BB09EF6}"/>
              </a:ext>
            </a:extLst>
          </p:cNvPr>
          <p:cNvSpPr>
            <a:spLocks noGrp="1"/>
          </p:cNvSpPr>
          <p:nvPr>
            <p:ph type="sldNum" sz="quarter" idx="4"/>
          </p:nvPr>
        </p:nvSpPr>
        <p:spPr/>
        <p:txBody>
          <a:bodyPr/>
          <a:lstStyle/>
          <a:p>
            <a:fld id="{820EACED-CA5D-B048-836B-BF30EF0E914A}" type="slidenum">
              <a:rPr lang="en-US" smtClean="0"/>
              <a:pPr/>
              <a:t>14</a:t>
            </a:fld>
            <a:endParaRPr lang="en-US" dirty="0"/>
          </a:p>
        </p:txBody>
      </p:sp>
      <p:pic>
        <p:nvPicPr>
          <p:cNvPr id="4" name="Picture 3">
            <a:extLst>
              <a:ext uri="{FF2B5EF4-FFF2-40B4-BE49-F238E27FC236}">
                <a16:creationId xmlns:a16="http://schemas.microsoft.com/office/drawing/2014/main" id="{678F6D68-9737-600B-A226-35A0978AD90E}"/>
              </a:ext>
            </a:extLst>
          </p:cNvPr>
          <p:cNvPicPr>
            <a:picLocks noChangeAspect="1"/>
          </p:cNvPicPr>
          <p:nvPr/>
        </p:nvPicPr>
        <p:blipFill>
          <a:blip r:embed="rId3"/>
          <a:stretch>
            <a:fillRect/>
          </a:stretch>
        </p:blipFill>
        <p:spPr>
          <a:xfrm>
            <a:off x="0" y="7065"/>
            <a:ext cx="12192000" cy="6843869"/>
          </a:xfrm>
          <a:prstGeom prst="rect">
            <a:avLst/>
          </a:prstGeom>
        </p:spPr>
      </p:pic>
    </p:spTree>
    <p:extLst>
      <p:ext uri="{BB962C8B-B14F-4D97-AF65-F5344CB8AC3E}">
        <p14:creationId xmlns:p14="http://schemas.microsoft.com/office/powerpoint/2010/main" val="233298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5B8D-F98F-08AC-6830-BD38682FEE1E}"/>
              </a:ext>
            </a:extLst>
          </p:cNvPr>
          <p:cNvSpPr>
            <a:spLocks noGrp="1"/>
          </p:cNvSpPr>
          <p:nvPr>
            <p:ph type="title"/>
          </p:nvPr>
        </p:nvSpPr>
        <p:spPr/>
        <p:txBody>
          <a:bodyPr/>
          <a:lstStyle/>
          <a:p>
            <a:r>
              <a:rPr lang="en-GB" dirty="0"/>
              <a:t>Key takeaways</a:t>
            </a:r>
          </a:p>
        </p:txBody>
      </p:sp>
      <p:sp>
        <p:nvSpPr>
          <p:cNvPr id="3" name="Text Placeholder 2">
            <a:extLst>
              <a:ext uri="{FF2B5EF4-FFF2-40B4-BE49-F238E27FC236}">
                <a16:creationId xmlns:a16="http://schemas.microsoft.com/office/drawing/2014/main" id="{B091A716-7719-7C51-F3BB-EE61E334D1B5}"/>
              </a:ext>
            </a:extLst>
          </p:cNvPr>
          <p:cNvSpPr>
            <a:spLocks noGrp="1"/>
          </p:cNvSpPr>
          <p:nvPr>
            <p:ph type="body" idx="15"/>
          </p:nvPr>
        </p:nvSpPr>
        <p:spPr/>
        <p:txBody>
          <a:bodyPr/>
          <a:lstStyle/>
          <a:p>
            <a:r>
              <a:rPr lang="en-GB" dirty="0"/>
              <a:t>My advice to (new) colleagues involved in reporting</a:t>
            </a:r>
          </a:p>
        </p:txBody>
      </p:sp>
      <p:sp>
        <p:nvSpPr>
          <p:cNvPr id="4" name="Content Placeholder 3">
            <a:extLst>
              <a:ext uri="{FF2B5EF4-FFF2-40B4-BE49-F238E27FC236}">
                <a16:creationId xmlns:a16="http://schemas.microsoft.com/office/drawing/2014/main" id="{9A323577-9761-919F-2BC4-848FE737F1A7}"/>
              </a:ext>
            </a:extLst>
          </p:cNvPr>
          <p:cNvSpPr>
            <a:spLocks noGrp="1"/>
          </p:cNvSpPr>
          <p:nvPr>
            <p:ph idx="1"/>
          </p:nvPr>
        </p:nvSpPr>
        <p:spPr/>
        <p:txBody>
          <a:bodyPr/>
          <a:lstStyle/>
          <a:p>
            <a:r>
              <a:rPr lang="en-GB" dirty="0"/>
              <a:t>Hugely rich dataset</a:t>
            </a:r>
          </a:p>
          <a:p>
            <a:r>
              <a:rPr lang="en-GB" dirty="0"/>
              <a:t>Flexible, interesting, connectable</a:t>
            </a:r>
          </a:p>
          <a:p>
            <a:r>
              <a:rPr lang="en-GB" dirty="0"/>
              <a:t>Try it, see what you come up with</a:t>
            </a:r>
          </a:p>
          <a:p>
            <a:r>
              <a:rPr lang="en-GB" dirty="0"/>
              <a:t>Share ideas</a:t>
            </a:r>
          </a:p>
          <a:p>
            <a:r>
              <a:rPr lang="en-GB" dirty="0"/>
              <a:t>“Create once, use many times”</a:t>
            </a:r>
          </a:p>
        </p:txBody>
      </p:sp>
      <p:sp>
        <p:nvSpPr>
          <p:cNvPr id="5" name="Slide Number Placeholder 4">
            <a:extLst>
              <a:ext uri="{FF2B5EF4-FFF2-40B4-BE49-F238E27FC236}">
                <a16:creationId xmlns:a16="http://schemas.microsoft.com/office/drawing/2014/main" id="{7BD065CF-932C-3971-8263-504E93A393CF}"/>
              </a:ext>
            </a:extLst>
          </p:cNvPr>
          <p:cNvSpPr>
            <a:spLocks noGrp="1"/>
          </p:cNvSpPr>
          <p:nvPr>
            <p:ph type="sldNum" sz="quarter" idx="4"/>
          </p:nvPr>
        </p:nvSpPr>
        <p:spPr/>
        <p:txBody>
          <a:bodyPr/>
          <a:lstStyle/>
          <a:p>
            <a:fld id="{820EACED-CA5D-B048-836B-BF30EF0E914A}" type="slidenum">
              <a:rPr lang="en-US" smtClean="0"/>
              <a:pPr/>
              <a:t>15</a:t>
            </a:fld>
            <a:endParaRPr lang="en-US" dirty="0"/>
          </a:p>
        </p:txBody>
      </p:sp>
    </p:spTree>
    <p:extLst>
      <p:ext uri="{BB962C8B-B14F-4D97-AF65-F5344CB8AC3E}">
        <p14:creationId xmlns:p14="http://schemas.microsoft.com/office/powerpoint/2010/main" val="132879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AC0B-481B-4BBC-5AB5-1B77030A4A65}"/>
              </a:ext>
            </a:extLst>
          </p:cNvPr>
          <p:cNvSpPr>
            <a:spLocks noGrp="1"/>
          </p:cNvSpPr>
          <p:nvPr>
            <p:ph type="title"/>
          </p:nvPr>
        </p:nvSpPr>
        <p:spPr/>
        <p:txBody>
          <a:bodyPr/>
          <a:lstStyle/>
          <a:p>
            <a:r>
              <a:rPr lang="en-GB" dirty="0"/>
              <a:t>A wonderfully rich source of information</a:t>
            </a:r>
          </a:p>
        </p:txBody>
      </p:sp>
      <p:sp>
        <p:nvSpPr>
          <p:cNvPr id="3" name="Text Placeholder 2">
            <a:extLst>
              <a:ext uri="{FF2B5EF4-FFF2-40B4-BE49-F238E27FC236}">
                <a16:creationId xmlns:a16="http://schemas.microsoft.com/office/drawing/2014/main" id="{1E406844-E2FC-B5D8-BFF2-B40110FF5229}"/>
              </a:ext>
            </a:extLst>
          </p:cNvPr>
          <p:cNvSpPr>
            <a:spLocks noGrp="1"/>
          </p:cNvSpPr>
          <p:nvPr>
            <p:ph type="body" idx="15"/>
          </p:nvPr>
        </p:nvSpPr>
        <p:spPr/>
        <p:txBody>
          <a:bodyPr/>
          <a:lstStyle/>
          <a:p>
            <a:r>
              <a:rPr lang="en-GB" dirty="0"/>
              <a:t>Making the most of the data we hold</a:t>
            </a:r>
          </a:p>
        </p:txBody>
      </p:sp>
      <p:sp>
        <p:nvSpPr>
          <p:cNvPr id="4" name="Content Placeholder 3">
            <a:extLst>
              <a:ext uri="{FF2B5EF4-FFF2-40B4-BE49-F238E27FC236}">
                <a16:creationId xmlns:a16="http://schemas.microsoft.com/office/drawing/2014/main" id="{82AEF726-BEA9-2615-406D-DA9C1EA66D8B}"/>
              </a:ext>
            </a:extLst>
          </p:cNvPr>
          <p:cNvSpPr>
            <a:spLocks noGrp="1"/>
          </p:cNvSpPr>
          <p:nvPr>
            <p:ph idx="1"/>
          </p:nvPr>
        </p:nvSpPr>
        <p:spPr/>
        <p:txBody>
          <a:bodyPr/>
          <a:lstStyle/>
          <a:p>
            <a:r>
              <a:rPr lang="en-GB" dirty="0"/>
              <a:t>Advice and Guidance – prospective, current and former students</a:t>
            </a:r>
          </a:p>
          <a:p>
            <a:r>
              <a:rPr lang="en-GB" dirty="0"/>
              <a:t>League Table intelligence – institution and subject level comparisons</a:t>
            </a:r>
          </a:p>
          <a:p>
            <a:r>
              <a:rPr lang="en-GB" dirty="0"/>
              <a:t>Business Development – employer mapping</a:t>
            </a:r>
          </a:p>
          <a:p>
            <a:r>
              <a:rPr lang="en-GB" dirty="0"/>
              <a:t>Regional Retention – hot (and cold) spots</a:t>
            </a:r>
          </a:p>
          <a:p>
            <a:r>
              <a:rPr lang="en-GB" dirty="0"/>
              <a:t>Academic Performance – planning and accreditation</a:t>
            </a:r>
          </a:p>
        </p:txBody>
      </p:sp>
      <p:sp>
        <p:nvSpPr>
          <p:cNvPr id="5" name="Slide Number Placeholder 4">
            <a:extLst>
              <a:ext uri="{FF2B5EF4-FFF2-40B4-BE49-F238E27FC236}">
                <a16:creationId xmlns:a16="http://schemas.microsoft.com/office/drawing/2014/main" id="{10F49C3A-5A25-D243-C819-70645CF818B7}"/>
              </a:ext>
            </a:extLst>
          </p:cNvPr>
          <p:cNvSpPr>
            <a:spLocks noGrp="1"/>
          </p:cNvSpPr>
          <p:nvPr>
            <p:ph type="sldNum" sz="quarter" idx="4"/>
          </p:nvPr>
        </p:nvSpPr>
        <p:spPr/>
        <p:txBody>
          <a:bodyPr/>
          <a:lstStyle/>
          <a:p>
            <a:fld id="{820EACED-CA5D-B048-836B-BF30EF0E914A}" type="slidenum">
              <a:rPr lang="en-US" smtClean="0"/>
              <a:pPr/>
              <a:t>2</a:t>
            </a:fld>
            <a:endParaRPr lang="en-US" dirty="0"/>
          </a:p>
        </p:txBody>
      </p:sp>
    </p:spTree>
    <p:extLst>
      <p:ext uri="{BB962C8B-B14F-4D97-AF65-F5344CB8AC3E}">
        <p14:creationId xmlns:p14="http://schemas.microsoft.com/office/powerpoint/2010/main" val="17144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091D-7029-F29B-FD4A-3E8CCB5B6ACA}"/>
              </a:ext>
            </a:extLst>
          </p:cNvPr>
          <p:cNvSpPr>
            <a:spLocks noGrp="1"/>
          </p:cNvSpPr>
          <p:nvPr>
            <p:ph type="title"/>
          </p:nvPr>
        </p:nvSpPr>
        <p:spPr/>
        <p:txBody>
          <a:bodyPr/>
          <a:lstStyle/>
          <a:p>
            <a:r>
              <a:rPr lang="en-GB" dirty="0"/>
              <a:t>Making the data accessible</a:t>
            </a:r>
          </a:p>
        </p:txBody>
      </p:sp>
      <p:sp>
        <p:nvSpPr>
          <p:cNvPr id="3" name="Text Placeholder 2">
            <a:extLst>
              <a:ext uri="{FF2B5EF4-FFF2-40B4-BE49-F238E27FC236}">
                <a16:creationId xmlns:a16="http://schemas.microsoft.com/office/drawing/2014/main" id="{A9E9356D-B469-5B82-B579-240D48972646}"/>
              </a:ext>
            </a:extLst>
          </p:cNvPr>
          <p:cNvSpPr>
            <a:spLocks noGrp="1"/>
          </p:cNvSpPr>
          <p:nvPr>
            <p:ph type="body" idx="15"/>
          </p:nvPr>
        </p:nvSpPr>
        <p:spPr/>
        <p:txBody>
          <a:bodyPr/>
          <a:lstStyle/>
          <a:p>
            <a:r>
              <a:rPr lang="en-GB" dirty="0"/>
              <a:t>Sharing complicated results in a digestible format</a:t>
            </a:r>
          </a:p>
        </p:txBody>
      </p:sp>
      <p:sp>
        <p:nvSpPr>
          <p:cNvPr id="4" name="Content Placeholder 3">
            <a:extLst>
              <a:ext uri="{FF2B5EF4-FFF2-40B4-BE49-F238E27FC236}">
                <a16:creationId xmlns:a16="http://schemas.microsoft.com/office/drawing/2014/main" id="{5387D8CC-8416-9805-3A73-EF0C4117762D}"/>
              </a:ext>
            </a:extLst>
          </p:cNvPr>
          <p:cNvSpPr>
            <a:spLocks noGrp="1"/>
          </p:cNvSpPr>
          <p:nvPr>
            <p:ph idx="1"/>
          </p:nvPr>
        </p:nvSpPr>
        <p:spPr/>
        <p:txBody>
          <a:bodyPr/>
          <a:lstStyle/>
          <a:p>
            <a:r>
              <a:rPr lang="en-GB" dirty="0"/>
              <a:t>Data lends itself to visualisation</a:t>
            </a:r>
          </a:p>
          <a:p>
            <a:pPr lvl="1"/>
            <a:r>
              <a:rPr lang="en-GB" dirty="0"/>
              <a:t>Excel based charts and booklets</a:t>
            </a:r>
          </a:p>
          <a:p>
            <a:pPr lvl="1"/>
            <a:r>
              <a:rPr lang="en-GB" dirty="0"/>
              <a:t>‘What do Graduates do?’ publication</a:t>
            </a:r>
          </a:p>
          <a:p>
            <a:pPr lvl="1"/>
            <a:r>
              <a:rPr lang="en-GB" dirty="0"/>
              <a:t>Software products</a:t>
            </a:r>
          </a:p>
          <a:p>
            <a:r>
              <a:rPr lang="en-GB" dirty="0"/>
              <a:t>More recently business insight software</a:t>
            </a:r>
          </a:p>
          <a:p>
            <a:pPr lvl="1"/>
            <a:r>
              <a:rPr lang="en-GB" dirty="0"/>
              <a:t>Tableau</a:t>
            </a:r>
          </a:p>
          <a:p>
            <a:pPr lvl="1"/>
            <a:r>
              <a:rPr lang="en-GB" dirty="0"/>
              <a:t>PowerBI</a:t>
            </a:r>
          </a:p>
        </p:txBody>
      </p:sp>
      <p:sp>
        <p:nvSpPr>
          <p:cNvPr id="5" name="Slide Number Placeholder 4">
            <a:extLst>
              <a:ext uri="{FF2B5EF4-FFF2-40B4-BE49-F238E27FC236}">
                <a16:creationId xmlns:a16="http://schemas.microsoft.com/office/drawing/2014/main" id="{935DDDBD-A6A9-9CE6-937C-84690B9CDDB1}"/>
              </a:ext>
            </a:extLst>
          </p:cNvPr>
          <p:cNvSpPr>
            <a:spLocks noGrp="1"/>
          </p:cNvSpPr>
          <p:nvPr>
            <p:ph type="sldNum" sz="quarter" idx="4"/>
          </p:nvPr>
        </p:nvSpPr>
        <p:spPr/>
        <p:txBody>
          <a:bodyPr/>
          <a:lstStyle/>
          <a:p>
            <a:fld id="{820EACED-CA5D-B048-836B-BF30EF0E914A}" type="slidenum">
              <a:rPr lang="en-US" smtClean="0"/>
              <a:pPr/>
              <a:t>3</a:t>
            </a:fld>
            <a:endParaRPr lang="en-US" dirty="0"/>
          </a:p>
        </p:txBody>
      </p:sp>
    </p:spTree>
    <p:extLst>
      <p:ext uri="{BB962C8B-B14F-4D97-AF65-F5344CB8AC3E}">
        <p14:creationId xmlns:p14="http://schemas.microsoft.com/office/powerpoint/2010/main" val="324433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6627EE-FB4B-54C9-5EE9-17ABB1C01896}"/>
              </a:ext>
            </a:extLst>
          </p:cNvPr>
          <p:cNvSpPr>
            <a:spLocks noGrp="1"/>
          </p:cNvSpPr>
          <p:nvPr>
            <p:ph type="sldNum" sz="quarter" idx="4"/>
          </p:nvPr>
        </p:nvSpPr>
        <p:spPr/>
        <p:txBody>
          <a:bodyPr/>
          <a:lstStyle/>
          <a:p>
            <a:fld id="{820EACED-CA5D-B048-836B-BF30EF0E914A}" type="slidenum">
              <a:rPr lang="en-US" smtClean="0"/>
              <a:pPr/>
              <a:t>4</a:t>
            </a:fld>
            <a:endParaRPr lang="en-US" dirty="0"/>
          </a:p>
        </p:txBody>
      </p:sp>
      <p:pic>
        <p:nvPicPr>
          <p:cNvPr id="4" name="Picture 3">
            <a:extLst>
              <a:ext uri="{FF2B5EF4-FFF2-40B4-BE49-F238E27FC236}">
                <a16:creationId xmlns:a16="http://schemas.microsoft.com/office/drawing/2014/main" id="{79745CDE-148F-E109-0C29-D84AD2813BBD}"/>
              </a:ext>
            </a:extLst>
          </p:cNvPr>
          <p:cNvPicPr>
            <a:picLocks noChangeAspect="1"/>
          </p:cNvPicPr>
          <p:nvPr/>
        </p:nvPicPr>
        <p:blipFill>
          <a:blip r:embed="rId3"/>
          <a:stretch>
            <a:fillRect/>
          </a:stretch>
        </p:blipFill>
        <p:spPr>
          <a:xfrm>
            <a:off x="0" y="11159"/>
            <a:ext cx="12192000" cy="6835682"/>
          </a:xfrm>
          <a:prstGeom prst="rect">
            <a:avLst/>
          </a:prstGeom>
        </p:spPr>
      </p:pic>
    </p:spTree>
    <p:extLst>
      <p:ext uri="{BB962C8B-B14F-4D97-AF65-F5344CB8AC3E}">
        <p14:creationId xmlns:p14="http://schemas.microsoft.com/office/powerpoint/2010/main" val="222359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B3FEDC-BE0D-FC45-515B-C76BD73947DF}"/>
              </a:ext>
            </a:extLst>
          </p:cNvPr>
          <p:cNvSpPr>
            <a:spLocks noGrp="1"/>
          </p:cNvSpPr>
          <p:nvPr>
            <p:ph type="sldNum" sz="quarter" idx="4"/>
          </p:nvPr>
        </p:nvSpPr>
        <p:spPr/>
        <p:txBody>
          <a:bodyPr/>
          <a:lstStyle/>
          <a:p>
            <a:fld id="{820EACED-CA5D-B048-836B-BF30EF0E914A}" type="slidenum">
              <a:rPr lang="en-US" smtClean="0"/>
              <a:pPr/>
              <a:t>5</a:t>
            </a:fld>
            <a:endParaRPr lang="en-US" dirty="0"/>
          </a:p>
        </p:txBody>
      </p:sp>
      <p:pic>
        <p:nvPicPr>
          <p:cNvPr id="4" name="Picture 3">
            <a:extLst>
              <a:ext uri="{FF2B5EF4-FFF2-40B4-BE49-F238E27FC236}">
                <a16:creationId xmlns:a16="http://schemas.microsoft.com/office/drawing/2014/main" id="{D1059EEF-7CF7-A381-EB75-DA2419C247CD}"/>
              </a:ext>
            </a:extLst>
          </p:cNvPr>
          <p:cNvPicPr>
            <a:picLocks noChangeAspect="1"/>
          </p:cNvPicPr>
          <p:nvPr/>
        </p:nvPicPr>
        <p:blipFill>
          <a:blip r:embed="rId3"/>
          <a:stretch>
            <a:fillRect/>
          </a:stretch>
        </p:blipFill>
        <p:spPr>
          <a:xfrm>
            <a:off x="0" y="11674"/>
            <a:ext cx="12192000" cy="6834652"/>
          </a:xfrm>
          <a:prstGeom prst="rect">
            <a:avLst/>
          </a:prstGeom>
        </p:spPr>
      </p:pic>
    </p:spTree>
    <p:extLst>
      <p:ext uri="{BB962C8B-B14F-4D97-AF65-F5344CB8AC3E}">
        <p14:creationId xmlns:p14="http://schemas.microsoft.com/office/powerpoint/2010/main" val="192252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7CE0C-65FA-14A3-C83B-79BB0B9FED07}"/>
              </a:ext>
            </a:extLst>
          </p:cNvPr>
          <p:cNvSpPr>
            <a:spLocks noGrp="1"/>
          </p:cNvSpPr>
          <p:nvPr>
            <p:ph type="sldNum" sz="quarter" idx="4"/>
          </p:nvPr>
        </p:nvSpPr>
        <p:spPr/>
        <p:txBody>
          <a:bodyPr/>
          <a:lstStyle/>
          <a:p>
            <a:fld id="{820EACED-CA5D-B048-836B-BF30EF0E914A}" type="slidenum">
              <a:rPr lang="en-US" smtClean="0"/>
              <a:pPr/>
              <a:t>6</a:t>
            </a:fld>
            <a:endParaRPr lang="en-US" dirty="0"/>
          </a:p>
        </p:txBody>
      </p:sp>
      <p:pic>
        <p:nvPicPr>
          <p:cNvPr id="4" name="Picture 3">
            <a:extLst>
              <a:ext uri="{FF2B5EF4-FFF2-40B4-BE49-F238E27FC236}">
                <a16:creationId xmlns:a16="http://schemas.microsoft.com/office/drawing/2014/main" id="{EE71FA08-683C-DC43-7117-3EF14AB5701A}"/>
              </a:ext>
            </a:extLst>
          </p:cNvPr>
          <p:cNvPicPr>
            <a:picLocks noChangeAspect="1"/>
          </p:cNvPicPr>
          <p:nvPr/>
        </p:nvPicPr>
        <p:blipFill>
          <a:blip r:embed="rId3"/>
          <a:stretch>
            <a:fillRect/>
          </a:stretch>
        </p:blipFill>
        <p:spPr>
          <a:xfrm>
            <a:off x="0" y="22037"/>
            <a:ext cx="12192000" cy="6813926"/>
          </a:xfrm>
          <a:prstGeom prst="rect">
            <a:avLst/>
          </a:prstGeom>
        </p:spPr>
      </p:pic>
    </p:spTree>
    <p:extLst>
      <p:ext uri="{BB962C8B-B14F-4D97-AF65-F5344CB8AC3E}">
        <p14:creationId xmlns:p14="http://schemas.microsoft.com/office/powerpoint/2010/main" val="257769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E6B9AB-ADEF-984C-8A60-1A4EA1C6E52C}"/>
              </a:ext>
            </a:extLst>
          </p:cNvPr>
          <p:cNvSpPr>
            <a:spLocks noGrp="1"/>
          </p:cNvSpPr>
          <p:nvPr>
            <p:ph type="sldNum" sz="quarter" idx="4"/>
          </p:nvPr>
        </p:nvSpPr>
        <p:spPr/>
        <p:txBody>
          <a:bodyPr/>
          <a:lstStyle/>
          <a:p>
            <a:fld id="{820EACED-CA5D-B048-836B-BF30EF0E914A}" type="slidenum">
              <a:rPr lang="en-US" smtClean="0"/>
              <a:pPr/>
              <a:t>7</a:t>
            </a:fld>
            <a:endParaRPr lang="en-US" dirty="0"/>
          </a:p>
        </p:txBody>
      </p:sp>
      <p:pic>
        <p:nvPicPr>
          <p:cNvPr id="6" name="Picture 5">
            <a:extLst>
              <a:ext uri="{FF2B5EF4-FFF2-40B4-BE49-F238E27FC236}">
                <a16:creationId xmlns:a16="http://schemas.microsoft.com/office/drawing/2014/main" id="{59A3E2A7-C1C4-0A09-7C19-26B106A13B5E}"/>
              </a:ext>
            </a:extLst>
          </p:cNvPr>
          <p:cNvPicPr>
            <a:picLocks noChangeAspect="1"/>
          </p:cNvPicPr>
          <p:nvPr/>
        </p:nvPicPr>
        <p:blipFill>
          <a:blip r:embed="rId3"/>
          <a:stretch>
            <a:fillRect/>
          </a:stretch>
        </p:blipFill>
        <p:spPr>
          <a:xfrm>
            <a:off x="0" y="11159"/>
            <a:ext cx="12192000" cy="6835682"/>
          </a:xfrm>
          <a:prstGeom prst="rect">
            <a:avLst/>
          </a:prstGeom>
        </p:spPr>
      </p:pic>
    </p:spTree>
    <p:extLst>
      <p:ext uri="{BB962C8B-B14F-4D97-AF65-F5344CB8AC3E}">
        <p14:creationId xmlns:p14="http://schemas.microsoft.com/office/powerpoint/2010/main" val="277137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26BD1-85B8-98A4-C5B7-EDD16DC0F5E4}"/>
              </a:ext>
            </a:extLst>
          </p:cNvPr>
          <p:cNvSpPr>
            <a:spLocks noGrp="1"/>
          </p:cNvSpPr>
          <p:nvPr>
            <p:ph type="sldNum" sz="quarter" idx="4"/>
          </p:nvPr>
        </p:nvSpPr>
        <p:spPr/>
        <p:txBody>
          <a:bodyPr/>
          <a:lstStyle/>
          <a:p>
            <a:fld id="{820EACED-CA5D-B048-836B-BF30EF0E914A}" type="slidenum">
              <a:rPr lang="en-US" smtClean="0"/>
              <a:pPr/>
              <a:t>8</a:t>
            </a:fld>
            <a:endParaRPr lang="en-US" dirty="0"/>
          </a:p>
        </p:txBody>
      </p:sp>
      <p:pic>
        <p:nvPicPr>
          <p:cNvPr id="4" name="Picture 3">
            <a:extLst>
              <a:ext uri="{FF2B5EF4-FFF2-40B4-BE49-F238E27FC236}">
                <a16:creationId xmlns:a16="http://schemas.microsoft.com/office/drawing/2014/main" id="{38857D1D-B14E-4CDD-1FA7-2AF3681CA847}"/>
              </a:ext>
            </a:extLst>
          </p:cNvPr>
          <p:cNvPicPr>
            <a:picLocks noChangeAspect="1"/>
          </p:cNvPicPr>
          <p:nvPr/>
        </p:nvPicPr>
        <p:blipFill>
          <a:blip r:embed="rId3"/>
          <a:stretch>
            <a:fillRect/>
          </a:stretch>
        </p:blipFill>
        <p:spPr>
          <a:xfrm>
            <a:off x="0" y="8253"/>
            <a:ext cx="12192000" cy="6841493"/>
          </a:xfrm>
          <a:prstGeom prst="rect">
            <a:avLst/>
          </a:prstGeom>
        </p:spPr>
      </p:pic>
    </p:spTree>
    <p:extLst>
      <p:ext uri="{BB962C8B-B14F-4D97-AF65-F5344CB8AC3E}">
        <p14:creationId xmlns:p14="http://schemas.microsoft.com/office/powerpoint/2010/main" val="192044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0E91C-ADCF-03EB-BAE2-EBA4612F078A}"/>
              </a:ext>
            </a:extLst>
          </p:cNvPr>
          <p:cNvSpPr>
            <a:spLocks noGrp="1"/>
          </p:cNvSpPr>
          <p:nvPr>
            <p:ph type="sldNum" sz="quarter" idx="4"/>
          </p:nvPr>
        </p:nvSpPr>
        <p:spPr/>
        <p:txBody>
          <a:bodyPr/>
          <a:lstStyle/>
          <a:p>
            <a:fld id="{820EACED-CA5D-B048-836B-BF30EF0E914A}" type="slidenum">
              <a:rPr lang="en-US" smtClean="0"/>
              <a:pPr/>
              <a:t>9</a:t>
            </a:fld>
            <a:endParaRPr lang="en-US" dirty="0"/>
          </a:p>
        </p:txBody>
      </p:sp>
      <p:pic>
        <p:nvPicPr>
          <p:cNvPr id="4" name="Picture 3">
            <a:extLst>
              <a:ext uri="{FF2B5EF4-FFF2-40B4-BE49-F238E27FC236}">
                <a16:creationId xmlns:a16="http://schemas.microsoft.com/office/drawing/2014/main" id="{0E476325-8D1A-792A-1790-417260C5414B}"/>
              </a:ext>
            </a:extLst>
          </p:cNvPr>
          <p:cNvPicPr>
            <a:picLocks noChangeAspect="1"/>
          </p:cNvPicPr>
          <p:nvPr/>
        </p:nvPicPr>
        <p:blipFill>
          <a:blip r:embed="rId3"/>
          <a:stretch>
            <a:fillRect/>
          </a:stretch>
        </p:blipFill>
        <p:spPr>
          <a:xfrm>
            <a:off x="0" y="22536"/>
            <a:ext cx="12192000" cy="6812927"/>
          </a:xfrm>
          <a:prstGeom prst="rect">
            <a:avLst/>
          </a:prstGeom>
        </p:spPr>
      </p:pic>
    </p:spTree>
    <p:extLst>
      <p:ext uri="{BB962C8B-B14F-4D97-AF65-F5344CB8AC3E}">
        <p14:creationId xmlns:p14="http://schemas.microsoft.com/office/powerpoint/2010/main" val="4018390515"/>
      </p:ext>
    </p:extLst>
  </p:cSld>
  <p:clrMapOvr>
    <a:masterClrMapping/>
  </p:clrMapOvr>
</p:sld>
</file>

<file path=ppt/theme/theme1.xml><?xml version="1.0" encoding="utf-8"?>
<a:theme xmlns:a="http://schemas.openxmlformats.org/drawingml/2006/main" name="Office Theme">
  <a:themeElements>
    <a:clrScheme name="Custom 9-Hyperlinkblue-CivicPurple">
      <a:dk1>
        <a:srgbClr val="10263B"/>
      </a:dk1>
      <a:lt1>
        <a:srgbClr val="FCFBF8"/>
      </a:lt1>
      <a:dk2>
        <a:srgbClr val="405161"/>
      </a:dk2>
      <a:lt2>
        <a:srgbClr val="F3F3F5"/>
      </a:lt2>
      <a:accent1>
        <a:srgbClr val="707D89"/>
      </a:accent1>
      <a:accent2>
        <a:srgbClr val="9FA8B1"/>
      </a:accent2>
      <a:accent3>
        <a:srgbClr val="005F36"/>
      </a:accent3>
      <a:accent4>
        <a:srgbClr val="92D400"/>
      </a:accent4>
      <a:accent5>
        <a:srgbClr val="37B3B0"/>
      </a:accent5>
      <a:accent6>
        <a:srgbClr val="009BC1"/>
      </a:accent6>
      <a:hlink>
        <a:srgbClr val="0061FF"/>
      </a:hlink>
      <a:folHlink>
        <a:srgbClr val="9457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b3b332-7c05-4c9e-ac88-8c84810ea636" xsi:nil="true"/>
    <lcf76f155ced4ddcb4097134ff3c332f xmlns="054b6d94-e8c4-49da-a979-9242fd65d88a">
      <Terms xmlns="http://schemas.microsoft.com/office/infopath/2007/PartnerControls"/>
    </lcf76f155ced4ddcb4097134ff3c332f>
    <SharedWithUsers xmlns="90385aca-c051-4920-a543-a58a9099ea41">
      <UserInfo>
        <DisplayName>Mirella Lechna</DisplayName>
        <AccountId>3210</AccountId>
        <AccountType/>
      </UserInfo>
      <UserInfo>
        <DisplayName>Katherine Auer (staff)</DisplayName>
        <AccountId>5187</AccountId>
        <AccountType/>
      </UserInfo>
      <UserInfo>
        <DisplayName>Claire Murphy (staff)</DisplayName>
        <AccountId>2938</AccountId>
        <AccountType/>
      </UserInfo>
      <UserInfo>
        <DisplayName>Julian Tenney (staff)</DisplayName>
        <AccountId>294</AccountId>
        <AccountType/>
      </UserInfo>
      <UserInfo>
        <DisplayName>Christopher Ward (staff)</DisplayName>
        <AccountId>43110</AccountId>
        <AccountType/>
      </UserInfo>
      <UserInfo>
        <DisplayName>Emma Darwin</DisplayName>
        <AccountId>66300</AccountId>
        <AccountType/>
      </UserInfo>
      <UserInfo>
        <DisplayName>info</DisplayName>
        <AccountId>66336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8" ma:contentTypeDescription="Create a new document." ma:contentTypeScope="" ma:versionID="2029e520c3dd24b5704920f9d6eb5f7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0a7069ab90841388829b31b285dc43b3"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24C8A-0B90-4F5E-9F57-26A31440D349}">
  <ds:schemaRefs>
    <ds:schemaRef ds:uri="http://schemas.microsoft.com/office/2006/documentManagement/types"/>
    <ds:schemaRef ds:uri="http://schemas.openxmlformats.org/package/2006/metadata/core-properties"/>
    <ds:schemaRef ds:uri="http://www.w3.org/XML/1998/namespace"/>
    <ds:schemaRef ds:uri="http://purl.org/dc/terms/"/>
    <ds:schemaRef ds:uri="b5c50f34-d3ff-4526-b1cd-7f3d90a4a9be"/>
    <ds:schemaRef ds:uri="http://schemas.microsoft.com/office/2006/metadata/properties"/>
    <ds:schemaRef ds:uri="http://schemas.microsoft.com/office/infopath/2007/PartnerControls"/>
    <ds:schemaRef ds:uri="http://purl.org/dc/elements/1.1/"/>
    <ds:schemaRef ds:uri="70f03aad-a1b4-4b44-82b0-9cf4c6ab4bd4"/>
    <ds:schemaRef ds:uri="http://purl.org/dc/dcmitype/"/>
    <ds:schemaRef ds:uri="b2b3b332-7c05-4c9e-ac88-8c84810ea636"/>
    <ds:schemaRef ds:uri="054b6d94-e8c4-49da-a979-9242fd65d88a"/>
    <ds:schemaRef ds:uri="90385aca-c051-4920-a543-a58a9099ea41"/>
  </ds:schemaRefs>
</ds:datastoreItem>
</file>

<file path=customXml/itemProps2.xml><?xml version="1.0" encoding="utf-8"?>
<ds:datastoreItem xmlns:ds="http://schemas.openxmlformats.org/officeDocument/2006/customXml" ds:itemID="{C1120CE0-245C-425B-9224-3323599B8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b6d94-e8c4-49da-a979-9242fd65d88a"/>
    <ds:schemaRef ds:uri="b2b3b332-7c05-4c9e-ac88-8c84810ea636"/>
    <ds:schemaRef ds:uri="90385aca-c051-4920-a543-a58a9099e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B1A4FF-0ED2-4144-92C9-26E83AFB9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1399</Words>
  <Application>Microsoft Office PowerPoint</Application>
  <PresentationFormat>Widescreen</PresentationFormat>
  <Paragraphs>129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Using the data</vt:lpstr>
      <vt:lpstr>A wonderfully rich source of information</vt:lpstr>
      <vt:lpstr>Making the data accessible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Nottingham PowerPoint template</dc:title>
  <dc:creator/>
  <cp:lastModifiedBy/>
  <cp:revision>28</cp:revision>
  <dcterms:created xsi:type="dcterms:W3CDTF">2023-09-01T16:10:27Z</dcterms:created>
  <dcterms:modified xsi:type="dcterms:W3CDTF">2025-11-19T09:18:04Z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y fmtid="{D5CDD505-2E9C-101B-9397-08002B2CF9AE}" pid="3" name="MediaServiceImageTags">
    <vt:lpwstr/>
  </property>
</Properties>
</file>