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3656" r:id="rId6"/>
  </p:sldMasterIdLst>
  <p:notesMasterIdLst>
    <p:notesMasterId r:id="rId28"/>
  </p:notesMasterIdLst>
  <p:sldIdLst>
    <p:sldId id="330" r:id="rId7"/>
    <p:sldId id="337" r:id="rId8"/>
    <p:sldId id="340" r:id="rId9"/>
    <p:sldId id="339" r:id="rId10"/>
    <p:sldId id="331" r:id="rId11"/>
    <p:sldId id="334" r:id="rId12"/>
    <p:sldId id="335" r:id="rId13"/>
    <p:sldId id="338" r:id="rId14"/>
    <p:sldId id="336" r:id="rId15"/>
    <p:sldId id="322" r:id="rId16"/>
    <p:sldId id="341" r:id="rId17"/>
    <p:sldId id="342" r:id="rId18"/>
    <p:sldId id="343" r:id="rId19"/>
    <p:sldId id="344" r:id="rId20"/>
    <p:sldId id="345" r:id="rId21"/>
    <p:sldId id="346" r:id="rId22"/>
    <p:sldId id="347" r:id="rId23"/>
    <p:sldId id="348" r:id="rId24"/>
    <p:sldId id="349" r:id="rId25"/>
    <p:sldId id="350" r:id="rId26"/>
    <p:sldId id="35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3784E-A66E-4813-8622-4AE9C5405CA9}" v="22" dt="2023-05-15T15:09:31.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98" autoAdjust="0"/>
  </p:normalViewPr>
  <p:slideViewPr>
    <p:cSldViewPr snapToGrid="0">
      <p:cViewPr varScale="1">
        <p:scale>
          <a:sx n="93" d="100"/>
          <a:sy n="93" d="100"/>
        </p:scale>
        <p:origin x="1182" y="84"/>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2D39B-5EA2-47BB-9DE1-7C2725B9F59E}" type="datetimeFigureOut">
              <a:rPr lang="en-GB" smtClean="0"/>
              <a:t>19/11/2025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CE80D-B7E0-4A1B-8873-6CA1C7F53C7B}" type="slidenum">
              <a:rPr lang="en-GB" smtClean="0"/>
              <a:t>‹#›</a:t>
            </a:fld>
            <a:endParaRPr lang="en-GB"/>
          </a:p>
        </p:txBody>
      </p:sp>
    </p:spTree>
    <p:extLst>
      <p:ext uri="{BB962C8B-B14F-4D97-AF65-F5344CB8AC3E}">
        <p14:creationId xmlns:p14="http://schemas.microsoft.com/office/powerpoint/2010/main" val="292226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885D-0216-428A-A2CB-FCD3C848FCCC}"/>
              </a:ext>
            </a:extLst>
          </p:cNvPr>
          <p:cNvSpPr>
            <a:spLocks noGrp="1"/>
          </p:cNvSpPr>
          <p:nvPr>
            <p:ph type="ctrTitle"/>
          </p:nvPr>
        </p:nvSpPr>
        <p:spPr>
          <a:xfrm>
            <a:off x="1524000" y="184729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24ED20A-DD11-4200-BF4F-5DD688A72FA2}"/>
              </a:ext>
            </a:extLst>
          </p:cNvPr>
          <p:cNvSpPr>
            <a:spLocks noGrp="1"/>
          </p:cNvSpPr>
          <p:nvPr>
            <p:ph type="subTitle" idx="1"/>
          </p:nvPr>
        </p:nvSpPr>
        <p:spPr>
          <a:xfrm>
            <a:off x="1524000" y="436815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B7D94B3A-3288-482D-B804-F69CA1EB6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697" y="6411756"/>
            <a:ext cx="2106753" cy="170007"/>
          </a:xfrm>
          <a:prstGeom prst="rect">
            <a:avLst/>
          </a:prstGeom>
        </p:spPr>
      </p:pic>
    </p:spTree>
    <p:extLst>
      <p:ext uri="{BB962C8B-B14F-4D97-AF65-F5344CB8AC3E}">
        <p14:creationId xmlns:p14="http://schemas.microsoft.com/office/powerpoint/2010/main" val="8077490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BBF7-F87A-4358-B680-1C4A76FD56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907726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2214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3EAC-A8F3-EEA3-9DAC-9260690A98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3DC47EB6-CEC1-BFA8-2369-D897195A290D}"/>
              </a:ext>
            </a:extLst>
          </p:cNvPr>
          <p:cNvSpPr>
            <a:spLocks noGrp="1"/>
          </p:cNvSpPr>
          <p:nvPr>
            <p:ph type="body" sz="quarter" idx="10"/>
          </p:nvPr>
        </p:nvSpPr>
        <p:spPr>
          <a:xfrm>
            <a:off x="949325" y="2062163"/>
            <a:ext cx="10015538" cy="3389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109446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B5DE-CCD0-42D0-ACA1-FE16368E4209}"/>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C2A5299-2C31-4F2C-A03D-1398220149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081386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728F-87BD-4B4E-B583-A34AA90FA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8ED8AE-BFCE-43F6-BD0F-61C53EEB12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DF460E-22CA-4820-8257-9CF0B3DE1F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408758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BBF7-F87A-4358-B680-1C4A76FD56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829481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21949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MAI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DB2E6-428F-464A-9854-13833B904D2B}"/>
              </a:ext>
            </a:extLst>
          </p:cNvPr>
          <p:cNvSpPr>
            <a:spLocks noGrp="1"/>
          </p:cNvSpPr>
          <p:nvPr>
            <p:ph idx="1"/>
          </p:nvPr>
        </p:nvSpPr>
        <p:spPr>
          <a:xfrm>
            <a:off x="777922" y="1498079"/>
            <a:ext cx="10688173"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8">
            <a:extLst>
              <a:ext uri="{FF2B5EF4-FFF2-40B4-BE49-F238E27FC236}">
                <a16:creationId xmlns:a16="http://schemas.microsoft.com/office/drawing/2014/main" id="{7721C4BA-55A7-0041-97A7-8E60E0DF4984}"/>
              </a:ext>
            </a:extLst>
          </p:cNvPr>
          <p:cNvSpPr>
            <a:spLocks noGrp="1"/>
          </p:cNvSpPr>
          <p:nvPr>
            <p:ph type="title"/>
          </p:nvPr>
        </p:nvSpPr>
        <p:spPr>
          <a:xfrm>
            <a:off x="777922" y="562691"/>
            <a:ext cx="10688173" cy="623921"/>
          </a:xfrm>
        </p:spPr>
        <p:txBody>
          <a:bodyPr/>
          <a:lstStyle/>
          <a:p>
            <a:r>
              <a:rPr lang="en-GB"/>
              <a:t>Click to edit Master title style</a:t>
            </a:r>
            <a:endParaRPr lang="en-US"/>
          </a:p>
        </p:txBody>
      </p:sp>
      <p:sp>
        <p:nvSpPr>
          <p:cNvPr id="2" name="Date Placeholder 1">
            <a:extLst>
              <a:ext uri="{FF2B5EF4-FFF2-40B4-BE49-F238E27FC236}">
                <a16:creationId xmlns:a16="http://schemas.microsoft.com/office/drawing/2014/main" id="{0C3B751C-0ED4-E044-80D6-22BF20A21788}"/>
              </a:ext>
            </a:extLst>
          </p:cNvPr>
          <p:cNvSpPr>
            <a:spLocks noGrp="1"/>
          </p:cNvSpPr>
          <p:nvPr>
            <p:ph type="dt" sz="half" idx="10"/>
          </p:nvPr>
        </p:nvSpPr>
        <p:spPr/>
        <p:txBody>
          <a:bodyPr/>
          <a:lstStyle/>
          <a:p>
            <a:pPr algn="l"/>
            <a:fld id="{ED4A9F4E-CA17-7F4F-85AF-B9F413346DE6}" type="datetime4">
              <a:rPr lang="en-GB" smtClean="0"/>
              <a:t>19 November 2025</a:t>
            </a:fld>
            <a:endParaRPr lang="en-US" b="0"/>
          </a:p>
        </p:txBody>
      </p:sp>
      <p:sp>
        <p:nvSpPr>
          <p:cNvPr id="7" name="Footer Placeholder 6">
            <a:extLst>
              <a:ext uri="{FF2B5EF4-FFF2-40B4-BE49-F238E27FC236}">
                <a16:creationId xmlns:a16="http://schemas.microsoft.com/office/drawing/2014/main" id="{4C559235-02BD-3F44-9BAB-5F96184B4857}"/>
              </a:ext>
            </a:extLst>
          </p:cNvPr>
          <p:cNvSpPr>
            <a:spLocks noGrp="1"/>
          </p:cNvSpPr>
          <p:nvPr>
            <p:ph type="ftr" sz="quarter" idx="11"/>
          </p:nvPr>
        </p:nvSpPr>
        <p:spPr/>
        <p:txBody>
          <a:bodyPr/>
          <a:lstStyle/>
          <a:p>
            <a:r>
              <a:rPr lang="en-US"/>
              <a:t>Protect © Tribal Education Ltd 2020</a:t>
            </a:r>
          </a:p>
        </p:txBody>
      </p:sp>
      <p:sp>
        <p:nvSpPr>
          <p:cNvPr id="8" name="Slide Number Placeholder 7">
            <a:extLst>
              <a:ext uri="{FF2B5EF4-FFF2-40B4-BE49-F238E27FC236}">
                <a16:creationId xmlns:a16="http://schemas.microsoft.com/office/drawing/2014/main" id="{460347F6-07E0-FA44-B0CF-28785995BE0C}"/>
              </a:ext>
            </a:extLst>
          </p:cNvPr>
          <p:cNvSpPr>
            <a:spLocks noGrp="1"/>
          </p:cNvSpPr>
          <p:nvPr>
            <p:ph type="sldNum" sz="quarter" idx="12"/>
          </p:nvPr>
        </p:nvSpPr>
        <p:spPr/>
        <p:txBody>
          <a:bodyPr/>
          <a:lstStyle/>
          <a:p>
            <a:fld id="{AE93C760-71C0-4246-9D0E-E273C0BBDA3A}" type="slidenum">
              <a:rPr lang="en-US" smtClean="0"/>
              <a:pPr/>
              <a:t>‹#›</a:t>
            </a:fld>
            <a:endParaRPr lang="en-US"/>
          </a:p>
        </p:txBody>
      </p:sp>
    </p:spTree>
    <p:extLst>
      <p:ext uri="{BB962C8B-B14F-4D97-AF65-F5344CB8AC3E}">
        <p14:creationId xmlns:p14="http://schemas.microsoft.com/office/powerpoint/2010/main" val="4175729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885D-0216-428A-A2CB-FCD3C848FCCC}"/>
              </a:ext>
            </a:extLst>
          </p:cNvPr>
          <p:cNvSpPr>
            <a:spLocks noGrp="1"/>
          </p:cNvSpPr>
          <p:nvPr>
            <p:ph type="ctrTitle"/>
          </p:nvPr>
        </p:nvSpPr>
        <p:spPr>
          <a:xfrm>
            <a:off x="1524000" y="184729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24ED20A-DD11-4200-BF4F-5DD688A72FA2}"/>
              </a:ext>
            </a:extLst>
          </p:cNvPr>
          <p:cNvSpPr>
            <a:spLocks noGrp="1"/>
          </p:cNvSpPr>
          <p:nvPr>
            <p:ph type="subTitle" idx="1"/>
          </p:nvPr>
        </p:nvSpPr>
        <p:spPr>
          <a:xfrm>
            <a:off x="1524000" y="436815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B7D94B3A-3288-482D-B804-F69CA1EB6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697" y="6411756"/>
            <a:ext cx="2106753" cy="170007"/>
          </a:xfrm>
          <a:prstGeom prst="rect">
            <a:avLst/>
          </a:prstGeom>
        </p:spPr>
      </p:pic>
    </p:spTree>
    <p:extLst>
      <p:ext uri="{BB962C8B-B14F-4D97-AF65-F5344CB8AC3E}">
        <p14:creationId xmlns:p14="http://schemas.microsoft.com/office/powerpoint/2010/main" val="143550175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B5DE-CCD0-42D0-ACA1-FE16368E4209}"/>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C2A5299-2C31-4F2C-A03D-1398220149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026489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728F-87BD-4B4E-B583-A34AA90FA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8ED8AE-BFCE-43F6-BD0F-61C53EEB12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DF460E-22CA-4820-8257-9CF0B3DE1F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895945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9D57D-07B3-4C11-9A62-CC77DB9C28FA}"/>
              </a:ext>
            </a:extLst>
          </p:cNvPr>
          <p:cNvSpPr>
            <a:spLocks noGrp="1"/>
          </p:cNvSpPr>
          <p:nvPr>
            <p:ph type="title"/>
          </p:nvPr>
        </p:nvSpPr>
        <p:spPr>
          <a:xfrm>
            <a:off x="838199" y="365125"/>
            <a:ext cx="93563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5B5410D-6B98-4ACB-827D-161783D99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7BA2C3AF-AAD1-4F14-BAFD-C9F131140D3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371924" y="344816"/>
            <a:ext cx="1110859" cy="1110859"/>
          </a:xfrm>
          <a:prstGeom prst="rect">
            <a:avLst/>
          </a:prstGeom>
        </p:spPr>
      </p:pic>
      <p:pic>
        <p:nvPicPr>
          <p:cNvPr id="5" name="Picture 4">
            <a:extLst>
              <a:ext uri="{FF2B5EF4-FFF2-40B4-BE49-F238E27FC236}">
                <a16:creationId xmlns:a16="http://schemas.microsoft.com/office/drawing/2014/main" id="{2CC17A63-A819-4033-9A01-39E47F2E9C9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731540"/>
            <a:ext cx="12192000" cy="126459"/>
          </a:xfrm>
          <a:prstGeom prst="rect">
            <a:avLst/>
          </a:prstGeom>
        </p:spPr>
      </p:pic>
    </p:spTree>
    <p:extLst>
      <p:ext uri="{BB962C8B-B14F-4D97-AF65-F5344CB8AC3E}">
        <p14:creationId xmlns:p14="http://schemas.microsoft.com/office/powerpoint/2010/main" val="3380699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3" r:id="rId6"/>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9D57D-07B3-4C11-9A62-CC77DB9C28FA}"/>
              </a:ext>
            </a:extLst>
          </p:cNvPr>
          <p:cNvSpPr>
            <a:spLocks noGrp="1"/>
          </p:cNvSpPr>
          <p:nvPr>
            <p:ph type="title"/>
          </p:nvPr>
        </p:nvSpPr>
        <p:spPr>
          <a:xfrm>
            <a:off x="838199" y="365125"/>
            <a:ext cx="93563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5B5410D-6B98-4ACB-827D-161783D99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2CC17A63-A819-4033-9A01-39E47F2E9C9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731540"/>
            <a:ext cx="12192000" cy="126459"/>
          </a:xfrm>
          <a:prstGeom prst="rect">
            <a:avLst/>
          </a:prstGeom>
        </p:spPr>
      </p:pic>
    </p:spTree>
    <p:extLst>
      <p:ext uri="{BB962C8B-B14F-4D97-AF65-F5344CB8AC3E}">
        <p14:creationId xmlns:p14="http://schemas.microsoft.com/office/powerpoint/2010/main" val="20445089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287BE8-5285-E4C6-8FEC-49535835443D}"/>
              </a:ext>
            </a:extLst>
          </p:cNvPr>
          <p:cNvPicPr>
            <a:picLocks noChangeAspect="1"/>
          </p:cNvPicPr>
          <p:nvPr userDrawn="1"/>
        </p:nvPicPr>
        <p:blipFill>
          <a:blip r:embed="rId3"/>
          <a:stretch>
            <a:fillRect/>
          </a:stretch>
        </p:blipFill>
        <p:spPr>
          <a:xfrm>
            <a:off x="384197" y="5754650"/>
            <a:ext cx="1865538" cy="731583"/>
          </a:xfrm>
          <a:prstGeom prst="rect">
            <a:avLst/>
          </a:prstGeom>
        </p:spPr>
      </p:pic>
    </p:spTree>
    <p:extLst>
      <p:ext uri="{BB962C8B-B14F-4D97-AF65-F5344CB8AC3E}">
        <p14:creationId xmlns:p14="http://schemas.microsoft.com/office/powerpoint/2010/main" val="3620402061"/>
      </p:ext>
    </p:extLst>
  </p:cSld>
  <p:clrMap bg1="lt1" tx1="dk1" bg2="lt2" tx2="dk2" accent1="accent1" accent2="accent2" accent3="accent3" accent4="accent4" accent5="accent5" accent6="accent6" hlink="hlink" folHlink="folHlink"/>
  <p:sldLayoutIdLst>
    <p:sldLayoutId id="2147483664" r:id="rId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7106A-3872-D6B1-B6E1-24F16ED930D9}"/>
              </a:ext>
            </a:extLst>
          </p:cNvPr>
          <p:cNvSpPr>
            <a:spLocks noGrp="1"/>
          </p:cNvSpPr>
          <p:nvPr>
            <p:ph type="ctrTitle"/>
          </p:nvPr>
        </p:nvSpPr>
        <p:spPr>
          <a:xfrm>
            <a:off x="1524000" y="2244389"/>
            <a:ext cx="9144000" cy="921422"/>
          </a:xfrm>
        </p:spPr>
        <p:txBody>
          <a:bodyPr/>
          <a:lstStyle/>
          <a:p>
            <a:r>
              <a:rPr lang="en-GB" dirty="0"/>
              <a:t>Data, data everywhere</a:t>
            </a:r>
          </a:p>
        </p:txBody>
      </p:sp>
      <p:sp>
        <p:nvSpPr>
          <p:cNvPr id="5" name="Subtitle 4">
            <a:extLst>
              <a:ext uri="{FF2B5EF4-FFF2-40B4-BE49-F238E27FC236}">
                <a16:creationId xmlns:a16="http://schemas.microsoft.com/office/drawing/2014/main" id="{7DC65A4B-0645-88F0-8EAD-406A890023AB}"/>
              </a:ext>
            </a:extLst>
          </p:cNvPr>
          <p:cNvSpPr>
            <a:spLocks noGrp="1"/>
          </p:cNvSpPr>
          <p:nvPr>
            <p:ph type="subTitle" idx="1"/>
          </p:nvPr>
        </p:nvSpPr>
        <p:spPr>
          <a:xfrm>
            <a:off x="526025" y="6137963"/>
            <a:ext cx="11139949" cy="420153"/>
          </a:xfrm>
        </p:spPr>
        <p:txBody>
          <a:bodyPr>
            <a:normAutofit lnSpcReduction="10000"/>
          </a:bodyPr>
          <a:lstStyle/>
          <a:p>
            <a:pPr algn="r"/>
            <a:r>
              <a:rPr lang="en-GB" dirty="0"/>
              <a:t>Andy Youell, HEIR, 2023-05-19</a:t>
            </a:r>
          </a:p>
        </p:txBody>
      </p:sp>
    </p:spTree>
    <p:extLst>
      <p:ext uri="{BB962C8B-B14F-4D97-AF65-F5344CB8AC3E}">
        <p14:creationId xmlns:p14="http://schemas.microsoft.com/office/powerpoint/2010/main" val="194178898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C853-EFBC-4A75-BB07-34D0EA6B60B3}"/>
              </a:ext>
            </a:extLst>
          </p:cNvPr>
          <p:cNvSpPr>
            <a:spLocks noGrp="1"/>
          </p:cNvSpPr>
          <p:nvPr>
            <p:ph type="title"/>
          </p:nvPr>
        </p:nvSpPr>
        <p:spPr/>
        <p:txBody>
          <a:bodyPr/>
          <a:lstStyle/>
          <a:p>
            <a:r>
              <a:rPr lang="en-GB" dirty="0"/>
              <a:t>Governance of processing and analysis</a:t>
            </a:r>
          </a:p>
        </p:txBody>
      </p:sp>
      <p:sp>
        <p:nvSpPr>
          <p:cNvPr id="3" name="Content Placeholder 2">
            <a:extLst>
              <a:ext uri="{FF2B5EF4-FFF2-40B4-BE49-F238E27FC236}">
                <a16:creationId xmlns:a16="http://schemas.microsoft.com/office/drawing/2014/main" id="{CD65665D-FAAB-4324-B535-A5750D9773FD}"/>
              </a:ext>
            </a:extLst>
          </p:cNvPr>
          <p:cNvSpPr>
            <a:spLocks noGrp="1"/>
          </p:cNvSpPr>
          <p:nvPr>
            <p:ph idx="1"/>
          </p:nvPr>
        </p:nvSpPr>
        <p:spPr/>
        <p:txBody>
          <a:bodyPr/>
          <a:lstStyle/>
          <a:p>
            <a:r>
              <a:rPr lang="en-GB" dirty="0"/>
              <a:t>Largely non-existent</a:t>
            </a:r>
          </a:p>
          <a:p>
            <a:r>
              <a:rPr lang="en-GB" dirty="0"/>
              <a:t>Many failures in this space</a:t>
            </a:r>
          </a:p>
          <a:p>
            <a:pPr lvl="1"/>
            <a:r>
              <a:rPr lang="en-GB" dirty="0"/>
              <a:t>Office for Students vs Bloomsbury Institute (2020)</a:t>
            </a:r>
          </a:p>
          <a:p>
            <a:pPr lvl="1"/>
            <a:r>
              <a:rPr lang="en-GB" dirty="0"/>
              <a:t>Exam grades fiasco (2020)</a:t>
            </a:r>
          </a:p>
          <a:p>
            <a:endParaRPr lang="en-GB" dirty="0"/>
          </a:p>
          <a:p>
            <a:r>
              <a:rPr lang="en-GB" dirty="0"/>
              <a:t>3 significant dimensions</a:t>
            </a:r>
          </a:p>
          <a:p>
            <a:pPr lvl="1"/>
            <a:r>
              <a:rPr lang="en-GB" dirty="0"/>
              <a:t>Alignment of expectations and capabilities – understanding of the real world</a:t>
            </a:r>
          </a:p>
          <a:p>
            <a:pPr lvl="1"/>
            <a:r>
              <a:rPr lang="en-GB" dirty="0"/>
              <a:t>Strong feedback from technical operations to policy level </a:t>
            </a:r>
          </a:p>
          <a:p>
            <a:pPr lvl="1"/>
            <a:r>
              <a:rPr lang="en-GB" dirty="0"/>
              <a:t>Technical assurance (including external review?)</a:t>
            </a:r>
          </a:p>
        </p:txBody>
      </p:sp>
    </p:spTree>
    <p:extLst>
      <p:ext uri="{BB962C8B-B14F-4D97-AF65-F5344CB8AC3E}">
        <p14:creationId xmlns:p14="http://schemas.microsoft.com/office/powerpoint/2010/main" val="3105929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Data gov challenges (before Inst Research gets good data)….</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918152" y="1734344"/>
            <a:ext cx="10015538" cy="3389312"/>
          </a:xfrm>
        </p:spPr>
        <p:txBody>
          <a:bodyPr/>
          <a:lstStyle/>
          <a:p>
            <a:r>
              <a:rPr lang="en-GB" dirty="0"/>
              <a:t>It’s probably upstream…not you</a:t>
            </a:r>
          </a:p>
          <a:p>
            <a:r>
              <a:rPr lang="en-GB" dirty="0"/>
              <a:t>No CDO, pockets of local data governance, compartmentalised systems…..LEADERSHIP</a:t>
            </a:r>
          </a:p>
          <a:p>
            <a:r>
              <a:rPr lang="en-GB" dirty="0"/>
              <a:t>Ignorance (e.g. “the Information Gov people do that, don’t they? They deal with GDPR”)</a:t>
            </a:r>
          </a:p>
          <a:p>
            <a:r>
              <a:rPr lang="en-GB" dirty="0"/>
              <a:t>Resources</a:t>
            </a:r>
          </a:p>
          <a:p>
            <a:r>
              <a:rPr lang="en-GB" dirty="0"/>
              <a:t>Burden </a:t>
            </a:r>
          </a:p>
          <a:p>
            <a:r>
              <a:rPr lang="en-GB" dirty="0"/>
              <a:t>Skills</a:t>
            </a:r>
          </a:p>
          <a:p>
            <a:endParaRPr lang="en-GB" dirty="0"/>
          </a:p>
        </p:txBody>
      </p:sp>
    </p:spTree>
    <p:extLst>
      <p:ext uri="{BB962C8B-B14F-4D97-AF65-F5344CB8AC3E}">
        <p14:creationId xmlns:p14="http://schemas.microsoft.com/office/powerpoint/2010/main" val="8021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Some solutions – lack of governance structures</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738877" y="1708835"/>
            <a:ext cx="7436139" cy="3440329"/>
          </a:xfrm>
        </p:spPr>
        <p:txBody>
          <a:bodyPr/>
          <a:lstStyle/>
          <a:p>
            <a:r>
              <a:rPr lang="en-GB" dirty="0"/>
              <a:t>Build informal gov capacity through a coalition:</a:t>
            </a:r>
          </a:p>
          <a:p>
            <a:pPr lvl="1"/>
            <a:r>
              <a:rPr lang="en-GB" dirty="0"/>
              <a:t>Data is everywhere – there will be allies to be found outside Inst Research (Info Gov, Registry, IT, Schools)</a:t>
            </a:r>
          </a:p>
          <a:p>
            <a:pPr lvl="1"/>
            <a:r>
              <a:rPr lang="en-GB" dirty="0"/>
              <a:t>Get out there and talk to people (you will learn loads and get moral support) </a:t>
            </a:r>
          </a:p>
          <a:p>
            <a:pPr lvl="1"/>
            <a:r>
              <a:rPr lang="en-GB" dirty="0"/>
              <a:t>Collectively – tell the senior team you need it (it needs leadership)</a:t>
            </a:r>
          </a:p>
          <a:p>
            <a:pPr lvl="1"/>
            <a:endParaRPr lang="en-GB" dirty="0"/>
          </a:p>
          <a:p>
            <a:pPr lvl="1"/>
            <a:endParaRPr lang="en-GB" dirty="0"/>
          </a:p>
          <a:p>
            <a:pPr lvl="1"/>
            <a:endParaRPr lang="en-GB" dirty="0"/>
          </a:p>
          <a:p>
            <a:endParaRPr lang="en-GB" dirty="0"/>
          </a:p>
        </p:txBody>
      </p:sp>
      <p:pic>
        <p:nvPicPr>
          <p:cNvPr id="2" name="Picture 1">
            <a:extLst>
              <a:ext uri="{FF2B5EF4-FFF2-40B4-BE49-F238E27FC236}">
                <a16:creationId xmlns:a16="http://schemas.microsoft.com/office/drawing/2014/main" id="{9E0246D6-2A4D-8182-2A11-3B850DD9B985}"/>
              </a:ext>
            </a:extLst>
          </p:cNvPr>
          <p:cNvPicPr>
            <a:picLocks noChangeAspect="1"/>
          </p:cNvPicPr>
          <p:nvPr/>
        </p:nvPicPr>
        <p:blipFill>
          <a:blip r:embed="rId2"/>
          <a:stretch>
            <a:fillRect/>
          </a:stretch>
        </p:blipFill>
        <p:spPr>
          <a:xfrm>
            <a:off x="8621408" y="1027906"/>
            <a:ext cx="3158002" cy="4639458"/>
          </a:xfrm>
          <a:prstGeom prst="rect">
            <a:avLst/>
          </a:prstGeom>
        </p:spPr>
      </p:pic>
    </p:spTree>
    <p:extLst>
      <p:ext uri="{BB962C8B-B14F-4D97-AF65-F5344CB8AC3E}">
        <p14:creationId xmlns:p14="http://schemas.microsoft.com/office/powerpoint/2010/main" val="330587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Some solutions – Senior team engagement </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322119" y="1386717"/>
            <a:ext cx="6834588" cy="3850301"/>
          </a:xfrm>
        </p:spPr>
        <p:txBody>
          <a:bodyPr/>
          <a:lstStyle/>
          <a:p>
            <a:r>
              <a:rPr lang="en-GB" dirty="0"/>
              <a:t>What are the hooks for the senior team? </a:t>
            </a:r>
          </a:p>
          <a:p>
            <a:pPr lvl="1"/>
            <a:r>
              <a:rPr lang="en-GB" dirty="0"/>
              <a:t>Avoid a bin fire – all your processes are data-driven (even if on paper)!</a:t>
            </a:r>
          </a:p>
          <a:p>
            <a:pPr lvl="1"/>
            <a:r>
              <a:rPr lang="en-GB" dirty="0"/>
              <a:t>Risks - OfS registration, student recruitment, REF</a:t>
            </a:r>
          </a:p>
          <a:p>
            <a:pPr lvl="1"/>
            <a:r>
              <a:rPr lang="en-GB" dirty="0"/>
              <a:t>Operational Risk – e.g. we can’t enrol students</a:t>
            </a:r>
          </a:p>
          <a:p>
            <a:pPr lvl="1"/>
            <a:r>
              <a:rPr lang="en-GB" dirty="0"/>
              <a:t>Efficiency (savings, but also removing menial, repetitive work)</a:t>
            </a:r>
          </a:p>
          <a:p>
            <a:pPr lvl="1"/>
            <a:r>
              <a:rPr lang="en-GB" dirty="0"/>
              <a:t>Their reputation (selling the Lodge building)</a:t>
            </a:r>
          </a:p>
          <a:p>
            <a:pPr lvl="1"/>
            <a:endParaRPr lang="en-GB" dirty="0"/>
          </a:p>
          <a:p>
            <a:pPr lvl="1"/>
            <a:endParaRPr lang="en-GB" dirty="0"/>
          </a:p>
          <a:p>
            <a:pPr lvl="1"/>
            <a:endParaRPr lang="en-GB" dirty="0"/>
          </a:p>
          <a:p>
            <a:endParaRPr lang="en-GB" dirty="0"/>
          </a:p>
        </p:txBody>
      </p:sp>
      <p:pic>
        <p:nvPicPr>
          <p:cNvPr id="3" name="Picture 2">
            <a:extLst>
              <a:ext uri="{FF2B5EF4-FFF2-40B4-BE49-F238E27FC236}">
                <a16:creationId xmlns:a16="http://schemas.microsoft.com/office/drawing/2014/main" id="{CE632998-AA19-327B-08A4-FD6BC04F4B78}"/>
              </a:ext>
            </a:extLst>
          </p:cNvPr>
          <p:cNvPicPr>
            <a:picLocks noChangeAspect="1"/>
          </p:cNvPicPr>
          <p:nvPr/>
        </p:nvPicPr>
        <p:blipFill>
          <a:blip r:embed="rId2"/>
          <a:stretch>
            <a:fillRect/>
          </a:stretch>
        </p:blipFill>
        <p:spPr>
          <a:xfrm>
            <a:off x="7156707" y="1690688"/>
            <a:ext cx="4812904" cy="2530656"/>
          </a:xfrm>
          <a:prstGeom prst="rect">
            <a:avLst/>
          </a:prstGeom>
        </p:spPr>
      </p:pic>
    </p:spTree>
    <p:extLst>
      <p:ext uri="{BB962C8B-B14F-4D97-AF65-F5344CB8AC3E}">
        <p14:creationId xmlns:p14="http://schemas.microsoft.com/office/powerpoint/2010/main" val="3553240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Big Bin Fire example</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346291" y="1220462"/>
            <a:ext cx="7883309" cy="3440329"/>
          </a:xfrm>
        </p:spPr>
        <p:txBody>
          <a:bodyPr/>
          <a:lstStyle/>
          <a:p>
            <a:pPr marL="457200" lvl="1" indent="0">
              <a:buNone/>
            </a:pPr>
            <a:r>
              <a:rPr lang="en-GB" sz="2000" b="0" i="0" dirty="0">
                <a:solidFill>
                  <a:srgbClr val="000000"/>
                </a:solidFill>
                <a:effectLst/>
                <a:latin typeface="Arimo"/>
              </a:rPr>
              <a:t>XXXXX University's failed Student Lifecycle Project went through three leaders, several changes in scope and was ultimately superseded by regulatory policy change before </a:t>
            </a:r>
            <a:r>
              <a:rPr lang="en-GB" sz="2000" b="1" i="0" dirty="0">
                <a:solidFill>
                  <a:srgbClr val="000000"/>
                </a:solidFill>
                <a:effectLst/>
                <a:latin typeface="Arimo"/>
              </a:rPr>
              <a:t>the bulk of the £30m project was abandoned </a:t>
            </a:r>
            <a:r>
              <a:rPr lang="en-GB" sz="2000" b="0" i="0" dirty="0">
                <a:solidFill>
                  <a:srgbClr val="000000"/>
                </a:solidFill>
                <a:effectLst/>
                <a:latin typeface="Arimo"/>
              </a:rPr>
              <a:t>in what is shaping up to be a classic IT disaster.</a:t>
            </a:r>
            <a:endParaRPr lang="en-GB" sz="2000" dirty="0"/>
          </a:p>
          <a:p>
            <a:pPr lvl="1"/>
            <a:r>
              <a:rPr lang="en-GB" sz="2000" dirty="0"/>
              <a:t>“</a:t>
            </a:r>
            <a:r>
              <a:rPr lang="en-GB" sz="2000" b="0" i="0" dirty="0">
                <a:solidFill>
                  <a:srgbClr val="000000"/>
                </a:solidFill>
                <a:effectLst/>
                <a:latin typeface="Arimo"/>
              </a:rPr>
              <a:t>as work began developers realised it was connected to so many other legacy systems – with little or no documentation – that this was not going to work.”</a:t>
            </a:r>
          </a:p>
          <a:p>
            <a:pPr lvl="1"/>
            <a:r>
              <a:rPr lang="en-GB" sz="2000" b="0" i="0" dirty="0">
                <a:solidFill>
                  <a:srgbClr val="000000"/>
                </a:solidFill>
                <a:effectLst/>
                <a:latin typeface="Arimo"/>
              </a:rPr>
              <a:t>“The plan to replace CIS was abandoned, and instead, the project was to use it to help the new system talk to all the legacy applications. But then the project team began to realise the data models between SLP and CIS were fundamentally incompatible.”</a:t>
            </a:r>
          </a:p>
          <a:p>
            <a:pPr lvl="1"/>
            <a:r>
              <a:rPr lang="en-GB" sz="2000" b="0" i="0" dirty="0">
                <a:solidFill>
                  <a:srgbClr val="000000"/>
                </a:solidFill>
                <a:effectLst/>
                <a:latin typeface="Arimo"/>
              </a:rPr>
              <a:t>“then the project leader felt like we needed to get more staff to look into that complexity, so we just snowballed the number of business analysts and spending started to go up so dramatically.”</a:t>
            </a:r>
          </a:p>
          <a:p>
            <a:pPr lvl="1"/>
            <a:endParaRPr lang="en-GB" sz="2000" dirty="0"/>
          </a:p>
          <a:p>
            <a:pPr lvl="1"/>
            <a:endParaRPr lang="en-GB" sz="2000" dirty="0"/>
          </a:p>
          <a:p>
            <a:endParaRPr lang="en-GB" sz="2000" dirty="0"/>
          </a:p>
        </p:txBody>
      </p:sp>
      <p:pic>
        <p:nvPicPr>
          <p:cNvPr id="1026" name="Picture 2" descr="No photo description available.">
            <a:extLst>
              <a:ext uri="{FF2B5EF4-FFF2-40B4-BE49-F238E27FC236}">
                <a16:creationId xmlns:a16="http://schemas.microsoft.com/office/drawing/2014/main" id="{414D43B8-3D17-335C-E2CA-F014EDA15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894" y="1023503"/>
            <a:ext cx="3197305" cy="481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59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Some solutions – Awareness</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743891" y="1386717"/>
            <a:ext cx="5797005" cy="3850301"/>
          </a:xfrm>
        </p:spPr>
        <p:txBody>
          <a:bodyPr/>
          <a:lstStyle/>
          <a:p>
            <a:r>
              <a:rPr lang="en-GB" dirty="0"/>
              <a:t>Senior Team/Board level info</a:t>
            </a:r>
          </a:p>
          <a:p>
            <a:pPr lvl="1"/>
            <a:r>
              <a:rPr lang="en-GB" dirty="0"/>
              <a:t>Clear, basic info at start (as not usually HE data experts)</a:t>
            </a:r>
          </a:p>
          <a:p>
            <a:pPr lvl="1"/>
            <a:r>
              <a:rPr lang="en-GB" dirty="0"/>
              <a:t>What/how many systems? Integrations?</a:t>
            </a:r>
          </a:p>
          <a:p>
            <a:pPr lvl="1"/>
            <a:r>
              <a:rPr lang="en-GB" dirty="0"/>
              <a:t>How many regulators? Each is a risk [</a:t>
            </a:r>
            <a:r>
              <a:rPr lang="en-GB" dirty="0" err="1"/>
              <a:t>WonkHE</a:t>
            </a:r>
            <a:r>
              <a:rPr lang="en-GB" dirty="0"/>
              <a:t> article]….plus OfS, OIA, DQB etc</a:t>
            </a:r>
          </a:p>
          <a:p>
            <a:pPr lvl="1"/>
            <a:endParaRPr lang="en-GB" dirty="0"/>
          </a:p>
          <a:p>
            <a:pPr lvl="1"/>
            <a:endParaRPr lang="en-GB" dirty="0"/>
          </a:p>
          <a:p>
            <a:pPr lvl="1"/>
            <a:endParaRPr lang="en-GB" dirty="0"/>
          </a:p>
          <a:p>
            <a:endParaRPr lang="en-GB" dirty="0"/>
          </a:p>
        </p:txBody>
      </p:sp>
      <p:pic>
        <p:nvPicPr>
          <p:cNvPr id="2" name="Picture 1">
            <a:extLst>
              <a:ext uri="{FF2B5EF4-FFF2-40B4-BE49-F238E27FC236}">
                <a16:creationId xmlns:a16="http://schemas.microsoft.com/office/drawing/2014/main" id="{0431C620-55C5-87CE-29A2-51E22F475CCC}"/>
              </a:ext>
            </a:extLst>
          </p:cNvPr>
          <p:cNvPicPr>
            <a:picLocks noChangeAspect="1"/>
          </p:cNvPicPr>
          <p:nvPr/>
        </p:nvPicPr>
        <p:blipFill>
          <a:blip r:embed="rId2"/>
          <a:stretch>
            <a:fillRect/>
          </a:stretch>
        </p:blipFill>
        <p:spPr>
          <a:xfrm>
            <a:off x="8007928" y="365125"/>
            <a:ext cx="3814005" cy="1730854"/>
          </a:xfrm>
          <a:prstGeom prst="rect">
            <a:avLst/>
          </a:prstGeom>
        </p:spPr>
      </p:pic>
      <p:pic>
        <p:nvPicPr>
          <p:cNvPr id="7" name="Picture 6">
            <a:extLst>
              <a:ext uri="{FF2B5EF4-FFF2-40B4-BE49-F238E27FC236}">
                <a16:creationId xmlns:a16="http://schemas.microsoft.com/office/drawing/2014/main" id="{FF68FE67-6C38-9AE9-CD35-256BFB614BA8}"/>
              </a:ext>
            </a:extLst>
          </p:cNvPr>
          <p:cNvPicPr>
            <a:picLocks noChangeAspect="1"/>
          </p:cNvPicPr>
          <p:nvPr/>
        </p:nvPicPr>
        <p:blipFill>
          <a:blip r:embed="rId3"/>
          <a:stretch>
            <a:fillRect/>
          </a:stretch>
        </p:blipFill>
        <p:spPr>
          <a:xfrm>
            <a:off x="6813838" y="2234045"/>
            <a:ext cx="5008095" cy="4337771"/>
          </a:xfrm>
          <a:prstGeom prst="rect">
            <a:avLst/>
          </a:prstGeom>
        </p:spPr>
      </p:pic>
    </p:spTree>
    <p:extLst>
      <p:ext uri="{BB962C8B-B14F-4D97-AF65-F5344CB8AC3E}">
        <p14:creationId xmlns:p14="http://schemas.microsoft.com/office/powerpoint/2010/main" val="202348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Some solutions – Awareness</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743891" y="1386717"/>
            <a:ext cx="10609909" cy="3850301"/>
          </a:xfrm>
        </p:spPr>
        <p:txBody>
          <a:bodyPr/>
          <a:lstStyle/>
          <a:p>
            <a:r>
              <a:rPr lang="en-GB" dirty="0"/>
              <a:t>Senior Team/Board level info</a:t>
            </a:r>
          </a:p>
          <a:p>
            <a:pPr lvl="1"/>
            <a:r>
              <a:rPr lang="en-GB" dirty="0"/>
              <a:t>What does it take to do a return?</a:t>
            </a:r>
          </a:p>
          <a:p>
            <a:pPr lvl="1"/>
            <a:r>
              <a:rPr lang="en-GB" dirty="0"/>
              <a:t>A striking feature of an article on Andy’s website – look at all the clever stuff that is needed to do a return (intellectual capacity, continuity)</a:t>
            </a:r>
          </a:p>
          <a:p>
            <a:pPr lvl="1"/>
            <a:endParaRPr lang="en-GB" dirty="0"/>
          </a:p>
          <a:p>
            <a:pPr lvl="1"/>
            <a:endParaRPr lang="en-GB" dirty="0"/>
          </a:p>
          <a:p>
            <a:pPr lvl="1"/>
            <a:endParaRPr lang="en-GB" dirty="0"/>
          </a:p>
          <a:p>
            <a:endParaRPr lang="en-GB" dirty="0"/>
          </a:p>
        </p:txBody>
      </p:sp>
      <p:pic>
        <p:nvPicPr>
          <p:cNvPr id="3" name="Picture 2">
            <a:extLst>
              <a:ext uri="{FF2B5EF4-FFF2-40B4-BE49-F238E27FC236}">
                <a16:creationId xmlns:a16="http://schemas.microsoft.com/office/drawing/2014/main" id="{BADC67D7-7A8E-EA70-715C-A6C4BE08A3FC}"/>
              </a:ext>
            </a:extLst>
          </p:cNvPr>
          <p:cNvPicPr>
            <a:picLocks noChangeAspect="1"/>
          </p:cNvPicPr>
          <p:nvPr/>
        </p:nvPicPr>
        <p:blipFill>
          <a:blip r:embed="rId2"/>
          <a:stretch>
            <a:fillRect/>
          </a:stretch>
        </p:blipFill>
        <p:spPr>
          <a:xfrm>
            <a:off x="3858490" y="3065461"/>
            <a:ext cx="8222673" cy="3427414"/>
          </a:xfrm>
          <a:prstGeom prst="rect">
            <a:avLst/>
          </a:prstGeom>
        </p:spPr>
      </p:pic>
    </p:spTree>
    <p:extLst>
      <p:ext uri="{BB962C8B-B14F-4D97-AF65-F5344CB8AC3E}">
        <p14:creationId xmlns:p14="http://schemas.microsoft.com/office/powerpoint/2010/main" val="2965819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Some solutions – A good data team as a hub</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743890" y="1313981"/>
            <a:ext cx="8265027" cy="3850301"/>
          </a:xfrm>
        </p:spPr>
        <p:txBody>
          <a:bodyPr/>
          <a:lstStyle/>
          <a:p>
            <a:r>
              <a:rPr lang="en-GB" dirty="0"/>
              <a:t>Who organises – Data Professionals Network??</a:t>
            </a:r>
          </a:p>
          <a:p>
            <a:r>
              <a:rPr lang="en-GB" dirty="0"/>
              <a:t>Coordination tackles a number of the weaknesses</a:t>
            </a:r>
          </a:p>
          <a:p>
            <a:pPr lvl="1"/>
            <a:r>
              <a:rPr lang="en-GB" dirty="0"/>
              <a:t>Understanding what our data is</a:t>
            </a:r>
          </a:p>
          <a:p>
            <a:pPr lvl="1"/>
            <a:r>
              <a:rPr lang="en-GB" dirty="0"/>
              <a:t>What are the priorities?</a:t>
            </a:r>
          </a:p>
          <a:p>
            <a:pPr lvl="1"/>
            <a:r>
              <a:rPr lang="en-GB" dirty="0"/>
              <a:t>What can we improve now/soon?</a:t>
            </a:r>
          </a:p>
          <a:p>
            <a:pPr lvl="1"/>
            <a:r>
              <a:rPr lang="en-GB" dirty="0"/>
              <a:t>Remove duplication</a:t>
            </a:r>
          </a:p>
          <a:p>
            <a:pPr lvl="1"/>
            <a:r>
              <a:rPr lang="en-GB" dirty="0"/>
              <a:t>Common definitions</a:t>
            </a:r>
          </a:p>
          <a:p>
            <a:pPr lvl="1"/>
            <a:endParaRPr lang="en-GB" sz="800" dirty="0"/>
          </a:p>
          <a:p>
            <a:r>
              <a:rPr lang="en-GB" dirty="0"/>
              <a:t>Senior Team ‘buy in’ + coalition = platform for a meaningful Data Strategy</a:t>
            </a:r>
          </a:p>
          <a:p>
            <a:pPr lvl="1"/>
            <a:endParaRPr lang="en-GB" dirty="0"/>
          </a:p>
          <a:p>
            <a:pPr lvl="1"/>
            <a:endParaRPr lang="en-GB" dirty="0"/>
          </a:p>
          <a:p>
            <a:pPr lvl="1"/>
            <a:endParaRPr lang="en-GB" dirty="0"/>
          </a:p>
          <a:p>
            <a:pPr lvl="1"/>
            <a:endParaRPr lang="en-GB" dirty="0"/>
          </a:p>
          <a:p>
            <a:endParaRPr lang="en-GB" dirty="0"/>
          </a:p>
        </p:txBody>
      </p:sp>
      <p:pic>
        <p:nvPicPr>
          <p:cNvPr id="7" name="Picture 6">
            <a:extLst>
              <a:ext uri="{FF2B5EF4-FFF2-40B4-BE49-F238E27FC236}">
                <a16:creationId xmlns:a16="http://schemas.microsoft.com/office/drawing/2014/main" id="{26DF455E-0248-324F-A7FD-CA5D86A77377}"/>
              </a:ext>
            </a:extLst>
          </p:cNvPr>
          <p:cNvPicPr>
            <a:picLocks noChangeAspect="1"/>
          </p:cNvPicPr>
          <p:nvPr/>
        </p:nvPicPr>
        <p:blipFill>
          <a:blip r:embed="rId2"/>
          <a:stretch>
            <a:fillRect/>
          </a:stretch>
        </p:blipFill>
        <p:spPr>
          <a:xfrm>
            <a:off x="8381533" y="1690688"/>
            <a:ext cx="3582334" cy="2846676"/>
          </a:xfrm>
          <a:prstGeom prst="rect">
            <a:avLst/>
          </a:prstGeom>
        </p:spPr>
      </p:pic>
    </p:spTree>
    <p:extLst>
      <p:ext uri="{BB962C8B-B14F-4D97-AF65-F5344CB8AC3E}">
        <p14:creationId xmlns:p14="http://schemas.microsoft.com/office/powerpoint/2010/main" val="11809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Some solutions – culture</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301336" y="1027906"/>
            <a:ext cx="7429499" cy="4198721"/>
          </a:xfrm>
        </p:spPr>
        <p:txBody>
          <a:bodyPr/>
          <a:lstStyle/>
          <a:p>
            <a:pPr marL="0" indent="0">
              <a:buNone/>
            </a:pPr>
            <a:r>
              <a:rPr lang="en-GB" sz="2000" b="0" i="0" dirty="0">
                <a:solidFill>
                  <a:srgbClr val="040C28"/>
                </a:solidFill>
                <a:effectLst/>
                <a:latin typeface="Google Sans"/>
              </a:rPr>
              <a:t>“the collective behaviours and beliefs of people who value, practice and encourage the use of data to improve decision-making”</a:t>
            </a:r>
          </a:p>
          <a:p>
            <a:pPr marL="0" indent="0">
              <a:buNone/>
            </a:pPr>
            <a:endParaRPr lang="en-GB" sz="2000" dirty="0"/>
          </a:p>
          <a:p>
            <a:pPr lvl="1"/>
            <a:r>
              <a:rPr lang="en-GB" dirty="0"/>
              <a:t>Do what YOU CAN (but be kind to yourself)</a:t>
            </a:r>
          </a:p>
          <a:p>
            <a:pPr lvl="1"/>
            <a:r>
              <a:rPr lang="en-GB" dirty="0"/>
              <a:t>Cannot tell people – got to bring them with you</a:t>
            </a:r>
          </a:p>
          <a:p>
            <a:pPr lvl="1"/>
            <a:r>
              <a:rPr lang="en-GB" dirty="0"/>
              <a:t>Listen – value perspectives, views</a:t>
            </a:r>
          </a:p>
          <a:p>
            <a:pPr lvl="1"/>
            <a:r>
              <a:rPr lang="en-GB" dirty="0"/>
              <a:t>Academics – methodology, expertise, placements, talent flow &amp; exchange of ideas …….empathy</a:t>
            </a:r>
          </a:p>
          <a:p>
            <a:pPr lvl="1"/>
            <a:r>
              <a:rPr lang="en-GB" dirty="0"/>
              <a:t>Hire well! (see next page)</a:t>
            </a:r>
          </a:p>
          <a:p>
            <a:pPr lvl="1"/>
            <a:r>
              <a:rPr lang="en-GB" dirty="0"/>
              <a:t>Reporting – about what you have done this year to a Board Committee</a:t>
            </a:r>
          </a:p>
          <a:p>
            <a:pPr lvl="1"/>
            <a:endParaRPr lang="en-GB" dirty="0"/>
          </a:p>
          <a:p>
            <a:pPr lvl="1"/>
            <a:endParaRPr lang="en-GB" dirty="0"/>
          </a:p>
          <a:p>
            <a:endParaRPr lang="en-GB" dirty="0"/>
          </a:p>
        </p:txBody>
      </p:sp>
      <p:pic>
        <p:nvPicPr>
          <p:cNvPr id="3" name="Picture 2">
            <a:extLst>
              <a:ext uri="{FF2B5EF4-FFF2-40B4-BE49-F238E27FC236}">
                <a16:creationId xmlns:a16="http://schemas.microsoft.com/office/drawing/2014/main" id="{9823B9DA-5F20-25BD-6CF5-E5D96AD0AB05}"/>
              </a:ext>
            </a:extLst>
          </p:cNvPr>
          <p:cNvPicPr>
            <a:picLocks noChangeAspect="1"/>
          </p:cNvPicPr>
          <p:nvPr/>
        </p:nvPicPr>
        <p:blipFill>
          <a:blip r:embed="rId2"/>
          <a:stretch>
            <a:fillRect/>
          </a:stretch>
        </p:blipFill>
        <p:spPr>
          <a:xfrm>
            <a:off x="8133616" y="2164807"/>
            <a:ext cx="4058384" cy="2528386"/>
          </a:xfrm>
          <a:prstGeom prst="rect">
            <a:avLst/>
          </a:prstGeom>
        </p:spPr>
      </p:pic>
    </p:spTree>
    <p:extLst>
      <p:ext uri="{BB962C8B-B14F-4D97-AF65-F5344CB8AC3E}">
        <p14:creationId xmlns:p14="http://schemas.microsoft.com/office/powerpoint/2010/main" val="426218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Some solutions – people</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301336" y="1225333"/>
            <a:ext cx="7832280" cy="4198721"/>
          </a:xfrm>
        </p:spPr>
        <p:txBody>
          <a:bodyPr/>
          <a:lstStyle/>
          <a:p>
            <a:r>
              <a:rPr lang="en-GB" dirty="0"/>
              <a:t>Good IR/Data Analyst/Planner as a ‘unicorn’</a:t>
            </a:r>
          </a:p>
          <a:p>
            <a:pPr lvl="1"/>
            <a:r>
              <a:rPr lang="en-GB" dirty="0"/>
              <a:t>Think about what you want </a:t>
            </a:r>
            <a:r>
              <a:rPr lang="en-GB"/>
              <a:t>from your team</a:t>
            </a:r>
          </a:p>
          <a:p>
            <a:pPr lvl="1"/>
            <a:r>
              <a:rPr lang="en-GB" dirty="0"/>
              <a:t>Talent flow (placements)</a:t>
            </a:r>
          </a:p>
          <a:p>
            <a:pPr lvl="1"/>
            <a:r>
              <a:rPr lang="en-GB" dirty="0"/>
              <a:t>Advertise hard!</a:t>
            </a:r>
          </a:p>
          <a:p>
            <a:pPr lvl="1"/>
            <a:r>
              <a:rPr lang="en-GB" dirty="0"/>
              <a:t>Embrace diversity – ‘the team as unicorn’</a:t>
            </a:r>
          </a:p>
          <a:p>
            <a:pPr lvl="1"/>
            <a:r>
              <a:rPr lang="en-GB" dirty="0"/>
              <a:t>Test practical skills in interview</a:t>
            </a:r>
          </a:p>
          <a:p>
            <a:pPr lvl="1"/>
            <a:r>
              <a:rPr lang="en-GB" dirty="0"/>
              <a:t>Test outlook at interview – keen to learn?</a:t>
            </a:r>
          </a:p>
          <a:p>
            <a:pPr lvl="1"/>
            <a:r>
              <a:rPr lang="en-GB" dirty="0"/>
              <a:t>A learning environment – upskilling, training</a:t>
            </a:r>
          </a:p>
          <a:p>
            <a:pPr lvl="1"/>
            <a:r>
              <a:rPr lang="en-GB" dirty="0"/>
              <a:t>Share a good analyst (if you can’t afford a whole one!)</a:t>
            </a:r>
          </a:p>
          <a:p>
            <a:pPr lvl="1"/>
            <a:endParaRPr lang="en-GB" dirty="0"/>
          </a:p>
          <a:p>
            <a:endParaRPr lang="en-GB" dirty="0"/>
          </a:p>
        </p:txBody>
      </p:sp>
      <p:pic>
        <p:nvPicPr>
          <p:cNvPr id="2" name="Picture 1">
            <a:extLst>
              <a:ext uri="{FF2B5EF4-FFF2-40B4-BE49-F238E27FC236}">
                <a16:creationId xmlns:a16="http://schemas.microsoft.com/office/drawing/2014/main" id="{890F9C80-FC93-230D-16A7-5696CECA4C43}"/>
              </a:ext>
            </a:extLst>
          </p:cNvPr>
          <p:cNvPicPr>
            <a:picLocks noChangeAspect="1"/>
          </p:cNvPicPr>
          <p:nvPr/>
        </p:nvPicPr>
        <p:blipFill rotWithShape="1">
          <a:blip r:embed="rId2"/>
          <a:srcRect r="10095"/>
          <a:stretch/>
        </p:blipFill>
        <p:spPr>
          <a:xfrm>
            <a:off x="7749696" y="1843499"/>
            <a:ext cx="4442304" cy="3448525"/>
          </a:xfrm>
          <a:prstGeom prst="rect">
            <a:avLst/>
          </a:prstGeom>
        </p:spPr>
      </p:pic>
      <p:pic>
        <p:nvPicPr>
          <p:cNvPr id="6" name="Picture 5">
            <a:extLst>
              <a:ext uri="{FF2B5EF4-FFF2-40B4-BE49-F238E27FC236}">
                <a16:creationId xmlns:a16="http://schemas.microsoft.com/office/drawing/2014/main" id="{A72B9411-AB7E-26FA-0487-E816F3F61AF2}"/>
              </a:ext>
            </a:extLst>
          </p:cNvPr>
          <p:cNvPicPr>
            <a:picLocks noChangeAspect="1"/>
          </p:cNvPicPr>
          <p:nvPr/>
        </p:nvPicPr>
        <p:blipFill>
          <a:blip r:embed="rId3"/>
          <a:stretch>
            <a:fillRect/>
          </a:stretch>
        </p:blipFill>
        <p:spPr>
          <a:xfrm>
            <a:off x="9503431" y="0"/>
            <a:ext cx="2688569" cy="1792379"/>
          </a:xfrm>
          <a:prstGeom prst="rect">
            <a:avLst/>
          </a:prstGeom>
        </p:spPr>
      </p:pic>
    </p:spTree>
    <p:extLst>
      <p:ext uri="{BB962C8B-B14F-4D97-AF65-F5344CB8AC3E}">
        <p14:creationId xmlns:p14="http://schemas.microsoft.com/office/powerpoint/2010/main" val="107708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CB1AB-2E7F-777A-43A4-4096C747AE13}"/>
              </a:ext>
            </a:extLst>
          </p:cNvPr>
          <p:cNvSpPr>
            <a:spLocks noGrp="1"/>
          </p:cNvSpPr>
          <p:nvPr>
            <p:ph idx="1"/>
          </p:nvPr>
        </p:nvSpPr>
        <p:spPr/>
        <p:txBody>
          <a:bodyPr>
            <a:normAutofit/>
          </a:bodyPr>
          <a:lstStyle/>
          <a:p>
            <a:r>
              <a:rPr lang="en-GB" dirty="0"/>
              <a:t>Science</a:t>
            </a:r>
          </a:p>
          <a:p>
            <a:r>
              <a:rPr lang="en-GB" dirty="0"/>
              <a:t>Art</a:t>
            </a:r>
          </a:p>
          <a:p>
            <a:r>
              <a:rPr lang="en-GB" dirty="0"/>
              <a:t>Magic</a:t>
            </a:r>
          </a:p>
          <a:p>
            <a:r>
              <a:rPr lang="en-GB" dirty="0"/>
              <a:t>Gold</a:t>
            </a:r>
          </a:p>
          <a:p>
            <a:r>
              <a:rPr lang="en-GB" dirty="0"/>
              <a:t>Power</a:t>
            </a:r>
          </a:p>
          <a:p>
            <a:r>
              <a:rPr lang="en-GB" dirty="0"/>
              <a:t>Fairy dust</a:t>
            </a:r>
          </a:p>
          <a:p>
            <a:pPr marL="0" indent="0" algn="ctr">
              <a:buNone/>
            </a:pPr>
            <a:r>
              <a:rPr lang="en-GB" sz="3600" dirty="0"/>
              <a:t>Something to describe the world</a:t>
            </a:r>
          </a:p>
          <a:p>
            <a:endParaRPr lang="en-GB" dirty="0"/>
          </a:p>
        </p:txBody>
      </p:sp>
      <p:sp>
        <p:nvSpPr>
          <p:cNvPr id="3" name="Title 2">
            <a:extLst>
              <a:ext uri="{FF2B5EF4-FFF2-40B4-BE49-F238E27FC236}">
                <a16:creationId xmlns:a16="http://schemas.microsoft.com/office/drawing/2014/main" id="{01837D89-7012-9816-9533-3E625420FE9C}"/>
              </a:ext>
            </a:extLst>
          </p:cNvPr>
          <p:cNvSpPr>
            <a:spLocks noGrp="1"/>
          </p:cNvSpPr>
          <p:nvPr>
            <p:ph type="title"/>
          </p:nvPr>
        </p:nvSpPr>
        <p:spPr/>
        <p:txBody>
          <a:bodyPr>
            <a:normAutofit fontScale="90000"/>
          </a:bodyPr>
          <a:lstStyle/>
          <a:p>
            <a:r>
              <a:rPr lang="en-GB" dirty="0"/>
              <a:t>What is data?</a:t>
            </a:r>
          </a:p>
        </p:txBody>
      </p:sp>
    </p:spTree>
    <p:extLst>
      <p:ext uri="{BB962C8B-B14F-4D97-AF65-F5344CB8AC3E}">
        <p14:creationId xmlns:p14="http://schemas.microsoft.com/office/powerpoint/2010/main" val="26168012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Some solutions – external resources</a:t>
            </a:r>
          </a:p>
        </p:txBody>
      </p:sp>
      <p:sp>
        <p:nvSpPr>
          <p:cNvPr id="5" name="Text Placeholder 4">
            <a:extLst>
              <a:ext uri="{FF2B5EF4-FFF2-40B4-BE49-F238E27FC236}">
                <a16:creationId xmlns:a16="http://schemas.microsoft.com/office/drawing/2014/main" id="{229FFA5B-83B8-EB5F-A568-9689F6A33C5E}"/>
              </a:ext>
            </a:extLst>
          </p:cNvPr>
          <p:cNvSpPr>
            <a:spLocks noGrp="1"/>
          </p:cNvSpPr>
          <p:nvPr>
            <p:ph type="body" sz="quarter" idx="10"/>
          </p:nvPr>
        </p:nvSpPr>
        <p:spPr>
          <a:xfrm>
            <a:off x="301336" y="1225333"/>
            <a:ext cx="7832280" cy="4198721"/>
          </a:xfrm>
        </p:spPr>
        <p:txBody>
          <a:bodyPr/>
          <a:lstStyle/>
          <a:p>
            <a:pPr marL="0" indent="0">
              <a:buNone/>
            </a:pPr>
            <a:r>
              <a:rPr lang="en-GB" b="0" i="0" dirty="0">
                <a:solidFill>
                  <a:srgbClr val="171413"/>
                </a:solidFill>
                <a:effectLst/>
                <a:latin typeface="Effra"/>
              </a:rPr>
              <a:t>Teaching others….</a:t>
            </a:r>
          </a:p>
          <a:p>
            <a:pPr lvl="1"/>
            <a:endParaRPr lang="en-GB" dirty="0">
              <a:solidFill>
                <a:srgbClr val="171413"/>
              </a:solidFill>
              <a:latin typeface="Effra"/>
            </a:endParaRPr>
          </a:p>
          <a:p>
            <a:pPr lvl="1"/>
            <a:r>
              <a:rPr lang="en-GB" sz="2800" dirty="0">
                <a:solidFill>
                  <a:srgbClr val="171413"/>
                </a:solidFill>
                <a:latin typeface="Effra"/>
              </a:rPr>
              <a:t>HESA Supply-side Code of practice</a:t>
            </a:r>
          </a:p>
          <a:p>
            <a:pPr marL="914400" lvl="2" indent="0">
              <a:spcBef>
                <a:spcPts val="0"/>
              </a:spcBef>
            </a:pPr>
            <a:r>
              <a:rPr lang="en-GB" dirty="0">
                <a:solidFill>
                  <a:srgbClr val="171413"/>
                </a:solidFill>
                <a:latin typeface="Effra"/>
              </a:rPr>
              <a:t>Honesty</a:t>
            </a:r>
          </a:p>
          <a:p>
            <a:pPr marL="914400" lvl="2" indent="0">
              <a:spcBef>
                <a:spcPts val="0"/>
              </a:spcBef>
            </a:pPr>
            <a:r>
              <a:rPr lang="en-GB" dirty="0">
                <a:solidFill>
                  <a:srgbClr val="171413"/>
                </a:solidFill>
                <a:latin typeface="Effra"/>
              </a:rPr>
              <a:t>Impartiality</a:t>
            </a:r>
          </a:p>
          <a:p>
            <a:pPr marL="914400" lvl="2" indent="0">
              <a:spcBef>
                <a:spcPts val="0"/>
              </a:spcBef>
            </a:pPr>
            <a:r>
              <a:rPr lang="en-GB" dirty="0">
                <a:solidFill>
                  <a:srgbClr val="171413"/>
                </a:solidFill>
                <a:latin typeface="Effra"/>
              </a:rPr>
              <a:t>Rigour</a:t>
            </a:r>
          </a:p>
          <a:p>
            <a:pPr lvl="2"/>
            <a:endParaRPr lang="en-GB" b="0" i="0" dirty="0">
              <a:solidFill>
                <a:srgbClr val="171413"/>
              </a:solidFill>
              <a:effectLst/>
              <a:latin typeface="Effra"/>
            </a:endParaRPr>
          </a:p>
          <a:p>
            <a:pPr lvl="1"/>
            <a:r>
              <a:rPr lang="en-GB" sz="2800" dirty="0">
                <a:solidFill>
                  <a:srgbClr val="171413"/>
                </a:solidFill>
                <a:latin typeface="Effra"/>
              </a:rPr>
              <a:t>FAIR Principles</a:t>
            </a:r>
          </a:p>
          <a:p>
            <a:pPr lvl="2"/>
            <a:r>
              <a:rPr lang="en-GB" dirty="0">
                <a:solidFill>
                  <a:srgbClr val="171413"/>
                </a:solidFill>
                <a:latin typeface="Effra"/>
              </a:rPr>
              <a:t>Findable</a:t>
            </a:r>
          </a:p>
          <a:p>
            <a:pPr lvl="2"/>
            <a:r>
              <a:rPr lang="en-GB" dirty="0">
                <a:solidFill>
                  <a:srgbClr val="171413"/>
                </a:solidFill>
                <a:latin typeface="Effra"/>
              </a:rPr>
              <a:t>Accessible</a:t>
            </a:r>
          </a:p>
          <a:p>
            <a:pPr lvl="2"/>
            <a:r>
              <a:rPr lang="en-GB" dirty="0">
                <a:solidFill>
                  <a:srgbClr val="171413"/>
                </a:solidFill>
                <a:latin typeface="Effra"/>
              </a:rPr>
              <a:t>Interoperable</a:t>
            </a:r>
          </a:p>
          <a:p>
            <a:pPr lvl="2"/>
            <a:r>
              <a:rPr lang="en-GB" dirty="0">
                <a:solidFill>
                  <a:srgbClr val="171413"/>
                </a:solidFill>
                <a:latin typeface="Effra"/>
              </a:rPr>
              <a:t>Reusable</a:t>
            </a:r>
          </a:p>
          <a:p>
            <a:pPr lvl="1"/>
            <a:endParaRPr lang="en-GB" dirty="0"/>
          </a:p>
          <a:p>
            <a:endParaRPr lang="en-GB" dirty="0"/>
          </a:p>
        </p:txBody>
      </p:sp>
    </p:spTree>
    <p:extLst>
      <p:ext uri="{BB962C8B-B14F-4D97-AF65-F5344CB8AC3E}">
        <p14:creationId xmlns:p14="http://schemas.microsoft.com/office/powerpoint/2010/main" val="4095405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AF5-CA40-FB8F-23DE-C489FDFBD0CC}"/>
              </a:ext>
            </a:extLst>
          </p:cNvPr>
          <p:cNvSpPr>
            <a:spLocks noGrp="1"/>
          </p:cNvSpPr>
          <p:nvPr>
            <p:ph type="title"/>
          </p:nvPr>
        </p:nvSpPr>
        <p:spPr/>
        <p:txBody>
          <a:bodyPr/>
          <a:lstStyle/>
          <a:p>
            <a:r>
              <a:rPr lang="en-GB" sz="4000" dirty="0"/>
              <a:t>A positive example from a client - </a:t>
            </a:r>
          </a:p>
        </p:txBody>
      </p:sp>
      <p:sp>
        <p:nvSpPr>
          <p:cNvPr id="3" name="Text Placeholder 2">
            <a:extLst>
              <a:ext uri="{FF2B5EF4-FFF2-40B4-BE49-F238E27FC236}">
                <a16:creationId xmlns:a16="http://schemas.microsoft.com/office/drawing/2014/main" id="{86AA4FD7-2149-CF9C-5F90-29C5704484B7}"/>
              </a:ext>
            </a:extLst>
          </p:cNvPr>
          <p:cNvSpPr>
            <a:spLocks noGrp="1"/>
          </p:cNvSpPr>
          <p:nvPr>
            <p:ph type="body" sz="quarter" idx="10"/>
          </p:nvPr>
        </p:nvSpPr>
        <p:spPr>
          <a:xfrm>
            <a:off x="838200" y="1137372"/>
            <a:ext cx="10934700" cy="3389312"/>
          </a:xfrm>
        </p:spPr>
        <p:txBody>
          <a:bodyPr/>
          <a:lstStyle/>
          <a:p>
            <a:pPr>
              <a:buClrTx/>
              <a:buFont typeface="Wingdings" panose="05000000000000000000" pitchFamily="2" charset="2"/>
              <a:buChar char="q"/>
            </a:pPr>
            <a:r>
              <a:rPr lang="en-GB" sz="2400" dirty="0"/>
              <a:t>Visible senior team use of data-driven products</a:t>
            </a:r>
          </a:p>
          <a:p>
            <a:pPr>
              <a:buClrTx/>
              <a:buFont typeface="Wingdings" panose="05000000000000000000" pitchFamily="2" charset="2"/>
              <a:buChar char="q"/>
            </a:pPr>
            <a:r>
              <a:rPr lang="en-GB" sz="2400" dirty="0"/>
              <a:t>Culture of openness and support towards innovation in data use by management</a:t>
            </a:r>
          </a:p>
          <a:p>
            <a:pPr>
              <a:buClrTx/>
              <a:buFont typeface="Wingdings" panose="05000000000000000000" pitchFamily="2" charset="2"/>
              <a:buChar char="q"/>
            </a:pPr>
            <a:r>
              <a:rPr lang="en-GB" sz="2400" dirty="0"/>
              <a:t>Investments in data engineers and Power BI, in tandem with encouragement to widely use the tools</a:t>
            </a:r>
          </a:p>
          <a:p>
            <a:pPr>
              <a:buClrTx/>
              <a:buFont typeface="Wingdings" panose="05000000000000000000" pitchFamily="2" charset="2"/>
              <a:buChar char="q"/>
            </a:pPr>
            <a:r>
              <a:rPr lang="en-GB" sz="2400" dirty="0"/>
              <a:t>Data has already been used to improve services and generate efficiencies </a:t>
            </a:r>
          </a:p>
          <a:p>
            <a:pPr>
              <a:buClrTx/>
              <a:buFont typeface="Wingdings" panose="05000000000000000000" pitchFamily="2" charset="2"/>
              <a:buChar char="q"/>
            </a:pPr>
            <a:r>
              <a:rPr lang="en-GB" sz="2400" dirty="0"/>
              <a:t>Peer-to-peer sharing of insights and good practice</a:t>
            </a:r>
          </a:p>
          <a:p>
            <a:pPr>
              <a:buClrTx/>
              <a:buFont typeface="Wingdings" panose="05000000000000000000" pitchFamily="2" charset="2"/>
              <a:buChar char="q"/>
            </a:pPr>
            <a:r>
              <a:rPr lang="en-GB" sz="2400" dirty="0"/>
              <a:t>Culture of staff working in partnership with other organisations to improve data capability</a:t>
            </a:r>
          </a:p>
          <a:p>
            <a:pPr>
              <a:buClrTx/>
              <a:buFont typeface="Wingdings" panose="05000000000000000000" pitchFamily="2" charset="2"/>
              <a:buChar char="q"/>
            </a:pPr>
            <a:r>
              <a:rPr lang="en-GB" sz="2400" dirty="0"/>
              <a:t>A mature information governance function</a:t>
            </a:r>
          </a:p>
          <a:p>
            <a:endParaRPr lang="en-GB" sz="2400" dirty="0"/>
          </a:p>
        </p:txBody>
      </p:sp>
    </p:spTree>
    <p:extLst>
      <p:ext uri="{BB962C8B-B14F-4D97-AF65-F5344CB8AC3E}">
        <p14:creationId xmlns:p14="http://schemas.microsoft.com/office/powerpoint/2010/main" val="4287881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8635E7-3D10-B678-43A3-ED6280756568}"/>
              </a:ext>
            </a:extLst>
          </p:cNvPr>
          <p:cNvSpPr>
            <a:spLocks noGrp="1"/>
          </p:cNvSpPr>
          <p:nvPr>
            <p:ph type="title"/>
          </p:nvPr>
        </p:nvSpPr>
        <p:spPr/>
        <p:txBody>
          <a:bodyPr/>
          <a:lstStyle/>
          <a:p>
            <a:r>
              <a:rPr lang="en-GB" dirty="0"/>
              <a:t>Is data any good?</a:t>
            </a:r>
          </a:p>
        </p:txBody>
      </p:sp>
      <p:sp>
        <p:nvSpPr>
          <p:cNvPr id="8" name="Content Placeholder 7">
            <a:extLst>
              <a:ext uri="{FF2B5EF4-FFF2-40B4-BE49-F238E27FC236}">
                <a16:creationId xmlns:a16="http://schemas.microsoft.com/office/drawing/2014/main" id="{052A5FDA-D6DD-EA10-AE59-A85D65609549}"/>
              </a:ext>
            </a:extLst>
          </p:cNvPr>
          <p:cNvSpPr>
            <a:spLocks noGrp="1"/>
          </p:cNvSpPr>
          <p:nvPr>
            <p:ph sz="half" idx="1"/>
          </p:nvPr>
        </p:nvSpPr>
        <p:spPr/>
        <p:txBody>
          <a:bodyPr/>
          <a:lstStyle/>
          <a:p>
            <a:pPr marL="0" indent="0">
              <a:buNone/>
            </a:pPr>
            <a:r>
              <a:rPr lang="en-GB" b="1" dirty="0"/>
              <a:t>The world</a:t>
            </a:r>
          </a:p>
          <a:p>
            <a:r>
              <a:rPr lang="en-GB" dirty="0"/>
              <a:t>Complex</a:t>
            </a:r>
          </a:p>
          <a:p>
            <a:r>
              <a:rPr lang="en-GB" dirty="0"/>
              <a:t>Universal</a:t>
            </a:r>
          </a:p>
          <a:p>
            <a:r>
              <a:rPr lang="en-GB" dirty="0"/>
              <a:t>Fluid</a:t>
            </a:r>
          </a:p>
          <a:p>
            <a:r>
              <a:rPr lang="en-GB" dirty="0"/>
              <a:t>Unpredictable</a:t>
            </a:r>
          </a:p>
        </p:txBody>
      </p:sp>
      <p:sp>
        <p:nvSpPr>
          <p:cNvPr id="9" name="Content Placeholder 8">
            <a:extLst>
              <a:ext uri="{FF2B5EF4-FFF2-40B4-BE49-F238E27FC236}">
                <a16:creationId xmlns:a16="http://schemas.microsoft.com/office/drawing/2014/main" id="{91D8163A-8356-7D36-72EC-982283B77481}"/>
              </a:ext>
            </a:extLst>
          </p:cNvPr>
          <p:cNvSpPr>
            <a:spLocks noGrp="1"/>
          </p:cNvSpPr>
          <p:nvPr>
            <p:ph sz="half" idx="2"/>
          </p:nvPr>
        </p:nvSpPr>
        <p:spPr/>
        <p:txBody>
          <a:bodyPr/>
          <a:lstStyle/>
          <a:p>
            <a:pPr marL="0" indent="0">
              <a:buNone/>
            </a:pPr>
            <a:r>
              <a:rPr lang="en-GB" b="1" dirty="0"/>
              <a:t>Data</a:t>
            </a:r>
          </a:p>
          <a:p>
            <a:r>
              <a:rPr lang="en-GB" dirty="0"/>
              <a:t>Simple</a:t>
            </a:r>
          </a:p>
          <a:p>
            <a:r>
              <a:rPr lang="en-GB" dirty="0"/>
              <a:t>Limited scope</a:t>
            </a:r>
          </a:p>
          <a:p>
            <a:r>
              <a:rPr lang="en-GB" dirty="0"/>
              <a:t>Fixed</a:t>
            </a:r>
          </a:p>
          <a:p>
            <a:r>
              <a:rPr lang="en-GB" dirty="0"/>
              <a:t>Planned</a:t>
            </a:r>
          </a:p>
          <a:p>
            <a:endParaRPr lang="en-GB" dirty="0"/>
          </a:p>
          <a:p>
            <a:endParaRPr lang="en-GB" dirty="0"/>
          </a:p>
        </p:txBody>
      </p:sp>
      <p:sp>
        <p:nvSpPr>
          <p:cNvPr id="10" name="TextBox 9">
            <a:extLst>
              <a:ext uri="{FF2B5EF4-FFF2-40B4-BE49-F238E27FC236}">
                <a16:creationId xmlns:a16="http://schemas.microsoft.com/office/drawing/2014/main" id="{100903BF-8113-BB5B-742D-DEA6A9205C6B}"/>
              </a:ext>
            </a:extLst>
          </p:cNvPr>
          <p:cNvSpPr txBox="1"/>
          <p:nvPr/>
        </p:nvSpPr>
        <p:spPr>
          <a:xfrm>
            <a:off x="1659193" y="4906297"/>
            <a:ext cx="8721213" cy="646331"/>
          </a:xfrm>
          <a:prstGeom prst="rect">
            <a:avLst/>
          </a:prstGeom>
          <a:noFill/>
        </p:spPr>
        <p:txBody>
          <a:bodyPr wrap="square" rtlCol="0">
            <a:spAutoFit/>
          </a:bodyPr>
          <a:lstStyle/>
          <a:p>
            <a:pPr algn="ctr"/>
            <a:r>
              <a:rPr lang="en-GB" sz="3600" dirty="0"/>
              <a:t>Data is a very poor facsimile of the world</a:t>
            </a:r>
          </a:p>
        </p:txBody>
      </p:sp>
    </p:spTree>
    <p:extLst>
      <p:ext uri="{BB962C8B-B14F-4D97-AF65-F5344CB8AC3E}">
        <p14:creationId xmlns:p14="http://schemas.microsoft.com/office/powerpoint/2010/main" val="30716379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A95A2B-B4CD-25B8-7C78-F9334C66FD5D}"/>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6CDBF3BC-9C4C-B69A-A152-1E5C9170CA0E}"/>
              </a:ext>
            </a:extLst>
          </p:cNvPr>
          <p:cNvSpPr>
            <a:spLocks noGrp="1"/>
          </p:cNvSpPr>
          <p:nvPr>
            <p:ph type="title"/>
          </p:nvPr>
        </p:nvSpPr>
        <p:spPr/>
        <p:txBody>
          <a:bodyPr>
            <a:normAutofit fontScale="90000"/>
          </a:bodyPr>
          <a:lstStyle/>
          <a:p>
            <a:endParaRPr lang="en-GB"/>
          </a:p>
        </p:txBody>
      </p:sp>
    </p:spTree>
    <p:extLst>
      <p:ext uri="{BB962C8B-B14F-4D97-AF65-F5344CB8AC3E}">
        <p14:creationId xmlns:p14="http://schemas.microsoft.com/office/powerpoint/2010/main" val="102091028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698A-0AE4-E24F-412A-4C8E52D400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AE2B6E-0533-5E8B-3414-FA7EE6A3BB50}"/>
              </a:ext>
            </a:extLst>
          </p:cNvPr>
          <p:cNvSpPr>
            <a:spLocks noGrp="1"/>
          </p:cNvSpPr>
          <p:nvPr>
            <p:ph idx="1"/>
          </p:nvPr>
        </p:nvSpPr>
        <p:spPr/>
        <p:txBody>
          <a:bodyPr/>
          <a:lstStyle/>
          <a:p>
            <a:endParaRPr lang="en-GB"/>
          </a:p>
        </p:txBody>
      </p:sp>
      <p:pic>
        <p:nvPicPr>
          <p:cNvPr id="4" name="Content Placeholder 6">
            <a:extLst>
              <a:ext uri="{FF2B5EF4-FFF2-40B4-BE49-F238E27FC236}">
                <a16:creationId xmlns:a16="http://schemas.microsoft.com/office/drawing/2014/main" id="{B2E86752-F761-BED6-F847-D733AFCB8BFB}"/>
              </a:ext>
            </a:extLst>
          </p:cNvPr>
          <p:cNvPicPr>
            <a:picLocks noChangeAspect="1"/>
          </p:cNvPicPr>
          <p:nvPr/>
        </p:nvPicPr>
        <p:blipFill>
          <a:blip r:embed="rId2"/>
          <a:stretch>
            <a:fillRect/>
          </a:stretch>
        </p:blipFill>
        <p:spPr>
          <a:xfrm>
            <a:off x="3817669" y="517219"/>
            <a:ext cx="4556662" cy="5289176"/>
          </a:xfrm>
          <a:prstGeom prst="rect">
            <a:avLst/>
          </a:prstGeom>
        </p:spPr>
      </p:pic>
      <p:sp>
        <p:nvSpPr>
          <p:cNvPr id="5" name="TextBox 4">
            <a:extLst>
              <a:ext uri="{FF2B5EF4-FFF2-40B4-BE49-F238E27FC236}">
                <a16:creationId xmlns:a16="http://schemas.microsoft.com/office/drawing/2014/main" id="{518D757E-2D61-5143-2E6B-4E009F925A77}"/>
              </a:ext>
            </a:extLst>
          </p:cNvPr>
          <p:cNvSpPr txBox="1"/>
          <p:nvPr/>
        </p:nvSpPr>
        <p:spPr>
          <a:xfrm>
            <a:off x="505098" y="6035039"/>
            <a:ext cx="2220686" cy="276999"/>
          </a:xfrm>
          <a:prstGeom prst="rect">
            <a:avLst/>
          </a:prstGeom>
          <a:noFill/>
        </p:spPr>
        <p:txBody>
          <a:bodyPr wrap="square">
            <a:spAutoFit/>
          </a:bodyPr>
          <a:lstStyle/>
          <a:p>
            <a:r>
              <a:rPr lang="en-GB" sz="1200" b="0" i="0" dirty="0">
                <a:solidFill>
                  <a:srgbClr val="202122"/>
                </a:solidFill>
                <a:effectLst/>
                <a:latin typeface="Arial" panose="020B0604020202020204" pitchFamily="34" charset="0"/>
              </a:rPr>
              <a:t>cc-by-sa-2.0 </a:t>
            </a:r>
            <a:r>
              <a:rPr lang="en-GB" sz="1200" b="0" i="0" dirty="0" err="1">
                <a:solidFill>
                  <a:srgbClr val="202122"/>
                </a:solidFill>
                <a:effectLst/>
                <a:latin typeface="Arial" panose="020B0604020202020204" pitchFamily="34" charset="0"/>
              </a:rPr>
              <a:t>IntelFreePress</a:t>
            </a:r>
            <a:endParaRPr lang="en-GB" sz="1200" dirty="0"/>
          </a:p>
        </p:txBody>
      </p:sp>
    </p:spTree>
    <p:extLst>
      <p:ext uri="{BB962C8B-B14F-4D97-AF65-F5344CB8AC3E}">
        <p14:creationId xmlns:p14="http://schemas.microsoft.com/office/powerpoint/2010/main" val="23898482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1CE88A-A077-E467-906E-34CAF698D031}"/>
              </a:ext>
            </a:extLst>
          </p:cNvPr>
          <p:cNvSpPr>
            <a:spLocks noGrp="1"/>
          </p:cNvSpPr>
          <p:nvPr>
            <p:ph idx="1"/>
          </p:nvPr>
        </p:nvSpPr>
        <p:spPr/>
        <p:txBody>
          <a:bodyPr>
            <a:normAutofit/>
          </a:bodyPr>
          <a:lstStyle/>
          <a:p>
            <a:r>
              <a:rPr lang="en-GB" dirty="0"/>
              <a:t>Moore’s Law – transistors on a slice of silicon</a:t>
            </a:r>
          </a:p>
          <a:p>
            <a:r>
              <a:rPr lang="en-GB" dirty="0"/>
              <a:t>Keck’s Law – fibre-optic capacity</a:t>
            </a:r>
          </a:p>
          <a:p>
            <a:r>
              <a:rPr lang="en-GB" dirty="0" err="1"/>
              <a:t>Haitz’s</a:t>
            </a:r>
            <a:r>
              <a:rPr lang="en-GB" dirty="0"/>
              <a:t> Law – LED lumens per dollar</a:t>
            </a:r>
          </a:p>
          <a:p>
            <a:r>
              <a:rPr lang="en-GB" dirty="0" err="1"/>
              <a:t>Koomey’s</a:t>
            </a:r>
            <a:r>
              <a:rPr lang="en-GB" dirty="0"/>
              <a:t> Law – computations per joule of energy</a:t>
            </a:r>
          </a:p>
          <a:p>
            <a:endParaRPr lang="en-GB" dirty="0"/>
          </a:p>
          <a:p>
            <a:pPr marL="0" indent="0" algn="ctr">
              <a:buNone/>
            </a:pPr>
            <a:r>
              <a:rPr lang="en-GB" sz="3200" b="1" dirty="0"/>
              <a:t>Exponential growth in the power of information technology</a:t>
            </a:r>
          </a:p>
          <a:p>
            <a:endParaRPr lang="en-GB" dirty="0"/>
          </a:p>
        </p:txBody>
      </p:sp>
      <p:sp>
        <p:nvSpPr>
          <p:cNvPr id="2" name="Title 1">
            <a:extLst>
              <a:ext uri="{FF2B5EF4-FFF2-40B4-BE49-F238E27FC236}">
                <a16:creationId xmlns:a16="http://schemas.microsoft.com/office/drawing/2014/main" id="{D7C6659E-65FE-8F42-BF5B-8EC118A761D7}"/>
              </a:ext>
            </a:extLst>
          </p:cNvPr>
          <p:cNvSpPr>
            <a:spLocks noGrp="1"/>
          </p:cNvSpPr>
          <p:nvPr>
            <p:ph type="title"/>
          </p:nvPr>
        </p:nvSpPr>
        <p:spPr/>
        <p:txBody>
          <a:bodyPr>
            <a:normAutofit fontScale="90000"/>
          </a:bodyPr>
          <a:lstStyle/>
          <a:p>
            <a:r>
              <a:rPr lang="en-US" dirty="0"/>
              <a:t>The law…</a:t>
            </a:r>
          </a:p>
        </p:txBody>
      </p:sp>
    </p:spTree>
    <p:extLst>
      <p:ext uri="{BB962C8B-B14F-4D97-AF65-F5344CB8AC3E}">
        <p14:creationId xmlns:p14="http://schemas.microsoft.com/office/powerpoint/2010/main" val="8992799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19FFD-4F6D-F92D-1F6A-747E1EDFF72A}"/>
              </a:ext>
            </a:extLst>
          </p:cNvPr>
          <p:cNvSpPr>
            <a:spLocks noGrp="1"/>
          </p:cNvSpPr>
          <p:nvPr>
            <p:ph idx="1"/>
          </p:nvPr>
        </p:nvSpPr>
        <p:spPr/>
        <p:txBody>
          <a:bodyPr/>
          <a:lstStyle/>
          <a:p>
            <a:r>
              <a:rPr lang="en-GB" dirty="0"/>
              <a:t>Data</a:t>
            </a:r>
          </a:p>
          <a:p>
            <a:r>
              <a:rPr lang="en-GB" dirty="0"/>
              <a:t>Statistics</a:t>
            </a:r>
          </a:p>
          <a:p>
            <a:r>
              <a:rPr lang="en-GB" dirty="0"/>
              <a:t>Information</a:t>
            </a:r>
          </a:p>
          <a:p>
            <a:r>
              <a:rPr lang="en-GB" dirty="0"/>
              <a:t>Intelligence</a:t>
            </a:r>
          </a:p>
          <a:p>
            <a:r>
              <a:rPr lang="en-GB" dirty="0"/>
              <a:t>Insight</a:t>
            </a:r>
          </a:p>
          <a:p>
            <a:r>
              <a:rPr lang="en-GB" dirty="0"/>
              <a:t>Foresight</a:t>
            </a:r>
          </a:p>
        </p:txBody>
      </p:sp>
      <p:sp>
        <p:nvSpPr>
          <p:cNvPr id="3" name="Title 2">
            <a:extLst>
              <a:ext uri="{FF2B5EF4-FFF2-40B4-BE49-F238E27FC236}">
                <a16:creationId xmlns:a16="http://schemas.microsoft.com/office/drawing/2014/main" id="{D94C1293-9A7F-823D-6A1D-DA9594495E75}"/>
              </a:ext>
            </a:extLst>
          </p:cNvPr>
          <p:cNvSpPr>
            <a:spLocks noGrp="1"/>
          </p:cNvSpPr>
          <p:nvPr>
            <p:ph type="title"/>
          </p:nvPr>
        </p:nvSpPr>
        <p:spPr/>
        <p:txBody>
          <a:bodyPr>
            <a:normAutofit fontScale="90000"/>
          </a:bodyPr>
          <a:lstStyle/>
          <a:p>
            <a:r>
              <a:rPr lang="en-GB" dirty="0"/>
              <a:t>Value expectations</a:t>
            </a:r>
          </a:p>
        </p:txBody>
      </p:sp>
    </p:spTree>
    <p:extLst>
      <p:ext uri="{BB962C8B-B14F-4D97-AF65-F5344CB8AC3E}">
        <p14:creationId xmlns:p14="http://schemas.microsoft.com/office/powerpoint/2010/main" val="14356994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430153-3403-952F-3E96-73A56B34E6D4}"/>
              </a:ext>
            </a:extLst>
          </p:cNvPr>
          <p:cNvSpPr>
            <a:spLocks noGrp="1"/>
          </p:cNvSpPr>
          <p:nvPr>
            <p:ph type="title"/>
          </p:nvPr>
        </p:nvSpPr>
        <p:spPr/>
        <p:txBody>
          <a:bodyPr>
            <a:normAutofit/>
          </a:bodyPr>
          <a:lstStyle/>
          <a:p>
            <a:r>
              <a:rPr lang="en-GB" dirty="0"/>
              <a:t>Data lifecycle</a:t>
            </a:r>
          </a:p>
        </p:txBody>
      </p:sp>
      <p:sp>
        <p:nvSpPr>
          <p:cNvPr id="2" name="Content Placeholder 1">
            <a:extLst>
              <a:ext uri="{FF2B5EF4-FFF2-40B4-BE49-F238E27FC236}">
                <a16:creationId xmlns:a16="http://schemas.microsoft.com/office/drawing/2014/main" id="{C90BF80E-AF54-6655-5666-307BC571F80E}"/>
              </a:ext>
            </a:extLst>
          </p:cNvPr>
          <p:cNvSpPr>
            <a:spLocks noGrp="1"/>
          </p:cNvSpPr>
          <p:nvPr>
            <p:ph sz="half" idx="1"/>
          </p:nvPr>
        </p:nvSpPr>
        <p:spPr/>
        <p:txBody>
          <a:bodyPr/>
          <a:lstStyle/>
          <a:p>
            <a:r>
              <a:rPr lang="en-GB" dirty="0"/>
              <a:t>Real world</a:t>
            </a:r>
          </a:p>
          <a:p>
            <a:r>
              <a:rPr lang="en-GB" dirty="0"/>
              <a:t>Analysis</a:t>
            </a:r>
          </a:p>
          <a:p>
            <a:r>
              <a:rPr lang="en-GB" dirty="0"/>
              <a:t>Data model</a:t>
            </a:r>
          </a:p>
          <a:p>
            <a:r>
              <a:rPr lang="en-GB" dirty="0"/>
              <a:t>System</a:t>
            </a:r>
          </a:p>
          <a:p>
            <a:r>
              <a:rPr lang="en-GB" dirty="0"/>
              <a:t>Business process</a:t>
            </a:r>
          </a:p>
        </p:txBody>
      </p:sp>
      <p:sp>
        <p:nvSpPr>
          <p:cNvPr id="4" name="Content Placeholder 3">
            <a:extLst>
              <a:ext uri="{FF2B5EF4-FFF2-40B4-BE49-F238E27FC236}">
                <a16:creationId xmlns:a16="http://schemas.microsoft.com/office/drawing/2014/main" id="{1763C352-E05D-A257-E42E-10FC44C78573}"/>
              </a:ext>
            </a:extLst>
          </p:cNvPr>
          <p:cNvSpPr>
            <a:spLocks noGrp="1"/>
          </p:cNvSpPr>
          <p:nvPr>
            <p:ph sz="half" idx="2"/>
          </p:nvPr>
        </p:nvSpPr>
        <p:spPr/>
        <p:txBody>
          <a:bodyPr/>
          <a:lstStyle/>
          <a:p>
            <a:r>
              <a:rPr lang="en-GB" dirty="0"/>
              <a:t>Foresight</a:t>
            </a:r>
          </a:p>
          <a:p>
            <a:r>
              <a:rPr lang="en-GB" dirty="0"/>
              <a:t>Insight</a:t>
            </a:r>
          </a:p>
          <a:p>
            <a:r>
              <a:rPr lang="en-GB" dirty="0"/>
              <a:t>Intelligence </a:t>
            </a:r>
          </a:p>
          <a:p>
            <a:r>
              <a:rPr lang="en-GB" dirty="0"/>
              <a:t>Information</a:t>
            </a:r>
          </a:p>
          <a:p>
            <a:r>
              <a:rPr lang="en-GB" dirty="0"/>
              <a:t>Statistics</a:t>
            </a:r>
          </a:p>
        </p:txBody>
      </p:sp>
      <p:cxnSp>
        <p:nvCxnSpPr>
          <p:cNvPr id="6" name="Straight Arrow Connector 5">
            <a:extLst>
              <a:ext uri="{FF2B5EF4-FFF2-40B4-BE49-F238E27FC236}">
                <a16:creationId xmlns:a16="http://schemas.microsoft.com/office/drawing/2014/main" id="{6352D943-5A62-8BD1-658C-7C07C1D9ED1A}"/>
              </a:ext>
            </a:extLst>
          </p:cNvPr>
          <p:cNvCxnSpPr>
            <a:cxnSpLocks/>
          </p:cNvCxnSpPr>
          <p:nvPr/>
        </p:nvCxnSpPr>
        <p:spPr>
          <a:xfrm>
            <a:off x="2153264" y="4473678"/>
            <a:ext cx="2174158" cy="910636"/>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E15DC73-EA59-E78A-DFA2-8B3E6E737BD3}"/>
              </a:ext>
            </a:extLst>
          </p:cNvPr>
          <p:cNvSpPr txBox="1"/>
          <p:nvPr/>
        </p:nvSpPr>
        <p:spPr>
          <a:xfrm>
            <a:off x="4414684" y="5122704"/>
            <a:ext cx="944489" cy="523220"/>
          </a:xfrm>
          <a:prstGeom prst="rect">
            <a:avLst/>
          </a:prstGeom>
          <a:noFill/>
        </p:spPr>
        <p:txBody>
          <a:bodyPr wrap="none" rtlCol="0">
            <a:spAutoFit/>
          </a:bodyPr>
          <a:lstStyle/>
          <a:p>
            <a:r>
              <a:rPr lang="en-GB" sz="2800" dirty="0"/>
              <a:t>Data</a:t>
            </a:r>
          </a:p>
        </p:txBody>
      </p:sp>
      <p:cxnSp>
        <p:nvCxnSpPr>
          <p:cNvPr id="8" name="Straight Arrow Connector 7">
            <a:extLst>
              <a:ext uri="{FF2B5EF4-FFF2-40B4-BE49-F238E27FC236}">
                <a16:creationId xmlns:a16="http://schemas.microsoft.com/office/drawing/2014/main" id="{81171773-4398-890A-3A89-77F38AC545F0}"/>
              </a:ext>
            </a:extLst>
          </p:cNvPr>
          <p:cNvCxnSpPr>
            <a:cxnSpLocks/>
          </p:cNvCxnSpPr>
          <p:nvPr/>
        </p:nvCxnSpPr>
        <p:spPr>
          <a:xfrm flipV="1">
            <a:off x="5359173" y="4473678"/>
            <a:ext cx="1946195" cy="895888"/>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952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fade">
                                      <p:cBhvr>
                                        <p:cTn id="62" dur="500"/>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Effect transition="in" filter="fade">
                                      <p:cBhvr>
                                        <p:cTn id="6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1C02BE-4C8B-0D11-7932-30F5E37A375A}"/>
              </a:ext>
            </a:extLst>
          </p:cNvPr>
          <p:cNvSpPr>
            <a:spLocks noGrp="1"/>
          </p:cNvSpPr>
          <p:nvPr>
            <p:ph idx="1"/>
          </p:nvPr>
        </p:nvSpPr>
        <p:spPr/>
        <p:txBody>
          <a:bodyPr/>
          <a:lstStyle/>
          <a:p>
            <a:r>
              <a:rPr lang="en-GB" dirty="0"/>
              <a:t>Data ownership</a:t>
            </a:r>
          </a:p>
          <a:p>
            <a:r>
              <a:rPr lang="en-GB" dirty="0"/>
              <a:t>Data stewardship</a:t>
            </a:r>
          </a:p>
          <a:p>
            <a:r>
              <a:rPr lang="en-GB" dirty="0"/>
              <a:t>Authority and accountability</a:t>
            </a:r>
          </a:p>
          <a:p>
            <a:r>
              <a:rPr lang="en-GB" dirty="0"/>
              <a:t>Risk and issue management</a:t>
            </a:r>
          </a:p>
          <a:p>
            <a:endParaRPr lang="en-GB" dirty="0"/>
          </a:p>
          <a:p>
            <a:pPr marL="0" indent="0">
              <a:buNone/>
            </a:pPr>
            <a:r>
              <a:rPr lang="en-GB" dirty="0"/>
              <a:t>…across different dimensions</a:t>
            </a:r>
          </a:p>
        </p:txBody>
      </p:sp>
      <p:sp>
        <p:nvSpPr>
          <p:cNvPr id="3" name="Title 2">
            <a:extLst>
              <a:ext uri="{FF2B5EF4-FFF2-40B4-BE49-F238E27FC236}">
                <a16:creationId xmlns:a16="http://schemas.microsoft.com/office/drawing/2014/main" id="{DD5ACAB7-5AC9-E4C8-DFB7-971C00DAF38D}"/>
              </a:ext>
            </a:extLst>
          </p:cNvPr>
          <p:cNvSpPr>
            <a:spLocks noGrp="1"/>
          </p:cNvSpPr>
          <p:nvPr>
            <p:ph type="title"/>
          </p:nvPr>
        </p:nvSpPr>
        <p:spPr/>
        <p:txBody>
          <a:bodyPr>
            <a:normAutofit fontScale="90000"/>
          </a:bodyPr>
          <a:lstStyle/>
          <a:p>
            <a:r>
              <a:rPr lang="en-GB" dirty="0"/>
              <a:t>Governance of data as an asset</a:t>
            </a:r>
          </a:p>
        </p:txBody>
      </p:sp>
    </p:spTree>
    <p:extLst>
      <p:ext uri="{BB962C8B-B14F-4D97-AF65-F5344CB8AC3E}">
        <p14:creationId xmlns:p14="http://schemas.microsoft.com/office/powerpoint/2010/main" val="3900878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Y" id="{D284BAFD-6412-47DF-A439-C4006676B17A}" vid="{E4F1C7C6-C895-4E8A-B733-1AAE34BA91F7}"/>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Y" id="{D284BAFD-6412-47DF-A439-C4006676B17A}" vid="{E4F1C7C6-C895-4E8A-B733-1AAE34BA91F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Y" id="{D284BAFD-6412-47DF-A439-C4006676B17A}" vid="{9EBD30CF-8B4E-4FDC-BA85-D5765A977B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4b6d94-e8c4-49da-a979-9242fd65d88a">
      <Terms xmlns="http://schemas.microsoft.com/office/infopath/2007/PartnerControls"/>
    </lcf76f155ced4ddcb4097134ff3c332f>
    <TaxCatchAll xmlns="b2b3b332-7c05-4c9e-ac88-8c84810ea6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212BEED14A7E4F9DACB66556D25188" ma:contentTypeVersion="16" ma:contentTypeDescription="Create a new document." ma:contentTypeScope="" ma:versionID="8e1b69677ed7067c482b27fd55c1793c">
  <xsd:schema xmlns:xsd="http://www.w3.org/2001/XMLSchema" xmlns:xs="http://www.w3.org/2001/XMLSchema" xmlns:p="http://schemas.microsoft.com/office/2006/metadata/properties" xmlns:ns2="054b6d94-e8c4-49da-a979-9242fd65d88a" xmlns:ns3="b2b3b332-7c05-4c9e-ac88-8c84810ea636" xmlns:ns4="90385aca-c051-4920-a543-a58a9099ea41" targetNamespace="http://schemas.microsoft.com/office/2006/metadata/properties" ma:root="true" ma:fieldsID="17659020d50aa8f5e76f89c35cc3e569" ns2:_="" ns3:_="" ns4:_="">
    <xsd:import namespace="054b6d94-e8c4-49da-a979-9242fd65d88a"/>
    <xsd:import namespace="b2b3b332-7c05-4c9e-ac88-8c84810ea636"/>
    <xsd:import namespace="90385aca-c051-4920-a543-a58a9099ea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b6d94-e8c4-49da-a979-9242fd65d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20fc26-8289-4c02-81ef-e580eda00c7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b3b332-7c05-4c9e-ac88-8c84810ea63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a542d6-b093-448f-bee7-e5e5f054a4b1}" ma:internalName="TaxCatchAll" ma:showField="CatchAllData" ma:web="90385aca-c051-4920-a543-a58a9099ea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385aca-c051-4920-a543-a58a9099ea4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604CF-94FC-418B-9C58-3009799CDCEF}">
  <ds:schemaRefs>
    <ds:schemaRef ds:uri="http://schemas.microsoft.com/office/2006/metadata/properties"/>
    <ds:schemaRef ds:uri="http://schemas.microsoft.com/office/infopath/2007/PartnerControls"/>
    <ds:schemaRef ds:uri="054b6d94-e8c4-49da-a979-9242fd65d88a"/>
    <ds:schemaRef ds:uri="b2b3b332-7c05-4c9e-ac88-8c84810ea636"/>
  </ds:schemaRefs>
</ds:datastoreItem>
</file>

<file path=customXml/itemProps2.xml><?xml version="1.0" encoding="utf-8"?>
<ds:datastoreItem xmlns:ds="http://schemas.openxmlformats.org/officeDocument/2006/customXml" ds:itemID="{D972DB31-4EE8-40A2-A560-37B286C04393}">
  <ds:schemaRefs>
    <ds:schemaRef ds:uri="http://schemas.microsoft.com/sharepoint/v3/contenttype/forms"/>
  </ds:schemaRefs>
</ds:datastoreItem>
</file>

<file path=customXml/itemProps3.xml><?xml version="1.0" encoding="utf-8"?>
<ds:datastoreItem xmlns:ds="http://schemas.openxmlformats.org/officeDocument/2006/customXml" ds:itemID="{66DDE3AC-4277-415D-BEF3-61A1585E7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b6d94-e8c4-49da-a979-9242fd65d88a"/>
    <ds:schemaRef ds:uri="b2b3b332-7c05-4c9e-ac88-8c84810ea636"/>
    <ds:schemaRef ds:uri="90385aca-c051-4920-a543-a58a9099e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AY</Template>
  <TotalTime>1</TotalTime>
  <Words>964</Words>
  <Application>Microsoft Office PowerPoint</Application>
  <PresentationFormat>Widescreen</PresentationFormat>
  <Paragraphs>162</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2_Office Theme</vt:lpstr>
      <vt:lpstr>1_Office Theme</vt:lpstr>
      <vt:lpstr>Data, data everywhere</vt:lpstr>
      <vt:lpstr>What is data?</vt:lpstr>
      <vt:lpstr>Is data any good?</vt:lpstr>
      <vt:lpstr>PowerPoint Presentation</vt:lpstr>
      <vt:lpstr>PowerPoint Presentation</vt:lpstr>
      <vt:lpstr>The law…</vt:lpstr>
      <vt:lpstr>Value expectations</vt:lpstr>
      <vt:lpstr>Data lifecycle</vt:lpstr>
      <vt:lpstr>Governance of data as an asset</vt:lpstr>
      <vt:lpstr>Governance of processing and analysis</vt:lpstr>
      <vt:lpstr>Data gov challenges (before Inst Research gets good data)….</vt:lpstr>
      <vt:lpstr>Some solutions – lack of governance structures</vt:lpstr>
      <vt:lpstr>Some solutions – Senior team engagement </vt:lpstr>
      <vt:lpstr>Big Bin Fire example</vt:lpstr>
      <vt:lpstr>Some solutions – Awareness</vt:lpstr>
      <vt:lpstr>Some solutions – Awareness</vt:lpstr>
      <vt:lpstr>Some solutions – A good data team as a hub</vt:lpstr>
      <vt:lpstr>Some solutions – culture</vt:lpstr>
      <vt:lpstr>Some solutions – people</vt:lpstr>
      <vt:lpstr>Some solutions – external resources</vt:lpstr>
      <vt:lpstr>A positive example from a client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Youell</dc:creator>
  <cp:lastModifiedBy>Aisling Mckenna</cp:lastModifiedBy>
  <cp:revision>92</cp:revision>
  <dcterms:created xsi:type="dcterms:W3CDTF">2019-01-28T09:39:11Z</dcterms:created>
  <dcterms:modified xsi:type="dcterms:W3CDTF">2025-11-19T10:25:18Z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0x0101004F212BEED14A7E4F9DACB66556D25188</vt:lpwstr>
  </property>
</Properties>
</file>