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16"/>
  </p:notesMasterIdLst>
  <p:sldIdLst>
    <p:sldId id="256" r:id="rId5"/>
    <p:sldId id="257" r:id="rId6"/>
    <p:sldId id="258" r:id="rId7"/>
    <p:sldId id="259" r:id="rId8"/>
    <p:sldId id="262" r:id="rId9"/>
    <p:sldId id="260" r:id="rId10"/>
    <p:sldId id="263" r:id="rId11"/>
    <p:sldId id="264" r:id="rId12"/>
    <p:sldId id="266" r:id="rId13"/>
    <p:sldId id="267" r:id="rId14"/>
    <p:sldId id="265"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EDEF"/>
    <a:srgbClr val="005C70"/>
    <a:srgbClr val="1D9A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7DF106-454E-435C-808E-304548B6D62E}" v="1" dt="2023-02-28T13:17:10.00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841F6B-5CA9-431B-A157-7A4901C53895}"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n-GB"/>
        </a:p>
      </dgm:t>
    </dgm:pt>
    <dgm:pt modelId="{3DEE2CD5-B3E3-4BD0-8EFB-043C69440D14}">
      <dgm:prSet phldrT="[Text]" phldr="0" custT="1"/>
      <dgm:spPr/>
      <dgm:t>
        <a:bodyPr/>
        <a:lstStyle/>
        <a:p>
          <a:pPr rtl="0"/>
          <a:r>
            <a:rPr lang="en-GB" sz="1600" b="0">
              <a:latin typeface="Calibri Light" panose="020F0302020204030204"/>
            </a:rPr>
            <a:t>EDI reporting</a:t>
          </a:r>
          <a:endParaRPr lang="en-GB" sz="1600" b="0"/>
        </a:p>
      </dgm:t>
    </dgm:pt>
    <dgm:pt modelId="{7A721922-C585-4C9C-8CD8-8AF6AD499697}" type="parTrans" cxnId="{93124227-5EC3-454A-B9B6-CB623DB7AAA3}">
      <dgm:prSet/>
      <dgm:spPr/>
      <dgm:t>
        <a:bodyPr/>
        <a:lstStyle/>
        <a:p>
          <a:endParaRPr lang="en-GB"/>
        </a:p>
      </dgm:t>
    </dgm:pt>
    <dgm:pt modelId="{122FE9E2-F89A-484C-B1BA-DAE345ECFEE2}" type="sibTrans" cxnId="{93124227-5EC3-454A-B9B6-CB623DB7AAA3}">
      <dgm:prSet/>
      <dgm:spPr/>
      <dgm:t>
        <a:bodyPr/>
        <a:lstStyle/>
        <a:p>
          <a:endParaRPr lang="en-GB"/>
        </a:p>
      </dgm:t>
    </dgm:pt>
    <dgm:pt modelId="{54F10899-BA9E-44BC-82BA-AACAAA6B3523}">
      <dgm:prSet phldrT="[Text]" phldr="0" custT="1"/>
      <dgm:spPr/>
      <dgm:t>
        <a:bodyPr/>
        <a:lstStyle/>
        <a:p>
          <a:r>
            <a:rPr lang="en-GB" sz="1600" b="0">
              <a:latin typeface="Calibri Light" panose="020F0302020204030204"/>
            </a:rPr>
            <a:t>Race Equality Charter</a:t>
          </a:r>
          <a:endParaRPr lang="en-GB" sz="1600" b="0"/>
        </a:p>
      </dgm:t>
    </dgm:pt>
    <dgm:pt modelId="{41E18440-346E-49D1-BC03-9872BF2BCBCB}" type="parTrans" cxnId="{2247CD7B-172A-4DB6-AF37-B6DB51520220}">
      <dgm:prSet/>
      <dgm:spPr/>
      <dgm:t>
        <a:bodyPr/>
        <a:lstStyle/>
        <a:p>
          <a:endParaRPr lang="en-GB"/>
        </a:p>
      </dgm:t>
    </dgm:pt>
    <dgm:pt modelId="{A9FA5BF2-1CFE-4764-93CC-1F1044A0A800}" type="sibTrans" cxnId="{2247CD7B-172A-4DB6-AF37-B6DB51520220}">
      <dgm:prSet/>
      <dgm:spPr/>
      <dgm:t>
        <a:bodyPr/>
        <a:lstStyle/>
        <a:p>
          <a:endParaRPr lang="en-GB"/>
        </a:p>
      </dgm:t>
    </dgm:pt>
    <dgm:pt modelId="{B7106374-2E57-4E1B-B5D5-C7F6A71AB7BF}">
      <dgm:prSet phldrT="[Text]" phldr="0" custT="1"/>
      <dgm:spPr/>
      <dgm:t>
        <a:bodyPr/>
        <a:lstStyle/>
        <a:p>
          <a:r>
            <a:rPr lang="en-GB" sz="1600" b="0">
              <a:latin typeface="Calibri Light" panose="020F0302020204030204"/>
            </a:rPr>
            <a:t>APP</a:t>
          </a:r>
          <a:endParaRPr lang="en-GB" sz="1600" b="0"/>
        </a:p>
      </dgm:t>
    </dgm:pt>
    <dgm:pt modelId="{71BB75BE-6445-4D38-8CE3-A42D91A9022C}" type="parTrans" cxnId="{2519A7F4-5D55-459E-8751-FB47947551E4}">
      <dgm:prSet/>
      <dgm:spPr/>
      <dgm:t>
        <a:bodyPr/>
        <a:lstStyle/>
        <a:p>
          <a:endParaRPr lang="en-GB"/>
        </a:p>
      </dgm:t>
    </dgm:pt>
    <dgm:pt modelId="{7C0C803A-1CFD-4AD6-A578-27B6A8477799}" type="sibTrans" cxnId="{2519A7F4-5D55-459E-8751-FB47947551E4}">
      <dgm:prSet/>
      <dgm:spPr/>
      <dgm:t>
        <a:bodyPr/>
        <a:lstStyle/>
        <a:p>
          <a:endParaRPr lang="en-GB"/>
        </a:p>
      </dgm:t>
    </dgm:pt>
    <dgm:pt modelId="{61884E97-3304-4E99-9B4D-FB28103323E6}">
      <dgm:prSet phldrT="[Text]" phldr="0" custT="1"/>
      <dgm:spPr/>
      <dgm:t>
        <a:bodyPr/>
        <a:lstStyle/>
        <a:p>
          <a:pPr rtl="0"/>
          <a:r>
            <a:rPr lang="en-GB" sz="1600" b="0">
              <a:latin typeface="Calibri Light" panose="020F0302020204030204"/>
            </a:rPr>
            <a:t>Data Requests, FOI, PSRB requests</a:t>
          </a:r>
          <a:endParaRPr lang="en-GB" sz="1600" b="0"/>
        </a:p>
      </dgm:t>
    </dgm:pt>
    <dgm:pt modelId="{0FB820E8-917D-4927-830E-BC8B671D4495}" type="parTrans" cxnId="{7929F676-F875-40A9-B7DB-9481D744D838}">
      <dgm:prSet/>
      <dgm:spPr/>
      <dgm:t>
        <a:bodyPr/>
        <a:lstStyle/>
        <a:p>
          <a:endParaRPr lang="en-GB"/>
        </a:p>
      </dgm:t>
    </dgm:pt>
    <dgm:pt modelId="{7E5109EF-66BE-4715-AEC4-17C0514ACB5C}" type="sibTrans" cxnId="{7929F676-F875-40A9-B7DB-9481D744D838}">
      <dgm:prSet/>
      <dgm:spPr/>
      <dgm:t>
        <a:bodyPr/>
        <a:lstStyle/>
        <a:p>
          <a:endParaRPr lang="en-GB"/>
        </a:p>
      </dgm:t>
    </dgm:pt>
    <dgm:pt modelId="{67886D76-F2C8-4520-8CAD-DDF46BED95ED}">
      <dgm:prSet phldr="0" custT="1"/>
      <dgm:spPr/>
      <dgm:t>
        <a:bodyPr/>
        <a:lstStyle/>
        <a:p>
          <a:r>
            <a:rPr lang="en-GB" sz="1600" b="0">
              <a:latin typeface="Calibri Light" panose="020F0302020204030204"/>
            </a:rPr>
            <a:t>Marketing</a:t>
          </a:r>
        </a:p>
      </dgm:t>
    </dgm:pt>
    <dgm:pt modelId="{7D68FC5D-1097-4420-81F2-CDB422240E0A}" type="parTrans" cxnId="{2AF5D0A6-F827-4426-967E-DA8C7E93C1E2}">
      <dgm:prSet/>
      <dgm:spPr/>
      <dgm:t>
        <a:bodyPr/>
        <a:lstStyle/>
        <a:p>
          <a:endParaRPr lang="en-GB"/>
        </a:p>
      </dgm:t>
    </dgm:pt>
    <dgm:pt modelId="{860E5272-FE11-4200-ABF4-339271D5E01B}" type="sibTrans" cxnId="{2AF5D0A6-F827-4426-967E-DA8C7E93C1E2}">
      <dgm:prSet/>
      <dgm:spPr/>
      <dgm:t>
        <a:bodyPr/>
        <a:lstStyle/>
        <a:p>
          <a:endParaRPr lang="en-GB"/>
        </a:p>
      </dgm:t>
    </dgm:pt>
    <dgm:pt modelId="{F79616D2-B692-43B4-8284-A6D8AC03A9D4}">
      <dgm:prSet phldr="0" custT="1"/>
      <dgm:spPr/>
      <dgm:t>
        <a:bodyPr/>
        <a:lstStyle/>
        <a:p>
          <a:pPr rtl="0"/>
          <a:r>
            <a:rPr lang="en-GB" sz="1600" b="1">
              <a:latin typeface="Calibri Light" panose="020F0302020204030204"/>
            </a:rPr>
            <a:t>Athena Swan</a:t>
          </a:r>
        </a:p>
      </dgm:t>
    </dgm:pt>
    <dgm:pt modelId="{CF53C602-3EAF-434E-AF78-612006887EAF}" type="parTrans" cxnId="{92AF1452-E58B-4388-9AB2-854A3C087F4F}">
      <dgm:prSet/>
      <dgm:spPr/>
      <dgm:t>
        <a:bodyPr/>
        <a:lstStyle/>
        <a:p>
          <a:endParaRPr lang="en-GB"/>
        </a:p>
      </dgm:t>
    </dgm:pt>
    <dgm:pt modelId="{60BD5DDF-2FF0-403D-B4CC-CC0513A9E341}" type="sibTrans" cxnId="{92AF1452-E58B-4388-9AB2-854A3C087F4F}">
      <dgm:prSet/>
      <dgm:spPr/>
      <dgm:t>
        <a:bodyPr/>
        <a:lstStyle/>
        <a:p>
          <a:endParaRPr lang="en-GB"/>
        </a:p>
      </dgm:t>
    </dgm:pt>
    <dgm:pt modelId="{474F30F3-9398-4D9A-9597-E14E4493AB62}">
      <dgm:prSet phldrT="[Text]" phldr="0" custT="1"/>
      <dgm:spPr/>
      <dgm:t>
        <a:bodyPr/>
        <a:lstStyle/>
        <a:p>
          <a:r>
            <a:rPr lang="en-GB" sz="1600" b="0"/>
            <a:t>Differential outcomes</a:t>
          </a:r>
        </a:p>
      </dgm:t>
    </dgm:pt>
    <dgm:pt modelId="{73A4E4D5-7094-4B92-B83E-7E750D96B404}" type="parTrans" cxnId="{F5366ECF-A082-4D5E-9FE3-1C7D4676B4AE}">
      <dgm:prSet/>
      <dgm:spPr/>
      <dgm:t>
        <a:bodyPr/>
        <a:lstStyle/>
        <a:p>
          <a:endParaRPr lang="en-GB"/>
        </a:p>
      </dgm:t>
    </dgm:pt>
    <dgm:pt modelId="{A330FA86-6EC4-4872-9A51-52C416D6549F}" type="sibTrans" cxnId="{F5366ECF-A082-4D5E-9FE3-1C7D4676B4AE}">
      <dgm:prSet/>
      <dgm:spPr/>
      <dgm:t>
        <a:bodyPr/>
        <a:lstStyle/>
        <a:p>
          <a:endParaRPr lang="en-GB"/>
        </a:p>
      </dgm:t>
    </dgm:pt>
    <dgm:pt modelId="{3179A456-39DE-43FC-961D-61C123E76455}">
      <dgm:prSet phldr="0" custT="1"/>
      <dgm:spPr/>
      <dgm:t>
        <a:bodyPr/>
        <a:lstStyle/>
        <a:p>
          <a:r>
            <a:rPr lang="en-GB" sz="1600" b="0">
              <a:latin typeface="Calibri Light" panose="020F0302020204030204"/>
            </a:rPr>
            <a:t>Evaluation</a:t>
          </a:r>
        </a:p>
      </dgm:t>
    </dgm:pt>
    <dgm:pt modelId="{1C09A6E2-EEF0-4479-BB43-405AD4084AFF}" type="parTrans" cxnId="{A19C369E-8FA6-4393-9EBF-9F6CF8C1C018}">
      <dgm:prSet/>
      <dgm:spPr/>
      <dgm:t>
        <a:bodyPr/>
        <a:lstStyle/>
        <a:p>
          <a:endParaRPr lang="en-GB"/>
        </a:p>
      </dgm:t>
    </dgm:pt>
    <dgm:pt modelId="{F7D8CB32-6ABA-4438-AE80-F8EB68524E3C}" type="sibTrans" cxnId="{A19C369E-8FA6-4393-9EBF-9F6CF8C1C018}">
      <dgm:prSet/>
      <dgm:spPr/>
      <dgm:t>
        <a:bodyPr/>
        <a:lstStyle/>
        <a:p>
          <a:endParaRPr lang="en-GB"/>
        </a:p>
      </dgm:t>
    </dgm:pt>
    <dgm:pt modelId="{9B2E3FE0-465C-45FA-B5E7-6347C03B97D4}">
      <dgm:prSet phldr="0" custT="1"/>
      <dgm:spPr/>
      <dgm:t>
        <a:bodyPr/>
        <a:lstStyle/>
        <a:p>
          <a:r>
            <a:rPr lang="en-GB" sz="1600" b="0">
              <a:latin typeface="Calibri Light" panose="020F0302020204030204"/>
            </a:rPr>
            <a:t>Academic Health</a:t>
          </a:r>
        </a:p>
      </dgm:t>
    </dgm:pt>
    <dgm:pt modelId="{29236CBF-1130-4737-B385-2CD1318E56C5}" type="parTrans" cxnId="{4B4EBE01-F416-4570-B014-1DB114880513}">
      <dgm:prSet/>
      <dgm:spPr/>
      <dgm:t>
        <a:bodyPr/>
        <a:lstStyle/>
        <a:p>
          <a:endParaRPr lang="en-GB"/>
        </a:p>
      </dgm:t>
    </dgm:pt>
    <dgm:pt modelId="{1B7781F6-968B-4D09-BB90-492890F91FB9}" type="sibTrans" cxnId="{4B4EBE01-F416-4570-B014-1DB114880513}">
      <dgm:prSet/>
      <dgm:spPr/>
      <dgm:t>
        <a:bodyPr/>
        <a:lstStyle/>
        <a:p>
          <a:endParaRPr lang="en-GB"/>
        </a:p>
      </dgm:t>
    </dgm:pt>
    <dgm:pt modelId="{BB0648BE-99FD-4C13-9597-7308993DA129}" type="pres">
      <dgm:prSet presAssocID="{8C841F6B-5CA9-431B-A157-7A4901C53895}" presName="Name0" presStyleCnt="0">
        <dgm:presLayoutVars>
          <dgm:dir/>
          <dgm:resizeHandles val="exact"/>
        </dgm:presLayoutVars>
      </dgm:prSet>
      <dgm:spPr/>
    </dgm:pt>
    <dgm:pt modelId="{FBF39650-9CA4-4B21-8284-AD452ADFF51A}" type="pres">
      <dgm:prSet presAssocID="{3DEE2CD5-B3E3-4BD0-8EFB-043C69440D14}" presName="Name5" presStyleLbl="vennNode1" presStyleIdx="0" presStyleCnt="9">
        <dgm:presLayoutVars>
          <dgm:bulletEnabled val="1"/>
        </dgm:presLayoutVars>
      </dgm:prSet>
      <dgm:spPr/>
    </dgm:pt>
    <dgm:pt modelId="{CB7DEECA-6856-40D8-A3C0-A7559735F553}" type="pres">
      <dgm:prSet presAssocID="{122FE9E2-F89A-484C-B1BA-DAE345ECFEE2}" presName="space" presStyleCnt="0"/>
      <dgm:spPr/>
    </dgm:pt>
    <dgm:pt modelId="{AC52CD4F-96E2-454A-9FB3-E064B9541A09}" type="pres">
      <dgm:prSet presAssocID="{F79616D2-B692-43B4-8284-A6D8AC03A9D4}" presName="Name5" presStyleLbl="vennNode1" presStyleIdx="1" presStyleCnt="9">
        <dgm:presLayoutVars>
          <dgm:bulletEnabled val="1"/>
        </dgm:presLayoutVars>
      </dgm:prSet>
      <dgm:spPr/>
    </dgm:pt>
    <dgm:pt modelId="{134DDAB4-07BA-44E3-9BDA-C89E540108E1}" type="pres">
      <dgm:prSet presAssocID="{60BD5DDF-2FF0-403D-B4CC-CC0513A9E341}" presName="space" presStyleCnt="0"/>
      <dgm:spPr/>
    </dgm:pt>
    <dgm:pt modelId="{B71400D3-834B-490A-ACA0-4D3A1227C56F}" type="pres">
      <dgm:prSet presAssocID="{54F10899-BA9E-44BC-82BA-AACAAA6B3523}" presName="Name5" presStyleLbl="vennNode1" presStyleIdx="2" presStyleCnt="9">
        <dgm:presLayoutVars>
          <dgm:bulletEnabled val="1"/>
        </dgm:presLayoutVars>
      </dgm:prSet>
      <dgm:spPr/>
    </dgm:pt>
    <dgm:pt modelId="{867B7A1A-CAB7-4982-AFC6-4EEBDE57E80D}" type="pres">
      <dgm:prSet presAssocID="{A9FA5BF2-1CFE-4764-93CC-1F1044A0A800}" presName="space" presStyleCnt="0"/>
      <dgm:spPr/>
    </dgm:pt>
    <dgm:pt modelId="{97E29564-4B21-40D0-AFC3-341E720BC109}" type="pres">
      <dgm:prSet presAssocID="{B7106374-2E57-4E1B-B5D5-C7F6A71AB7BF}" presName="Name5" presStyleLbl="vennNode1" presStyleIdx="3" presStyleCnt="9">
        <dgm:presLayoutVars>
          <dgm:bulletEnabled val="1"/>
        </dgm:presLayoutVars>
      </dgm:prSet>
      <dgm:spPr/>
    </dgm:pt>
    <dgm:pt modelId="{ACEFAD6B-1110-4DB8-B6D5-11F5AC68577C}" type="pres">
      <dgm:prSet presAssocID="{7C0C803A-1CFD-4AD6-A578-27B6A8477799}" presName="space" presStyleCnt="0"/>
      <dgm:spPr/>
    </dgm:pt>
    <dgm:pt modelId="{F28C777B-B569-4AC2-B1C4-1C98FCC02584}" type="pres">
      <dgm:prSet presAssocID="{474F30F3-9398-4D9A-9597-E14E4493AB62}" presName="Name5" presStyleLbl="vennNode1" presStyleIdx="4" presStyleCnt="9">
        <dgm:presLayoutVars>
          <dgm:bulletEnabled val="1"/>
        </dgm:presLayoutVars>
      </dgm:prSet>
      <dgm:spPr/>
    </dgm:pt>
    <dgm:pt modelId="{2D246100-0CF2-425B-B3D6-0ABF98DBC8F7}" type="pres">
      <dgm:prSet presAssocID="{A330FA86-6EC4-4872-9A51-52C416D6549F}" presName="space" presStyleCnt="0"/>
      <dgm:spPr/>
    </dgm:pt>
    <dgm:pt modelId="{9926E241-5A0A-4069-B31B-27F8E75BCD10}" type="pres">
      <dgm:prSet presAssocID="{61884E97-3304-4E99-9B4D-FB28103323E6}" presName="Name5" presStyleLbl="vennNode1" presStyleIdx="5" presStyleCnt="9">
        <dgm:presLayoutVars>
          <dgm:bulletEnabled val="1"/>
        </dgm:presLayoutVars>
      </dgm:prSet>
      <dgm:spPr/>
    </dgm:pt>
    <dgm:pt modelId="{5E56EB64-9D06-4CA6-8318-3233FEE2F13D}" type="pres">
      <dgm:prSet presAssocID="{7E5109EF-66BE-4715-AEC4-17C0514ACB5C}" presName="space" presStyleCnt="0"/>
      <dgm:spPr/>
    </dgm:pt>
    <dgm:pt modelId="{5464B74B-7BBF-4880-8B56-C05C621C619D}" type="pres">
      <dgm:prSet presAssocID="{67886D76-F2C8-4520-8CAD-DDF46BED95ED}" presName="Name5" presStyleLbl="vennNode1" presStyleIdx="6" presStyleCnt="9">
        <dgm:presLayoutVars>
          <dgm:bulletEnabled val="1"/>
        </dgm:presLayoutVars>
      </dgm:prSet>
      <dgm:spPr/>
    </dgm:pt>
    <dgm:pt modelId="{32CC6592-0BC9-4C37-8CF8-AEC98447AAFF}" type="pres">
      <dgm:prSet presAssocID="{860E5272-FE11-4200-ABF4-339271D5E01B}" presName="space" presStyleCnt="0"/>
      <dgm:spPr/>
    </dgm:pt>
    <dgm:pt modelId="{4A4E67D2-45BB-4FB0-AEBD-8B7E8523AE21}" type="pres">
      <dgm:prSet presAssocID="{9B2E3FE0-465C-45FA-B5E7-6347C03B97D4}" presName="Name5" presStyleLbl="vennNode1" presStyleIdx="7" presStyleCnt="9">
        <dgm:presLayoutVars>
          <dgm:bulletEnabled val="1"/>
        </dgm:presLayoutVars>
      </dgm:prSet>
      <dgm:spPr/>
    </dgm:pt>
    <dgm:pt modelId="{FA41A105-E8C0-4B8E-A3B8-B5603FC10B0A}" type="pres">
      <dgm:prSet presAssocID="{1B7781F6-968B-4D09-BB90-492890F91FB9}" presName="space" presStyleCnt="0"/>
      <dgm:spPr/>
    </dgm:pt>
    <dgm:pt modelId="{F8E9B00D-A4BE-4827-A2A6-4A24F08A041E}" type="pres">
      <dgm:prSet presAssocID="{3179A456-39DE-43FC-961D-61C123E76455}" presName="Name5" presStyleLbl="vennNode1" presStyleIdx="8" presStyleCnt="9">
        <dgm:presLayoutVars>
          <dgm:bulletEnabled val="1"/>
        </dgm:presLayoutVars>
      </dgm:prSet>
      <dgm:spPr/>
    </dgm:pt>
  </dgm:ptLst>
  <dgm:cxnLst>
    <dgm:cxn modelId="{4B4EBE01-F416-4570-B014-1DB114880513}" srcId="{8C841F6B-5CA9-431B-A157-7A4901C53895}" destId="{9B2E3FE0-465C-45FA-B5E7-6347C03B97D4}" srcOrd="7" destOrd="0" parTransId="{29236CBF-1130-4737-B385-2CD1318E56C5}" sibTransId="{1B7781F6-968B-4D09-BB90-492890F91FB9}"/>
    <dgm:cxn modelId="{39FB6E12-6F7B-4BA0-89B5-988BC585437B}" type="presOf" srcId="{474F30F3-9398-4D9A-9597-E14E4493AB62}" destId="{F28C777B-B569-4AC2-B1C4-1C98FCC02584}" srcOrd="0" destOrd="0" presId="urn:microsoft.com/office/officeart/2005/8/layout/venn3"/>
    <dgm:cxn modelId="{93124227-5EC3-454A-B9B6-CB623DB7AAA3}" srcId="{8C841F6B-5CA9-431B-A157-7A4901C53895}" destId="{3DEE2CD5-B3E3-4BD0-8EFB-043C69440D14}" srcOrd="0" destOrd="0" parTransId="{7A721922-C585-4C9C-8CD8-8AF6AD499697}" sibTransId="{122FE9E2-F89A-484C-B1BA-DAE345ECFEE2}"/>
    <dgm:cxn modelId="{C2AE3E2B-6F8E-4735-B452-BED4F471A6E9}" type="presOf" srcId="{F79616D2-B692-43B4-8284-A6D8AC03A9D4}" destId="{AC52CD4F-96E2-454A-9FB3-E064B9541A09}" srcOrd="0" destOrd="0" presId="urn:microsoft.com/office/officeart/2005/8/layout/venn3"/>
    <dgm:cxn modelId="{51E8352C-2E58-4B37-9159-33AD67B83C22}" type="presOf" srcId="{54F10899-BA9E-44BC-82BA-AACAAA6B3523}" destId="{B71400D3-834B-490A-ACA0-4D3A1227C56F}" srcOrd="0" destOrd="0" presId="urn:microsoft.com/office/officeart/2005/8/layout/venn3"/>
    <dgm:cxn modelId="{74DF1536-6BA6-45FD-A09B-E6F8083923CA}" type="presOf" srcId="{8C841F6B-5CA9-431B-A157-7A4901C53895}" destId="{BB0648BE-99FD-4C13-9597-7308993DA129}" srcOrd="0" destOrd="0" presId="urn:microsoft.com/office/officeart/2005/8/layout/venn3"/>
    <dgm:cxn modelId="{3381E738-F098-4005-8D5A-5C4BED898BAD}" type="presOf" srcId="{3DEE2CD5-B3E3-4BD0-8EFB-043C69440D14}" destId="{FBF39650-9CA4-4B21-8284-AD452ADFF51A}" srcOrd="0" destOrd="0" presId="urn:microsoft.com/office/officeart/2005/8/layout/venn3"/>
    <dgm:cxn modelId="{BC37B964-8FDC-4973-9F2F-0CAD25B3CC16}" type="presOf" srcId="{B7106374-2E57-4E1B-B5D5-C7F6A71AB7BF}" destId="{97E29564-4B21-40D0-AFC3-341E720BC109}" srcOrd="0" destOrd="0" presId="urn:microsoft.com/office/officeart/2005/8/layout/venn3"/>
    <dgm:cxn modelId="{BC7B1472-E795-4E20-BD20-687804272EEF}" type="presOf" srcId="{3179A456-39DE-43FC-961D-61C123E76455}" destId="{F8E9B00D-A4BE-4827-A2A6-4A24F08A041E}" srcOrd="0" destOrd="0" presId="urn:microsoft.com/office/officeart/2005/8/layout/venn3"/>
    <dgm:cxn modelId="{92AF1452-E58B-4388-9AB2-854A3C087F4F}" srcId="{8C841F6B-5CA9-431B-A157-7A4901C53895}" destId="{F79616D2-B692-43B4-8284-A6D8AC03A9D4}" srcOrd="1" destOrd="0" parTransId="{CF53C602-3EAF-434E-AF78-612006887EAF}" sibTransId="{60BD5DDF-2FF0-403D-B4CC-CC0513A9E341}"/>
    <dgm:cxn modelId="{7929F676-F875-40A9-B7DB-9481D744D838}" srcId="{8C841F6B-5CA9-431B-A157-7A4901C53895}" destId="{61884E97-3304-4E99-9B4D-FB28103323E6}" srcOrd="5" destOrd="0" parTransId="{0FB820E8-917D-4927-830E-BC8B671D4495}" sibTransId="{7E5109EF-66BE-4715-AEC4-17C0514ACB5C}"/>
    <dgm:cxn modelId="{2247CD7B-172A-4DB6-AF37-B6DB51520220}" srcId="{8C841F6B-5CA9-431B-A157-7A4901C53895}" destId="{54F10899-BA9E-44BC-82BA-AACAAA6B3523}" srcOrd="2" destOrd="0" parTransId="{41E18440-346E-49D1-BC03-9872BF2BCBCB}" sibTransId="{A9FA5BF2-1CFE-4764-93CC-1F1044A0A800}"/>
    <dgm:cxn modelId="{6CB73B9B-FEAB-48CF-9374-4F2587BE4106}" type="presOf" srcId="{61884E97-3304-4E99-9B4D-FB28103323E6}" destId="{9926E241-5A0A-4069-B31B-27F8E75BCD10}" srcOrd="0" destOrd="0" presId="urn:microsoft.com/office/officeart/2005/8/layout/venn3"/>
    <dgm:cxn modelId="{A19C369E-8FA6-4393-9EBF-9F6CF8C1C018}" srcId="{8C841F6B-5CA9-431B-A157-7A4901C53895}" destId="{3179A456-39DE-43FC-961D-61C123E76455}" srcOrd="8" destOrd="0" parTransId="{1C09A6E2-EEF0-4479-BB43-405AD4084AFF}" sibTransId="{F7D8CB32-6ABA-4438-AE80-F8EB68524E3C}"/>
    <dgm:cxn modelId="{C802C6A2-01CC-4935-BAA8-232EB2C6E111}" type="presOf" srcId="{9B2E3FE0-465C-45FA-B5E7-6347C03B97D4}" destId="{4A4E67D2-45BB-4FB0-AEBD-8B7E8523AE21}" srcOrd="0" destOrd="0" presId="urn:microsoft.com/office/officeart/2005/8/layout/venn3"/>
    <dgm:cxn modelId="{2AF5D0A6-F827-4426-967E-DA8C7E93C1E2}" srcId="{8C841F6B-5CA9-431B-A157-7A4901C53895}" destId="{67886D76-F2C8-4520-8CAD-DDF46BED95ED}" srcOrd="6" destOrd="0" parTransId="{7D68FC5D-1097-4420-81F2-CDB422240E0A}" sibTransId="{860E5272-FE11-4200-ABF4-339271D5E01B}"/>
    <dgm:cxn modelId="{F5366ECF-A082-4D5E-9FE3-1C7D4676B4AE}" srcId="{8C841F6B-5CA9-431B-A157-7A4901C53895}" destId="{474F30F3-9398-4D9A-9597-E14E4493AB62}" srcOrd="4" destOrd="0" parTransId="{73A4E4D5-7094-4B92-B83E-7E750D96B404}" sibTransId="{A330FA86-6EC4-4872-9A51-52C416D6549F}"/>
    <dgm:cxn modelId="{2519A7F4-5D55-459E-8751-FB47947551E4}" srcId="{8C841F6B-5CA9-431B-A157-7A4901C53895}" destId="{B7106374-2E57-4E1B-B5D5-C7F6A71AB7BF}" srcOrd="3" destOrd="0" parTransId="{71BB75BE-6445-4D38-8CE3-A42D91A9022C}" sibTransId="{7C0C803A-1CFD-4AD6-A578-27B6A8477799}"/>
    <dgm:cxn modelId="{A62278F8-795C-4B56-A839-668F45B28E36}" type="presOf" srcId="{67886D76-F2C8-4520-8CAD-DDF46BED95ED}" destId="{5464B74B-7BBF-4880-8B56-C05C621C619D}" srcOrd="0" destOrd="0" presId="urn:microsoft.com/office/officeart/2005/8/layout/venn3"/>
    <dgm:cxn modelId="{C676A188-1711-4643-BFB0-E807BA2D5BB6}" type="presParOf" srcId="{BB0648BE-99FD-4C13-9597-7308993DA129}" destId="{FBF39650-9CA4-4B21-8284-AD452ADFF51A}" srcOrd="0" destOrd="0" presId="urn:microsoft.com/office/officeart/2005/8/layout/venn3"/>
    <dgm:cxn modelId="{075CAE05-2AAC-45F2-98C7-F2E022950926}" type="presParOf" srcId="{BB0648BE-99FD-4C13-9597-7308993DA129}" destId="{CB7DEECA-6856-40D8-A3C0-A7559735F553}" srcOrd="1" destOrd="0" presId="urn:microsoft.com/office/officeart/2005/8/layout/venn3"/>
    <dgm:cxn modelId="{BB0E808A-E5EE-40A5-A801-A043412A460E}" type="presParOf" srcId="{BB0648BE-99FD-4C13-9597-7308993DA129}" destId="{AC52CD4F-96E2-454A-9FB3-E064B9541A09}" srcOrd="2" destOrd="0" presId="urn:microsoft.com/office/officeart/2005/8/layout/venn3"/>
    <dgm:cxn modelId="{E36877DE-B839-4B16-93C5-0492D9E44807}" type="presParOf" srcId="{BB0648BE-99FD-4C13-9597-7308993DA129}" destId="{134DDAB4-07BA-44E3-9BDA-C89E540108E1}" srcOrd="3" destOrd="0" presId="urn:microsoft.com/office/officeart/2005/8/layout/venn3"/>
    <dgm:cxn modelId="{3FF21D6C-B372-49CB-9ACA-A335A8CFF945}" type="presParOf" srcId="{BB0648BE-99FD-4C13-9597-7308993DA129}" destId="{B71400D3-834B-490A-ACA0-4D3A1227C56F}" srcOrd="4" destOrd="0" presId="urn:microsoft.com/office/officeart/2005/8/layout/venn3"/>
    <dgm:cxn modelId="{80922EAB-AFD8-4370-A6C8-953D2B02A02E}" type="presParOf" srcId="{BB0648BE-99FD-4C13-9597-7308993DA129}" destId="{867B7A1A-CAB7-4982-AFC6-4EEBDE57E80D}" srcOrd="5" destOrd="0" presId="urn:microsoft.com/office/officeart/2005/8/layout/venn3"/>
    <dgm:cxn modelId="{88A96316-3D8B-4B82-91C3-29600912EB14}" type="presParOf" srcId="{BB0648BE-99FD-4C13-9597-7308993DA129}" destId="{97E29564-4B21-40D0-AFC3-341E720BC109}" srcOrd="6" destOrd="0" presId="urn:microsoft.com/office/officeart/2005/8/layout/venn3"/>
    <dgm:cxn modelId="{8BC17121-977D-4963-8874-953A72824B2E}" type="presParOf" srcId="{BB0648BE-99FD-4C13-9597-7308993DA129}" destId="{ACEFAD6B-1110-4DB8-B6D5-11F5AC68577C}" srcOrd="7" destOrd="0" presId="urn:microsoft.com/office/officeart/2005/8/layout/venn3"/>
    <dgm:cxn modelId="{F156CECA-719A-4C79-85F2-E79AFFC2D86A}" type="presParOf" srcId="{BB0648BE-99FD-4C13-9597-7308993DA129}" destId="{F28C777B-B569-4AC2-B1C4-1C98FCC02584}" srcOrd="8" destOrd="0" presId="urn:microsoft.com/office/officeart/2005/8/layout/venn3"/>
    <dgm:cxn modelId="{4F26FF7B-53BE-4CFA-B66A-630A6F5F9235}" type="presParOf" srcId="{BB0648BE-99FD-4C13-9597-7308993DA129}" destId="{2D246100-0CF2-425B-B3D6-0ABF98DBC8F7}" srcOrd="9" destOrd="0" presId="urn:microsoft.com/office/officeart/2005/8/layout/venn3"/>
    <dgm:cxn modelId="{97756A05-6159-4EC6-A49A-C4628CD5A78C}" type="presParOf" srcId="{BB0648BE-99FD-4C13-9597-7308993DA129}" destId="{9926E241-5A0A-4069-B31B-27F8E75BCD10}" srcOrd="10" destOrd="0" presId="urn:microsoft.com/office/officeart/2005/8/layout/venn3"/>
    <dgm:cxn modelId="{207BDF50-5C23-4EC3-9A8C-D9D6B2634E8F}" type="presParOf" srcId="{BB0648BE-99FD-4C13-9597-7308993DA129}" destId="{5E56EB64-9D06-4CA6-8318-3233FEE2F13D}" srcOrd="11" destOrd="0" presId="urn:microsoft.com/office/officeart/2005/8/layout/venn3"/>
    <dgm:cxn modelId="{C54B9667-A19A-4745-99CE-3833C50B11FC}" type="presParOf" srcId="{BB0648BE-99FD-4C13-9597-7308993DA129}" destId="{5464B74B-7BBF-4880-8B56-C05C621C619D}" srcOrd="12" destOrd="0" presId="urn:microsoft.com/office/officeart/2005/8/layout/venn3"/>
    <dgm:cxn modelId="{3990A2F4-B09E-4687-B1BC-5AC76EC39210}" type="presParOf" srcId="{BB0648BE-99FD-4C13-9597-7308993DA129}" destId="{32CC6592-0BC9-4C37-8CF8-AEC98447AAFF}" srcOrd="13" destOrd="0" presId="urn:microsoft.com/office/officeart/2005/8/layout/venn3"/>
    <dgm:cxn modelId="{F3C59A05-9F3F-4E0E-BE1E-AA91F5B4DC1B}" type="presParOf" srcId="{BB0648BE-99FD-4C13-9597-7308993DA129}" destId="{4A4E67D2-45BB-4FB0-AEBD-8B7E8523AE21}" srcOrd="14" destOrd="0" presId="urn:microsoft.com/office/officeart/2005/8/layout/venn3"/>
    <dgm:cxn modelId="{D868723A-5FB3-48B3-8AA5-60D2105A210A}" type="presParOf" srcId="{BB0648BE-99FD-4C13-9597-7308993DA129}" destId="{FA41A105-E8C0-4B8E-A3B8-B5603FC10B0A}" srcOrd="15" destOrd="0" presId="urn:microsoft.com/office/officeart/2005/8/layout/venn3"/>
    <dgm:cxn modelId="{2E3864F7-67B9-46DA-83FD-442CBE50B2EA}" type="presParOf" srcId="{BB0648BE-99FD-4C13-9597-7308993DA129}" destId="{F8E9B00D-A4BE-4827-A2A6-4A24F08A041E}" srcOrd="16"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CA70619-2EE5-4C35-BE73-DD1E7FFCAE19}"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2D8F7041-F768-4607-B7C4-7DC76AF1496C}">
      <dgm:prSet phldrT="[Text]"/>
      <dgm:spPr/>
      <dgm:t>
        <a:bodyPr/>
        <a:lstStyle/>
        <a:p>
          <a:r>
            <a:rPr lang="en-GB"/>
            <a:t>Cross Departmental Working</a:t>
          </a:r>
        </a:p>
      </dgm:t>
    </dgm:pt>
    <dgm:pt modelId="{DDD57E9D-CD0F-4055-A7A4-3B7413897CC0}" type="parTrans" cxnId="{4247892C-C600-4567-AB9B-B3A93BB40472}">
      <dgm:prSet/>
      <dgm:spPr/>
      <dgm:t>
        <a:bodyPr/>
        <a:lstStyle/>
        <a:p>
          <a:endParaRPr lang="en-GB"/>
        </a:p>
      </dgm:t>
    </dgm:pt>
    <dgm:pt modelId="{A94A5569-ECC4-4069-8DB8-081D767705BB}" type="sibTrans" cxnId="{4247892C-C600-4567-AB9B-B3A93BB40472}">
      <dgm:prSet/>
      <dgm:spPr/>
      <dgm:t>
        <a:bodyPr/>
        <a:lstStyle/>
        <a:p>
          <a:endParaRPr lang="en-GB"/>
        </a:p>
      </dgm:t>
    </dgm:pt>
    <dgm:pt modelId="{E530A1C6-6E49-49DF-9258-59B23E8D9D5D}">
      <dgm:prSet phldrT="[Text]"/>
      <dgm:spPr/>
      <dgm:t>
        <a:bodyPr/>
        <a:lstStyle/>
        <a:p>
          <a:r>
            <a:rPr lang="en-GB"/>
            <a:t>EDI</a:t>
          </a:r>
        </a:p>
      </dgm:t>
    </dgm:pt>
    <dgm:pt modelId="{2392BB76-4274-4DF4-A7E9-A94ADFA171B1}" type="parTrans" cxnId="{F637CC7B-7F7A-4868-9ED3-3F97DF1A2360}">
      <dgm:prSet/>
      <dgm:spPr/>
      <dgm:t>
        <a:bodyPr/>
        <a:lstStyle/>
        <a:p>
          <a:endParaRPr lang="en-GB"/>
        </a:p>
      </dgm:t>
    </dgm:pt>
    <dgm:pt modelId="{3FEF7AF7-A7FB-48B1-A77D-4433337CE1BA}" type="sibTrans" cxnId="{F637CC7B-7F7A-4868-9ED3-3F97DF1A2360}">
      <dgm:prSet/>
      <dgm:spPr/>
      <dgm:t>
        <a:bodyPr/>
        <a:lstStyle/>
        <a:p>
          <a:endParaRPr lang="en-GB"/>
        </a:p>
      </dgm:t>
    </dgm:pt>
    <dgm:pt modelId="{93319249-708F-43AA-BAB8-F3A9A2EB84B8}">
      <dgm:prSet phldrT="[Text]"/>
      <dgm:spPr/>
      <dgm:t>
        <a:bodyPr/>
        <a:lstStyle/>
        <a:p>
          <a:r>
            <a:rPr lang="en-GB"/>
            <a:t>Schools</a:t>
          </a:r>
        </a:p>
      </dgm:t>
    </dgm:pt>
    <dgm:pt modelId="{A3E84BBA-E178-49FC-A656-0B336213D7CD}" type="parTrans" cxnId="{E1EEDBF0-EC15-4089-A7A5-9EB55C83D8BF}">
      <dgm:prSet/>
      <dgm:spPr/>
      <dgm:t>
        <a:bodyPr/>
        <a:lstStyle/>
        <a:p>
          <a:endParaRPr lang="en-GB"/>
        </a:p>
      </dgm:t>
    </dgm:pt>
    <dgm:pt modelId="{FF3C65E1-AF00-4346-B6BB-3B9C4769CF12}" type="sibTrans" cxnId="{E1EEDBF0-EC15-4089-A7A5-9EB55C83D8BF}">
      <dgm:prSet/>
      <dgm:spPr/>
      <dgm:t>
        <a:bodyPr/>
        <a:lstStyle/>
        <a:p>
          <a:endParaRPr lang="en-GB"/>
        </a:p>
      </dgm:t>
    </dgm:pt>
    <dgm:pt modelId="{2C9208C0-E927-4B5E-8BEB-91AA08E4C687}">
      <dgm:prSet phldrT="[Text]"/>
      <dgm:spPr/>
      <dgm:t>
        <a:bodyPr/>
        <a:lstStyle/>
        <a:p>
          <a:r>
            <a:rPr lang="en-GB"/>
            <a:t>Data Sources</a:t>
          </a:r>
        </a:p>
      </dgm:t>
    </dgm:pt>
    <dgm:pt modelId="{90D4CB2F-A1E1-4BCA-B71E-67A8B8D841BD}" type="parTrans" cxnId="{23242AFD-B4CF-42EC-88CB-C6798C91D526}">
      <dgm:prSet/>
      <dgm:spPr/>
      <dgm:t>
        <a:bodyPr/>
        <a:lstStyle/>
        <a:p>
          <a:endParaRPr lang="en-GB"/>
        </a:p>
      </dgm:t>
    </dgm:pt>
    <dgm:pt modelId="{61F9E25D-8A8E-4133-A9A3-1178E807575A}" type="sibTrans" cxnId="{23242AFD-B4CF-42EC-88CB-C6798C91D526}">
      <dgm:prSet/>
      <dgm:spPr/>
      <dgm:t>
        <a:bodyPr/>
        <a:lstStyle/>
        <a:p>
          <a:endParaRPr lang="en-GB"/>
        </a:p>
      </dgm:t>
    </dgm:pt>
    <dgm:pt modelId="{7417273F-4F08-45D1-9514-3FA7C2BDE2CC}">
      <dgm:prSet phldrT="[Text]"/>
      <dgm:spPr/>
      <dgm:t>
        <a:bodyPr/>
        <a:lstStyle/>
        <a:p>
          <a:r>
            <a:rPr lang="en-GB"/>
            <a:t>Staff  </a:t>
          </a:r>
        </a:p>
      </dgm:t>
    </dgm:pt>
    <dgm:pt modelId="{ED44DDEE-3EFA-44CD-B6C7-E9228B2F5913}" type="parTrans" cxnId="{652F3F2E-E426-4A3F-8C67-66ECD9CEC029}">
      <dgm:prSet/>
      <dgm:spPr/>
      <dgm:t>
        <a:bodyPr/>
        <a:lstStyle/>
        <a:p>
          <a:endParaRPr lang="en-GB"/>
        </a:p>
      </dgm:t>
    </dgm:pt>
    <dgm:pt modelId="{0D2CB1AE-344E-428C-850E-5A254A46922C}" type="sibTrans" cxnId="{652F3F2E-E426-4A3F-8C67-66ECD9CEC029}">
      <dgm:prSet/>
      <dgm:spPr/>
      <dgm:t>
        <a:bodyPr/>
        <a:lstStyle/>
        <a:p>
          <a:endParaRPr lang="en-GB"/>
        </a:p>
      </dgm:t>
    </dgm:pt>
    <dgm:pt modelId="{2B917E4D-86A2-4BD8-84C5-FA5EAC960A57}">
      <dgm:prSet phldrT="[Text]"/>
      <dgm:spPr/>
      <dgm:t>
        <a:bodyPr/>
        <a:lstStyle/>
        <a:p>
          <a:r>
            <a:rPr lang="en-GB"/>
            <a:t>Student </a:t>
          </a:r>
        </a:p>
      </dgm:t>
    </dgm:pt>
    <dgm:pt modelId="{5F7B6369-33DE-4AFE-8A52-8CDF1C6174BF}" type="parTrans" cxnId="{DCEFBD07-69CB-4A3D-8986-24A045DF818F}">
      <dgm:prSet/>
      <dgm:spPr/>
      <dgm:t>
        <a:bodyPr/>
        <a:lstStyle/>
        <a:p>
          <a:endParaRPr lang="en-GB"/>
        </a:p>
      </dgm:t>
    </dgm:pt>
    <dgm:pt modelId="{587C7B53-342F-49BE-99E8-59210441B82A}" type="sibTrans" cxnId="{DCEFBD07-69CB-4A3D-8986-24A045DF818F}">
      <dgm:prSet/>
      <dgm:spPr/>
      <dgm:t>
        <a:bodyPr/>
        <a:lstStyle/>
        <a:p>
          <a:endParaRPr lang="en-GB"/>
        </a:p>
      </dgm:t>
    </dgm:pt>
    <dgm:pt modelId="{4D5637A4-283E-49EB-B1E1-B79D12A8CA3C}">
      <dgm:prSet phldrT="[Text]"/>
      <dgm:spPr/>
      <dgm:t>
        <a:bodyPr/>
        <a:lstStyle/>
        <a:p>
          <a:r>
            <a:rPr lang="en-GB"/>
            <a:t>Data Types</a:t>
          </a:r>
        </a:p>
      </dgm:t>
    </dgm:pt>
    <dgm:pt modelId="{0FF8C103-C091-433C-B4C5-0A601E3C2C72}" type="parTrans" cxnId="{9E6002AC-49B5-4DED-A9A2-C7018A4BAB9B}">
      <dgm:prSet/>
      <dgm:spPr/>
      <dgm:t>
        <a:bodyPr/>
        <a:lstStyle/>
        <a:p>
          <a:endParaRPr lang="en-GB"/>
        </a:p>
      </dgm:t>
    </dgm:pt>
    <dgm:pt modelId="{95B6D9E4-8FAF-413C-902F-A986D3A85823}" type="sibTrans" cxnId="{9E6002AC-49B5-4DED-A9A2-C7018A4BAB9B}">
      <dgm:prSet/>
      <dgm:spPr/>
      <dgm:t>
        <a:bodyPr/>
        <a:lstStyle/>
        <a:p>
          <a:endParaRPr lang="en-GB"/>
        </a:p>
      </dgm:t>
    </dgm:pt>
    <dgm:pt modelId="{EC87D678-D12E-44E5-901A-4549E3BD8D39}">
      <dgm:prSet phldrT="[Text]"/>
      <dgm:spPr/>
      <dgm:t>
        <a:bodyPr/>
        <a:lstStyle/>
        <a:p>
          <a:r>
            <a:rPr lang="en-GB"/>
            <a:t>Surveys</a:t>
          </a:r>
        </a:p>
      </dgm:t>
    </dgm:pt>
    <dgm:pt modelId="{D0EA88FD-E082-4944-815E-F0241DAA6DE3}" type="parTrans" cxnId="{A79C472F-4990-45C9-9DC2-25D882725005}">
      <dgm:prSet/>
      <dgm:spPr/>
      <dgm:t>
        <a:bodyPr/>
        <a:lstStyle/>
        <a:p>
          <a:endParaRPr lang="en-GB"/>
        </a:p>
      </dgm:t>
    </dgm:pt>
    <dgm:pt modelId="{20EF9439-9167-46E7-98F9-61EFAA5E3499}" type="sibTrans" cxnId="{A79C472F-4990-45C9-9DC2-25D882725005}">
      <dgm:prSet/>
      <dgm:spPr/>
      <dgm:t>
        <a:bodyPr/>
        <a:lstStyle/>
        <a:p>
          <a:endParaRPr lang="en-GB"/>
        </a:p>
      </dgm:t>
    </dgm:pt>
    <dgm:pt modelId="{8807B542-2DC3-487F-9B05-E66CE11C0363}">
      <dgm:prSet phldrT="[Text]"/>
      <dgm:spPr/>
      <dgm:t>
        <a:bodyPr/>
        <a:lstStyle/>
        <a:p>
          <a:r>
            <a:rPr lang="en-GB"/>
            <a:t>Evaluation and Policy</a:t>
          </a:r>
        </a:p>
      </dgm:t>
    </dgm:pt>
    <dgm:pt modelId="{2AB5FC5B-0019-4B3A-A885-4DC9E1C591D2}" type="parTrans" cxnId="{595C352F-491F-47B2-A361-F5520924D23F}">
      <dgm:prSet/>
      <dgm:spPr/>
      <dgm:t>
        <a:bodyPr/>
        <a:lstStyle/>
        <a:p>
          <a:endParaRPr lang="en-GB"/>
        </a:p>
      </dgm:t>
    </dgm:pt>
    <dgm:pt modelId="{1CF95331-DF6D-4BB3-97BC-0F4FCFF7559D}" type="sibTrans" cxnId="{595C352F-491F-47B2-A361-F5520924D23F}">
      <dgm:prSet/>
      <dgm:spPr/>
      <dgm:t>
        <a:bodyPr/>
        <a:lstStyle/>
        <a:p>
          <a:endParaRPr lang="en-GB"/>
        </a:p>
      </dgm:t>
    </dgm:pt>
    <dgm:pt modelId="{A63526E9-A0BD-4C96-ADF2-01722E4F79AB}">
      <dgm:prSet phldrT="[Text]"/>
      <dgm:spPr/>
      <dgm:t>
        <a:bodyPr/>
        <a:lstStyle/>
        <a:p>
          <a:r>
            <a:rPr lang="en-GB"/>
            <a:t>Business Intelligence</a:t>
          </a:r>
        </a:p>
      </dgm:t>
    </dgm:pt>
    <dgm:pt modelId="{977CB2B5-21AF-40E7-93FC-B98E05B2C0DB}" type="parTrans" cxnId="{11461A56-6619-4F02-98C7-6975BFE61D1B}">
      <dgm:prSet/>
      <dgm:spPr/>
      <dgm:t>
        <a:bodyPr/>
        <a:lstStyle/>
        <a:p>
          <a:endParaRPr lang="en-GB"/>
        </a:p>
      </dgm:t>
    </dgm:pt>
    <dgm:pt modelId="{345E8097-B7A0-43D4-8C10-7E1D32037E8E}" type="sibTrans" cxnId="{11461A56-6619-4F02-98C7-6975BFE61D1B}">
      <dgm:prSet/>
      <dgm:spPr/>
      <dgm:t>
        <a:bodyPr/>
        <a:lstStyle/>
        <a:p>
          <a:endParaRPr lang="en-GB"/>
        </a:p>
      </dgm:t>
    </dgm:pt>
    <dgm:pt modelId="{A30AA53D-7727-4097-BEB7-92120B79E85A}">
      <dgm:prSet phldrT="[Text]"/>
      <dgm:spPr/>
      <dgm:t>
        <a:bodyPr/>
        <a:lstStyle/>
        <a:p>
          <a:r>
            <a:rPr lang="en-GB"/>
            <a:t>Profiling of staff and students</a:t>
          </a:r>
        </a:p>
      </dgm:t>
    </dgm:pt>
    <dgm:pt modelId="{21E2F6D9-41E9-4AA9-8A96-EAA7C5098082}" type="parTrans" cxnId="{B4A9D500-C691-4283-A4C9-1656223E8FE5}">
      <dgm:prSet/>
      <dgm:spPr/>
      <dgm:t>
        <a:bodyPr/>
        <a:lstStyle/>
        <a:p>
          <a:endParaRPr lang="en-GB"/>
        </a:p>
      </dgm:t>
    </dgm:pt>
    <dgm:pt modelId="{9AF52E48-C4A8-4941-B4EC-685807F680D2}" type="sibTrans" cxnId="{B4A9D500-C691-4283-A4C9-1656223E8FE5}">
      <dgm:prSet/>
      <dgm:spPr/>
      <dgm:t>
        <a:bodyPr/>
        <a:lstStyle/>
        <a:p>
          <a:endParaRPr lang="en-GB"/>
        </a:p>
      </dgm:t>
    </dgm:pt>
    <dgm:pt modelId="{C3CA5804-AA13-46BD-A29E-50245E73F907}">
      <dgm:prSet phldrT="[Text]"/>
      <dgm:spPr/>
      <dgm:t>
        <a:bodyPr/>
        <a:lstStyle/>
        <a:p>
          <a:r>
            <a:rPr lang="en-GB"/>
            <a:t>Student outcomes</a:t>
          </a:r>
        </a:p>
      </dgm:t>
    </dgm:pt>
    <dgm:pt modelId="{3783EFE8-917E-4A82-98CE-9EF000A6DC11}" type="parTrans" cxnId="{91B22308-5FB7-45C4-A740-7E26085AC062}">
      <dgm:prSet/>
      <dgm:spPr/>
      <dgm:t>
        <a:bodyPr/>
        <a:lstStyle/>
        <a:p>
          <a:endParaRPr lang="en-GB"/>
        </a:p>
      </dgm:t>
    </dgm:pt>
    <dgm:pt modelId="{9ABBCDCC-68B0-47D1-B3EC-47469461C84A}" type="sibTrans" cxnId="{91B22308-5FB7-45C4-A740-7E26085AC062}">
      <dgm:prSet/>
      <dgm:spPr/>
      <dgm:t>
        <a:bodyPr/>
        <a:lstStyle/>
        <a:p>
          <a:endParaRPr lang="en-GB"/>
        </a:p>
      </dgm:t>
    </dgm:pt>
    <dgm:pt modelId="{2B8F4AC7-E0DB-47D2-B5BC-733FE8EE7540}">
      <dgm:prSet phldrT="[Text]"/>
      <dgm:spPr/>
      <dgm:t>
        <a:bodyPr/>
        <a:lstStyle/>
        <a:p>
          <a:r>
            <a:rPr lang="en-GB"/>
            <a:t>Admissions and Enrolments</a:t>
          </a:r>
        </a:p>
      </dgm:t>
    </dgm:pt>
    <dgm:pt modelId="{29905DDF-353B-4A16-B6BE-7D4936079C79}" type="parTrans" cxnId="{67172431-637C-463A-BB2D-B17C705D714F}">
      <dgm:prSet/>
      <dgm:spPr/>
      <dgm:t>
        <a:bodyPr/>
        <a:lstStyle/>
        <a:p>
          <a:endParaRPr lang="en-GB"/>
        </a:p>
      </dgm:t>
    </dgm:pt>
    <dgm:pt modelId="{A98FE370-B7DB-4F31-BBC8-15D5616FCFC0}" type="sibTrans" cxnId="{67172431-637C-463A-BB2D-B17C705D714F}">
      <dgm:prSet/>
      <dgm:spPr/>
      <dgm:t>
        <a:bodyPr/>
        <a:lstStyle/>
        <a:p>
          <a:endParaRPr lang="en-GB"/>
        </a:p>
      </dgm:t>
    </dgm:pt>
    <dgm:pt modelId="{53AD71E8-3892-45AD-B8E8-C79F26C09738}" type="pres">
      <dgm:prSet presAssocID="{1CA70619-2EE5-4C35-BE73-DD1E7FFCAE19}" presName="Name0" presStyleCnt="0">
        <dgm:presLayoutVars>
          <dgm:dir/>
          <dgm:animLvl val="lvl"/>
          <dgm:resizeHandles val="exact"/>
        </dgm:presLayoutVars>
      </dgm:prSet>
      <dgm:spPr/>
    </dgm:pt>
    <dgm:pt modelId="{14342F87-91EC-4BCC-9839-63C37D3CD3B8}" type="pres">
      <dgm:prSet presAssocID="{2D8F7041-F768-4607-B7C4-7DC76AF1496C}" presName="composite" presStyleCnt="0"/>
      <dgm:spPr/>
    </dgm:pt>
    <dgm:pt modelId="{66BAF5F5-F214-469C-915A-3722D7DBF2FF}" type="pres">
      <dgm:prSet presAssocID="{2D8F7041-F768-4607-B7C4-7DC76AF1496C}" presName="parTx" presStyleLbl="alignNode1" presStyleIdx="0" presStyleCnt="3">
        <dgm:presLayoutVars>
          <dgm:chMax val="0"/>
          <dgm:chPref val="0"/>
          <dgm:bulletEnabled val="1"/>
        </dgm:presLayoutVars>
      </dgm:prSet>
      <dgm:spPr/>
    </dgm:pt>
    <dgm:pt modelId="{72D1F80A-7E00-4E85-B8EA-9FC76F855090}" type="pres">
      <dgm:prSet presAssocID="{2D8F7041-F768-4607-B7C4-7DC76AF1496C}" presName="desTx" presStyleLbl="alignAccFollowNode1" presStyleIdx="0" presStyleCnt="3">
        <dgm:presLayoutVars>
          <dgm:bulletEnabled val="1"/>
        </dgm:presLayoutVars>
      </dgm:prSet>
      <dgm:spPr/>
    </dgm:pt>
    <dgm:pt modelId="{88A81689-0C04-48B9-88B6-AD89E76EB35B}" type="pres">
      <dgm:prSet presAssocID="{A94A5569-ECC4-4069-8DB8-081D767705BB}" presName="space" presStyleCnt="0"/>
      <dgm:spPr/>
    </dgm:pt>
    <dgm:pt modelId="{04D185A4-73A6-4E4B-8395-AAD1FC16EFC0}" type="pres">
      <dgm:prSet presAssocID="{2C9208C0-E927-4B5E-8BEB-91AA08E4C687}" presName="composite" presStyleCnt="0"/>
      <dgm:spPr/>
    </dgm:pt>
    <dgm:pt modelId="{DF90747F-6B86-48BE-8CAE-881E8862577F}" type="pres">
      <dgm:prSet presAssocID="{2C9208C0-E927-4B5E-8BEB-91AA08E4C687}" presName="parTx" presStyleLbl="alignNode1" presStyleIdx="1" presStyleCnt="3" custLinFactNeighborX="2452" custLinFactNeighborY="-441">
        <dgm:presLayoutVars>
          <dgm:chMax val="0"/>
          <dgm:chPref val="0"/>
          <dgm:bulletEnabled val="1"/>
        </dgm:presLayoutVars>
      </dgm:prSet>
      <dgm:spPr/>
    </dgm:pt>
    <dgm:pt modelId="{500A89B8-601E-4F51-BD12-EDB544274BDD}" type="pres">
      <dgm:prSet presAssocID="{2C9208C0-E927-4B5E-8BEB-91AA08E4C687}" presName="desTx" presStyleLbl="alignAccFollowNode1" presStyleIdx="1" presStyleCnt="3" custLinFactNeighborX="2289">
        <dgm:presLayoutVars>
          <dgm:bulletEnabled val="1"/>
        </dgm:presLayoutVars>
      </dgm:prSet>
      <dgm:spPr/>
    </dgm:pt>
    <dgm:pt modelId="{D9482553-FC66-465E-BD1F-519BF1766A3A}" type="pres">
      <dgm:prSet presAssocID="{61F9E25D-8A8E-4133-A9A3-1178E807575A}" presName="space" presStyleCnt="0"/>
      <dgm:spPr/>
    </dgm:pt>
    <dgm:pt modelId="{2B4FC193-5906-4F69-B155-02AFCDE94E2C}" type="pres">
      <dgm:prSet presAssocID="{4D5637A4-283E-49EB-B1E1-B79D12A8CA3C}" presName="composite" presStyleCnt="0"/>
      <dgm:spPr/>
    </dgm:pt>
    <dgm:pt modelId="{59FE8E18-D85F-4298-AF3B-E7E5EA8D127B}" type="pres">
      <dgm:prSet presAssocID="{4D5637A4-283E-49EB-B1E1-B79D12A8CA3C}" presName="parTx" presStyleLbl="alignNode1" presStyleIdx="2" presStyleCnt="3">
        <dgm:presLayoutVars>
          <dgm:chMax val="0"/>
          <dgm:chPref val="0"/>
          <dgm:bulletEnabled val="1"/>
        </dgm:presLayoutVars>
      </dgm:prSet>
      <dgm:spPr/>
    </dgm:pt>
    <dgm:pt modelId="{0E84205A-C097-4F86-9A60-14208D1E238E}" type="pres">
      <dgm:prSet presAssocID="{4D5637A4-283E-49EB-B1E1-B79D12A8CA3C}" presName="desTx" presStyleLbl="alignAccFollowNode1" presStyleIdx="2" presStyleCnt="3">
        <dgm:presLayoutVars>
          <dgm:bulletEnabled val="1"/>
        </dgm:presLayoutVars>
      </dgm:prSet>
      <dgm:spPr/>
    </dgm:pt>
  </dgm:ptLst>
  <dgm:cxnLst>
    <dgm:cxn modelId="{B4A9D500-C691-4283-A4C9-1656223E8FE5}" srcId="{4D5637A4-283E-49EB-B1E1-B79D12A8CA3C}" destId="{A30AA53D-7727-4097-BEB7-92120B79E85A}" srcOrd="1" destOrd="0" parTransId="{21E2F6D9-41E9-4AA9-8A96-EAA7C5098082}" sibTransId="{9AF52E48-C4A8-4941-B4EC-685807F680D2}"/>
    <dgm:cxn modelId="{DCEFBD07-69CB-4A3D-8986-24A045DF818F}" srcId="{2C9208C0-E927-4B5E-8BEB-91AA08E4C687}" destId="{2B917E4D-86A2-4BD8-84C5-FA5EAC960A57}" srcOrd="1" destOrd="0" parTransId="{5F7B6369-33DE-4AFE-8A52-8CDF1C6174BF}" sibTransId="{587C7B53-342F-49BE-99E8-59210441B82A}"/>
    <dgm:cxn modelId="{91B22308-5FB7-45C4-A740-7E26085AC062}" srcId="{4D5637A4-283E-49EB-B1E1-B79D12A8CA3C}" destId="{C3CA5804-AA13-46BD-A29E-50245E73F907}" srcOrd="2" destOrd="0" parTransId="{3783EFE8-917E-4A82-98CE-9EF000A6DC11}" sibTransId="{9ABBCDCC-68B0-47D1-B3EC-47469461C84A}"/>
    <dgm:cxn modelId="{95B3E113-C2B1-4244-9755-FE2BC392DB51}" type="presOf" srcId="{2D8F7041-F768-4607-B7C4-7DC76AF1496C}" destId="{66BAF5F5-F214-469C-915A-3722D7DBF2FF}" srcOrd="0" destOrd="0" presId="urn:microsoft.com/office/officeart/2005/8/layout/hList1"/>
    <dgm:cxn modelId="{6686212A-A49A-45E3-AE56-5833727BEA80}" type="presOf" srcId="{A30AA53D-7727-4097-BEB7-92120B79E85A}" destId="{0E84205A-C097-4F86-9A60-14208D1E238E}" srcOrd="0" destOrd="1" presId="urn:microsoft.com/office/officeart/2005/8/layout/hList1"/>
    <dgm:cxn modelId="{4247892C-C600-4567-AB9B-B3A93BB40472}" srcId="{1CA70619-2EE5-4C35-BE73-DD1E7FFCAE19}" destId="{2D8F7041-F768-4607-B7C4-7DC76AF1496C}" srcOrd="0" destOrd="0" parTransId="{DDD57E9D-CD0F-4055-A7A4-3B7413897CC0}" sibTransId="{A94A5569-ECC4-4069-8DB8-081D767705BB}"/>
    <dgm:cxn modelId="{652F3F2E-E426-4A3F-8C67-66ECD9CEC029}" srcId="{2C9208C0-E927-4B5E-8BEB-91AA08E4C687}" destId="{7417273F-4F08-45D1-9514-3FA7C2BDE2CC}" srcOrd="0" destOrd="0" parTransId="{ED44DDEE-3EFA-44CD-B6C7-E9228B2F5913}" sibTransId="{0D2CB1AE-344E-428C-850E-5A254A46922C}"/>
    <dgm:cxn modelId="{595C352F-491F-47B2-A361-F5520924D23F}" srcId="{2D8F7041-F768-4607-B7C4-7DC76AF1496C}" destId="{8807B542-2DC3-487F-9B05-E66CE11C0363}" srcOrd="1" destOrd="0" parTransId="{2AB5FC5B-0019-4B3A-A885-4DC9E1C591D2}" sibTransId="{1CF95331-DF6D-4BB3-97BC-0F4FCFF7559D}"/>
    <dgm:cxn modelId="{A79C472F-4990-45C9-9DC2-25D882725005}" srcId="{4D5637A4-283E-49EB-B1E1-B79D12A8CA3C}" destId="{EC87D678-D12E-44E5-901A-4549E3BD8D39}" srcOrd="0" destOrd="0" parTransId="{D0EA88FD-E082-4944-815E-F0241DAA6DE3}" sibTransId="{20EF9439-9167-46E7-98F9-61EFAA5E3499}"/>
    <dgm:cxn modelId="{67172431-637C-463A-BB2D-B17C705D714F}" srcId="{4D5637A4-283E-49EB-B1E1-B79D12A8CA3C}" destId="{2B8F4AC7-E0DB-47D2-B5BC-733FE8EE7540}" srcOrd="3" destOrd="0" parTransId="{29905DDF-353B-4A16-B6BE-7D4936079C79}" sibTransId="{A98FE370-B7DB-4F31-BBC8-15D5616FCFC0}"/>
    <dgm:cxn modelId="{47484B45-E086-4D2C-893A-B7E0DF1038EA}" type="presOf" srcId="{E530A1C6-6E49-49DF-9258-59B23E8D9D5D}" destId="{72D1F80A-7E00-4E85-B8EA-9FC76F855090}" srcOrd="0" destOrd="0" presId="urn:microsoft.com/office/officeart/2005/8/layout/hList1"/>
    <dgm:cxn modelId="{11461A56-6619-4F02-98C7-6975BFE61D1B}" srcId="{2D8F7041-F768-4607-B7C4-7DC76AF1496C}" destId="{A63526E9-A0BD-4C96-ADF2-01722E4F79AB}" srcOrd="3" destOrd="0" parTransId="{977CB2B5-21AF-40E7-93FC-B98E05B2C0DB}" sibTransId="{345E8097-B7A0-43D4-8C10-7E1D32037E8E}"/>
    <dgm:cxn modelId="{81D0227A-B500-4969-A069-77C026CDE939}" type="presOf" srcId="{2B8F4AC7-E0DB-47D2-B5BC-733FE8EE7540}" destId="{0E84205A-C097-4F86-9A60-14208D1E238E}" srcOrd="0" destOrd="3" presId="urn:microsoft.com/office/officeart/2005/8/layout/hList1"/>
    <dgm:cxn modelId="{F637CC7B-7F7A-4868-9ED3-3F97DF1A2360}" srcId="{2D8F7041-F768-4607-B7C4-7DC76AF1496C}" destId="{E530A1C6-6E49-49DF-9258-59B23E8D9D5D}" srcOrd="0" destOrd="0" parTransId="{2392BB76-4274-4DF4-A7E9-A94ADFA171B1}" sibTransId="{3FEF7AF7-A7FB-48B1-A77D-4433337CE1BA}"/>
    <dgm:cxn modelId="{8EC82F7C-00A2-4A46-A586-3F72D70BE74D}" type="presOf" srcId="{93319249-708F-43AA-BAB8-F3A9A2EB84B8}" destId="{72D1F80A-7E00-4E85-B8EA-9FC76F855090}" srcOrd="0" destOrd="2" presId="urn:microsoft.com/office/officeart/2005/8/layout/hList1"/>
    <dgm:cxn modelId="{5C865C91-AF6C-44B0-A8E3-0C51E46C9CE1}" type="presOf" srcId="{A63526E9-A0BD-4C96-ADF2-01722E4F79AB}" destId="{72D1F80A-7E00-4E85-B8EA-9FC76F855090}" srcOrd="0" destOrd="3" presId="urn:microsoft.com/office/officeart/2005/8/layout/hList1"/>
    <dgm:cxn modelId="{5DB453A0-62CE-4CA9-A2F3-C03759E50681}" type="presOf" srcId="{2B917E4D-86A2-4BD8-84C5-FA5EAC960A57}" destId="{500A89B8-601E-4F51-BD12-EDB544274BDD}" srcOrd="0" destOrd="1" presId="urn:microsoft.com/office/officeart/2005/8/layout/hList1"/>
    <dgm:cxn modelId="{75242BAB-B937-4F5B-B47D-FE8F99CE0F75}" type="presOf" srcId="{EC87D678-D12E-44E5-901A-4549E3BD8D39}" destId="{0E84205A-C097-4F86-9A60-14208D1E238E}" srcOrd="0" destOrd="0" presId="urn:microsoft.com/office/officeart/2005/8/layout/hList1"/>
    <dgm:cxn modelId="{9E6002AC-49B5-4DED-A9A2-C7018A4BAB9B}" srcId="{1CA70619-2EE5-4C35-BE73-DD1E7FFCAE19}" destId="{4D5637A4-283E-49EB-B1E1-B79D12A8CA3C}" srcOrd="2" destOrd="0" parTransId="{0FF8C103-C091-433C-B4C5-0A601E3C2C72}" sibTransId="{95B6D9E4-8FAF-413C-902F-A986D3A85823}"/>
    <dgm:cxn modelId="{328F91BA-1745-4C45-9A32-3E8A5CEA0328}" type="presOf" srcId="{7417273F-4F08-45D1-9514-3FA7C2BDE2CC}" destId="{500A89B8-601E-4F51-BD12-EDB544274BDD}" srcOrd="0" destOrd="0" presId="urn:microsoft.com/office/officeart/2005/8/layout/hList1"/>
    <dgm:cxn modelId="{C74914CA-AD23-40E1-92E2-AB3BFD6217F2}" type="presOf" srcId="{4D5637A4-283E-49EB-B1E1-B79D12A8CA3C}" destId="{59FE8E18-D85F-4298-AF3B-E7E5EA8D127B}" srcOrd="0" destOrd="0" presId="urn:microsoft.com/office/officeart/2005/8/layout/hList1"/>
    <dgm:cxn modelId="{A2A7AED1-835A-4976-B2DE-69C1221CEE4E}" type="presOf" srcId="{1CA70619-2EE5-4C35-BE73-DD1E7FFCAE19}" destId="{53AD71E8-3892-45AD-B8E8-C79F26C09738}" srcOrd="0" destOrd="0" presId="urn:microsoft.com/office/officeart/2005/8/layout/hList1"/>
    <dgm:cxn modelId="{EB7995E7-B1B1-4BA8-8FBC-20A46588F5A1}" type="presOf" srcId="{8807B542-2DC3-487F-9B05-E66CE11C0363}" destId="{72D1F80A-7E00-4E85-B8EA-9FC76F855090}" srcOrd="0" destOrd="1" presId="urn:microsoft.com/office/officeart/2005/8/layout/hList1"/>
    <dgm:cxn modelId="{E1EEDBF0-EC15-4089-A7A5-9EB55C83D8BF}" srcId="{2D8F7041-F768-4607-B7C4-7DC76AF1496C}" destId="{93319249-708F-43AA-BAB8-F3A9A2EB84B8}" srcOrd="2" destOrd="0" parTransId="{A3E84BBA-E178-49FC-A656-0B336213D7CD}" sibTransId="{FF3C65E1-AF00-4346-B6BB-3B9C4769CF12}"/>
    <dgm:cxn modelId="{A3231DF2-6A87-4D78-AAB0-969431ECE542}" type="presOf" srcId="{2C9208C0-E927-4B5E-8BEB-91AA08E4C687}" destId="{DF90747F-6B86-48BE-8CAE-881E8862577F}" srcOrd="0" destOrd="0" presId="urn:microsoft.com/office/officeart/2005/8/layout/hList1"/>
    <dgm:cxn modelId="{A7BC60F4-7E5A-4958-BC98-6BDDC768BBF0}" type="presOf" srcId="{C3CA5804-AA13-46BD-A29E-50245E73F907}" destId="{0E84205A-C097-4F86-9A60-14208D1E238E}" srcOrd="0" destOrd="2" presId="urn:microsoft.com/office/officeart/2005/8/layout/hList1"/>
    <dgm:cxn modelId="{23242AFD-B4CF-42EC-88CB-C6798C91D526}" srcId="{1CA70619-2EE5-4C35-BE73-DD1E7FFCAE19}" destId="{2C9208C0-E927-4B5E-8BEB-91AA08E4C687}" srcOrd="1" destOrd="0" parTransId="{90D4CB2F-A1E1-4BCA-B71E-67A8B8D841BD}" sibTransId="{61F9E25D-8A8E-4133-A9A3-1178E807575A}"/>
    <dgm:cxn modelId="{D7B8AAC5-1347-42F6-BC5A-C04354070612}" type="presParOf" srcId="{53AD71E8-3892-45AD-B8E8-C79F26C09738}" destId="{14342F87-91EC-4BCC-9839-63C37D3CD3B8}" srcOrd="0" destOrd="0" presId="urn:microsoft.com/office/officeart/2005/8/layout/hList1"/>
    <dgm:cxn modelId="{CA588AA9-15C2-4B56-B2FE-52AAB3B36ABA}" type="presParOf" srcId="{14342F87-91EC-4BCC-9839-63C37D3CD3B8}" destId="{66BAF5F5-F214-469C-915A-3722D7DBF2FF}" srcOrd="0" destOrd="0" presId="urn:microsoft.com/office/officeart/2005/8/layout/hList1"/>
    <dgm:cxn modelId="{D9C27F9B-4949-4EA0-893A-695DD075C0EC}" type="presParOf" srcId="{14342F87-91EC-4BCC-9839-63C37D3CD3B8}" destId="{72D1F80A-7E00-4E85-B8EA-9FC76F855090}" srcOrd="1" destOrd="0" presId="urn:microsoft.com/office/officeart/2005/8/layout/hList1"/>
    <dgm:cxn modelId="{5D044BAD-5008-45F2-B799-67D4AD6B8AF9}" type="presParOf" srcId="{53AD71E8-3892-45AD-B8E8-C79F26C09738}" destId="{88A81689-0C04-48B9-88B6-AD89E76EB35B}" srcOrd="1" destOrd="0" presId="urn:microsoft.com/office/officeart/2005/8/layout/hList1"/>
    <dgm:cxn modelId="{7EE69C13-B6B0-42EA-9294-E3046E809393}" type="presParOf" srcId="{53AD71E8-3892-45AD-B8E8-C79F26C09738}" destId="{04D185A4-73A6-4E4B-8395-AAD1FC16EFC0}" srcOrd="2" destOrd="0" presId="urn:microsoft.com/office/officeart/2005/8/layout/hList1"/>
    <dgm:cxn modelId="{5CA62497-28B3-486A-8947-88074B35DBA4}" type="presParOf" srcId="{04D185A4-73A6-4E4B-8395-AAD1FC16EFC0}" destId="{DF90747F-6B86-48BE-8CAE-881E8862577F}" srcOrd="0" destOrd="0" presId="urn:microsoft.com/office/officeart/2005/8/layout/hList1"/>
    <dgm:cxn modelId="{8941A043-840C-43AA-BE44-241AC5FE4ADE}" type="presParOf" srcId="{04D185A4-73A6-4E4B-8395-AAD1FC16EFC0}" destId="{500A89B8-601E-4F51-BD12-EDB544274BDD}" srcOrd="1" destOrd="0" presId="urn:microsoft.com/office/officeart/2005/8/layout/hList1"/>
    <dgm:cxn modelId="{DDC1A1EA-821B-48BF-98C5-4DA63CF7476C}" type="presParOf" srcId="{53AD71E8-3892-45AD-B8E8-C79F26C09738}" destId="{D9482553-FC66-465E-BD1F-519BF1766A3A}" srcOrd="3" destOrd="0" presId="urn:microsoft.com/office/officeart/2005/8/layout/hList1"/>
    <dgm:cxn modelId="{1E6B04D0-62E8-42FF-B58D-9E1A04032154}" type="presParOf" srcId="{53AD71E8-3892-45AD-B8E8-C79F26C09738}" destId="{2B4FC193-5906-4F69-B155-02AFCDE94E2C}" srcOrd="4" destOrd="0" presId="urn:microsoft.com/office/officeart/2005/8/layout/hList1"/>
    <dgm:cxn modelId="{06C409A5-48DE-4716-8F88-A92B4BF4FF89}" type="presParOf" srcId="{2B4FC193-5906-4F69-B155-02AFCDE94E2C}" destId="{59FE8E18-D85F-4298-AF3B-E7E5EA8D127B}" srcOrd="0" destOrd="0" presId="urn:microsoft.com/office/officeart/2005/8/layout/hList1"/>
    <dgm:cxn modelId="{541AAE8F-0BC8-439C-B16C-F34BA4A04D91}" type="presParOf" srcId="{2B4FC193-5906-4F69-B155-02AFCDE94E2C}" destId="{0E84205A-C097-4F86-9A60-14208D1E238E}"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F39650-9CA4-4B21-8284-AD452ADFF51A}">
      <dsp:nvSpPr>
        <dsp:cNvPr id="0" name=""/>
        <dsp:cNvSpPr/>
      </dsp:nvSpPr>
      <dsp:spPr>
        <a:xfrm>
          <a:off x="5381" y="1644638"/>
          <a:ext cx="1566336" cy="1566336"/>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6201" tIns="20320" rIns="86201" bIns="20320" numCol="1" spcCol="1270" anchor="ctr" anchorCtr="0">
          <a:noAutofit/>
        </a:bodyPr>
        <a:lstStyle/>
        <a:p>
          <a:pPr marL="0" lvl="0" indent="0" algn="ctr" defTabSz="711200" rtl="0">
            <a:lnSpc>
              <a:spcPct val="90000"/>
            </a:lnSpc>
            <a:spcBef>
              <a:spcPct val="0"/>
            </a:spcBef>
            <a:spcAft>
              <a:spcPct val="35000"/>
            </a:spcAft>
            <a:buNone/>
          </a:pPr>
          <a:r>
            <a:rPr lang="en-GB" sz="1600" b="0" kern="1200">
              <a:latin typeface="Calibri Light" panose="020F0302020204030204"/>
            </a:rPr>
            <a:t>EDI reporting</a:t>
          </a:r>
          <a:endParaRPr lang="en-GB" sz="1600" b="0" kern="1200"/>
        </a:p>
      </dsp:txBody>
      <dsp:txXfrm>
        <a:off x="234766" y="1874023"/>
        <a:ext cx="1107566" cy="1107566"/>
      </dsp:txXfrm>
    </dsp:sp>
    <dsp:sp modelId="{AC52CD4F-96E2-454A-9FB3-E064B9541A09}">
      <dsp:nvSpPr>
        <dsp:cNvPr id="0" name=""/>
        <dsp:cNvSpPr/>
      </dsp:nvSpPr>
      <dsp:spPr>
        <a:xfrm>
          <a:off x="1258451" y="1644638"/>
          <a:ext cx="1566336" cy="1566336"/>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6201" tIns="20320" rIns="86201" bIns="20320" numCol="1" spcCol="1270" anchor="ctr" anchorCtr="0">
          <a:noAutofit/>
        </a:bodyPr>
        <a:lstStyle/>
        <a:p>
          <a:pPr marL="0" lvl="0" indent="0" algn="ctr" defTabSz="711200" rtl="0">
            <a:lnSpc>
              <a:spcPct val="90000"/>
            </a:lnSpc>
            <a:spcBef>
              <a:spcPct val="0"/>
            </a:spcBef>
            <a:spcAft>
              <a:spcPct val="35000"/>
            </a:spcAft>
            <a:buNone/>
          </a:pPr>
          <a:r>
            <a:rPr lang="en-GB" sz="1600" b="1" kern="1200">
              <a:latin typeface="Calibri Light" panose="020F0302020204030204"/>
            </a:rPr>
            <a:t>Athena Swan</a:t>
          </a:r>
        </a:p>
      </dsp:txBody>
      <dsp:txXfrm>
        <a:off x="1487836" y="1874023"/>
        <a:ext cx="1107566" cy="1107566"/>
      </dsp:txXfrm>
    </dsp:sp>
    <dsp:sp modelId="{B71400D3-834B-490A-ACA0-4D3A1227C56F}">
      <dsp:nvSpPr>
        <dsp:cNvPr id="0" name=""/>
        <dsp:cNvSpPr/>
      </dsp:nvSpPr>
      <dsp:spPr>
        <a:xfrm>
          <a:off x="2511520" y="1644638"/>
          <a:ext cx="1566336" cy="1566336"/>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6201" tIns="20320" rIns="86201" bIns="20320" numCol="1" spcCol="1270" anchor="ctr" anchorCtr="0">
          <a:noAutofit/>
        </a:bodyPr>
        <a:lstStyle/>
        <a:p>
          <a:pPr marL="0" lvl="0" indent="0" algn="ctr" defTabSz="711200">
            <a:lnSpc>
              <a:spcPct val="90000"/>
            </a:lnSpc>
            <a:spcBef>
              <a:spcPct val="0"/>
            </a:spcBef>
            <a:spcAft>
              <a:spcPct val="35000"/>
            </a:spcAft>
            <a:buNone/>
          </a:pPr>
          <a:r>
            <a:rPr lang="en-GB" sz="1600" b="0" kern="1200">
              <a:latin typeface="Calibri Light" panose="020F0302020204030204"/>
            </a:rPr>
            <a:t>Race Equality Charter</a:t>
          </a:r>
          <a:endParaRPr lang="en-GB" sz="1600" b="0" kern="1200"/>
        </a:p>
      </dsp:txBody>
      <dsp:txXfrm>
        <a:off x="2740905" y="1874023"/>
        <a:ext cx="1107566" cy="1107566"/>
      </dsp:txXfrm>
    </dsp:sp>
    <dsp:sp modelId="{97E29564-4B21-40D0-AFC3-341E720BC109}">
      <dsp:nvSpPr>
        <dsp:cNvPr id="0" name=""/>
        <dsp:cNvSpPr/>
      </dsp:nvSpPr>
      <dsp:spPr>
        <a:xfrm>
          <a:off x="3764590" y="1644638"/>
          <a:ext cx="1566336" cy="1566336"/>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6201" tIns="20320" rIns="86201" bIns="20320" numCol="1" spcCol="1270" anchor="ctr" anchorCtr="0">
          <a:noAutofit/>
        </a:bodyPr>
        <a:lstStyle/>
        <a:p>
          <a:pPr marL="0" lvl="0" indent="0" algn="ctr" defTabSz="711200">
            <a:lnSpc>
              <a:spcPct val="90000"/>
            </a:lnSpc>
            <a:spcBef>
              <a:spcPct val="0"/>
            </a:spcBef>
            <a:spcAft>
              <a:spcPct val="35000"/>
            </a:spcAft>
            <a:buNone/>
          </a:pPr>
          <a:r>
            <a:rPr lang="en-GB" sz="1600" b="0" kern="1200">
              <a:latin typeface="Calibri Light" panose="020F0302020204030204"/>
            </a:rPr>
            <a:t>APP</a:t>
          </a:r>
          <a:endParaRPr lang="en-GB" sz="1600" b="0" kern="1200"/>
        </a:p>
      </dsp:txBody>
      <dsp:txXfrm>
        <a:off x="3993975" y="1874023"/>
        <a:ext cx="1107566" cy="1107566"/>
      </dsp:txXfrm>
    </dsp:sp>
    <dsp:sp modelId="{F28C777B-B569-4AC2-B1C4-1C98FCC02584}">
      <dsp:nvSpPr>
        <dsp:cNvPr id="0" name=""/>
        <dsp:cNvSpPr/>
      </dsp:nvSpPr>
      <dsp:spPr>
        <a:xfrm>
          <a:off x="5017660" y="1644638"/>
          <a:ext cx="1566336" cy="1566336"/>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6201" tIns="20320" rIns="86201" bIns="20320" numCol="1" spcCol="1270" anchor="ctr" anchorCtr="0">
          <a:noAutofit/>
        </a:bodyPr>
        <a:lstStyle/>
        <a:p>
          <a:pPr marL="0" lvl="0" indent="0" algn="ctr" defTabSz="711200">
            <a:lnSpc>
              <a:spcPct val="90000"/>
            </a:lnSpc>
            <a:spcBef>
              <a:spcPct val="0"/>
            </a:spcBef>
            <a:spcAft>
              <a:spcPct val="35000"/>
            </a:spcAft>
            <a:buNone/>
          </a:pPr>
          <a:r>
            <a:rPr lang="en-GB" sz="1600" b="0" kern="1200"/>
            <a:t>Differential outcomes</a:t>
          </a:r>
        </a:p>
      </dsp:txBody>
      <dsp:txXfrm>
        <a:off x="5247045" y="1874023"/>
        <a:ext cx="1107566" cy="1107566"/>
      </dsp:txXfrm>
    </dsp:sp>
    <dsp:sp modelId="{9926E241-5A0A-4069-B31B-27F8E75BCD10}">
      <dsp:nvSpPr>
        <dsp:cNvPr id="0" name=""/>
        <dsp:cNvSpPr/>
      </dsp:nvSpPr>
      <dsp:spPr>
        <a:xfrm>
          <a:off x="6270729" y="1644638"/>
          <a:ext cx="1566336" cy="1566336"/>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6201" tIns="20320" rIns="86201" bIns="20320" numCol="1" spcCol="1270" anchor="ctr" anchorCtr="0">
          <a:noAutofit/>
        </a:bodyPr>
        <a:lstStyle/>
        <a:p>
          <a:pPr marL="0" lvl="0" indent="0" algn="ctr" defTabSz="711200" rtl="0">
            <a:lnSpc>
              <a:spcPct val="90000"/>
            </a:lnSpc>
            <a:spcBef>
              <a:spcPct val="0"/>
            </a:spcBef>
            <a:spcAft>
              <a:spcPct val="35000"/>
            </a:spcAft>
            <a:buNone/>
          </a:pPr>
          <a:r>
            <a:rPr lang="en-GB" sz="1600" b="0" kern="1200">
              <a:latin typeface="Calibri Light" panose="020F0302020204030204"/>
            </a:rPr>
            <a:t>Data Requests, FOI, PSRB requests</a:t>
          </a:r>
          <a:endParaRPr lang="en-GB" sz="1600" b="0" kern="1200"/>
        </a:p>
      </dsp:txBody>
      <dsp:txXfrm>
        <a:off x="6500114" y="1874023"/>
        <a:ext cx="1107566" cy="1107566"/>
      </dsp:txXfrm>
    </dsp:sp>
    <dsp:sp modelId="{5464B74B-7BBF-4880-8B56-C05C621C619D}">
      <dsp:nvSpPr>
        <dsp:cNvPr id="0" name=""/>
        <dsp:cNvSpPr/>
      </dsp:nvSpPr>
      <dsp:spPr>
        <a:xfrm>
          <a:off x="7523799" y="1644638"/>
          <a:ext cx="1566336" cy="1566336"/>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6201" tIns="20320" rIns="86201" bIns="20320" numCol="1" spcCol="1270" anchor="ctr" anchorCtr="0">
          <a:noAutofit/>
        </a:bodyPr>
        <a:lstStyle/>
        <a:p>
          <a:pPr marL="0" lvl="0" indent="0" algn="ctr" defTabSz="711200">
            <a:lnSpc>
              <a:spcPct val="90000"/>
            </a:lnSpc>
            <a:spcBef>
              <a:spcPct val="0"/>
            </a:spcBef>
            <a:spcAft>
              <a:spcPct val="35000"/>
            </a:spcAft>
            <a:buNone/>
          </a:pPr>
          <a:r>
            <a:rPr lang="en-GB" sz="1600" b="0" kern="1200">
              <a:latin typeface="Calibri Light" panose="020F0302020204030204"/>
            </a:rPr>
            <a:t>Marketing</a:t>
          </a:r>
        </a:p>
      </dsp:txBody>
      <dsp:txXfrm>
        <a:off x="7753184" y="1874023"/>
        <a:ext cx="1107566" cy="1107566"/>
      </dsp:txXfrm>
    </dsp:sp>
    <dsp:sp modelId="{4A4E67D2-45BB-4FB0-AEBD-8B7E8523AE21}">
      <dsp:nvSpPr>
        <dsp:cNvPr id="0" name=""/>
        <dsp:cNvSpPr/>
      </dsp:nvSpPr>
      <dsp:spPr>
        <a:xfrm>
          <a:off x="8776868" y="1644638"/>
          <a:ext cx="1566336" cy="1566336"/>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6201" tIns="20320" rIns="86201" bIns="20320" numCol="1" spcCol="1270" anchor="ctr" anchorCtr="0">
          <a:noAutofit/>
        </a:bodyPr>
        <a:lstStyle/>
        <a:p>
          <a:pPr marL="0" lvl="0" indent="0" algn="ctr" defTabSz="711200">
            <a:lnSpc>
              <a:spcPct val="90000"/>
            </a:lnSpc>
            <a:spcBef>
              <a:spcPct val="0"/>
            </a:spcBef>
            <a:spcAft>
              <a:spcPct val="35000"/>
            </a:spcAft>
            <a:buNone/>
          </a:pPr>
          <a:r>
            <a:rPr lang="en-GB" sz="1600" b="0" kern="1200">
              <a:latin typeface="Calibri Light" panose="020F0302020204030204"/>
            </a:rPr>
            <a:t>Academic Health</a:t>
          </a:r>
        </a:p>
      </dsp:txBody>
      <dsp:txXfrm>
        <a:off x="9006253" y="1874023"/>
        <a:ext cx="1107566" cy="1107566"/>
      </dsp:txXfrm>
    </dsp:sp>
    <dsp:sp modelId="{F8E9B00D-A4BE-4827-A2A6-4A24F08A041E}">
      <dsp:nvSpPr>
        <dsp:cNvPr id="0" name=""/>
        <dsp:cNvSpPr/>
      </dsp:nvSpPr>
      <dsp:spPr>
        <a:xfrm>
          <a:off x="10029938" y="1644638"/>
          <a:ext cx="1566336" cy="1566336"/>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6201" tIns="20320" rIns="86201" bIns="20320" numCol="1" spcCol="1270" anchor="ctr" anchorCtr="0">
          <a:noAutofit/>
        </a:bodyPr>
        <a:lstStyle/>
        <a:p>
          <a:pPr marL="0" lvl="0" indent="0" algn="ctr" defTabSz="711200">
            <a:lnSpc>
              <a:spcPct val="90000"/>
            </a:lnSpc>
            <a:spcBef>
              <a:spcPct val="0"/>
            </a:spcBef>
            <a:spcAft>
              <a:spcPct val="35000"/>
            </a:spcAft>
            <a:buNone/>
          </a:pPr>
          <a:r>
            <a:rPr lang="en-GB" sz="1600" b="0" kern="1200">
              <a:latin typeface="Calibri Light" panose="020F0302020204030204"/>
            </a:rPr>
            <a:t>Evaluation</a:t>
          </a:r>
        </a:p>
      </dsp:txBody>
      <dsp:txXfrm>
        <a:off x="10259323" y="1874023"/>
        <a:ext cx="1107566" cy="11075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BAF5F5-F214-469C-915A-3722D7DBF2FF}">
      <dsp:nvSpPr>
        <dsp:cNvPr id="0" name=""/>
        <dsp:cNvSpPr/>
      </dsp:nvSpPr>
      <dsp:spPr>
        <a:xfrm>
          <a:off x="3186" y="438273"/>
          <a:ext cx="3107233" cy="949525"/>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05664" rIns="184912" bIns="105664" numCol="1" spcCol="1270" anchor="ctr" anchorCtr="0">
          <a:noAutofit/>
        </a:bodyPr>
        <a:lstStyle/>
        <a:p>
          <a:pPr marL="0" lvl="0" indent="0" algn="ctr" defTabSz="1155700">
            <a:lnSpc>
              <a:spcPct val="90000"/>
            </a:lnSpc>
            <a:spcBef>
              <a:spcPct val="0"/>
            </a:spcBef>
            <a:spcAft>
              <a:spcPct val="35000"/>
            </a:spcAft>
            <a:buNone/>
          </a:pPr>
          <a:r>
            <a:rPr lang="en-GB" sz="2600" kern="1200"/>
            <a:t>Cross Departmental Working</a:t>
          </a:r>
        </a:p>
      </dsp:txBody>
      <dsp:txXfrm>
        <a:off x="3186" y="438273"/>
        <a:ext cx="3107233" cy="949525"/>
      </dsp:txXfrm>
    </dsp:sp>
    <dsp:sp modelId="{72D1F80A-7E00-4E85-B8EA-9FC76F855090}">
      <dsp:nvSpPr>
        <dsp:cNvPr id="0" name=""/>
        <dsp:cNvSpPr/>
      </dsp:nvSpPr>
      <dsp:spPr>
        <a:xfrm>
          <a:off x="3186" y="1387799"/>
          <a:ext cx="3107233" cy="27120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228600" lvl="1" indent="-228600" algn="l" defTabSz="1155700">
            <a:lnSpc>
              <a:spcPct val="90000"/>
            </a:lnSpc>
            <a:spcBef>
              <a:spcPct val="0"/>
            </a:spcBef>
            <a:spcAft>
              <a:spcPct val="15000"/>
            </a:spcAft>
            <a:buChar char="•"/>
          </a:pPr>
          <a:r>
            <a:rPr lang="en-GB" sz="2600" kern="1200"/>
            <a:t>EDI</a:t>
          </a:r>
        </a:p>
        <a:p>
          <a:pPr marL="228600" lvl="1" indent="-228600" algn="l" defTabSz="1155700">
            <a:lnSpc>
              <a:spcPct val="90000"/>
            </a:lnSpc>
            <a:spcBef>
              <a:spcPct val="0"/>
            </a:spcBef>
            <a:spcAft>
              <a:spcPct val="15000"/>
            </a:spcAft>
            <a:buChar char="•"/>
          </a:pPr>
          <a:r>
            <a:rPr lang="en-GB" sz="2600" kern="1200"/>
            <a:t>Evaluation and Policy</a:t>
          </a:r>
        </a:p>
        <a:p>
          <a:pPr marL="228600" lvl="1" indent="-228600" algn="l" defTabSz="1155700">
            <a:lnSpc>
              <a:spcPct val="90000"/>
            </a:lnSpc>
            <a:spcBef>
              <a:spcPct val="0"/>
            </a:spcBef>
            <a:spcAft>
              <a:spcPct val="15000"/>
            </a:spcAft>
            <a:buChar char="•"/>
          </a:pPr>
          <a:r>
            <a:rPr lang="en-GB" sz="2600" kern="1200"/>
            <a:t>Schools</a:t>
          </a:r>
        </a:p>
        <a:p>
          <a:pPr marL="228600" lvl="1" indent="-228600" algn="l" defTabSz="1155700">
            <a:lnSpc>
              <a:spcPct val="90000"/>
            </a:lnSpc>
            <a:spcBef>
              <a:spcPct val="0"/>
            </a:spcBef>
            <a:spcAft>
              <a:spcPct val="15000"/>
            </a:spcAft>
            <a:buChar char="•"/>
          </a:pPr>
          <a:r>
            <a:rPr lang="en-GB" sz="2600" kern="1200"/>
            <a:t>Business Intelligence</a:t>
          </a:r>
        </a:p>
      </dsp:txBody>
      <dsp:txXfrm>
        <a:off x="3186" y="1387799"/>
        <a:ext cx="3107233" cy="2712060"/>
      </dsp:txXfrm>
    </dsp:sp>
    <dsp:sp modelId="{DF90747F-6B86-48BE-8CAE-881E8862577F}">
      <dsp:nvSpPr>
        <dsp:cNvPr id="0" name=""/>
        <dsp:cNvSpPr/>
      </dsp:nvSpPr>
      <dsp:spPr>
        <a:xfrm>
          <a:off x="3621622" y="434086"/>
          <a:ext cx="3107233" cy="949525"/>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05664" rIns="184912" bIns="105664" numCol="1" spcCol="1270" anchor="ctr" anchorCtr="0">
          <a:noAutofit/>
        </a:bodyPr>
        <a:lstStyle/>
        <a:p>
          <a:pPr marL="0" lvl="0" indent="0" algn="ctr" defTabSz="1155700">
            <a:lnSpc>
              <a:spcPct val="90000"/>
            </a:lnSpc>
            <a:spcBef>
              <a:spcPct val="0"/>
            </a:spcBef>
            <a:spcAft>
              <a:spcPct val="35000"/>
            </a:spcAft>
            <a:buNone/>
          </a:pPr>
          <a:r>
            <a:rPr lang="en-GB" sz="2600" kern="1200"/>
            <a:t>Data Sources</a:t>
          </a:r>
        </a:p>
      </dsp:txBody>
      <dsp:txXfrm>
        <a:off x="3621622" y="434086"/>
        <a:ext cx="3107233" cy="949525"/>
      </dsp:txXfrm>
    </dsp:sp>
    <dsp:sp modelId="{500A89B8-601E-4F51-BD12-EDB544274BDD}">
      <dsp:nvSpPr>
        <dsp:cNvPr id="0" name=""/>
        <dsp:cNvSpPr/>
      </dsp:nvSpPr>
      <dsp:spPr>
        <a:xfrm>
          <a:off x="3616557" y="1387799"/>
          <a:ext cx="3107233" cy="27120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228600" lvl="1" indent="-228600" algn="l" defTabSz="1155700">
            <a:lnSpc>
              <a:spcPct val="90000"/>
            </a:lnSpc>
            <a:spcBef>
              <a:spcPct val="0"/>
            </a:spcBef>
            <a:spcAft>
              <a:spcPct val="15000"/>
            </a:spcAft>
            <a:buChar char="•"/>
          </a:pPr>
          <a:r>
            <a:rPr lang="en-GB" sz="2600" kern="1200"/>
            <a:t>Staff  </a:t>
          </a:r>
        </a:p>
        <a:p>
          <a:pPr marL="228600" lvl="1" indent="-228600" algn="l" defTabSz="1155700">
            <a:lnSpc>
              <a:spcPct val="90000"/>
            </a:lnSpc>
            <a:spcBef>
              <a:spcPct val="0"/>
            </a:spcBef>
            <a:spcAft>
              <a:spcPct val="15000"/>
            </a:spcAft>
            <a:buChar char="•"/>
          </a:pPr>
          <a:r>
            <a:rPr lang="en-GB" sz="2600" kern="1200"/>
            <a:t>Student </a:t>
          </a:r>
        </a:p>
      </dsp:txBody>
      <dsp:txXfrm>
        <a:off x="3616557" y="1387799"/>
        <a:ext cx="3107233" cy="2712060"/>
      </dsp:txXfrm>
    </dsp:sp>
    <dsp:sp modelId="{59FE8E18-D85F-4298-AF3B-E7E5EA8D127B}">
      <dsp:nvSpPr>
        <dsp:cNvPr id="0" name=""/>
        <dsp:cNvSpPr/>
      </dsp:nvSpPr>
      <dsp:spPr>
        <a:xfrm>
          <a:off x="7087679" y="438273"/>
          <a:ext cx="3107233" cy="949525"/>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05664" rIns="184912" bIns="105664" numCol="1" spcCol="1270" anchor="ctr" anchorCtr="0">
          <a:noAutofit/>
        </a:bodyPr>
        <a:lstStyle/>
        <a:p>
          <a:pPr marL="0" lvl="0" indent="0" algn="ctr" defTabSz="1155700">
            <a:lnSpc>
              <a:spcPct val="90000"/>
            </a:lnSpc>
            <a:spcBef>
              <a:spcPct val="0"/>
            </a:spcBef>
            <a:spcAft>
              <a:spcPct val="35000"/>
            </a:spcAft>
            <a:buNone/>
          </a:pPr>
          <a:r>
            <a:rPr lang="en-GB" sz="2600" kern="1200"/>
            <a:t>Data Types</a:t>
          </a:r>
        </a:p>
      </dsp:txBody>
      <dsp:txXfrm>
        <a:off x="7087679" y="438273"/>
        <a:ext cx="3107233" cy="949525"/>
      </dsp:txXfrm>
    </dsp:sp>
    <dsp:sp modelId="{0E84205A-C097-4F86-9A60-14208D1E238E}">
      <dsp:nvSpPr>
        <dsp:cNvPr id="0" name=""/>
        <dsp:cNvSpPr/>
      </dsp:nvSpPr>
      <dsp:spPr>
        <a:xfrm>
          <a:off x="7087679" y="1387799"/>
          <a:ext cx="3107233" cy="27120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228600" lvl="1" indent="-228600" algn="l" defTabSz="1155700">
            <a:lnSpc>
              <a:spcPct val="90000"/>
            </a:lnSpc>
            <a:spcBef>
              <a:spcPct val="0"/>
            </a:spcBef>
            <a:spcAft>
              <a:spcPct val="15000"/>
            </a:spcAft>
            <a:buChar char="•"/>
          </a:pPr>
          <a:r>
            <a:rPr lang="en-GB" sz="2600" kern="1200"/>
            <a:t>Surveys</a:t>
          </a:r>
        </a:p>
        <a:p>
          <a:pPr marL="228600" lvl="1" indent="-228600" algn="l" defTabSz="1155700">
            <a:lnSpc>
              <a:spcPct val="90000"/>
            </a:lnSpc>
            <a:spcBef>
              <a:spcPct val="0"/>
            </a:spcBef>
            <a:spcAft>
              <a:spcPct val="15000"/>
            </a:spcAft>
            <a:buChar char="•"/>
          </a:pPr>
          <a:r>
            <a:rPr lang="en-GB" sz="2600" kern="1200"/>
            <a:t>Profiling of staff and students</a:t>
          </a:r>
        </a:p>
        <a:p>
          <a:pPr marL="228600" lvl="1" indent="-228600" algn="l" defTabSz="1155700">
            <a:lnSpc>
              <a:spcPct val="90000"/>
            </a:lnSpc>
            <a:spcBef>
              <a:spcPct val="0"/>
            </a:spcBef>
            <a:spcAft>
              <a:spcPct val="15000"/>
            </a:spcAft>
            <a:buChar char="•"/>
          </a:pPr>
          <a:r>
            <a:rPr lang="en-GB" sz="2600" kern="1200"/>
            <a:t>Student outcomes</a:t>
          </a:r>
        </a:p>
        <a:p>
          <a:pPr marL="228600" lvl="1" indent="-228600" algn="l" defTabSz="1155700">
            <a:lnSpc>
              <a:spcPct val="90000"/>
            </a:lnSpc>
            <a:spcBef>
              <a:spcPct val="0"/>
            </a:spcBef>
            <a:spcAft>
              <a:spcPct val="15000"/>
            </a:spcAft>
            <a:buChar char="•"/>
          </a:pPr>
          <a:r>
            <a:rPr lang="en-GB" sz="2600" kern="1200"/>
            <a:t>Admissions and Enrolments</a:t>
          </a:r>
        </a:p>
      </dsp:txBody>
      <dsp:txXfrm>
        <a:off x="7087679" y="1387799"/>
        <a:ext cx="3107233" cy="2712060"/>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6FFE2C-1AD7-41A0-A910-7702A9E3F6ED}" type="datetimeFigureOut">
              <a:rPr lang="en-GB" smtClean="0"/>
              <a:t>19/11/2025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B58D54-10BC-42FE-8563-2B47EF0F228B}" type="slidenum">
              <a:rPr lang="en-GB" smtClean="0"/>
              <a:t>‹#›</a:t>
            </a:fld>
            <a:endParaRPr lang="en-GB"/>
          </a:p>
        </p:txBody>
      </p:sp>
    </p:spTree>
    <p:extLst>
      <p:ext uri="{BB962C8B-B14F-4D97-AF65-F5344CB8AC3E}">
        <p14:creationId xmlns:p14="http://schemas.microsoft.com/office/powerpoint/2010/main" val="2777519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a:cs typeface="Calibri"/>
              </a:rPr>
              <a:t>The university holds a bronze race equality charter award which we got in 2019 and an Athena SWAN award which we upgraded to silver in 2021. </a:t>
            </a:r>
          </a:p>
          <a:p>
            <a:pPr marL="171450" indent="-171450">
              <a:buFont typeface="Arial"/>
              <a:buChar char="•"/>
            </a:pPr>
            <a:r>
              <a:rPr lang="en-US">
                <a:cs typeface="Calibri"/>
              </a:rPr>
              <a:t>The presentation will focus on our Athena SWAN award. We applied for this under the old framework so there was a larger data requirement than the new framework but the presentation should be largely relevant to both processes. I will be looking at the processes and systems we used to collate and </a:t>
            </a:r>
            <a:r>
              <a:rPr lang="en-US" err="1">
                <a:cs typeface="Calibri"/>
              </a:rPr>
              <a:t>analyse</a:t>
            </a:r>
            <a:r>
              <a:rPr lang="en-US">
                <a:cs typeface="Calibri"/>
              </a:rPr>
              <a:t> some of our data sets. Keiran is going to talk about benchmarking our datasets and how we approached our institutional and departmental staff surveys. Penny is going to talk about how we are automating some of our data processes</a:t>
            </a:r>
          </a:p>
        </p:txBody>
      </p:sp>
      <p:sp>
        <p:nvSpPr>
          <p:cNvPr id="4" name="Slide Number Placeholder 3"/>
          <p:cNvSpPr>
            <a:spLocks noGrp="1"/>
          </p:cNvSpPr>
          <p:nvPr>
            <p:ph type="sldNum" sz="quarter" idx="5"/>
          </p:nvPr>
        </p:nvSpPr>
        <p:spPr/>
        <p:txBody>
          <a:bodyPr/>
          <a:lstStyle/>
          <a:p>
            <a:fld id="{C0B58D54-10BC-42FE-8563-2B47EF0F228B}" type="slidenum">
              <a:rPr lang="en-GB" smtClean="0"/>
              <a:t>2</a:t>
            </a:fld>
            <a:endParaRPr lang="en-GB"/>
          </a:p>
        </p:txBody>
      </p:sp>
    </p:spTree>
    <p:extLst>
      <p:ext uri="{BB962C8B-B14F-4D97-AF65-F5344CB8AC3E}">
        <p14:creationId xmlns:p14="http://schemas.microsoft.com/office/powerpoint/2010/main" val="12393440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a:p>
          <a:p>
            <a:pPr marL="171450" indent="-171450">
              <a:buFont typeface="Arial" panose="020B0604020202020204" pitchFamily="34" charset="0"/>
              <a:buChar char="•"/>
            </a:pPr>
            <a:endParaRPr lang="en-GB"/>
          </a:p>
          <a:p>
            <a:pPr marL="171450" indent="-171450">
              <a:buFont typeface="Arial" panose="020B0604020202020204" pitchFamily="34" charset="0"/>
              <a:buChar char="•"/>
            </a:pPr>
            <a:r>
              <a:rPr lang="en-GB"/>
              <a:t>So to summarise I think its fair to say from a data perspective we cannot underestimate what is required for a successful submission and its something we are required to do again and again.</a:t>
            </a:r>
          </a:p>
          <a:p>
            <a:pPr marL="171450" indent="-171450">
              <a:buFont typeface="Arial" panose="020B0604020202020204" pitchFamily="34" charset="0"/>
              <a:buChar char="•"/>
            </a:pPr>
            <a:r>
              <a:rPr lang="en-GB"/>
              <a:t>I think there is quite a balance between economising and consistency but also providing the flexibility for bespoke meaningful evidence and that’s what we will continue to explore </a:t>
            </a:r>
          </a:p>
          <a:p>
            <a:pPr marL="171450" indent="-171450">
              <a:buFont typeface="Arial" panose="020B0604020202020204" pitchFamily="34" charset="0"/>
              <a:buChar char="•"/>
            </a:pPr>
            <a:r>
              <a:rPr lang="en-GB"/>
              <a:t>We would be very happy to hear others view points</a:t>
            </a:r>
          </a:p>
          <a:p>
            <a:pPr marL="171450" indent="-171450">
              <a:buFont typeface="Arial" panose="020B0604020202020204" pitchFamily="34" charset="0"/>
              <a:buChar char="•"/>
            </a:pPr>
            <a:r>
              <a:rPr lang="en-GB"/>
              <a:t>Thank you</a:t>
            </a:r>
          </a:p>
          <a:p>
            <a:pPr marL="171450" indent="-171450">
              <a:buFont typeface="Arial" panose="020B0604020202020204" pitchFamily="34" charset="0"/>
              <a:buChar char="•"/>
            </a:pPr>
            <a:endParaRPr lang="en-GB"/>
          </a:p>
        </p:txBody>
      </p:sp>
      <p:sp>
        <p:nvSpPr>
          <p:cNvPr id="4" name="Slide Number Placeholder 3"/>
          <p:cNvSpPr>
            <a:spLocks noGrp="1"/>
          </p:cNvSpPr>
          <p:nvPr>
            <p:ph type="sldNum" sz="quarter" idx="5"/>
          </p:nvPr>
        </p:nvSpPr>
        <p:spPr/>
        <p:txBody>
          <a:bodyPr/>
          <a:lstStyle/>
          <a:p>
            <a:fld id="{C0B58D54-10BC-42FE-8563-2B47EF0F228B}" type="slidenum">
              <a:rPr lang="en-GB" smtClean="0"/>
              <a:t>11</a:t>
            </a:fld>
            <a:endParaRPr lang="en-GB"/>
          </a:p>
        </p:txBody>
      </p:sp>
    </p:spTree>
    <p:extLst>
      <p:ext uri="{BB962C8B-B14F-4D97-AF65-F5344CB8AC3E}">
        <p14:creationId xmlns:p14="http://schemas.microsoft.com/office/powerpoint/2010/main" val="28864752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a:cs typeface="Calibri"/>
              </a:rPr>
              <a:t>We have developed a process with our systems team where they send the E&amp;D team a number of staffing data reports each year containing equalities data. These are reports on the overall staff profile, recruitment, leavers and promotion (role, grade, full/part-time, temp/perm etc. and equality characteristics). </a:t>
            </a:r>
          </a:p>
          <a:p>
            <a:pPr marL="171450" indent="-171450">
              <a:buFont typeface="Arial"/>
              <a:buChar char="•"/>
            </a:pPr>
            <a:r>
              <a:rPr lang="en-US">
                <a:cs typeface="Calibri"/>
              </a:rPr>
              <a:t>The E&amp;D team cleanses the data and we then we use it create annual quality reports and for our charter mark work. The benefits of compiling the reports year-on-year is that we have </a:t>
            </a:r>
            <a:r>
              <a:rPr lang="en-US" err="1">
                <a:cs typeface="Calibri"/>
              </a:rPr>
              <a:t>standardised</a:t>
            </a:r>
            <a:r>
              <a:rPr lang="en-US">
                <a:cs typeface="Calibri"/>
              </a:rPr>
              <a:t> sets of data that we can compare and identify trends, and we don't need to gather it retrospectively when it comes to applying for charter marks. </a:t>
            </a:r>
          </a:p>
          <a:p>
            <a:pPr marL="171450" indent="-171450">
              <a:buFont typeface="Arial"/>
              <a:buChar char="•"/>
            </a:pPr>
            <a:r>
              <a:rPr lang="en-US">
                <a:cs typeface="Calibri"/>
              </a:rPr>
              <a:t>From the beginning of this academic year we have started breaking these data sets down by School and sending the </a:t>
            </a:r>
            <a:r>
              <a:rPr lang="en-US" err="1">
                <a:cs typeface="Calibri"/>
              </a:rPr>
              <a:t>individualised</a:t>
            </a:r>
            <a:r>
              <a:rPr lang="en-US">
                <a:cs typeface="Calibri"/>
              </a:rPr>
              <a:t> reports on to the School EDI Leads. This means that they can also compare their data sets year-on-year and use it to monitor their Athena SWAN action plans and assess impact, it also means that they are familiar with their data sets when they come to make an application. The new application process has an increased emphasis on </a:t>
            </a:r>
            <a:r>
              <a:rPr lang="en-US" err="1">
                <a:cs typeface="Calibri"/>
              </a:rPr>
              <a:t>intersectionaility</a:t>
            </a:r>
            <a:r>
              <a:rPr lang="en-US">
                <a:cs typeface="Calibri"/>
              </a:rPr>
              <a:t>, especially at the higher levels of award and applicants have the freedom to focus on the </a:t>
            </a:r>
            <a:r>
              <a:rPr lang="en-US" err="1">
                <a:cs typeface="Calibri"/>
              </a:rPr>
              <a:t>intersectionailities</a:t>
            </a:r>
            <a:r>
              <a:rPr lang="en-US">
                <a:cs typeface="Calibri"/>
              </a:rPr>
              <a:t> that are most relevant to their specific contexts, so having access to the full datasets year on year allows Schools to pivot the data by different characteristics and identify the areas that they want to focus on.</a:t>
            </a:r>
          </a:p>
          <a:p>
            <a:pPr marL="171450" indent="-171450">
              <a:buFont typeface="Arial"/>
              <a:buChar char="•"/>
            </a:pPr>
            <a:r>
              <a:rPr lang="en-US">
                <a:cs typeface="Calibri"/>
              </a:rPr>
              <a:t>We needed to have discussions with our data protection team about how to go about sharing the data with Schools. We removed identifying information such as names and staff ID numbers but it is classified as sensitive data as it may still be possible to identify individuals and their characteristics from it. So our solution is that we share the data with a limited number of named individuals (School EDI Lead and Deputy) on a secure platform which is password protected and leads must suppress data sets fewer than 5 before sharing any data with their self assessment teams.</a:t>
            </a:r>
          </a:p>
          <a:p>
            <a:pPr marL="171450" indent="-171450">
              <a:buFont typeface="Arial"/>
              <a:buChar char="•"/>
            </a:pPr>
            <a:r>
              <a:rPr lang="en-US">
                <a:cs typeface="Calibri"/>
              </a:rPr>
              <a:t>Other than raw staffing data we also needed to collect data from other teams across the university so that we could evidence our activity and progress in various areas. This is data such training completion, induction and uptake of development opportunities. These data sets are generally held by a number of different teams in lots of different areas so collating it for our application was a bit more tricky, mostly because teams had only been collecting this data for their own purposes not for equality monitoring so it was more patchy and in some areas non-existent. So we built some actions into our action plan and asked teams to request equality data when they are creating signup forms so that it can </a:t>
            </a:r>
            <a:r>
              <a:rPr lang="en-US" err="1">
                <a:cs typeface="Calibri"/>
              </a:rPr>
              <a:t>analysed</a:t>
            </a:r>
            <a:r>
              <a:rPr lang="en-US">
                <a:cs typeface="Calibri"/>
              </a:rPr>
              <a:t> going forward.</a:t>
            </a:r>
          </a:p>
          <a:p>
            <a:pPr marL="171450" indent="-171450">
              <a:buFont typeface="Arial"/>
              <a:buChar char="•"/>
            </a:pPr>
            <a:r>
              <a:rPr lang="en-US">
                <a:cs typeface="Calibri"/>
              </a:rPr>
              <a:t>One area we found we had no equalities monitoring data on was committee membership. This was important because it allows us to monitor whether there is representation of different characteristics amongst the people who are making decisions across the university and whether there are any particular groups who aren't represented or aren't being given access to these opportunities. </a:t>
            </a:r>
          </a:p>
          <a:p>
            <a:pPr marL="171450" indent="-171450">
              <a:buFont typeface="Arial"/>
              <a:buChar char="•"/>
            </a:pPr>
            <a:r>
              <a:rPr lang="en-US">
                <a:cs typeface="Calibri"/>
              </a:rPr>
              <a:t>So we created a diversity in committee monitoring process whereby committee members are asked annually to complete a short form with information about their characteristics and return it to the E&amp;D team who collate an </a:t>
            </a:r>
            <a:r>
              <a:rPr lang="en-US" err="1">
                <a:cs typeface="Calibri"/>
              </a:rPr>
              <a:t>annonymised</a:t>
            </a:r>
            <a:r>
              <a:rPr lang="en-US">
                <a:cs typeface="Calibri"/>
              </a:rPr>
              <a:t> report for committee chairs which tells them how diverse their committees are and we've created guidance on things committees can do to increase diversity if necessary like diversifying job roles, increasing role rotation and limiting tenure, including different grades, including deputies and student reps. </a:t>
            </a:r>
          </a:p>
        </p:txBody>
      </p:sp>
      <p:sp>
        <p:nvSpPr>
          <p:cNvPr id="4" name="Slide Number Placeholder 3"/>
          <p:cNvSpPr>
            <a:spLocks noGrp="1"/>
          </p:cNvSpPr>
          <p:nvPr>
            <p:ph type="sldNum" sz="quarter" idx="5"/>
          </p:nvPr>
        </p:nvSpPr>
        <p:spPr/>
        <p:txBody>
          <a:bodyPr/>
          <a:lstStyle/>
          <a:p>
            <a:fld id="{C0B58D54-10BC-42FE-8563-2B47EF0F228B}" type="slidenum">
              <a:rPr lang="en-GB" smtClean="0"/>
              <a:t>3</a:t>
            </a:fld>
            <a:endParaRPr lang="en-GB"/>
          </a:p>
        </p:txBody>
      </p:sp>
    </p:spTree>
    <p:extLst>
      <p:ext uri="{BB962C8B-B14F-4D97-AF65-F5344CB8AC3E}">
        <p14:creationId xmlns:p14="http://schemas.microsoft.com/office/powerpoint/2010/main" val="30098717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a:buChar char="•"/>
            </a:pPr>
            <a:r>
              <a:rPr lang="en-US">
                <a:cs typeface="Calibri"/>
              </a:rPr>
              <a:t>Once we'd collated all of our data sets we divided them between the relevant working groups and they were responsible for diving deeper into the data sets and pulling out the narrative and any stories that were hidden in the data. For example in our Professional Services working group we found that our data showed a dramatic decrease in female G9 staff over the reporting period – from 58% to 26% and we were quite far beneath the national average for females at this grade. We compared this to the leavers data and recruitment which helped us build a picture of where the females had gone over the four years. We found that whilst some had left the university, over half of the females had been promoted to senior professional roles. Not all of the vacancies had been recruited into and the low number of G9 roles and low turnover meant that the loss of females through progression or leaving had significantly changed our data but it wasn't necessarily showing a negative picture, so this knowledge helped us think about our actions accordingly. </a:t>
            </a:r>
          </a:p>
        </p:txBody>
      </p:sp>
      <p:sp>
        <p:nvSpPr>
          <p:cNvPr id="4" name="Slide Number Placeholder 3"/>
          <p:cNvSpPr>
            <a:spLocks noGrp="1"/>
          </p:cNvSpPr>
          <p:nvPr>
            <p:ph type="sldNum" sz="quarter" idx="5"/>
          </p:nvPr>
        </p:nvSpPr>
        <p:spPr/>
        <p:txBody>
          <a:bodyPr/>
          <a:lstStyle/>
          <a:p>
            <a:fld id="{C0B58D54-10BC-42FE-8563-2B47EF0F228B}" type="slidenum">
              <a:rPr lang="en-GB" smtClean="0"/>
              <a:t>4</a:t>
            </a:fld>
            <a:endParaRPr lang="en-GB"/>
          </a:p>
        </p:txBody>
      </p:sp>
    </p:spTree>
    <p:extLst>
      <p:ext uri="{BB962C8B-B14F-4D97-AF65-F5344CB8AC3E}">
        <p14:creationId xmlns:p14="http://schemas.microsoft.com/office/powerpoint/2010/main" val="1321326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lnSpc>
                <a:spcPct val="107000"/>
              </a:lnSpc>
              <a:buFont typeface="Courier New" panose="02070309020205020404" pitchFamily="49" charset="0"/>
              <a:buChar char="o"/>
            </a:pPr>
            <a:r>
              <a:rPr lang="en-GB" sz="1800">
                <a:effectLst/>
                <a:latin typeface="Calibri" panose="020F0502020204030204" pitchFamily="34" charset="0"/>
                <a:ea typeface="Calibri" panose="020F0502020204030204" pitchFamily="34" charset="0"/>
                <a:cs typeface="Times New Roman" panose="02020603050405020304" pitchFamily="18" charset="0"/>
              </a:rPr>
              <a:t>Student and staff data are collated as per the requirements set out by Advance HE.</a:t>
            </a:r>
          </a:p>
          <a:p>
            <a:pPr marL="285750" lvl="0" indent="-285750">
              <a:lnSpc>
                <a:spcPct val="107000"/>
              </a:lnSpc>
              <a:buFont typeface="Courier New" panose="02070309020205020404" pitchFamily="49" charset="0"/>
              <a:buChar char="o"/>
            </a:pPr>
            <a:r>
              <a:rPr lang="en-GB" sz="1800">
                <a:effectLst/>
                <a:latin typeface="Calibri" panose="020F0502020204030204" pitchFamily="34" charset="0"/>
                <a:ea typeface="Calibri" panose="020F0502020204030204" pitchFamily="34" charset="0"/>
                <a:cs typeface="Times New Roman" panose="02020603050405020304" pitchFamily="18" charset="0"/>
              </a:rPr>
              <a:t>Analytical reports using these datasets are put together and give an overall picture for the relevant departmental SAT or institutional steering group, where specific insights drive discussions and inform action planning.</a:t>
            </a:r>
          </a:p>
          <a:p>
            <a:pPr marL="285750" lvl="0" indent="-285750">
              <a:lnSpc>
                <a:spcPct val="107000"/>
              </a:lnSpc>
              <a:buFont typeface="Courier New" panose="02070309020205020404" pitchFamily="49" charset="0"/>
              <a:buChar char="o"/>
            </a:pPr>
            <a:r>
              <a:rPr lang="en-GB" sz="1800">
                <a:effectLst/>
                <a:latin typeface="Calibri" panose="020F0502020204030204" pitchFamily="34" charset="0"/>
                <a:ea typeface="Calibri" panose="020F0502020204030204" pitchFamily="34" charset="0"/>
                <a:cs typeface="Times New Roman" panose="02020603050405020304" pitchFamily="18" charset="0"/>
              </a:rPr>
              <a:t>We believe it is important to provide contextual sector data when putting together our datasets. This benchmarking allows us to contextualise trends and patterns we see in our own equalities data, to see if issues are specific to our institution or part of a wider trend.</a:t>
            </a:r>
          </a:p>
          <a:p>
            <a:pPr marL="285750" lvl="0" indent="-285750">
              <a:lnSpc>
                <a:spcPct val="107000"/>
              </a:lnSpc>
              <a:buFont typeface="Courier New" panose="02070309020205020404" pitchFamily="49" charset="0"/>
              <a:buChar char="o"/>
            </a:pPr>
            <a:r>
              <a:rPr lang="en-GB" sz="1800">
                <a:effectLst/>
                <a:latin typeface="Calibri" panose="020F0502020204030204" pitchFamily="34" charset="0"/>
                <a:ea typeface="Calibri" panose="020F0502020204030204" pitchFamily="34" charset="0"/>
                <a:cs typeface="Times New Roman" panose="02020603050405020304" pitchFamily="18" charset="0"/>
              </a:rPr>
              <a:t>We benchmark staff and student data using sector HESA data sourced through HEIDI plus.</a:t>
            </a:r>
          </a:p>
          <a:p>
            <a:pPr marL="285750" lvl="0" indent="-285750">
              <a:lnSpc>
                <a:spcPct val="107000"/>
              </a:lnSpc>
              <a:buFont typeface="Courier New" panose="02070309020205020404" pitchFamily="49" charset="0"/>
              <a:buChar char="o"/>
            </a:pPr>
            <a:r>
              <a:rPr lang="en-GB" sz="1800">
                <a:effectLst/>
                <a:latin typeface="Calibri" panose="020F0502020204030204" pitchFamily="34" charset="0"/>
                <a:ea typeface="Calibri" panose="020F0502020204030204" pitchFamily="34" charset="0"/>
                <a:cs typeface="Times New Roman" panose="02020603050405020304" pitchFamily="18" charset="0"/>
              </a:rPr>
              <a:t>This is initially simple when you consider an institutional application, but requires more processing when it comes to departmental awards. To match academic departments as closely as possible with sector level data we carry out a weighting analysis.</a:t>
            </a:r>
          </a:p>
          <a:p>
            <a:pPr marL="285750" lvl="0" indent="-285750">
              <a:lnSpc>
                <a:spcPct val="107000"/>
              </a:lnSpc>
              <a:spcAft>
                <a:spcPts val="800"/>
              </a:spcAft>
              <a:buFont typeface="Courier New" panose="02070309020205020404" pitchFamily="49" charset="0"/>
              <a:buChar char="o"/>
            </a:pPr>
            <a:r>
              <a:rPr lang="en-GB" sz="1800">
                <a:effectLst/>
                <a:latin typeface="Calibri" panose="020F0502020204030204" pitchFamily="34" charset="0"/>
                <a:ea typeface="Calibri" panose="020F0502020204030204" pitchFamily="34" charset="0"/>
                <a:cs typeface="Times New Roman" panose="02020603050405020304" pitchFamily="18" charset="0"/>
              </a:rPr>
              <a:t>This weighting analysis initially starts out with identifying how our academic departments map to sector subject groups to calculate weights. Sector data for these subject groups is then weighted and single benchmarks are generated.</a:t>
            </a:r>
          </a:p>
          <a:p>
            <a:endParaRPr lang="en-GB"/>
          </a:p>
        </p:txBody>
      </p:sp>
      <p:sp>
        <p:nvSpPr>
          <p:cNvPr id="4" name="Slide Number Placeholder 3"/>
          <p:cNvSpPr>
            <a:spLocks noGrp="1"/>
          </p:cNvSpPr>
          <p:nvPr>
            <p:ph type="sldNum" sz="quarter" idx="5"/>
          </p:nvPr>
        </p:nvSpPr>
        <p:spPr/>
        <p:txBody>
          <a:bodyPr/>
          <a:lstStyle/>
          <a:p>
            <a:fld id="{C0B58D54-10BC-42FE-8563-2B47EF0F228B}" type="slidenum">
              <a:rPr lang="en-GB" smtClean="0"/>
              <a:t>5</a:t>
            </a:fld>
            <a:endParaRPr lang="en-GB"/>
          </a:p>
        </p:txBody>
      </p:sp>
    </p:spTree>
    <p:extLst>
      <p:ext uri="{BB962C8B-B14F-4D97-AF65-F5344CB8AC3E}">
        <p14:creationId xmlns:p14="http://schemas.microsoft.com/office/powerpoint/2010/main" val="1800363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b="1"/>
              <a:t>Timing of the survey.</a:t>
            </a:r>
          </a:p>
          <a:p>
            <a:pPr marL="628650" lvl="1" indent="-171450">
              <a:buFont typeface="Arial" panose="020B0604020202020204" pitchFamily="34" charset="0"/>
              <a:buChar char="•"/>
            </a:pPr>
            <a:r>
              <a:rPr lang="en-GB" b="0"/>
              <a:t>Relevant departments were consulted to ensure Athena SWAN surveys did not clash with other ongoing institutional initiatives and surveys. This helps prevent survey fatigue.</a:t>
            </a:r>
          </a:p>
          <a:p>
            <a:pPr marL="171450" lvl="0" indent="-171450">
              <a:buFont typeface="Arial" panose="020B0604020202020204" pitchFamily="34" charset="0"/>
              <a:buChar char="•"/>
            </a:pPr>
            <a:r>
              <a:rPr lang="en-GB" b="1"/>
              <a:t>Survey communication plan.</a:t>
            </a:r>
          </a:p>
          <a:p>
            <a:pPr marL="628650" lvl="1" indent="-171450">
              <a:buFont typeface="Arial" panose="020B0604020202020204" pitchFamily="34" charset="0"/>
              <a:buChar char="•"/>
            </a:pPr>
            <a:r>
              <a:rPr lang="en-GB" b="0"/>
              <a:t>Coordinating with our SATs and M&amp;C to strategically time the sending of communications to staff. Firstly to introduce the initiative, survey launch, response rate reminders, and a closing message.</a:t>
            </a:r>
          </a:p>
          <a:p>
            <a:pPr marL="171450" lvl="0" indent="-171450">
              <a:buFont typeface="Arial" panose="020B0604020202020204" pitchFamily="34" charset="0"/>
              <a:buChar char="•"/>
            </a:pPr>
            <a:r>
              <a:rPr lang="en-GB" b="1"/>
              <a:t>Targeted response rate reminders.</a:t>
            </a:r>
          </a:p>
          <a:p>
            <a:pPr marL="628650" lvl="1" indent="-171450">
              <a:buFont typeface="Arial" panose="020B0604020202020204" pitchFamily="34" charset="0"/>
              <a:buChar char="•"/>
            </a:pPr>
            <a:r>
              <a:rPr lang="en-GB" b="0"/>
              <a:t>Our surveys were confidential, rather than anonymous. This allowed us to track who had and had not completed the survey. Using this method of targeted response rate reminders resulted in far higher response rates than generic emails going out to all staff in the survey population.</a:t>
            </a:r>
          </a:p>
          <a:p>
            <a:pPr marL="171450" lvl="0" indent="-171450">
              <a:buFont typeface="Arial" panose="020B0604020202020204" pitchFamily="34" charset="0"/>
              <a:buChar char="•"/>
            </a:pPr>
            <a:r>
              <a:rPr lang="en-GB" b="1"/>
              <a:t>Quantitative and qualitative outputs.</a:t>
            </a:r>
          </a:p>
          <a:p>
            <a:pPr marL="628650" lvl="1" indent="-171450">
              <a:buFont typeface="Arial" panose="020B0604020202020204" pitchFamily="34" charset="0"/>
              <a:buChar char="•"/>
            </a:pPr>
            <a:r>
              <a:rPr lang="en-GB" b="0"/>
              <a:t>From the survey results we produce two reports, one quantitative and one qualitative.</a:t>
            </a:r>
          </a:p>
          <a:p>
            <a:pPr marL="628650" lvl="1" indent="-171450">
              <a:buFont typeface="Arial" panose="020B0604020202020204" pitchFamily="34" charset="0"/>
              <a:buChar char="•"/>
            </a:pPr>
            <a:r>
              <a:rPr lang="en-GB" b="0"/>
              <a:t>Quantitative reports provide valuable insights that prompt discussion and help inform narrative in the written submission.</a:t>
            </a:r>
          </a:p>
          <a:p>
            <a:pPr marL="628650" lvl="1" indent="-171450">
              <a:buFont typeface="Arial" panose="020B0604020202020204" pitchFamily="34" charset="0"/>
              <a:buChar char="•"/>
            </a:pPr>
            <a:r>
              <a:rPr lang="en-GB" b="0"/>
              <a:t>Qualitative reports contain the free-text responses to questions in the survey. Free-text data underwent two rounds of redaction. In instances where comments were particularly concerning, there was a system in place for these issues to be immediately escalated to senior colleagues.</a:t>
            </a:r>
          </a:p>
        </p:txBody>
      </p:sp>
      <p:sp>
        <p:nvSpPr>
          <p:cNvPr id="4" name="Slide Number Placeholder 3"/>
          <p:cNvSpPr>
            <a:spLocks noGrp="1"/>
          </p:cNvSpPr>
          <p:nvPr>
            <p:ph type="sldNum" sz="quarter" idx="5"/>
          </p:nvPr>
        </p:nvSpPr>
        <p:spPr/>
        <p:txBody>
          <a:bodyPr/>
          <a:lstStyle/>
          <a:p>
            <a:fld id="{C0B58D54-10BC-42FE-8563-2B47EF0F228B}" type="slidenum">
              <a:rPr lang="en-GB" smtClean="0"/>
              <a:t>6</a:t>
            </a:fld>
            <a:endParaRPr lang="en-GB"/>
          </a:p>
        </p:txBody>
      </p:sp>
    </p:spTree>
    <p:extLst>
      <p:ext uri="{BB962C8B-B14F-4D97-AF65-F5344CB8AC3E}">
        <p14:creationId xmlns:p14="http://schemas.microsoft.com/office/powerpoint/2010/main" val="3592676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This diagram shows how the staff and student dataset analysis is used in tandem with survey responses analysis to generate insights when writing our Athena SWAN submissions, and for informing future actions and institutional improvements.</a:t>
            </a:r>
          </a:p>
        </p:txBody>
      </p:sp>
      <p:sp>
        <p:nvSpPr>
          <p:cNvPr id="4" name="Slide Number Placeholder 3"/>
          <p:cNvSpPr>
            <a:spLocks noGrp="1"/>
          </p:cNvSpPr>
          <p:nvPr>
            <p:ph type="sldNum" sz="quarter" idx="5"/>
          </p:nvPr>
        </p:nvSpPr>
        <p:spPr/>
        <p:txBody>
          <a:bodyPr/>
          <a:lstStyle/>
          <a:p>
            <a:fld id="{C0B58D54-10BC-42FE-8563-2B47EF0F228B}" type="slidenum">
              <a:rPr lang="en-GB" smtClean="0"/>
              <a:t>7</a:t>
            </a:fld>
            <a:endParaRPr lang="en-GB"/>
          </a:p>
        </p:txBody>
      </p:sp>
    </p:spTree>
    <p:extLst>
      <p:ext uri="{BB962C8B-B14F-4D97-AF65-F5344CB8AC3E}">
        <p14:creationId xmlns:p14="http://schemas.microsoft.com/office/powerpoint/2010/main" val="18345144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a:t> </a:t>
            </a:r>
          </a:p>
          <a:p>
            <a:pPr marL="171450" indent="-171450">
              <a:buFont typeface="Arial" panose="020B0604020202020204" pitchFamily="34" charset="0"/>
              <a:buChar char="•"/>
            </a:pPr>
            <a:r>
              <a:rPr lang="en-GB"/>
              <a:t>Yes we are presenting a kind of past present and future look at data collection and processing for Athena Swan</a:t>
            </a:r>
          </a:p>
          <a:p>
            <a:pPr marL="171450" indent="-171450">
              <a:buFont typeface="Arial" panose="020B0604020202020204" pitchFamily="34" charset="0"/>
              <a:buChar char="•"/>
            </a:pPr>
            <a:r>
              <a:rPr lang="en-GB"/>
              <a:t>As mentioned earlier, several significant events caused a bit of a pause with the pandemic and the major restructure of our Schools and Departments in terms of Athena Swan. We have also experienced a lot of change with new OFS data sets with B3 TEF and APP.</a:t>
            </a:r>
          </a:p>
          <a:p>
            <a:pPr marL="171450" indent="-171450">
              <a:buFont typeface="Arial" panose="020B0604020202020204" pitchFamily="34" charset="0"/>
              <a:buChar char="•"/>
            </a:pPr>
            <a:r>
              <a:rPr lang="en-GB"/>
              <a:t>Now that we have had that time to pause for thought we have taken stock and are now in a position to think about the future.</a:t>
            </a:r>
          </a:p>
          <a:p>
            <a:pPr marL="171450" indent="-171450">
              <a:buFont typeface="Arial" panose="020B0604020202020204" pitchFamily="34" charset="0"/>
              <a:buChar char="•"/>
            </a:pPr>
            <a:r>
              <a:rPr lang="en-GB"/>
              <a:t>Athena Swan is but one area of work which we need to source collect process and analyse data at the split demographic level….pre pandemic we started work on a </a:t>
            </a:r>
            <a:r>
              <a:rPr lang="en-GB" err="1"/>
              <a:t>Qlikview</a:t>
            </a:r>
            <a:r>
              <a:rPr lang="en-GB"/>
              <a:t> application just for Athena Swan but we are now building an application which can hopefully service the student data needs of many areas of work.</a:t>
            </a:r>
          </a:p>
          <a:p>
            <a:pPr marL="171450" indent="-171450">
              <a:buFont typeface="Arial" panose="020B0604020202020204" pitchFamily="34" charset="0"/>
              <a:buChar char="•"/>
            </a:pPr>
            <a:r>
              <a:rPr lang="en-GB"/>
              <a:t>As you can see from the diagram the areas of work requiring student data at demographic splits has really grown. We have general reports to write for EDI (Equality Diversity and Inclusivity) both internal and external, and then we have data collection for all our charter marks including Athena Swan and Race Equality Charter, but there are others too, we also have APP data and a desire to model internally, we also have differential outcomes, data requests for FOI, PSRB and internally are going through the roof, we have a marketing need for this data, we use it in our annual quality assurance processes and also we need it for our evaluation work.</a:t>
            </a:r>
          </a:p>
          <a:p>
            <a:pPr marL="171450" indent="-171450">
              <a:buFont typeface="Arial" panose="020B0604020202020204" pitchFamily="34" charset="0"/>
              <a:buChar char="•"/>
            </a:pPr>
            <a:r>
              <a:rPr lang="en-GB"/>
              <a:t>We decided it was time to bring it all together.</a:t>
            </a:r>
          </a:p>
          <a:p>
            <a:r>
              <a:rPr lang="en-GB"/>
              <a:t> </a:t>
            </a:r>
          </a:p>
        </p:txBody>
      </p:sp>
      <p:sp>
        <p:nvSpPr>
          <p:cNvPr id="4" name="Slide Number Placeholder 3"/>
          <p:cNvSpPr>
            <a:spLocks noGrp="1"/>
          </p:cNvSpPr>
          <p:nvPr>
            <p:ph type="sldNum" sz="quarter" idx="5"/>
          </p:nvPr>
        </p:nvSpPr>
        <p:spPr/>
        <p:txBody>
          <a:bodyPr/>
          <a:lstStyle/>
          <a:p>
            <a:fld id="{C0B58D54-10BC-42FE-8563-2B47EF0F228B}" type="slidenum">
              <a:rPr lang="en-GB" smtClean="0"/>
              <a:t>8</a:t>
            </a:fld>
            <a:endParaRPr lang="en-GB"/>
          </a:p>
        </p:txBody>
      </p:sp>
    </p:spTree>
    <p:extLst>
      <p:ext uri="{BB962C8B-B14F-4D97-AF65-F5344CB8AC3E}">
        <p14:creationId xmlns:p14="http://schemas.microsoft.com/office/powerpoint/2010/main" val="35011461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GB" sz="1200"/>
              <a:t>One version of the truth! – Always the top of the list</a:t>
            </a:r>
          </a:p>
          <a:p>
            <a:pPr marL="285750" indent="-285750">
              <a:buFont typeface="Arial" panose="020B0604020202020204" pitchFamily="34" charset="0"/>
              <a:buChar char="•"/>
            </a:pPr>
            <a:r>
              <a:rPr lang="en-GB" sz="1200"/>
              <a:t>Consistency across schools in individual submissions</a:t>
            </a:r>
          </a:p>
          <a:p>
            <a:pPr marL="285750" indent="-285750">
              <a:buFont typeface="Arial" panose="020B0604020202020204" pitchFamily="34" charset="0"/>
              <a:buChar char="•"/>
            </a:pPr>
            <a:r>
              <a:rPr lang="en-GB" sz="1200"/>
              <a:t>Self service to cut down on data requests</a:t>
            </a:r>
          </a:p>
          <a:p>
            <a:pPr marL="285750" indent="-285750">
              <a:buFont typeface="Arial" panose="020B0604020202020204" pitchFamily="34" charset="0"/>
              <a:buChar char="•"/>
            </a:pPr>
            <a:r>
              <a:rPr lang="en-GB" sz="1200"/>
              <a:t>Save resource and increase efficiency</a:t>
            </a:r>
          </a:p>
          <a:p>
            <a:pPr marL="285750" indent="-285750">
              <a:buFont typeface="Arial" panose="020B0604020202020204" pitchFamily="34" charset="0"/>
              <a:buChar char="•"/>
            </a:pPr>
            <a:r>
              <a:rPr lang="en-GB" sz="1200"/>
              <a:t>Build a better internal understanding of our profile</a:t>
            </a:r>
          </a:p>
          <a:p>
            <a:pPr marL="0" indent="0">
              <a:buFont typeface="Arial" panose="020B0604020202020204" pitchFamily="34" charset="0"/>
              <a:buNone/>
            </a:pPr>
            <a:endParaRPr lang="en-GB" sz="1200"/>
          </a:p>
          <a:p>
            <a:endParaRPr lang="en-GB"/>
          </a:p>
        </p:txBody>
      </p:sp>
      <p:sp>
        <p:nvSpPr>
          <p:cNvPr id="4" name="Slide Number Placeholder 3"/>
          <p:cNvSpPr>
            <a:spLocks noGrp="1"/>
          </p:cNvSpPr>
          <p:nvPr>
            <p:ph type="sldNum" sz="quarter" idx="5"/>
          </p:nvPr>
        </p:nvSpPr>
        <p:spPr/>
        <p:txBody>
          <a:bodyPr/>
          <a:lstStyle/>
          <a:p>
            <a:fld id="{C0B58D54-10BC-42FE-8563-2B47EF0F228B}" type="slidenum">
              <a:rPr lang="en-GB" smtClean="0"/>
              <a:t>9</a:t>
            </a:fld>
            <a:endParaRPr lang="en-GB"/>
          </a:p>
        </p:txBody>
      </p:sp>
    </p:spTree>
    <p:extLst>
      <p:ext uri="{BB962C8B-B14F-4D97-AF65-F5344CB8AC3E}">
        <p14:creationId xmlns:p14="http://schemas.microsoft.com/office/powerpoint/2010/main" val="9897130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a:t>So I’m sure you would agree these things are always so clear our minds at the concept stage but there are many major considerations for a tool such as this</a:t>
            </a:r>
          </a:p>
          <a:p>
            <a:pPr marL="171450" indent="-171450">
              <a:buFont typeface="Arial" panose="020B0604020202020204" pitchFamily="34" charset="0"/>
              <a:buChar char="•"/>
            </a:pPr>
            <a:r>
              <a:rPr lang="en-GB"/>
              <a:t>The data source is the key, we tend to favour HESA outputs where trends and history are most relevant but acknowledge that it excludes current year, although with data futures it might be possible to utilise the early output if that happens</a:t>
            </a:r>
          </a:p>
          <a:p>
            <a:pPr marL="171450" indent="-171450">
              <a:buFont typeface="Arial" panose="020B0604020202020204" pitchFamily="34" charset="0"/>
              <a:buChar char="•"/>
            </a:pPr>
            <a:r>
              <a:rPr lang="en-GB"/>
              <a:t>For Athena Swan we need to include admissions data so there is a need to include a different data source </a:t>
            </a:r>
          </a:p>
          <a:p>
            <a:pPr marL="171450" indent="-171450">
              <a:buFont typeface="Arial" panose="020B0604020202020204" pitchFamily="34" charset="0"/>
              <a:buChar char="•"/>
            </a:pPr>
            <a:r>
              <a:rPr lang="en-GB"/>
              <a:t>Creating a standard list of demographics should be straight forward and at least we now have a sector steer with TEF and APP but some of the new demographics could prove challenging…but for Athena Swan we should be fine but it now requires a level of intersectionality</a:t>
            </a:r>
          </a:p>
          <a:p>
            <a:pPr marL="171450" indent="-171450">
              <a:buFont typeface="Arial" panose="020B0604020202020204" pitchFamily="34" charset="0"/>
              <a:buChar char="•"/>
            </a:pPr>
            <a:r>
              <a:rPr lang="en-GB"/>
              <a:t>We need to include all levels and modes</a:t>
            </a:r>
          </a:p>
          <a:p>
            <a:pPr marL="171450" indent="-171450">
              <a:buFont typeface="Arial" panose="020B0604020202020204" pitchFamily="34" charset="0"/>
              <a:buChar char="•"/>
            </a:pPr>
            <a:r>
              <a:rPr lang="en-GB"/>
              <a:t>And for Athena swan we need to add in student outcomes data for attainment and completion, so why not chuck them all in???</a:t>
            </a:r>
          </a:p>
          <a:p>
            <a:pPr marL="171450" indent="-171450">
              <a:buFont typeface="Arial" panose="020B0604020202020204" pitchFamily="34" charset="0"/>
              <a:buChar char="•"/>
            </a:pPr>
            <a:r>
              <a:rPr lang="en-GB"/>
              <a:t>We need to consider publication thresholds of course</a:t>
            </a:r>
          </a:p>
          <a:p>
            <a:pPr marL="171450" indent="-171450">
              <a:buFont typeface="Arial" panose="020B0604020202020204" pitchFamily="34" charset="0"/>
              <a:buChar char="•"/>
            </a:pPr>
            <a:r>
              <a:rPr lang="en-GB"/>
              <a:t>And probably not lastly we need to put a boundary around this as a profiling tool, providing a description of our students, rather than an analysis (</a:t>
            </a:r>
            <a:r>
              <a:rPr lang="en-GB" err="1"/>
              <a:t>eg</a:t>
            </a:r>
            <a:r>
              <a:rPr lang="en-GB"/>
              <a:t> statistical differences for differential outcomes etc) Maybe that belongs elsewhere.</a:t>
            </a:r>
          </a:p>
          <a:p>
            <a:pPr marL="171450" indent="-171450">
              <a:buFont typeface="Arial" panose="020B0604020202020204" pitchFamily="34" charset="0"/>
              <a:buChar char="•"/>
            </a:pPr>
            <a:endParaRPr lang="en-GB"/>
          </a:p>
          <a:p>
            <a:pPr marL="171450" indent="-171450">
              <a:buFont typeface="Arial" panose="020B0604020202020204" pitchFamily="34" charset="0"/>
              <a:buChar char="•"/>
            </a:pPr>
            <a:r>
              <a:rPr lang="en-GB"/>
              <a:t>So you will be please to hear that we have considered all the above and are moving into the build stage, working with our Business Intelligence team and using </a:t>
            </a:r>
            <a:r>
              <a:rPr lang="en-GB" err="1"/>
              <a:t>Qliksense</a:t>
            </a:r>
            <a:endParaRPr lang="en-GB"/>
          </a:p>
          <a:p>
            <a:pPr marL="171450" indent="-171450">
              <a:buFont typeface="Arial" panose="020B0604020202020204" pitchFamily="34" charset="0"/>
              <a:buChar char="•"/>
            </a:pPr>
            <a:r>
              <a:rPr lang="en-GB" err="1"/>
              <a:t>Im</a:t>
            </a:r>
            <a:r>
              <a:rPr lang="en-GB"/>
              <a:t> very much looking forward to the outcome of this project and would be delighted to report back at some stage on progress and would be equally delighted to hear from those whom have completed this successfully.</a:t>
            </a:r>
          </a:p>
          <a:p>
            <a:pPr marL="171450" indent="-171450">
              <a:buFont typeface="Arial" panose="020B0604020202020204" pitchFamily="34" charset="0"/>
              <a:buChar char="•"/>
            </a:pPr>
            <a:endParaRPr lang="en-GB"/>
          </a:p>
          <a:p>
            <a:pPr marL="171450" indent="-171450">
              <a:buFont typeface="Arial" panose="020B0604020202020204" pitchFamily="34" charset="0"/>
              <a:buChar char="•"/>
            </a:pPr>
            <a:endParaRPr lang="en-GB"/>
          </a:p>
          <a:p>
            <a:pPr marL="171450" indent="-171450">
              <a:buFont typeface="Arial" panose="020B0604020202020204" pitchFamily="34" charset="0"/>
              <a:buChar char="•"/>
            </a:pPr>
            <a:endParaRPr lang="en-GB"/>
          </a:p>
        </p:txBody>
      </p:sp>
      <p:sp>
        <p:nvSpPr>
          <p:cNvPr id="4" name="Slide Number Placeholder 3"/>
          <p:cNvSpPr>
            <a:spLocks noGrp="1"/>
          </p:cNvSpPr>
          <p:nvPr>
            <p:ph type="sldNum" sz="quarter" idx="5"/>
          </p:nvPr>
        </p:nvSpPr>
        <p:spPr/>
        <p:txBody>
          <a:bodyPr/>
          <a:lstStyle/>
          <a:p>
            <a:fld id="{C0B58D54-10BC-42FE-8563-2B47EF0F228B}" type="slidenum">
              <a:rPr lang="en-GB" smtClean="0"/>
              <a:t>10</a:t>
            </a:fld>
            <a:endParaRPr lang="en-GB"/>
          </a:p>
        </p:txBody>
      </p:sp>
    </p:spTree>
    <p:extLst>
      <p:ext uri="{BB962C8B-B14F-4D97-AF65-F5344CB8AC3E}">
        <p14:creationId xmlns:p14="http://schemas.microsoft.com/office/powerpoint/2010/main" val="3904294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091431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80899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360296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38787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677340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15855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2816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11/19/2025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62204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711020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788700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52244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11/19/2025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12303392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6.svg"/></Relationships>
</file>

<file path=ppt/slides/_rels/slide6.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0.svg"/><Relationship Id="rId11" Type="http://schemas.openxmlformats.org/officeDocument/2006/relationships/image" Target="../media/image1.pn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36428" y="627564"/>
            <a:ext cx="7474172" cy="1325563"/>
          </a:xfrm>
        </p:spPr>
        <p:txBody>
          <a:bodyPr vert="horz" lIns="91440" tIns="45720" rIns="91440" bIns="45720" rtlCol="0" anchor="ctr">
            <a:normAutofit/>
          </a:bodyPr>
          <a:lstStyle/>
          <a:p>
            <a:pPr algn="l"/>
            <a:r>
              <a:rPr lang="en-US" sz="4400" kern="1200">
                <a:solidFill>
                  <a:schemeClr val="tx1"/>
                </a:solidFill>
                <a:latin typeface="+mj-lt"/>
                <a:ea typeface="+mj-ea"/>
                <a:cs typeface="+mj-cs"/>
              </a:rPr>
              <a:t>Equality Charter Frameworks: Institutional data and analysis</a:t>
            </a:r>
          </a:p>
        </p:txBody>
      </p:sp>
      <p:sp>
        <p:nvSpPr>
          <p:cNvPr id="3" name="Subtitle 2"/>
          <p:cNvSpPr>
            <a:spLocks noGrp="1"/>
          </p:cNvSpPr>
          <p:nvPr>
            <p:ph type="subTitle" idx="1"/>
          </p:nvPr>
        </p:nvSpPr>
        <p:spPr>
          <a:xfrm>
            <a:off x="1136429" y="2278173"/>
            <a:ext cx="6467867" cy="3450613"/>
          </a:xfrm>
        </p:spPr>
        <p:txBody>
          <a:bodyPr vert="horz" lIns="91440" tIns="45720" rIns="91440" bIns="45720" rtlCol="0" anchor="ctr">
            <a:normAutofit/>
          </a:bodyPr>
          <a:lstStyle/>
          <a:p>
            <a:pPr indent="-228600" algn="l">
              <a:buFont typeface="Arial" panose="020B0604020202020204" pitchFamily="34" charset="0"/>
              <a:buChar char="•"/>
            </a:pPr>
            <a:r>
              <a:rPr lang="en-US" b="1"/>
              <a:t>University of Brighton</a:t>
            </a:r>
          </a:p>
          <a:p>
            <a:pPr indent="-228600" algn="l">
              <a:buFont typeface="Arial" panose="020B0604020202020204" pitchFamily="34" charset="0"/>
              <a:buChar char="•"/>
            </a:pPr>
            <a:r>
              <a:rPr lang="en-US"/>
              <a:t>Catherine Ramshaw, Equality &amp; Diversity Advisor</a:t>
            </a:r>
          </a:p>
          <a:p>
            <a:pPr indent="-228600" algn="l">
              <a:buFont typeface="Arial" panose="020B0604020202020204" pitchFamily="34" charset="0"/>
              <a:buChar char="•"/>
            </a:pPr>
            <a:r>
              <a:rPr lang="en-US"/>
              <a:t>Penny Jones, Insight Manager</a:t>
            </a:r>
          </a:p>
          <a:p>
            <a:pPr indent="-228600" algn="l">
              <a:buFont typeface="Arial" panose="020B0604020202020204" pitchFamily="34" charset="0"/>
              <a:buChar char="•"/>
            </a:pPr>
            <a:r>
              <a:rPr lang="en-US"/>
              <a:t>Kieran Kelly, Senior Analyst </a:t>
            </a:r>
          </a:p>
          <a:p>
            <a:pPr indent="-228600" algn="l">
              <a:buFont typeface="Arial" panose="020B0604020202020204" pitchFamily="34" charset="0"/>
              <a:buChar char="•"/>
            </a:pPr>
            <a:endParaRPr lang="en-US"/>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6" descr="Logo&#10;&#10;Description automatically generated">
            <a:extLst>
              <a:ext uri="{FF2B5EF4-FFF2-40B4-BE49-F238E27FC236}">
                <a16:creationId xmlns:a16="http://schemas.microsoft.com/office/drawing/2014/main" id="{3E5CF6B7-62ED-9A97-C37D-B316C64A2BA4}"/>
              </a:ext>
            </a:extLst>
          </p:cNvPr>
          <p:cNvPicPr>
            <a:picLocks noChangeAspect="1"/>
          </p:cNvPicPr>
          <p:nvPr/>
        </p:nvPicPr>
        <p:blipFill>
          <a:blip r:embed="rId2"/>
          <a:stretch>
            <a:fillRect/>
          </a:stretch>
        </p:blipFill>
        <p:spPr>
          <a:xfrm>
            <a:off x="9254442" y="3217382"/>
            <a:ext cx="1462088" cy="423236"/>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70023-575E-C244-4517-4766239E4FA1}"/>
              </a:ext>
            </a:extLst>
          </p:cNvPr>
          <p:cNvSpPr>
            <a:spLocks noGrp="1"/>
          </p:cNvSpPr>
          <p:nvPr>
            <p:ph type="title"/>
          </p:nvPr>
        </p:nvSpPr>
        <p:spPr>
          <a:xfrm>
            <a:off x="401754" y="642224"/>
            <a:ext cx="10515600" cy="535685"/>
          </a:xfrm>
        </p:spPr>
        <p:txBody>
          <a:bodyPr>
            <a:normAutofit fontScale="90000"/>
          </a:bodyPr>
          <a:lstStyle/>
          <a:p>
            <a:r>
              <a:rPr lang="en-GB">
                <a:cs typeface="Calibri Light"/>
              </a:rPr>
              <a:t>Major considerations for a self service tool</a:t>
            </a:r>
            <a:endParaRPr lang="en-GB"/>
          </a:p>
        </p:txBody>
      </p:sp>
      <p:sp>
        <p:nvSpPr>
          <p:cNvPr id="3" name="TextBox 2">
            <a:extLst>
              <a:ext uri="{FF2B5EF4-FFF2-40B4-BE49-F238E27FC236}">
                <a16:creationId xmlns:a16="http://schemas.microsoft.com/office/drawing/2014/main" id="{E361A4D4-DB5D-4319-AB4C-19319EE64AA8}"/>
              </a:ext>
            </a:extLst>
          </p:cNvPr>
          <p:cNvSpPr txBox="1"/>
          <p:nvPr/>
        </p:nvSpPr>
        <p:spPr>
          <a:xfrm>
            <a:off x="232701" y="1177909"/>
            <a:ext cx="6286433" cy="5078313"/>
          </a:xfrm>
          <a:prstGeom prst="rect">
            <a:avLst/>
          </a:prstGeom>
          <a:noFill/>
        </p:spPr>
        <p:txBody>
          <a:bodyPr wrap="square" rtlCol="0">
            <a:spAutoFit/>
          </a:bodyPr>
          <a:lstStyle/>
          <a:p>
            <a:pPr marL="285750" indent="-285750">
              <a:buFont typeface="Arial" panose="020B0604020202020204" pitchFamily="34" charset="0"/>
              <a:buChar char="•"/>
            </a:pPr>
            <a:endParaRPr lang="en-GB"/>
          </a:p>
          <a:p>
            <a:pPr marL="285750" indent="-285750">
              <a:buFont typeface="Arial" panose="020B0604020202020204" pitchFamily="34" charset="0"/>
              <a:buChar char="•"/>
            </a:pPr>
            <a:r>
              <a:rPr lang="en-GB" sz="2400"/>
              <a:t>Data sources – HESA output but what about current year?</a:t>
            </a:r>
          </a:p>
          <a:p>
            <a:pPr marL="285750" indent="-285750">
              <a:buFont typeface="Arial" panose="020B0604020202020204" pitchFamily="34" charset="0"/>
              <a:buChar char="•"/>
            </a:pPr>
            <a:r>
              <a:rPr lang="en-GB" sz="2400"/>
              <a:t>Inclusion of admissions data (Applications, Offers, Accepts)</a:t>
            </a:r>
          </a:p>
          <a:p>
            <a:pPr marL="285750" indent="-285750">
              <a:buFont typeface="Arial" panose="020B0604020202020204" pitchFamily="34" charset="0"/>
              <a:buChar char="•"/>
            </a:pPr>
            <a:r>
              <a:rPr lang="en-GB" sz="2400"/>
              <a:t>Standard list of demographics, intersectionality</a:t>
            </a:r>
          </a:p>
          <a:p>
            <a:pPr marL="285750" indent="-285750">
              <a:buFont typeface="Arial" panose="020B0604020202020204" pitchFamily="34" charset="0"/>
              <a:buChar char="•"/>
            </a:pPr>
            <a:r>
              <a:rPr lang="en-GB" sz="2400"/>
              <a:t>Level (Foundation, UG, PGT, PGR)</a:t>
            </a:r>
          </a:p>
          <a:p>
            <a:pPr marL="285750" indent="-285750">
              <a:buFont typeface="Arial" panose="020B0604020202020204" pitchFamily="34" charset="0"/>
              <a:buChar char="•"/>
            </a:pPr>
            <a:r>
              <a:rPr lang="en-GB" sz="2400"/>
              <a:t>Mode (FT, PT, Apprenticeship?)</a:t>
            </a:r>
          </a:p>
          <a:p>
            <a:pPr marL="285750" indent="-285750">
              <a:buFont typeface="Arial" panose="020B0604020202020204" pitchFamily="34" charset="0"/>
              <a:buChar char="•"/>
            </a:pPr>
            <a:r>
              <a:rPr lang="en-GB" sz="2400"/>
              <a:t>Student Outcomes data (Attainment, Completion)</a:t>
            </a:r>
          </a:p>
          <a:p>
            <a:pPr marL="285750" indent="-285750">
              <a:buFont typeface="Arial" panose="020B0604020202020204" pitchFamily="34" charset="0"/>
              <a:buChar char="•"/>
            </a:pPr>
            <a:r>
              <a:rPr lang="en-GB" sz="2400"/>
              <a:t>Publication thresholds</a:t>
            </a:r>
          </a:p>
          <a:p>
            <a:pPr marL="285750" indent="-285750">
              <a:buFont typeface="Arial" panose="020B0604020202020204" pitchFamily="34" charset="0"/>
              <a:buChar char="•"/>
            </a:pPr>
            <a:r>
              <a:rPr lang="en-GB" sz="2400"/>
              <a:t>Access</a:t>
            </a:r>
          </a:p>
          <a:p>
            <a:pPr marL="285750" indent="-285750">
              <a:buFont typeface="Arial" panose="020B0604020202020204" pitchFamily="34" charset="0"/>
              <a:buChar char="•"/>
            </a:pPr>
            <a:r>
              <a:rPr lang="en-GB" sz="2400"/>
              <a:t>Profile vs Analysis?</a:t>
            </a:r>
          </a:p>
          <a:p>
            <a:pPr marL="285750" indent="-285750">
              <a:buFont typeface="Arial" panose="020B0604020202020204" pitchFamily="34" charset="0"/>
              <a:buChar char="•"/>
            </a:pPr>
            <a:endParaRPr lang="en-GB"/>
          </a:p>
        </p:txBody>
      </p:sp>
      <p:pic>
        <p:nvPicPr>
          <p:cNvPr id="5" name="Picture 4">
            <a:extLst>
              <a:ext uri="{FF2B5EF4-FFF2-40B4-BE49-F238E27FC236}">
                <a16:creationId xmlns:a16="http://schemas.microsoft.com/office/drawing/2014/main" id="{C0CAAFA4-55F4-4E61-A45D-F7F5D3538BBC}"/>
              </a:ext>
            </a:extLst>
          </p:cNvPr>
          <p:cNvPicPr>
            <a:picLocks noChangeAspect="1"/>
          </p:cNvPicPr>
          <p:nvPr/>
        </p:nvPicPr>
        <p:blipFill>
          <a:blip r:embed="rId3"/>
          <a:stretch>
            <a:fillRect/>
          </a:stretch>
        </p:blipFill>
        <p:spPr>
          <a:xfrm>
            <a:off x="6803829" y="2921617"/>
            <a:ext cx="5074199" cy="2882283"/>
          </a:xfrm>
          <a:prstGeom prst="rect">
            <a:avLst/>
          </a:prstGeom>
        </p:spPr>
      </p:pic>
      <p:pic>
        <p:nvPicPr>
          <p:cNvPr id="4" name="Picture 6" descr="Logo&#10;&#10;Description automatically generated">
            <a:extLst>
              <a:ext uri="{FF2B5EF4-FFF2-40B4-BE49-F238E27FC236}">
                <a16:creationId xmlns:a16="http://schemas.microsoft.com/office/drawing/2014/main" id="{58F17DDA-DEBD-8B00-F546-3443D514DA86}"/>
              </a:ext>
            </a:extLst>
          </p:cNvPr>
          <p:cNvPicPr>
            <a:picLocks noChangeAspect="1"/>
          </p:cNvPicPr>
          <p:nvPr/>
        </p:nvPicPr>
        <p:blipFill>
          <a:blip r:embed="rId4"/>
          <a:stretch>
            <a:fillRect/>
          </a:stretch>
        </p:blipFill>
        <p:spPr>
          <a:xfrm>
            <a:off x="10197950" y="76202"/>
            <a:ext cx="1994050" cy="567010"/>
          </a:xfrm>
          <a:prstGeom prst="rect">
            <a:avLst/>
          </a:prstGeom>
        </p:spPr>
      </p:pic>
    </p:spTree>
    <p:extLst>
      <p:ext uri="{BB962C8B-B14F-4D97-AF65-F5344CB8AC3E}">
        <p14:creationId xmlns:p14="http://schemas.microsoft.com/office/powerpoint/2010/main" val="1765542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70023-575E-C244-4517-4766239E4FA1}"/>
              </a:ext>
            </a:extLst>
          </p:cNvPr>
          <p:cNvSpPr>
            <a:spLocks noGrp="1"/>
          </p:cNvSpPr>
          <p:nvPr>
            <p:ph type="title"/>
          </p:nvPr>
        </p:nvSpPr>
        <p:spPr>
          <a:xfrm>
            <a:off x="232701" y="529525"/>
            <a:ext cx="10515600" cy="535685"/>
          </a:xfrm>
        </p:spPr>
        <p:txBody>
          <a:bodyPr>
            <a:normAutofit fontScale="90000"/>
          </a:bodyPr>
          <a:lstStyle/>
          <a:p>
            <a:r>
              <a:rPr lang="en-GB" sz="3600">
                <a:cs typeface="Calibri Light"/>
              </a:rPr>
              <a:t>Athena Swan and Charter Marks at The University of </a:t>
            </a:r>
            <a:r>
              <a:rPr lang="en-GB" sz="2700">
                <a:cs typeface="Calibri Light"/>
              </a:rPr>
              <a:t>Brighton</a:t>
            </a:r>
            <a:r>
              <a:rPr lang="en-GB" sz="3600">
                <a:cs typeface="Calibri Light"/>
              </a:rPr>
              <a:t> to summarise</a:t>
            </a:r>
            <a:r>
              <a:rPr lang="en-GB">
                <a:cs typeface="Calibri Light"/>
              </a:rPr>
              <a:t>!</a:t>
            </a:r>
            <a:endParaRPr lang="en-GB"/>
          </a:p>
        </p:txBody>
      </p:sp>
      <p:sp>
        <p:nvSpPr>
          <p:cNvPr id="3" name="TextBox 2">
            <a:extLst>
              <a:ext uri="{FF2B5EF4-FFF2-40B4-BE49-F238E27FC236}">
                <a16:creationId xmlns:a16="http://schemas.microsoft.com/office/drawing/2014/main" id="{E361A4D4-DB5D-4319-AB4C-19319EE64AA8}"/>
              </a:ext>
            </a:extLst>
          </p:cNvPr>
          <p:cNvSpPr txBox="1"/>
          <p:nvPr/>
        </p:nvSpPr>
        <p:spPr>
          <a:xfrm>
            <a:off x="232701" y="1177909"/>
            <a:ext cx="6286433" cy="646331"/>
          </a:xfrm>
          <a:prstGeom prst="rect">
            <a:avLst/>
          </a:prstGeom>
          <a:noFill/>
        </p:spPr>
        <p:txBody>
          <a:bodyPr wrap="square" rtlCol="0">
            <a:spAutoFit/>
          </a:bodyPr>
          <a:lstStyle/>
          <a:p>
            <a:pPr marL="285750" indent="-285750">
              <a:buFont typeface="Arial" panose="020B0604020202020204" pitchFamily="34" charset="0"/>
              <a:buChar char="•"/>
            </a:pPr>
            <a:endParaRPr lang="en-GB"/>
          </a:p>
          <a:p>
            <a:pPr marL="285750" indent="-285750">
              <a:buFont typeface="Arial" panose="020B0604020202020204" pitchFamily="34" charset="0"/>
              <a:buChar char="•"/>
            </a:pPr>
            <a:endParaRPr lang="en-GB"/>
          </a:p>
        </p:txBody>
      </p:sp>
      <p:graphicFrame>
        <p:nvGraphicFramePr>
          <p:cNvPr id="7" name="Diagram 6">
            <a:extLst>
              <a:ext uri="{FF2B5EF4-FFF2-40B4-BE49-F238E27FC236}">
                <a16:creationId xmlns:a16="http://schemas.microsoft.com/office/drawing/2014/main" id="{C68A9C23-5ECB-4C3A-B4E6-5D4D0F3C6E7E}"/>
              </a:ext>
            </a:extLst>
          </p:cNvPr>
          <p:cNvGraphicFramePr/>
          <p:nvPr>
            <p:extLst>
              <p:ext uri="{D42A27DB-BD31-4B8C-83A1-F6EECF244321}">
                <p14:modId xmlns:p14="http://schemas.microsoft.com/office/powerpoint/2010/main" val="3573464930"/>
              </p:ext>
            </p:extLst>
          </p:nvPr>
        </p:nvGraphicFramePr>
        <p:xfrm>
          <a:off x="232701" y="1174345"/>
          <a:ext cx="10198100" cy="45381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a:extLst>
              <a:ext uri="{FF2B5EF4-FFF2-40B4-BE49-F238E27FC236}">
                <a16:creationId xmlns:a16="http://schemas.microsoft.com/office/drawing/2014/main" id="{E7FB202A-94CF-4FC4-A9FD-E5E0801AA89A}"/>
              </a:ext>
            </a:extLst>
          </p:cNvPr>
          <p:cNvSpPr txBox="1"/>
          <p:nvPr/>
        </p:nvSpPr>
        <p:spPr>
          <a:xfrm>
            <a:off x="355600" y="5712478"/>
            <a:ext cx="2227469" cy="584775"/>
          </a:xfrm>
          <a:prstGeom prst="rect">
            <a:avLst/>
          </a:prstGeom>
          <a:noFill/>
        </p:spPr>
        <p:txBody>
          <a:bodyPr wrap="none" rtlCol="0">
            <a:spAutoFit/>
          </a:bodyPr>
          <a:lstStyle/>
          <a:p>
            <a:r>
              <a:rPr lang="en-GB" sz="3200" b="1"/>
              <a:t>THANK YOU</a:t>
            </a:r>
          </a:p>
        </p:txBody>
      </p:sp>
    </p:spTree>
    <p:extLst>
      <p:ext uri="{BB962C8B-B14F-4D97-AF65-F5344CB8AC3E}">
        <p14:creationId xmlns:p14="http://schemas.microsoft.com/office/powerpoint/2010/main" val="2052489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5" descr="Shape&#10;&#10;Description automatically generated">
            <a:extLst>
              <a:ext uri="{FF2B5EF4-FFF2-40B4-BE49-F238E27FC236}">
                <a16:creationId xmlns:a16="http://schemas.microsoft.com/office/drawing/2014/main" id="{E2257CC2-EB8B-A1F8-C586-4BF910F41F31}"/>
              </a:ext>
            </a:extLst>
          </p:cNvPr>
          <p:cNvPicPr>
            <a:picLocks noChangeAspect="1"/>
          </p:cNvPicPr>
          <p:nvPr/>
        </p:nvPicPr>
        <p:blipFill>
          <a:blip r:embed="rId3"/>
          <a:stretch>
            <a:fillRect/>
          </a:stretch>
        </p:blipFill>
        <p:spPr>
          <a:xfrm>
            <a:off x="1135361" y="1013079"/>
            <a:ext cx="3139650" cy="2137263"/>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3" name="Content Placeholder 2">
            <a:extLst>
              <a:ext uri="{FF2B5EF4-FFF2-40B4-BE49-F238E27FC236}">
                <a16:creationId xmlns:a16="http://schemas.microsoft.com/office/drawing/2014/main" id="{48DCCDD5-8E4D-8C33-1BBB-4853AF3898A0}"/>
              </a:ext>
            </a:extLst>
          </p:cNvPr>
          <p:cNvSpPr>
            <a:spLocks noGrp="1"/>
          </p:cNvSpPr>
          <p:nvPr>
            <p:ph idx="1"/>
          </p:nvPr>
        </p:nvSpPr>
        <p:spPr>
          <a:xfrm>
            <a:off x="5391755" y="2200103"/>
            <a:ext cx="6551516" cy="3962483"/>
          </a:xfrm>
        </p:spPr>
        <p:txBody>
          <a:bodyPr vert="horz" lIns="91440" tIns="45720" rIns="91440" bIns="45720" rtlCol="0" anchor="t">
            <a:normAutofit/>
          </a:bodyPr>
          <a:lstStyle/>
          <a:p>
            <a:r>
              <a:rPr lang="en-US">
                <a:cs typeface="Calibri" panose="020F0502020204030204"/>
              </a:rPr>
              <a:t>Institutional Athena SWAN silver award 2021, awarded under old framework</a:t>
            </a:r>
            <a:endParaRPr lang="en-US"/>
          </a:p>
          <a:p>
            <a:r>
              <a:rPr lang="en-US">
                <a:cs typeface="Calibri" panose="020F0502020204030204"/>
              </a:rPr>
              <a:t>Staffing data requirements </a:t>
            </a:r>
          </a:p>
          <a:p>
            <a:r>
              <a:rPr lang="en-US">
                <a:cs typeface="Calibri" panose="020F0502020204030204"/>
              </a:rPr>
              <a:t>Benchmarking datasets </a:t>
            </a:r>
          </a:p>
          <a:p>
            <a:r>
              <a:rPr lang="en-US">
                <a:cs typeface="Calibri" panose="020F0502020204030204"/>
              </a:rPr>
              <a:t>Staff survey </a:t>
            </a:r>
            <a:endParaRPr lang="en-US"/>
          </a:p>
          <a:p>
            <a:r>
              <a:rPr lang="en-US">
                <a:cs typeface="Calibri" panose="020F0502020204030204"/>
              </a:rPr>
              <a:t>Automating data processes</a:t>
            </a:r>
          </a:p>
          <a:p>
            <a:endParaRPr lang="en-US">
              <a:cs typeface="Calibri" panose="020F0502020204030204"/>
            </a:endParaRPr>
          </a:p>
          <a:p>
            <a:pPr lvl="1"/>
            <a:endParaRPr lang="en-US">
              <a:cs typeface="Calibri" panose="020F0502020204030204"/>
            </a:endParaRPr>
          </a:p>
          <a:p>
            <a:endParaRPr lang="en-US">
              <a:cs typeface="Calibri" panose="020F0502020204030204"/>
            </a:endParaRPr>
          </a:p>
        </p:txBody>
      </p:sp>
      <p:pic>
        <p:nvPicPr>
          <p:cNvPr id="2" name="Picture 3" descr="A picture containing sunburst chart&#10;&#10;Description automatically generated">
            <a:extLst>
              <a:ext uri="{FF2B5EF4-FFF2-40B4-BE49-F238E27FC236}">
                <a16:creationId xmlns:a16="http://schemas.microsoft.com/office/drawing/2014/main" id="{617B4446-ED17-6415-7FCA-17BB58EFB320}"/>
              </a:ext>
            </a:extLst>
          </p:cNvPr>
          <p:cNvPicPr>
            <a:picLocks noChangeAspect="1"/>
          </p:cNvPicPr>
          <p:nvPr/>
        </p:nvPicPr>
        <p:blipFill>
          <a:blip r:embed="rId4"/>
          <a:stretch>
            <a:fillRect/>
          </a:stretch>
        </p:blipFill>
        <p:spPr>
          <a:xfrm>
            <a:off x="971266" y="3429477"/>
            <a:ext cx="3459707" cy="2148569"/>
          </a:xfrm>
          <a:prstGeom prst="rect">
            <a:avLst/>
          </a:prstGeom>
        </p:spPr>
      </p:pic>
      <p:pic>
        <p:nvPicPr>
          <p:cNvPr id="4" name="Picture 6" descr="Logo&#10;&#10;Description automatically generated">
            <a:extLst>
              <a:ext uri="{FF2B5EF4-FFF2-40B4-BE49-F238E27FC236}">
                <a16:creationId xmlns:a16="http://schemas.microsoft.com/office/drawing/2014/main" id="{4CBEDB41-DC38-EE08-955D-47BB61AE07BF}"/>
              </a:ext>
            </a:extLst>
          </p:cNvPr>
          <p:cNvPicPr>
            <a:picLocks noChangeAspect="1"/>
          </p:cNvPicPr>
          <p:nvPr/>
        </p:nvPicPr>
        <p:blipFill>
          <a:blip r:embed="rId5"/>
          <a:stretch>
            <a:fillRect/>
          </a:stretch>
        </p:blipFill>
        <p:spPr>
          <a:xfrm>
            <a:off x="10197950" y="76202"/>
            <a:ext cx="1994050" cy="567010"/>
          </a:xfrm>
          <a:prstGeom prst="rect">
            <a:avLst/>
          </a:prstGeom>
        </p:spPr>
      </p:pic>
    </p:spTree>
    <p:extLst>
      <p:ext uri="{BB962C8B-B14F-4D97-AF65-F5344CB8AC3E}">
        <p14:creationId xmlns:p14="http://schemas.microsoft.com/office/powerpoint/2010/main" val="467327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C5D50-8A80-D2ED-2A40-36F7621D8C91}"/>
              </a:ext>
            </a:extLst>
          </p:cNvPr>
          <p:cNvSpPr>
            <a:spLocks noGrp="1"/>
          </p:cNvSpPr>
          <p:nvPr>
            <p:ph type="title"/>
          </p:nvPr>
        </p:nvSpPr>
        <p:spPr>
          <a:xfrm>
            <a:off x="838200" y="269332"/>
            <a:ext cx="10515600" cy="1325563"/>
          </a:xfrm>
        </p:spPr>
        <p:txBody>
          <a:bodyPr/>
          <a:lstStyle/>
          <a:p>
            <a:pPr algn="ctr"/>
            <a:r>
              <a:rPr lang="en-US">
                <a:cs typeface="Calibri Light"/>
              </a:rPr>
              <a:t>Data collation </a:t>
            </a:r>
            <a:endParaRPr lang="en-US"/>
          </a:p>
        </p:txBody>
      </p:sp>
      <p:sp>
        <p:nvSpPr>
          <p:cNvPr id="3" name="Content Placeholder 2">
            <a:extLst>
              <a:ext uri="{FF2B5EF4-FFF2-40B4-BE49-F238E27FC236}">
                <a16:creationId xmlns:a16="http://schemas.microsoft.com/office/drawing/2014/main" id="{4C35DF8F-CB1E-67D1-1037-4F327BAC30C5}"/>
              </a:ext>
            </a:extLst>
          </p:cNvPr>
          <p:cNvSpPr>
            <a:spLocks noGrp="1"/>
          </p:cNvSpPr>
          <p:nvPr>
            <p:ph idx="1"/>
          </p:nvPr>
        </p:nvSpPr>
        <p:spPr>
          <a:xfrm>
            <a:off x="838200" y="1431235"/>
            <a:ext cx="4356652" cy="5061640"/>
          </a:xfrm>
        </p:spPr>
        <p:txBody>
          <a:bodyPr vert="horz" lIns="91440" tIns="45720" rIns="91440" bIns="45720" rtlCol="0" anchor="t">
            <a:normAutofit/>
          </a:bodyPr>
          <a:lstStyle/>
          <a:p>
            <a:pPr marL="0" indent="0" algn="ctr">
              <a:buNone/>
            </a:pPr>
            <a:r>
              <a:rPr lang="en-US">
                <a:cs typeface="Calibri"/>
              </a:rPr>
              <a:t>   Staffing data</a:t>
            </a:r>
          </a:p>
          <a:p>
            <a:pPr marL="0" indent="0" algn="ctr">
              <a:buNone/>
            </a:pPr>
            <a:endParaRPr lang="en-US">
              <a:cs typeface="Calibri"/>
            </a:endParaRPr>
          </a:p>
        </p:txBody>
      </p:sp>
      <p:sp>
        <p:nvSpPr>
          <p:cNvPr id="6" name="TextBox 5">
            <a:extLst>
              <a:ext uri="{FF2B5EF4-FFF2-40B4-BE49-F238E27FC236}">
                <a16:creationId xmlns:a16="http://schemas.microsoft.com/office/drawing/2014/main" id="{CB6CD76E-2A53-4B45-2E1C-123E7D14E80C}"/>
              </a:ext>
            </a:extLst>
          </p:cNvPr>
          <p:cNvSpPr txBox="1"/>
          <p:nvPr/>
        </p:nvSpPr>
        <p:spPr>
          <a:xfrm>
            <a:off x="1906548" y="1914939"/>
            <a:ext cx="2442718" cy="1477328"/>
          </a:xfrm>
          <a:prstGeom prst="rect">
            <a:avLst/>
          </a:prstGeom>
          <a:noFill/>
          <a:ln>
            <a:solidFill>
              <a:srgbClr val="0070C0"/>
            </a:solidFill>
          </a:ln>
        </p:spPr>
        <p:txBody>
          <a:bodyPr wrap="square" rtlCol="0">
            <a:spAutoFit/>
          </a:bodyPr>
          <a:lstStyle/>
          <a:p>
            <a:pPr algn="ctr"/>
            <a:r>
              <a:rPr lang="en-US" b="1"/>
              <a:t>Systems team</a:t>
            </a:r>
          </a:p>
          <a:p>
            <a:pPr marL="285750" indent="-285750">
              <a:buFont typeface="Arial" panose="020B0604020202020204" pitchFamily="34" charset="0"/>
              <a:buChar char="•"/>
            </a:pPr>
            <a:r>
              <a:rPr lang="en-US"/>
              <a:t>Staff profile</a:t>
            </a:r>
          </a:p>
          <a:p>
            <a:pPr marL="285750" indent="-285750">
              <a:buFont typeface="Arial" panose="020B0604020202020204" pitchFamily="34" charset="0"/>
              <a:buChar char="•"/>
            </a:pPr>
            <a:r>
              <a:rPr lang="en-US"/>
              <a:t>Recruitment</a:t>
            </a:r>
          </a:p>
          <a:p>
            <a:pPr marL="285750" indent="-285750">
              <a:buFont typeface="Arial" panose="020B0604020202020204" pitchFamily="34" charset="0"/>
              <a:buChar char="•"/>
            </a:pPr>
            <a:r>
              <a:rPr lang="en-US"/>
              <a:t>Leavers</a:t>
            </a:r>
          </a:p>
          <a:p>
            <a:pPr marL="285750" indent="-285750">
              <a:buFont typeface="Arial" panose="020B0604020202020204" pitchFamily="34" charset="0"/>
              <a:buChar char="•"/>
            </a:pPr>
            <a:r>
              <a:rPr lang="en-US"/>
              <a:t>Promotion</a:t>
            </a:r>
          </a:p>
        </p:txBody>
      </p:sp>
      <p:sp>
        <p:nvSpPr>
          <p:cNvPr id="7" name="TextBox 6">
            <a:extLst>
              <a:ext uri="{FF2B5EF4-FFF2-40B4-BE49-F238E27FC236}">
                <a16:creationId xmlns:a16="http://schemas.microsoft.com/office/drawing/2014/main" id="{6E5805DA-531E-C1C4-C30A-B87FD893D59A}"/>
              </a:ext>
            </a:extLst>
          </p:cNvPr>
          <p:cNvSpPr txBox="1"/>
          <p:nvPr/>
        </p:nvSpPr>
        <p:spPr>
          <a:xfrm>
            <a:off x="1906547" y="3978166"/>
            <a:ext cx="2442718" cy="923330"/>
          </a:xfrm>
          <a:prstGeom prst="rect">
            <a:avLst/>
          </a:prstGeom>
          <a:noFill/>
          <a:ln>
            <a:solidFill>
              <a:srgbClr val="0070C0"/>
            </a:solidFill>
          </a:ln>
        </p:spPr>
        <p:txBody>
          <a:bodyPr wrap="square" rtlCol="0">
            <a:spAutoFit/>
          </a:bodyPr>
          <a:lstStyle/>
          <a:p>
            <a:pPr algn="ctr"/>
            <a:r>
              <a:rPr lang="en-US" b="1"/>
              <a:t>E&amp;D team</a:t>
            </a:r>
          </a:p>
          <a:p>
            <a:pPr marL="285750" indent="-285750">
              <a:buFont typeface="Arial" panose="020B0604020202020204" pitchFamily="34" charset="0"/>
              <a:buChar char="•"/>
            </a:pPr>
            <a:r>
              <a:rPr lang="en-US"/>
              <a:t>Charter marks</a:t>
            </a:r>
          </a:p>
          <a:p>
            <a:pPr marL="285750" indent="-285750">
              <a:buFont typeface="Arial" panose="020B0604020202020204" pitchFamily="34" charset="0"/>
              <a:buChar char="•"/>
            </a:pPr>
            <a:r>
              <a:rPr lang="en-US"/>
              <a:t>Equality monitoring</a:t>
            </a:r>
          </a:p>
        </p:txBody>
      </p:sp>
      <p:sp>
        <p:nvSpPr>
          <p:cNvPr id="9" name="TextBox 8">
            <a:extLst>
              <a:ext uri="{FF2B5EF4-FFF2-40B4-BE49-F238E27FC236}">
                <a16:creationId xmlns:a16="http://schemas.microsoft.com/office/drawing/2014/main" id="{61A47BA4-B14C-B07B-192B-FBC53671CD77}"/>
              </a:ext>
            </a:extLst>
          </p:cNvPr>
          <p:cNvSpPr txBox="1"/>
          <p:nvPr/>
        </p:nvSpPr>
        <p:spPr>
          <a:xfrm>
            <a:off x="1906547" y="5541584"/>
            <a:ext cx="2442718" cy="646331"/>
          </a:xfrm>
          <a:prstGeom prst="rect">
            <a:avLst/>
          </a:prstGeom>
          <a:noFill/>
          <a:ln>
            <a:solidFill>
              <a:srgbClr val="0070C0"/>
            </a:solidFill>
          </a:ln>
        </p:spPr>
        <p:txBody>
          <a:bodyPr wrap="square" rtlCol="0">
            <a:spAutoFit/>
          </a:bodyPr>
          <a:lstStyle/>
          <a:p>
            <a:pPr algn="ctr"/>
            <a:r>
              <a:rPr lang="en-US" b="1"/>
              <a:t>School EDI Leads</a:t>
            </a:r>
          </a:p>
          <a:p>
            <a:pPr marL="285750" indent="-285750">
              <a:buFont typeface="Arial" panose="020B0604020202020204" pitchFamily="34" charset="0"/>
              <a:buChar char="•"/>
            </a:pPr>
            <a:r>
              <a:rPr lang="en-US"/>
              <a:t>Athena SWAN </a:t>
            </a:r>
          </a:p>
        </p:txBody>
      </p:sp>
      <p:sp>
        <p:nvSpPr>
          <p:cNvPr id="10" name="Arrow: Down 9">
            <a:extLst>
              <a:ext uri="{FF2B5EF4-FFF2-40B4-BE49-F238E27FC236}">
                <a16:creationId xmlns:a16="http://schemas.microsoft.com/office/drawing/2014/main" id="{7BF1D1A6-DE84-7744-18DB-AAEBBFB41FF6}"/>
              </a:ext>
            </a:extLst>
          </p:cNvPr>
          <p:cNvSpPr/>
          <p:nvPr/>
        </p:nvSpPr>
        <p:spPr>
          <a:xfrm>
            <a:off x="2833141" y="3429000"/>
            <a:ext cx="434715" cy="5491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Arrow: Down 10">
            <a:extLst>
              <a:ext uri="{FF2B5EF4-FFF2-40B4-BE49-F238E27FC236}">
                <a16:creationId xmlns:a16="http://schemas.microsoft.com/office/drawing/2014/main" id="{8237104C-9CCC-688A-5456-E962A1F39298}"/>
              </a:ext>
            </a:extLst>
          </p:cNvPr>
          <p:cNvSpPr/>
          <p:nvPr/>
        </p:nvSpPr>
        <p:spPr>
          <a:xfrm>
            <a:off x="2833141" y="4946957"/>
            <a:ext cx="434715" cy="5491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Content Placeholder 2">
            <a:extLst>
              <a:ext uri="{FF2B5EF4-FFF2-40B4-BE49-F238E27FC236}">
                <a16:creationId xmlns:a16="http://schemas.microsoft.com/office/drawing/2014/main" id="{49981B07-7E3B-3017-ECEA-FC420D926C37}"/>
              </a:ext>
            </a:extLst>
          </p:cNvPr>
          <p:cNvSpPr txBox="1">
            <a:spLocks/>
          </p:cNvSpPr>
          <p:nvPr/>
        </p:nvSpPr>
        <p:spPr>
          <a:xfrm>
            <a:off x="4106670" y="1415444"/>
            <a:ext cx="4356652" cy="506164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a:cs typeface="Calibri"/>
              </a:rPr>
              <a:t>  Other data</a:t>
            </a:r>
          </a:p>
          <a:p>
            <a:pPr marL="0" indent="0" algn="ctr">
              <a:buFont typeface="Arial" panose="020B0604020202020204" pitchFamily="34" charset="0"/>
              <a:buNone/>
            </a:pPr>
            <a:endParaRPr lang="en-US">
              <a:cs typeface="Calibri"/>
            </a:endParaRPr>
          </a:p>
        </p:txBody>
      </p:sp>
      <p:sp>
        <p:nvSpPr>
          <p:cNvPr id="15" name="TextBox 14">
            <a:extLst>
              <a:ext uri="{FF2B5EF4-FFF2-40B4-BE49-F238E27FC236}">
                <a16:creationId xmlns:a16="http://schemas.microsoft.com/office/drawing/2014/main" id="{25722E70-B5D0-4944-F739-01F0CA6E0509}"/>
              </a:ext>
            </a:extLst>
          </p:cNvPr>
          <p:cNvSpPr txBox="1"/>
          <p:nvPr/>
        </p:nvSpPr>
        <p:spPr>
          <a:xfrm>
            <a:off x="5201775" y="1887725"/>
            <a:ext cx="2442718" cy="1477328"/>
          </a:xfrm>
          <a:prstGeom prst="rect">
            <a:avLst/>
          </a:prstGeom>
          <a:noFill/>
          <a:ln>
            <a:solidFill>
              <a:srgbClr val="0070C0"/>
            </a:solidFill>
          </a:ln>
        </p:spPr>
        <p:txBody>
          <a:bodyPr wrap="square" lIns="91440" tIns="45720" rIns="91440" bIns="45720" rtlCol="0" anchor="t">
            <a:spAutoFit/>
          </a:bodyPr>
          <a:lstStyle/>
          <a:p>
            <a:pPr algn="ctr"/>
            <a:r>
              <a:rPr lang="en-US" b="1"/>
              <a:t>Various teams</a:t>
            </a:r>
          </a:p>
          <a:p>
            <a:pPr marL="285750" indent="-285750">
              <a:buFont typeface="Arial" panose="020B0604020202020204" pitchFamily="34" charset="0"/>
              <a:buChar char="•"/>
            </a:pPr>
            <a:r>
              <a:rPr lang="en-US"/>
              <a:t>Training completion</a:t>
            </a:r>
            <a:endParaRPr lang="en-US">
              <a:cs typeface="Calibri"/>
            </a:endParaRPr>
          </a:p>
          <a:p>
            <a:pPr marL="285750" indent="-285750">
              <a:buFont typeface="Arial" panose="020B0604020202020204" pitchFamily="34" charset="0"/>
              <a:buChar char="•"/>
            </a:pPr>
            <a:r>
              <a:rPr lang="en-US"/>
              <a:t>Induction </a:t>
            </a:r>
            <a:endParaRPr lang="en-US">
              <a:cs typeface="Calibri"/>
            </a:endParaRPr>
          </a:p>
          <a:p>
            <a:pPr marL="285750" indent="-285750">
              <a:buFont typeface="Arial" panose="020B0604020202020204" pitchFamily="34" charset="0"/>
              <a:buChar char="•"/>
            </a:pPr>
            <a:r>
              <a:rPr lang="en-US"/>
              <a:t>Development opportunities</a:t>
            </a:r>
            <a:endParaRPr lang="en-US">
              <a:cs typeface="Calibri"/>
            </a:endParaRPr>
          </a:p>
        </p:txBody>
      </p:sp>
      <p:sp>
        <p:nvSpPr>
          <p:cNvPr id="5" name="Content Placeholder 2">
            <a:extLst>
              <a:ext uri="{FF2B5EF4-FFF2-40B4-BE49-F238E27FC236}">
                <a16:creationId xmlns:a16="http://schemas.microsoft.com/office/drawing/2014/main" id="{18AEE48F-789F-69FF-D76D-48EAC23069C1}"/>
              </a:ext>
            </a:extLst>
          </p:cNvPr>
          <p:cNvSpPr txBox="1">
            <a:spLocks/>
          </p:cNvSpPr>
          <p:nvPr/>
        </p:nvSpPr>
        <p:spPr>
          <a:xfrm>
            <a:off x="7419942" y="1447346"/>
            <a:ext cx="4356652" cy="506164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a:cs typeface="Calibri"/>
              </a:rPr>
              <a:t>  Committee data</a:t>
            </a:r>
          </a:p>
          <a:p>
            <a:pPr marL="0" indent="0" algn="ctr">
              <a:buFont typeface="Arial" panose="020B0604020202020204" pitchFamily="34" charset="0"/>
              <a:buNone/>
            </a:pPr>
            <a:endParaRPr lang="en-US">
              <a:cs typeface="Calibri"/>
            </a:endParaRPr>
          </a:p>
        </p:txBody>
      </p:sp>
      <p:sp>
        <p:nvSpPr>
          <p:cNvPr id="8" name="TextBox 7">
            <a:extLst>
              <a:ext uri="{FF2B5EF4-FFF2-40B4-BE49-F238E27FC236}">
                <a16:creationId xmlns:a16="http://schemas.microsoft.com/office/drawing/2014/main" id="{2A7BDD93-CD0F-FDAB-59C3-88EE028460C1}"/>
              </a:ext>
            </a:extLst>
          </p:cNvPr>
          <p:cNvSpPr txBox="1"/>
          <p:nvPr/>
        </p:nvSpPr>
        <p:spPr>
          <a:xfrm>
            <a:off x="8524349" y="1946841"/>
            <a:ext cx="2442718" cy="1200329"/>
          </a:xfrm>
          <a:prstGeom prst="rect">
            <a:avLst/>
          </a:prstGeom>
          <a:noFill/>
          <a:ln>
            <a:solidFill>
              <a:srgbClr val="0070C0"/>
            </a:solidFill>
          </a:ln>
        </p:spPr>
        <p:txBody>
          <a:bodyPr wrap="square" rtlCol="0">
            <a:spAutoFit/>
          </a:bodyPr>
          <a:lstStyle/>
          <a:p>
            <a:pPr algn="ctr"/>
            <a:r>
              <a:rPr lang="en-US" b="1"/>
              <a:t>Committee members</a:t>
            </a:r>
          </a:p>
          <a:p>
            <a:pPr marL="285750" indent="-285750">
              <a:buFont typeface="Arial" panose="020B0604020202020204" pitchFamily="34" charset="0"/>
              <a:buChar char="•"/>
            </a:pPr>
            <a:r>
              <a:rPr lang="en-US"/>
              <a:t>Completion of annual equality monitoring form</a:t>
            </a:r>
          </a:p>
        </p:txBody>
      </p:sp>
      <p:sp>
        <p:nvSpPr>
          <p:cNvPr id="12" name="Arrow: Down 11">
            <a:extLst>
              <a:ext uri="{FF2B5EF4-FFF2-40B4-BE49-F238E27FC236}">
                <a16:creationId xmlns:a16="http://schemas.microsoft.com/office/drawing/2014/main" id="{19ED46FD-EC17-178B-1592-03548B83A6EF}"/>
              </a:ext>
            </a:extLst>
          </p:cNvPr>
          <p:cNvSpPr/>
          <p:nvPr/>
        </p:nvSpPr>
        <p:spPr>
          <a:xfrm>
            <a:off x="9522319" y="3212240"/>
            <a:ext cx="434715" cy="5491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a:extLst>
              <a:ext uri="{FF2B5EF4-FFF2-40B4-BE49-F238E27FC236}">
                <a16:creationId xmlns:a16="http://schemas.microsoft.com/office/drawing/2014/main" id="{FA7427BB-D2C4-36A0-025A-47CA07C20411}"/>
              </a:ext>
            </a:extLst>
          </p:cNvPr>
          <p:cNvSpPr txBox="1"/>
          <p:nvPr/>
        </p:nvSpPr>
        <p:spPr>
          <a:xfrm>
            <a:off x="8518387" y="3793500"/>
            <a:ext cx="2442718" cy="646331"/>
          </a:xfrm>
          <a:prstGeom prst="rect">
            <a:avLst/>
          </a:prstGeom>
          <a:noFill/>
          <a:ln>
            <a:solidFill>
              <a:srgbClr val="0070C0"/>
            </a:solidFill>
          </a:ln>
        </p:spPr>
        <p:txBody>
          <a:bodyPr wrap="square" rtlCol="0">
            <a:spAutoFit/>
          </a:bodyPr>
          <a:lstStyle/>
          <a:p>
            <a:pPr algn="ctr"/>
            <a:r>
              <a:rPr lang="en-US" b="1"/>
              <a:t>E&amp;D team</a:t>
            </a:r>
          </a:p>
          <a:p>
            <a:pPr marL="285750" indent="-285750">
              <a:buFont typeface="Arial" panose="020B0604020202020204" pitchFamily="34" charset="0"/>
              <a:buChar char="•"/>
            </a:pPr>
            <a:r>
              <a:rPr lang="en-US"/>
              <a:t>Analysis of data </a:t>
            </a:r>
          </a:p>
        </p:txBody>
      </p:sp>
      <p:sp>
        <p:nvSpPr>
          <p:cNvPr id="17" name="Arrow: Down 16">
            <a:extLst>
              <a:ext uri="{FF2B5EF4-FFF2-40B4-BE49-F238E27FC236}">
                <a16:creationId xmlns:a16="http://schemas.microsoft.com/office/drawing/2014/main" id="{DC844DEC-E8BB-00C4-7BDC-0A8D57649ED2}"/>
              </a:ext>
            </a:extLst>
          </p:cNvPr>
          <p:cNvSpPr/>
          <p:nvPr/>
        </p:nvSpPr>
        <p:spPr>
          <a:xfrm>
            <a:off x="9577317" y="4488232"/>
            <a:ext cx="434715" cy="5491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a:extLst>
              <a:ext uri="{FF2B5EF4-FFF2-40B4-BE49-F238E27FC236}">
                <a16:creationId xmlns:a16="http://schemas.microsoft.com/office/drawing/2014/main" id="{83C637A6-4EAE-53F5-DAA9-C6ABEF529B90}"/>
              </a:ext>
            </a:extLst>
          </p:cNvPr>
          <p:cNvSpPr txBox="1"/>
          <p:nvPr/>
        </p:nvSpPr>
        <p:spPr>
          <a:xfrm>
            <a:off x="8514613" y="5148192"/>
            <a:ext cx="2442718" cy="1200329"/>
          </a:xfrm>
          <a:prstGeom prst="rect">
            <a:avLst/>
          </a:prstGeom>
          <a:noFill/>
          <a:ln>
            <a:solidFill>
              <a:srgbClr val="0070C0"/>
            </a:solidFill>
          </a:ln>
        </p:spPr>
        <p:txBody>
          <a:bodyPr wrap="square" rtlCol="0">
            <a:spAutoFit/>
          </a:bodyPr>
          <a:lstStyle/>
          <a:p>
            <a:pPr algn="ctr"/>
            <a:r>
              <a:rPr lang="en-US" b="1"/>
              <a:t>Committee Chairs</a:t>
            </a:r>
          </a:p>
          <a:p>
            <a:pPr marL="285750" indent="-285750">
              <a:buFont typeface="Arial" panose="020B0604020202020204" pitchFamily="34" charset="0"/>
              <a:buChar char="•"/>
            </a:pPr>
            <a:r>
              <a:rPr lang="en-US"/>
              <a:t>Diversity report</a:t>
            </a:r>
          </a:p>
          <a:p>
            <a:pPr marL="285750" indent="-285750">
              <a:buFont typeface="Arial" panose="020B0604020202020204" pitchFamily="34" charset="0"/>
              <a:buChar char="•"/>
            </a:pPr>
            <a:r>
              <a:rPr lang="en-US"/>
              <a:t>Guidance on increasing diversity </a:t>
            </a:r>
          </a:p>
        </p:txBody>
      </p:sp>
      <p:pic>
        <p:nvPicPr>
          <p:cNvPr id="4" name="Picture 6" descr="Logo&#10;&#10;Description automatically generated">
            <a:extLst>
              <a:ext uri="{FF2B5EF4-FFF2-40B4-BE49-F238E27FC236}">
                <a16:creationId xmlns:a16="http://schemas.microsoft.com/office/drawing/2014/main" id="{F0E73DD3-6F75-1985-169E-9CB13FE9E3A9}"/>
              </a:ext>
            </a:extLst>
          </p:cNvPr>
          <p:cNvPicPr>
            <a:picLocks noChangeAspect="1"/>
          </p:cNvPicPr>
          <p:nvPr/>
        </p:nvPicPr>
        <p:blipFill>
          <a:blip r:embed="rId3"/>
          <a:stretch>
            <a:fillRect/>
          </a:stretch>
        </p:blipFill>
        <p:spPr>
          <a:xfrm>
            <a:off x="10197950" y="76202"/>
            <a:ext cx="1994050" cy="567010"/>
          </a:xfrm>
          <a:prstGeom prst="rect">
            <a:avLst/>
          </a:prstGeom>
        </p:spPr>
      </p:pic>
    </p:spTree>
    <p:extLst>
      <p:ext uri="{BB962C8B-B14F-4D97-AF65-F5344CB8AC3E}">
        <p14:creationId xmlns:p14="http://schemas.microsoft.com/office/powerpoint/2010/main" val="574018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55816-E574-DB2A-EDDE-386D268A88DC}"/>
              </a:ext>
            </a:extLst>
          </p:cNvPr>
          <p:cNvSpPr>
            <a:spLocks noGrp="1"/>
          </p:cNvSpPr>
          <p:nvPr>
            <p:ph type="title"/>
          </p:nvPr>
        </p:nvSpPr>
        <p:spPr/>
        <p:txBody>
          <a:bodyPr/>
          <a:lstStyle/>
          <a:p>
            <a:pPr algn="ctr"/>
            <a:r>
              <a:rPr lang="en-US"/>
              <a:t>Data analysis </a:t>
            </a:r>
            <a:endParaRPr lang="en-GB"/>
          </a:p>
        </p:txBody>
      </p:sp>
      <p:pic>
        <p:nvPicPr>
          <p:cNvPr id="3" name="Picture 6" descr="Logo&#10;&#10;Description automatically generated">
            <a:extLst>
              <a:ext uri="{FF2B5EF4-FFF2-40B4-BE49-F238E27FC236}">
                <a16:creationId xmlns:a16="http://schemas.microsoft.com/office/drawing/2014/main" id="{497842FE-06A2-1471-778C-F1181A52FF16}"/>
              </a:ext>
            </a:extLst>
          </p:cNvPr>
          <p:cNvPicPr>
            <a:picLocks noChangeAspect="1"/>
          </p:cNvPicPr>
          <p:nvPr/>
        </p:nvPicPr>
        <p:blipFill>
          <a:blip r:embed="rId3"/>
          <a:stretch>
            <a:fillRect/>
          </a:stretch>
        </p:blipFill>
        <p:spPr>
          <a:xfrm>
            <a:off x="10197950" y="76202"/>
            <a:ext cx="1994050" cy="567010"/>
          </a:xfrm>
          <a:prstGeom prst="rect">
            <a:avLst/>
          </a:prstGeom>
        </p:spPr>
      </p:pic>
      <p:pic>
        <p:nvPicPr>
          <p:cNvPr id="6" name="Picture 5">
            <a:extLst>
              <a:ext uri="{FF2B5EF4-FFF2-40B4-BE49-F238E27FC236}">
                <a16:creationId xmlns:a16="http://schemas.microsoft.com/office/drawing/2014/main" id="{F6C104D7-2640-98AE-6210-19D108D4CD06}"/>
              </a:ext>
            </a:extLst>
          </p:cNvPr>
          <p:cNvPicPr>
            <a:picLocks noChangeAspect="1"/>
          </p:cNvPicPr>
          <p:nvPr/>
        </p:nvPicPr>
        <p:blipFill>
          <a:blip r:embed="rId4"/>
          <a:stretch>
            <a:fillRect/>
          </a:stretch>
        </p:blipFill>
        <p:spPr>
          <a:xfrm>
            <a:off x="2659774" y="1690688"/>
            <a:ext cx="6872452" cy="4480569"/>
          </a:xfrm>
          <a:prstGeom prst="rect">
            <a:avLst/>
          </a:prstGeom>
        </p:spPr>
      </p:pic>
    </p:spTree>
    <p:extLst>
      <p:ext uri="{BB962C8B-B14F-4D97-AF65-F5344CB8AC3E}">
        <p14:creationId xmlns:p14="http://schemas.microsoft.com/office/powerpoint/2010/main" val="3934568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D6C7B55-812F-0B83-04BC-F58E82160AFF}"/>
              </a:ext>
            </a:extLst>
          </p:cNvPr>
          <p:cNvSpPr>
            <a:spLocks noGrp="1"/>
          </p:cNvSpPr>
          <p:nvPr>
            <p:ph type="title"/>
          </p:nvPr>
        </p:nvSpPr>
        <p:spPr>
          <a:xfrm>
            <a:off x="1167319" y="851517"/>
            <a:ext cx="4928675" cy="1461778"/>
          </a:xfrm>
        </p:spPr>
        <p:txBody>
          <a:bodyPr>
            <a:normAutofit/>
          </a:bodyPr>
          <a:lstStyle/>
          <a:p>
            <a:r>
              <a:rPr lang="en-GB">
                <a:solidFill>
                  <a:srgbClr val="005C70"/>
                </a:solidFill>
              </a:rPr>
              <a:t>Datasets and Benchmarking</a:t>
            </a:r>
          </a:p>
        </p:txBody>
      </p:sp>
      <p:sp>
        <p:nvSpPr>
          <p:cNvPr id="3" name="Content Placeholder 2">
            <a:extLst>
              <a:ext uri="{FF2B5EF4-FFF2-40B4-BE49-F238E27FC236}">
                <a16:creationId xmlns:a16="http://schemas.microsoft.com/office/drawing/2014/main" id="{933B81EF-C78F-BD4A-EF5D-3CE8B9F0B57C}"/>
              </a:ext>
            </a:extLst>
          </p:cNvPr>
          <p:cNvSpPr>
            <a:spLocks noGrp="1"/>
          </p:cNvSpPr>
          <p:nvPr>
            <p:ph idx="1"/>
          </p:nvPr>
        </p:nvSpPr>
        <p:spPr>
          <a:xfrm>
            <a:off x="965200" y="2470248"/>
            <a:ext cx="4048344" cy="3536236"/>
          </a:xfrm>
        </p:spPr>
        <p:txBody>
          <a:bodyPr>
            <a:normAutofit/>
          </a:bodyPr>
          <a:lstStyle/>
          <a:p>
            <a:r>
              <a:rPr lang="en-GB" sz="1600"/>
              <a:t>Staff and Student datasets collated as per requirements set out by Advance HE.</a:t>
            </a:r>
          </a:p>
          <a:p>
            <a:r>
              <a:rPr lang="en-GB" sz="1600"/>
              <a:t>Datasets analysed to produce reports that inform institutional or departmental action planning.</a:t>
            </a:r>
          </a:p>
          <a:p>
            <a:r>
              <a:rPr lang="en-GB" sz="1600"/>
              <a:t>We place importance on contextualising our data as much as possible using benchmarks.</a:t>
            </a:r>
          </a:p>
          <a:p>
            <a:r>
              <a:rPr lang="en-GB" sz="1600"/>
              <a:t>Primary benchmarking source: Heidi Plus (HESA).</a:t>
            </a:r>
          </a:p>
          <a:p>
            <a:r>
              <a:rPr lang="en-GB" sz="1600"/>
              <a:t>Weighting analysis of sector data provides department-specific benchmarks.</a:t>
            </a:r>
          </a:p>
        </p:txBody>
      </p:sp>
      <p:sp>
        <p:nvSpPr>
          <p:cNvPr id="21" name="Freeform: Shape 20">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Content Placeholder 4" descr="Bar chart with solid fill">
            <a:extLst>
              <a:ext uri="{FF2B5EF4-FFF2-40B4-BE49-F238E27FC236}">
                <a16:creationId xmlns:a16="http://schemas.microsoft.com/office/drawing/2014/main" id="{C7E834DD-02CC-0360-88C5-97E82D3427D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35330" y="2105470"/>
            <a:ext cx="3217333" cy="3217333"/>
          </a:xfrm>
          <a:prstGeom prst="rect">
            <a:avLst/>
          </a:prstGeom>
        </p:spPr>
      </p:pic>
      <p:pic>
        <p:nvPicPr>
          <p:cNvPr id="5" name="Picture 6" descr="Logo&#10;&#10;Description automatically generated">
            <a:extLst>
              <a:ext uri="{FF2B5EF4-FFF2-40B4-BE49-F238E27FC236}">
                <a16:creationId xmlns:a16="http://schemas.microsoft.com/office/drawing/2014/main" id="{6F22E7A5-3E17-BA3E-0FC1-469D308B756E}"/>
              </a:ext>
            </a:extLst>
          </p:cNvPr>
          <p:cNvPicPr>
            <a:picLocks noChangeAspect="1"/>
          </p:cNvPicPr>
          <p:nvPr/>
        </p:nvPicPr>
        <p:blipFill>
          <a:blip r:embed="rId5"/>
          <a:stretch>
            <a:fillRect/>
          </a:stretch>
        </p:blipFill>
        <p:spPr>
          <a:xfrm>
            <a:off x="10197950" y="76202"/>
            <a:ext cx="1994050" cy="567010"/>
          </a:xfrm>
          <a:prstGeom prst="rect">
            <a:avLst/>
          </a:prstGeom>
        </p:spPr>
      </p:pic>
    </p:spTree>
    <p:extLst>
      <p:ext uri="{BB962C8B-B14F-4D97-AF65-F5344CB8AC3E}">
        <p14:creationId xmlns:p14="http://schemas.microsoft.com/office/powerpoint/2010/main" val="1858952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4EDE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199D8-E2E0-CD1C-3B1A-667C20A8066A}"/>
              </a:ext>
            </a:extLst>
          </p:cNvPr>
          <p:cNvSpPr>
            <a:spLocks noGrp="1"/>
          </p:cNvSpPr>
          <p:nvPr>
            <p:ph type="title"/>
          </p:nvPr>
        </p:nvSpPr>
        <p:spPr>
          <a:xfrm>
            <a:off x="304800" y="0"/>
            <a:ext cx="3484605" cy="6858000"/>
          </a:xfrm>
        </p:spPr>
        <p:txBody>
          <a:bodyPr>
            <a:normAutofit/>
          </a:bodyPr>
          <a:lstStyle/>
          <a:p>
            <a:r>
              <a:rPr lang="en-GB">
                <a:solidFill>
                  <a:srgbClr val="005C70"/>
                </a:solidFill>
              </a:rPr>
              <a:t>Departmental and Institutional Staff Surveys</a:t>
            </a:r>
          </a:p>
        </p:txBody>
      </p:sp>
      <p:grpSp>
        <p:nvGrpSpPr>
          <p:cNvPr id="21" name="Group 20">
            <a:extLst>
              <a:ext uri="{FF2B5EF4-FFF2-40B4-BE49-F238E27FC236}">
                <a16:creationId xmlns:a16="http://schemas.microsoft.com/office/drawing/2014/main" id="{16D7E561-19F2-5E86-1E4F-5AD77DC006E2}"/>
              </a:ext>
            </a:extLst>
          </p:cNvPr>
          <p:cNvGrpSpPr/>
          <p:nvPr/>
        </p:nvGrpSpPr>
        <p:grpSpPr>
          <a:xfrm>
            <a:off x="3789405" y="1501183"/>
            <a:ext cx="7655835" cy="933729"/>
            <a:chOff x="3789405" y="1501183"/>
            <a:chExt cx="7655835" cy="933729"/>
          </a:xfrm>
        </p:grpSpPr>
        <p:pic>
          <p:nvPicPr>
            <p:cNvPr id="12" name="Graphic 11" descr="Monthly calendar with solid fill">
              <a:extLst>
                <a:ext uri="{FF2B5EF4-FFF2-40B4-BE49-F238E27FC236}">
                  <a16:creationId xmlns:a16="http://schemas.microsoft.com/office/drawing/2014/main" id="{61ECDBD1-F705-2CD3-9A13-8D5B118D610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789405" y="1501183"/>
              <a:ext cx="872243" cy="933729"/>
            </a:xfrm>
            <a:prstGeom prst="rect">
              <a:avLst/>
            </a:prstGeom>
          </p:spPr>
        </p:pic>
        <p:sp>
          <p:nvSpPr>
            <p:cNvPr id="16" name="Content Placeholder 3">
              <a:extLst>
                <a:ext uri="{FF2B5EF4-FFF2-40B4-BE49-F238E27FC236}">
                  <a16:creationId xmlns:a16="http://schemas.microsoft.com/office/drawing/2014/main" id="{8EDF78F2-B1C7-FC46-FAF6-8DC6CD87D2E0}"/>
                </a:ext>
              </a:extLst>
            </p:cNvPr>
            <p:cNvSpPr txBox="1">
              <a:spLocks/>
            </p:cNvSpPr>
            <p:nvPr/>
          </p:nvSpPr>
          <p:spPr>
            <a:xfrm>
              <a:off x="5019124" y="1621590"/>
              <a:ext cx="6426116" cy="698755"/>
            </a:xfrm>
            <a:prstGeom prst="rect">
              <a:avLst/>
            </a:prstGeom>
            <a:solidFill>
              <a:schemeClr val="bg1"/>
            </a:solidFill>
            <a:ln w="19050">
              <a:solidFill>
                <a:srgbClr val="005C70"/>
              </a:solidFill>
              <a:prstDash val="dash"/>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spcAft>
                  <a:spcPts val="1000"/>
                </a:spcAft>
                <a:buClr>
                  <a:schemeClr val="accent1"/>
                </a:buClr>
                <a:buSzPct val="100000"/>
                <a:buFont typeface="Segoe UI Semilight" panose="020B0402040204020203" pitchFamily="34" charset="0"/>
                <a:buChar char="+"/>
                <a:defRPr sz="2000" b="0" i="0" kern="1200">
                  <a:solidFill>
                    <a:schemeClr val="tx1"/>
                  </a:solidFill>
                  <a:latin typeface="Segoe UI Semilight" panose="020B0402040204020203" pitchFamily="34" charset="0"/>
                  <a:ea typeface="+mn-ea"/>
                  <a:cs typeface="Segoe UI Semilight" panose="020B0402040204020203" pitchFamily="34" charset="0"/>
                </a:defRPr>
              </a:lvl1pPr>
              <a:lvl2pPr marL="685800" indent="-228600" algn="l" defTabSz="914400" rtl="0" eaLnBrk="1" latinLnBrk="0" hangingPunct="1">
                <a:lnSpc>
                  <a:spcPct val="90000"/>
                </a:lnSpc>
                <a:spcBef>
                  <a:spcPts val="1000"/>
                </a:spcBef>
                <a:spcAft>
                  <a:spcPts val="1000"/>
                </a:spcAft>
                <a:buClr>
                  <a:schemeClr val="accent1"/>
                </a:buClr>
                <a:buSzPct val="80000"/>
                <a:buFont typeface="Segoe UI Semilight" panose="020B0402040204020203" pitchFamily="34" charset="0"/>
                <a:buChar char="+"/>
                <a:defRPr sz="2000" b="0" i="0" kern="1200">
                  <a:solidFill>
                    <a:schemeClr val="tx1"/>
                  </a:solidFill>
                  <a:latin typeface="Segoe UI Semilight" panose="020B0402040204020203" pitchFamily="34" charset="0"/>
                  <a:ea typeface="+mn-ea"/>
                  <a:cs typeface="Segoe UI Semilight" panose="020B0402040204020203" pitchFamily="34" charset="0"/>
                </a:defRPr>
              </a:lvl2pPr>
              <a:lvl3pPr marL="1143000" indent="-228600" algn="l" defTabSz="914400" rtl="0" eaLnBrk="1" latinLnBrk="0" hangingPunct="1">
                <a:lnSpc>
                  <a:spcPct val="90000"/>
                </a:lnSpc>
                <a:spcBef>
                  <a:spcPts val="1000"/>
                </a:spcBef>
                <a:spcAft>
                  <a:spcPts val="1000"/>
                </a:spcAft>
                <a:buClr>
                  <a:schemeClr val="accent1"/>
                </a:buClr>
                <a:buSzPct val="80000"/>
                <a:buFont typeface="Segoe UI Semilight" panose="020B0402040204020203" pitchFamily="34" charset="0"/>
                <a:buChar char="+"/>
                <a:defRPr sz="2000" b="0" i="0" kern="1200">
                  <a:solidFill>
                    <a:schemeClr val="tx1"/>
                  </a:solidFill>
                  <a:latin typeface="Segoe UI Semilight" panose="020B0402040204020203" pitchFamily="34" charset="0"/>
                  <a:ea typeface="+mn-ea"/>
                  <a:cs typeface="Segoe UI Semilight" panose="020B0402040204020203" pitchFamily="34" charset="0"/>
                </a:defRPr>
              </a:lvl3pPr>
              <a:lvl4pPr marL="1600200" indent="-228600" algn="l" defTabSz="914400" rtl="0" eaLnBrk="1" latinLnBrk="0" hangingPunct="1">
                <a:lnSpc>
                  <a:spcPct val="90000"/>
                </a:lnSpc>
                <a:spcBef>
                  <a:spcPts val="1000"/>
                </a:spcBef>
                <a:spcAft>
                  <a:spcPts val="1000"/>
                </a:spcAft>
                <a:buClr>
                  <a:schemeClr val="accent1"/>
                </a:buClr>
                <a:buSzPct val="80000"/>
                <a:buFont typeface="Segoe UI Semilight" panose="020B0402040204020203" pitchFamily="34" charset="0"/>
                <a:buChar char="+"/>
                <a:defRPr sz="2000" b="0" i="0" kern="1200">
                  <a:solidFill>
                    <a:schemeClr val="tx1"/>
                  </a:solidFill>
                  <a:latin typeface="Segoe UI Semilight" panose="020B0402040204020203" pitchFamily="34" charset="0"/>
                  <a:ea typeface="+mn-ea"/>
                  <a:cs typeface="Segoe UI Semilight" panose="020B0402040204020203" pitchFamily="34" charset="0"/>
                </a:defRPr>
              </a:lvl4pPr>
              <a:lvl5pPr marL="2057400" indent="-228600" algn="l" defTabSz="914400" rtl="0" eaLnBrk="1" latinLnBrk="0" hangingPunct="1">
                <a:lnSpc>
                  <a:spcPct val="90000"/>
                </a:lnSpc>
                <a:spcBef>
                  <a:spcPts val="1000"/>
                </a:spcBef>
                <a:spcAft>
                  <a:spcPts val="1000"/>
                </a:spcAft>
                <a:buClr>
                  <a:schemeClr val="accent1"/>
                </a:buClr>
                <a:buSzPct val="80000"/>
                <a:buFont typeface="Segoe UI Semilight" panose="020B0402040204020203" pitchFamily="34" charset="0"/>
                <a:buChar char="+"/>
                <a:defRPr sz="2000" b="0" i="0" kern="1200">
                  <a:solidFill>
                    <a:schemeClr val="tx1"/>
                  </a:solidFill>
                  <a:latin typeface="Segoe UI Semilight" panose="020B0402040204020203" pitchFamily="34" charset="0"/>
                  <a:ea typeface="+mn-ea"/>
                  <a:cs typeface="Segoe UI Semilight" panose="020B04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spcBef>
                  <a:spcPts val="1000"/>
                </a:spcBef>
                <a:spcAft>
                  <a:spcPts val="1000"/>
                </a:spcAft>
                <a:buClr>
                  <a:srgbClr val="005C70"/>
                </a:buClr>
                <a:buSzPct val="100000"/>
                <a:buFont typeface="Segoe UI Semilight" panose="020B0402040204020203" pitchFamily="34" charset="0"/>
                <a:buNone/>
                <a:tabLst/>
                <a:defRPr/>
              </a:pPr>
              <a:r>
                <a:rPr kumimoji="0" lang="en-GB" sz="2400" b="0" i="0" u="none" strike="noStrike" kern="1200" cap="none" spc="0" normalizeH="0" baseline="0" noProof="0">
                  <a:ln>
                    <a:noFill/>
                  </a:ln>
                  <a:solidFill>
                    <a:srgbClr val="005C70"/>
                  </a:solidFill>
                  <a:effectLst/>
                  <a:uLnTx/>
                  <a:uFillTx/>
                  <a:latin typeface="Segoe UI Semilight" panose="020B0402040204020203" pitchFamily="34" charset="0"/>
                  <a:ea typeface="+mn-ea"/>
                  <a:cs typeface="Segoe UI Semilight" panose="020B0402040204020203" pitchFamily="34" charset="0"/>
                </a:rPr>
                <a:t>Timing Of Survey</a:t>
              </a:r>
            </a:p>
          </p:txBody>
        </p:sp>
      </p:grpSp>
      <p:grpSp>
        <p:nvGrpSpPr>
          <p:cNvPr id="22" name="Group 21">
            <a:extLst>
              <a:ext uri="{FF2B5EF4-FFF2-40B4-BE49-F238E27FC236}">
                <a16:creationId xmlns:a16="http://schemas.microsoft.com/office/drawing/2014/main" id="{4BEFEE30-69B7-52E9-ABB0-05B2F4ACD4A8}"/>
              </a:ext>
            </a:extLst>
          </p:cNvPr>
          <p:cNvGrpSpPr/>
          <p:nvPr/>
        </p:nvGrpSpPr>
        <p:grpSpPr>
          <a:xfrm>
            <a:off x="3829801" y="2575436"/>
            <a:ext cx="7615439" cy="785740"/>
            <a:chOff x="3829801" y="2575436"/>
            <a:chExt cx="7615439" cy="785740"/>
          </a:xfrm>
        </p:grpSpPr>
        <p:pic>
          <p:nvPicPr>
            <p:cNvPr id="13" name="Graphic 12" descr="Email with solid fill">
              <a:extLst>
                <a:ext uri="{FF2B5EF4-FFF2-40B4-BE49-F238E27FC236}">
                  <a16:creationId xmlns:a16="http://schemas.microsoft.com/office/drawing/2014/main" id="{FB66BC5C-8579-EF81-A837-8663DD1111B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829801" y="2575436"/>
              <a:ext cx="791451" cy="785740"/>
            </a:xfrm>
            <a:prstGeom prst="rect">
              <a:avLst/>
            </a:prstGeom>
          </p:spPr>
        </p:pic>
        <p:sp>
          <p:nvSpPr>
            <p:cNvPr id="17" name="Content Placeholder 3">
              <a:extLst>
                <a:ext uri="{FF2B5EF4-FFF2-40B4-BE49-F238E27FC236}">
                  <a16:creationId xmlns:a16="http://schemas.microsoft.com/office/drawing/2014/main" id="{1034B041-9BC8-DC57-2C3D-64C3A74B47E3}"/>
                </a:ext>
              </a:extLst>
            </p:cNvPr>
            <p:cNvSpPr txBox="1">
              <a:spLocks/>
            </p:cNvSpPr>
            <p:nvPr/>
          </p:nvSpPr>
          <p:spPr>
            <a:xfrm>
              <a:off x="5019124" y="2616271"/>
              <a:ext cx="6426116" cy="698755"/>
            </a:xfrm>
            <a:prstGeom prst="rect">
              <a:avLst/>
            </a:prstGeom>
            <a:solidFill>
              <a:schemeClr val="bg1"/>
            </a:solidFill>
            <a:ln w="19050">
              <a:solidFill>
                <a:srgbClr val="005C70"/>
              </a:solidFill>
              <a:prstDash val="dash"/>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spcAft>
                  <a:spcPts val="1000"/>
                </a:spcAft>
                <a:buClr>
                  <a:schemeClr val="accent1"/>
                </a:buClr>
                <a:buSzPct val="100000"/>
                <a:buFont typeface="Segoe UI Semilight" panose="020B0402040204020203" pitchFamily="34" charset="0"/>
                <a:buChar char="+"/>
                <a:defRPr sz="2000" b="0" i="0" kern="1200">
                  <a:solidFill>
                    <a:schemeClr val="tx1"/>
                  </a:solidFill>
                  <a:latin typeface="Segoe UI Semilight" panose="020B0402040204020203" pitchFamily="34" charset="0"/>
                  <a:ea typeface="+mn-ea"/>
                  <a:cs typeface="Segoe UI Semilight" panose="020B0402040204020203" pitchFamily="34" charset="0"/>
                </a:defRPr>
              </a:lvl1pPr>
              <a:lvl2pPr marL="685800" indent="-228600" algn="l" defTabSz="914400" rtl="0" eaLnBrk="1" latinLnBrk="0" hangingPunct="1">
                <a:lnSpc>
                  <a:spcPct val="90000"/>
                </a:lnSpc>
                <a:spcBef>
                  <a:spcPts val="1000"/>
                </a:spcBef>
                <a:spcAft>
                  <a:spcPts val="1000"/>
                </a:spcAft>
                <a:buClr>
                  <a:schemeClr val="accent1"/>
                </a:buClr>
                <a:buSzPct val="80000"/>
                <a:buFont typeface="Segoe UI Semilight" panose="020B0402040204020203" pitchFamily="34" charset="0"/>
                <a:buChar char="+"/>
                <a:defRPr sz="2000" b="0" i="0" kern="1200">
                  <a:solidFill>
                    <a:schemeClr val="tx1"/>
                  </a:solidFill>
                  <a:latin typeface="Segoe UI Semilight" panose="020B0402040204020203" pitchFamily="34" charset="0"/>
                  <a:ea typeface="+mn-ea"/>
                  <a:cs typeface="Segoe UI Semilight" panose="020B0402040204020203" pitchFamily="34" charset="0"/>
                </a:defRPr>
              </a:lvl2pPr>
              <a:lvl3pPr marL="1143000" indent="-228600" algn="l" defTabSz="914400" rtl="0" eaLnBrk="1" latinLnBrk="0" hangingPunct="1">
                <a:lnSpc>
                  <a:spcPct val="90000"/>
                </a:lnSpc>
                <a:spcBef>
                  <a:spcPts val="1000"/>
                </a:spcBef>
                <a:spcAft>
                  <a:spcPts val="1000"/>
                </a:spcAft>
                <a:buClr>
                  <a:schemeClr val="accent1"/>
                </a:buClr>
                <a:buSzPct val="80000"/>
                <a:buFont typeface="Segoe UI Semilight" panose="020B0402040204020203" pitchFamily="34" charset="0"/>
                <a:buChar char="+"/>
                <a:defRPr sz="2000" b="0" i="0" kern="1200">
                  <a:solidFill>
                    <a:schemeClr val="tx1"/>
                  </a:solidFill>
                  <a:latin typeface="Segoe UI Semilight" panose="020B0402040204020203" pitchFamily="34" charset="0"/>
                  <a:ea typeface="+mn-ea"/>
                  <a:cs typeface="Segoe UI Semilight" panose="020B0402040204020203" pitchFamily="34" charset="0"/>
                </a:defRPr>
              </a:lvl3pPr>
              <a:lvl4pPr marL="1600200" indent="-228600" algn="l" defTabSz="914400" rtl="0" eaLnBrk="1" latinLnBrk="0" hangingPunct="1">
                <a:lnSpc>
                  <a:spcPct val="90000"/>
                </a:lnSpc>
                <a:spcBef>
                  <a:spcPts val="1000"/>
                </a:spcBef>
                <a:spcAft>
                  <a:spcPts val="1000"/>
                </a:spcAft>
                <a:buClr>
                  <a:schemeClr val="accent1"/>
                </a:buClr>
                <a:buSzPct val="80000"/>
                <a:buFont typeface="Segoe UI Semilight" panose="020B0402040204020203" pitchFamily="34" charset="0"/>
                <a:buChar char="+"/>
                <a:defRPr sz="2000" b="0" i="0" kern="1200">
                  <a:solidFill>
                    <a:schemeClr val="tx1"/>
                  </a:solidFill>
                  <a:latin typeface="Segoe UI Semilight" panose="020B0402040204020203" pitchFamily="34" charset="0"/>
                  <a:ea typeface="+mn-ea"/>
                  <a:cs typeface="Segoe UI Semilight" panose="020B0402040204020203" pitchFamily="34" charset="0"/>
                </a:defRPr>
              </a:lvl4pPr>
              <a:lvl5pPr marL="2057400" indent="-228600" algn="l" defTabSz="914400" rtl="0" eaLnBrk="1" latinLnBrk="0" hangingPunct="1">
                <a:lnSpc>
                  <a:spcPct val="90000"/>
                </a:lnSpc>
                <a:spcBef>
                  <a:spcPts val="1000"/>
                </a:spcBef>
                <a:spcAft>
                  <a:spcPts val="1000"/>
                </a:spcAft>
                <a:buClr>
                  <a:schemeClr val="accent1"/>
                </a:buClr>
                <a:buSzPct val="80000"/>
                <a:buFont typeface="Segoe UI Semilight" panose="020B0402040204020203" pitchFamily="34" charset="0"/>
                <a:buChar char="+"/>
                <a:defRPr sz="2000" b="0" i="0" kern="1200">
                  <a:solidFill>
                    <a:schemeClr val="tx1"/>
                  </a:solidFill>
                  <a:latin typeface="Segoe UI Semilight" panose="020B0402040204020203" pitchFamily="34" charset="0"/>
                  <a:ea typeface="+mn-ea"/>
                  <a:cs typeface="Segoe UI Semilight" panose="020B04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spcBef>
                  <a:spcPts val="1000"/>
                </a:spcBef>
                <a:spcAft>
                  <a:spcPts val="1000"/>
                </a:spcAft>
                <a:buClr>
                  <a:srgbClr val="005C70"/>
                </a:buClr>
                <a:buSzPct val="100000"/>
                <a:buFont typeface="Segoe UI Semilight" panose="020B0402040204020203" pitchFamily="34" charset="0"/>
                <a:buNone/>
                <a:tabLst/>
                <a:defRPr/>
              </a:pPr>
              <a:r>
                <a:rPr kumimoji="0" lang="en-GB" sz="2400" b="0" i="0" u="none" strike="noStrike" kern="1200" cap="none" spc="0" normalizeH="0" baseline="0" noProof="0">
                  <a:ln>
                    <a:noFill/>
                  </a:ln>
                  <a:solidFill>
                    <a:srgbClr val="005C70"/>
                  </a:solidFill>
                  <a:effectLst/>
                  <a:uLnTx/>
                  <a:uFillTx/>
                  <a:latin typeface="Segoe UI Semilight" panose="020B0402040204020203" pitchFamily="34" charset="0"/>
                  <a:ea typeface="+mn-ea"/>
                  <a:cs typeface="Segoe UI Semilight" panose="020B0402040204020203" pitchFamily="34" charset="0"/>
                </a:rPr>
                <a:t>Survey Communication Plan</a:t>
              </a:r>
            </a:p>
          </p:txBody>
        </p:sp>
      </p:grpSp>
      <p:grpSp>
        <p:nvGrpSpPr>
          <p:cNvPr id="23" name="Group 22">
            <a:extLst>
              <a:ext uri="{FF2B5EF4-FFF2-40B4-BE49-F238E27FC236}">
                <a16:creationId xmlns:a16="http://schemas.microsoft.com/office/drawing/2014/main" id="{EA132B83-F3CC-EB3B-7F34-09FB75D0B7E5}"/>
              </a:ext>
            </a:extLst>
          </p:cNvPr>
          <p:cNvGrpSpPr/>
          <p:nvPr/>
        </p:nvGrpSpPr>
        <p:grpSpPr>
          <a:xfrm>
            <a:off x="3850177" y="3555380"/>
            <a:ext cx="7595062" cy="803616"/>
            <a:chOff x="3850177" y="3555380"/>
            <a:chExt cx="7595062" cy="803616"/>
          </a:xfrm>
        </p:grpSpPr>
        <p:pic>
          <p:nvPicPr>
            <p:cNvPr id="14" name="Graphic 13" descr="Target Audience with solid fill">
              <a:extLst>
                <a:ext uri="{FF2B5EF4-FFF2-40B4-BE49-F238E27FC236}">
                  <a16:creationId xmlns:a16="http://schemas.microsoft.com/office/drawing/2014/main" id="{69EB6B4A-16B0-6F11-A5C5-9544B086F16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850177" y="3555380"/>
              <a:ext cx="750698" cy="803616"/>
            </a:xfrm>
            <a:prstGeom prst="rect">
              <a:avLst/>
            </a:prstGeom>
          </p:spPr>
        </p:pic>
        <p:sp>
          <p:nvSpPr>
            <p:cNvPr id="18" name="Content Placeholder 3">
              <a:extLst>
                <a:ext uri="{FF2B5EF4-FFF2-40B4-BE49-F238E27FC236}">
                  <a16:creationId xmlns:a16="http://schemas.microsoft.com/office/drawing/2014/main" id="{61A38ADB-3AF4-D456-D86F-EFAEE9F6D48C}"/>
                </a:ext>
              </a:extLst>
            </p:cNvPr>
            <p:cNvSpPr txBox="1">
              <a:spLocks/>
            </p:cNvSpPr>
            <p:nvPr/>
          </p:nvSpPr>
          <p:spPr>
            <a:xfrm>
              <a:off x="5019123" y="3610951"/>
              <a:ext cx="6426116" cy="698755"/>
            </a:xfrm>
            <a:prstGeom prst="rect">
              <a:avLst/>
            </a:prstGeom>
            <a:solidFill>
              <a:schemeClr val="bg1"/>
            </a:solidFill>
            <a:ln w="19050">
              <a:solidFill>
                <a:srgbClr val="005C70"/>
              </a:solidFill>
              <a:prstDash val="dash"/>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spcAft>
                  <a:spcPts val="1000"/>
                </a:spcAft>
                <a:buClr>
                  <a:schemeClr val="accent1"/>
                </a:buClr>
                <a:buSzPct val="100000"/>
                <a:buFont typeface="Segoe UI Semilight" panose="020B0402040204020203" pitchFamily="34" charset="0"/>
                <a:buChar char="+"/>
                <a:defRPr sz="2000" b="0" i="0" kern="1200">
                  <a:solidFill>
                    <a:schemeClr val="tx1"/>
                  </a:solidFill>
                  <a:latin typeface="Segoe UI Semilight" panose="020B0402040204020203" pitchFamily="34" charset="0"/>
                  <a:ea typeface="+mn-ea"/>
                  <a:cs typeface="Segoe UI Semilight" panose="020B0402040204020203" pitchFamily="34" charset="0"/>
                </a:defRPr>
              </a:lvl1pPr>
              <a:lvl2pPr marL="685800" indent="-228600" algn="l" defTabSz="914400" rtl="0" eaLnBrk="1" latinLnBrk="0" hangingPunct="1">
                <a:lnSpc>
                  <a:spcPct val="90000"/>
                </a:lnSpc>
                <a:spcBef>
                  <a:spcPts val="1000"/>
                </a:spcBef>
                <a:spcAft>
                  <a:spcPts val="1000"/>
                </a:spcAft>
                <a:buClr>
                  <a:schemeClr val="accent1"/>
                </a:buClr>
                <a:buSzPct val="80000"/>
                <a:buFont typeface="Segoe UI Semilight" panose="020B0402040204020203" pitchFamily="34" charset="0"/>
                <a:buChar char="+"/>
                <a:defRPr sz="2000" b="0" i="0" kern="1200">
                  <a:solidFill>
                    <a:schemeClr val="tx1"/>
                  </a:solidFill>
                  <a:latin typeface="Segoe UI Semilight" panose="020B0402040204020203" pitchFamily="34" charset="0"/>
                  <a:ea typeface="+mn-ea"/>
                  <a:cs typeface="Segoe UI Semilight" panose="020B0402040204020203" pitchFamily="34" charset="0"/>
                </a:defRPr>
              </a:lvl2pPr>
              <a:lvl3pPr marL="1143000" indent="-228600" algn="l" defTabSz="914400" rtl="0" eaLnBrk="1" latinLnBrk="0" hangingPunct="1">
                <a:lnSpc>
                  <a:spcPct val="90000"/>
                </a:lnSpc>
                <a:spcBef>
                  <a:spcPts val="1000"/>
                </a:spcBef>
                <a:spcAft>
                  <a:spcPts val="1000"/>
                </a:spcAft>
                <a:buClr>
                  <a:schemeClr val="accent1"/>
                </a:buClr>
                <a:buSzPct val="80000"/>
                <a:buFont typeface="Segoe UI Semilight" panose="020B0402040204020203" pitchFamily="34" charset="0"/>
                <a:buChar char="+"/>
                <a:defRPr sz="2000" b="0" i="0" kern="1200">
                  <a:solidFill>
                    <a:schemeClr val="tx1"/>
                  </a:solidFill>
                  <a:latin typeface="Segoe UI Semilight" panose="020B0402040204020203" pitchFamily="34" charset="0"/>
                  <a:ea typeface="+mn-ea"/>
                  <a:cs typeface="Segoe UI Semilight" panose="020B0402040204020203" pitchFamily="34" charset="0"/>
                </a:defRPr>
              </a:lvl3pPr>
              <a:lvl4pPr marL="1600200" indent="-228600" algn="l" defTabSz="914400" rtl="0" eaLnBrk="1" latinLnBrk="0" hangingPunct="1">
                <a:lnSpc>
                  <a:spcPct val="90000"/>
                </a:lnSpc>
                <a:spcBef>
                  <a:spcPts val="1000"/>
                </a:spcBef>
                <a:spcAft>
                  <a:spcPts val="1000"/>
                </a:spcAft>
                <a:buClr>
                  <a:schemeClr val="accent1"/>
                </a:buClr>
                <a:buSzPct val="80000"/>
                <a:buFont typeface="Segoe UI Semilight" panose="020B0402040204020203" pitchFamily="34" charset="0"/>
                <a:buChar char="+"/>
                <a:defRPr sz="2000" b="0" i="0" kern="1200">
                  <a:solidFill>
                    <a:schemeClr val="tx1"/>
                  </a:solidFill>
                  <a:latin typeface="Segoe UI Semilight" panose="020B0402040204020203" pitchFamily="34" charset="0"/>
                  <a:ea typeface="+mn-ea"/>
                  <a:cs typeface="Segoe UI Semilight" panose="020B0402040204020203" pitchFamily="34" charset="0"/>
                </a:defRPr>
              </a:lvl4pPr>
              <a:lvl5pPr marL="2057400" indent="-228600" algn="l" defTabSz="914400" rtl="0" eaLnBrk="1" latinLnBrk="0" hangingPunct="1">
                <a:lnSpc>
                  <a:spcPct val="90000"/>
                </a:lnSpc>
                <a:spcBef>
                  <a:spcPts val="1000"/>
                </a:spcBef>
                <a:spcAft>
                  <a:spcPts val="1000"/>
                </a:spcAft>
                <a:buClr>
                  <a:schemeClr val="accent1"/>
                </a:buClr>
                <a:buSzPct val="80000"/>
                <a:buFont typeface="Segoe UI Semilight" panose="020B0402040204020203" pitchFamily="34" charset="0"/>
                <a:buChar char="+"/>
                <a:defRPr sz="2000" b="0" i="0" kern="1200">
                  <a:solidFill>
                    <a:schemeClr val="tx1"/>
                  </a:solidFill>
                  <a:latin typeface="Segoe UI Semilight" panose="020B0402040204020203" pitchFamily="34" charset="0"/>
                  <a:ea typeface="+mn-ea"/>
                  <a:cs typeface="Segoe UI Semilight" panose="020B04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spcBef>
                  <a:spcPts val="1000"/>
                </a:spcBef>
                <a:spcAft>
                  <a:spcPts val="1000"/>
                </a:spcAft>
                <a:buClr>
                  <a:srgbClr val="005C70"/>
                </a:buClr>
                <a:buSzPct val="100000"/>
                <a:buFont typeface="Segoe UI Semilight" panose="020B0402040204020203" pitchFamily="34" charset="0"/>
                <a:buNone/>
                <a:tabLst/>
                <a:defRPr/>
              </a:pPr>
              <a:r>
                <a:rPr kumimoji="0" lang="en-GB" sz="2400" b="0" i="0" u="none" strike="noStrike" kern="1200" cap="none" spc="0" normalizeH="0" baseline="0" noProof="0">
                  <a:ln>
                    <a:noFill/>
                  </a:ln>
                  <a:solidFill>
                    <a:srgbClr val="005C70"/>
                  </a:solidFill>
                  <a:effectLst/>
                  <a:uLnTx/>
                  <a:uFillTx/>
                  <a:latin typeface="Segoe UI Semilight" panose="020B0402040204020203" pitchFamily="34" charset="0"/>
                  <a:ea typeface="+mn-ea"/>
                  <a:cs typeface="Segoe UI Semilight" panose="020B0402040204020203" pitchFamily="34" charset="0"/>
                </a:rPr>
                <a:t>Targeted Response Rate Reminders</a:t>
              </a:r>
            </a:p>
          </p:txBody>
        </p:sp>
      </p:grpSp>
      <p:grpSp>
        <p:nvGrpSpPr>
          <p:cNvPr id="24" name="Group 23">
            <a:extLst>
              <a:ext uri="{FF2B5EF4-FFF2-40B4-BE49-F238E27FC236}">
                <a16:creationId xmlns:a16="http://schemas.microsoft.com/office/drawing/2014/main" id="{11C82769-E1C0-34A8-B256-DBD8795B1159}"/>
              </a:ext>
            </a:extLst>
          </p:cNvPr>
          <p:cNvGrpSpPr/>
          <p:nvPr/>
        </p:nvGrpSpPr>
        <p:grpSpPr>
          <a:xfrm>
            <a:off x="3850177" y="4553201"/>
            <a:ext cx="7595063" cy="803616"/>
            <a:chOff x="3850177" y="4553201"/>
            <a:chExt cx="7595063" cy="803616"/>
          </a:xfrm>
        </p:grpSpPr>
        <p:pic>
          <p:nvPicPr>
            <p:cNvPr id="15" name="Graphic 14" descr="Presentation with pie chart with solid fill">
              <a:extLst>
                <a:ext uri="{FF2B5EF4-FFF2-40B4-BE49-F238E27FC236}">
                  <a16:creationId xmlns:a16="http://schemas.microsoft.com/office/drawing/2014/main" id="{CE00CC25-F674-47CF-9292-8414CB1DB1FD}"/>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850177" y="4553201"/>
              <a:ext cx="750698" cy="803616"/>
            </a:xfrm>
            <a:prstGeom prst="rect">
              <a:avLst/>
            </a:prstGeom>
          </p:spPr>
        </p:pic>
        <p:sp>
          <p:nvSpPr>
            <p:cNvPr id="19" name="Content Placeholder 3">
              <a:extLst>
                <a:ext uri="{FF2B5EF4-FFF2-40B4-BE49-F238E27FC236}">
                  <a16:creationId xmlns:a16="http://schemas.microsoft.com/office/drawing/2014/main" id="{59C2A7CD-8E26-BD7B-57BB-1F61B9228819}"/>
                </a:ext>
              </a:extLst>
            </p:cNvPr>
            <p:cNvSpPr txBox="1">
              <a:spLocks/>
            </p:cNvSpPr>
            <p:nvPr/>
          </p:nvSpPr>
          <p:spPr>
            <a:xfrm>
              <a:off x="5019124" y="4605632"/>
              <a:ext cx="6426116" cy="698755"/>
            </a:xfrm>
            <a:prstGeom prst="rect">
              <a:avLst/>
            </a:prstGeom>
            <a:solidFill>
              <a:schemeClr val="bg1"/>
            </a:solidFill>
            <a:ln w="19050">
              <a:solidFill>
                <a:srgbClr val="005C70"/>
              </a:solidFill>
              <a:prstDash val="dash"/>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spcAft>
                  <a:spcPts val="1000"/>
                </a:spcAft>
                <a:buClr>
                  <a:schemeClr val="accent1"/>
                </a:buClr>
                <a:buSzPct val="100000"/>
                <a:buFont typeface="Segoe UI Semilight" panose="020B0402040204020203" pitchFamily="34" charset="0"/>
                <a:buChar char="+"/>
                <a:defRPr sz="2000" b="0" i="0" kern="1200">
                  <a:solidFill>
                    <a:schemeClr val="tx1"/>
                  </a:solidFill>
                  <a:latin typeface="Segoe UI Semilight" panose="020B0402040204020203" pitchFamily="34" charset="0"/>
                  <a:ea typeface="+mn-ea"/>
                  <a:cs typeface="Segoe UI Semilight" panose="020B0402040204020203" pitchFamily="34" charset="0"/>
                </a:defRPr>
              </a:lvl1pPr>
              <a:lvl2pPr marL="685800" indent="-228600" algn="l" defTabSz="914400" rtl="0" eaLnBrk="1" latinLnBrk="0" hangingPunct="1">
                <a:lnSpc>
                  <a:spcPct val="90000"/>
                </a:lnSpc>
                <a:spcBef>
                  <a:spcPts val="1000"/>
                </a:spcBef>
                <a:spcAft>
                  <a:spcPts val="1000"/>
                </a:spcAft>
                <a:buClr>
                  <a:schemeClr val="accent1"/>
                </a:buClr>
                <a:buSzPct val="80000"/>
                <a:buFont typeface="Segoe UI Semilight" panose="020B0402040204020203" pitchFamily="34" charset="0"/>
                <a:buChar char="+"/>
                <a:defRPr sz="2000" b="0" i="0" kern="1200">
                  <a:solidFill>
                    <a:schemeClr val="tx1"/>
                  </a:solidFill>
                  <a:latin typeface="Segoe UI Semilight" panose="020B0402040204020203" pitchFamily="34" charset="0"/>
                  <a:ea typeface="+mn-ea"/>
                  <a:cs typeface="Segoe UI Semilight" panose="020B0402040204020203" pitchFamily="34" charset="0"/>
                </a:defRPr>
              </a:lvl2pPr>
              <a:lvl3pPr marL="1143000" indent="-228600" algn="l" defTabSz="914400" rtl="0" eaLnBrk="1" latinLnBrk="0" hangingPunct="1">
                <a:lnSpc>
                  <a:spcPct val="90000"/>
                </a:lnSpc>
                <a:spcBef>
                  <a:spcPts val="1000"/>
                </a:spcBef>
                <a:spcAft>
                  <a:spcPts val="1000"/>
                </a:spcAft>
                <a:buClr>
                  <a:schemeClr val="accent1"/>
                </a:buClr>
                <a:buSzPct val="80000"/>
                <a:buFont typeface="Segoe UI Semilight" panose="020B0402040204020203" pitchFamily="34" charset="0"/>
                <a:buChar char="+"/>
                <a:defRPr sz="2000" b="0" i="0" kern="1200">
                  <a:solidFill>
                    <a:schemeClr val="tx1"/>
                  </a:solidFill>
                  <a:latin typeface="Segoe UI Semilight" panose="020B0402040204020203" pitchFamily="34" charset="0"/>
                  <a:ea typeface="+mn-ea"/>
                  <a:cs typeface="Segoe UI Semilight" panose="020B0402040204020203" pitchFamily="34" charset="0"/>
                </a:defRPr>
              </a:lvl3pPr>
              <a:lvl4pPr marL="1600200" indent="-228600" algn="l" defTabSz="914400" rtl="0" eaLnBrk="1" latinLnBrk="0" hangingPunct="1">
                <a:lnSpc>
                  <a:spcPct val="90000"/>
                </a:lnSpc>
                <a:spcBef>
                  <a:spcPts val="1000"/>
                </a:spcBef>
                <a:spcAft>
                  <a:spcPts val="1000"/>
                </a:spcAft>
                <a:buClr>
                  <a:schemeClr val="accent1"/>
                </a:buClr>
                <a:buSzPct val="80000"/>
                <a:buFont typeface="Segoe UI Semilight" panose="020B0402040204020203" pitchFamily="34" charset="0"/>
                <a:buChar char="+"/>
                <a:defRPr sz="2000" b="0" i="0" kern="1200">
                  <a:solidFill>
                    <a:schemeClr val="tx1"/>
                  </a:solidFill>
                  <a:latin typeface="Segoe UI Semilight" panose="020B0402040204020203" pitchFamily="34" charset="0"/>
                  <a:ea typeface="+mn-ea"/>
                  <a:cs typeface="Segoe UI Semilight" panose="020B0402040204020203" pitchFamily="34" charset="0"/>
                </a:defRPr>
              </a:lvl4pPr>
              <a:lvl5pPr marL="2057400" indent="-228600" algn="l" defTabSz="914400" rtl="0" eaLnBrk="1" latinLnBrk="0" hangingPunct="1">
                <a:lnSpc>
                  <a:spcPct val="90000"/>
                </a:lnSpc>
                <a:spcBef>
                  <a:spcPts val="1000"/>
                </a:spcBef>
                <a:spcAft>
                  <a:spcPts val="1000"/>
                </a:spcAft>
                <a:buClr>
                  <a:schemeClr val="accent1"/>
                </a:buClr>
                <a:buSzPct val="80000"/>
                <a:buFont typeface="Segoe UI Semilight" panose="020B0402040204020203" pitchFamily="34" charset="0"/>
                <a:buChar char="+"/>
                <a:defRPr sz="2000" b="0" i="0" kern="1200">
                  <a:solidFill>
                    <a:schemeClr val="tx1"/>
                  </a:solidFill>
                  <a:latin typeface="Segoe UI Semilight" panose="020B0402040204020203" pitchFamily="34" charset="0"/>
                  <a:ea typeface="+mn-ea"/>
                  <a:cs typeface="Segoe UI Semilight" panose="020B04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spcBef>
                  <a:spcPts val="1000"/>
                </a:spcBef>
                <a:spcAft>
                  <a:spcPts val="1000"/>
                </a:spcAft>
                <a:buClr>
                  <a:srgbClr val="005C70"/>
                </a:buClr>
                <a:buSzPct val="100000"/>
                <a:buFont typeface="Segoe UI Semilight" panose="020B0402040204020203" pitchFamily="34" charset="0"/>
                <a:buNone/>
                <a:tabLst/>
                <a:defRPr/>
              </a:pPr>
              <a:r>
                <a:rPr kumimoji="0" lang="en-GB" sz="2400" b="0" i="0" u="none" strike="noStrike" kern="1200" cap="none" spc="0" normalizeH="0" baseline="0" noProof="0">
                  <a:ln>
                    <a:noFill/>
                  </a:ln>
                  <a:solidFill>
                    <a:srgbClr val="005C70"/>
                  </a:solidFill>
                  <a:effectLst/>
                  <a:uLnTx/>
                  <a:uFillTx/>
                  <a:latin typeface="Segoe UI Semilight" panose="020B0402040204020203" pitchFamily="34" charset="0"/>
                  <a:ea typeface="+mn-ea"/>
                  <a:cs typeface="Segoe UI Semilight" panose="020B0402040204020203" pitchFamily="34" charset="0"/>
                </a:rPr>
                <a:t>Quantitative &amp; Qualitative Outputs</a:t>
              </a:r>
            </a:p>
          </p:txBody>
        </p:sp>
      </p:grpSp>
      <p:pic>
        <p:nvPicPr>
          <p:cNvPr id="26" name="Picture 6" descr="Logo&#10;&#10;Description automatically generated">
            <a:extLst>
              <a:ext uri="{FF2B5EF4-FFF2-40B4-BE49-F238E27FC236}">
                <a16:creationId xmlns:a16="http://schemas.microsoft.com/office/drawing/2014/main" id="{666702E1-49E8-422E-DE7F-E36755106A44}"/>
              </a:ext>
            </a:extLst>
          </p:cNvPr>
          <p:cNvPicPr>
            <a:picLocks noChangeAspect="1"/>
          </p:cNvPicPr>
          <p:nvPr/>
        </p:nvPicPr>
        <p:blipFill>
          <a:blip r:embed="rId11">
            <a:clrChange>
              <a:clrFrom>
                <a:srgbClr val="FFFFFF"/>
              </a:clrFrom>
              <a:clrTo>
                <a:srgbClr val="FFFFFF">
                  <a:alpha val="0"/>
                </a:srgbClr>
              </a:clrTo>
            </a:clrChange>
          </a:blip>
          <a:stretch>
            <a:fillRect/>
          </a:stretch>
        </p:blipFill>
        <p:spPr>
          <a:xfrm>
            <a:off x="10197950" y="76202"/>
            <a:ext cx="1994050" cy="567010"/>
          </a:xfrm>
          <a:prstGeom prst="rect">
            <a:avLst/>
          </a:prstGeom>
        </p:spPr>
      </p:pic>
    </p:spTree>
    <p:extLst>
      <p:ext uri="{BB962C8B-B14F-4D97-AF65-F5344CB8AC3E}">
        <p14:creationId xmlns:p14="http://schemas.microsoft.com/office/powerpoint/2010/main" val="277310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descr="Presentation with pie chart with solid fill">
            <a:extLst>
              <a:ext uri="{FF2B5EF4-FFF2-40B4-BE49-F238E27FC236}">
                <a16:creationId xmlns:a16="http://schemas.microsoft.com/office/drawing/2014/main" id="{84C53A68-37CD-62AB-889D-19EAAD381EF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531653" y="1085826"/>
            <a:ext cx="1666297" cy="1783757"/>
          </a:xfrm>
          <a:prstGeom prst="rect">
            <a:avLst/>
          </a:prstGeom>
        </p:spPr>
      </p:pic>
      <p:sp>
        <p:nvSpPr>
          <p:cNvPr id="13" name="Rectangle: Rounded Corners 12">
            <a:extLst>
              <a:ext uri="{FF2B5EF4-FFF2-40B4-BE49-F238E27FC236}">
                <a16:creationId xmlns:a16="http://schemas.microsoft.com/office/drawing/2014/main" id="{D3407913-70E8-972A-1377-9B60F10BEC89}"/>
              </a:ext>
            </a:extLst>
          </p:cNvPr>
          <p:cNvSpPr/>
          <p:nvPr/>
        </p:nvSpPr>
        <p:spPr>
          <a:xfrm>
            <a:off x="823270" y="2782371"/>
            <a:ext cx="4225771" cy="2539013"/>
          </a:xfrm>
          <a:prstGeom prst="roundRect">
            <a:avLst/>
          </a:prstGeom>
          <a:solidFill>
            <a:srgbClr val="E4EDEF"/>
          </a:solidFill>
          <a:ln w="76200">
            <a:solidFill>
              <a:srgbClr val="005C7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a:solidFill>
                  <a:srgbClr val="005C70"/>
                </a:solidFill>
              </a:rPr>
              <a:t>Student and Staff Datasets</a:t>
            </a:r>
            <a:br>
              <a:rPr lang="en-GB" sz="2400">
                <a:solidFill>
                  <a:srgbClr val="005C70"/>
                </a:solidFill>
              </a:rPr>
            </a:br>
            <a:endParaRPr lang="en-GB" sz="2400">
              <a:solidFill>
                <a:srgbClr val="005C70"/>
              </a:solidFill>
            </a:endParaRPr>
          </a:p>
          <a:p>
            <a:pPr algn="ctr"/>
            <a:r>
              <a:rPr lang="en-GB" sz="2000">
                <a:solidFill>
                  <a:srgbClr val="005C70"/>
                </a:solidFill>
              </a:rPr>
              <a:t>Issues identified through survey responses are contextualised by our staff and student datasets.</a:t>
            </a:r>
          </a:p>
        </p:txBody>
      </p:sp>
      <p:sp>
        <p:nvSpPr>
          <p:cNvPr id="14" name="Rectangle: Rounded Corners 13">
            <a:extLst>
              <a:ext uri="{FF2B5EF4-FFF2-40B4-BE49-F238E27FC236}">
                <a16:creationId xmlns:a16="http://schemas.microsoft.com/office/drawing/2014/main" id="{D953BFCE-AA85-66A9-2369-979B5A7998A3}"/>
              </a:ext>
            </a:extLst>
          </p:cNvPr>
          <p:cNvSpPr/>
          <p:nvPr/>
        </p:nvSpPr>
        <p:spPr>
          <a:xfrm>
            <a:off x="7113101" y="2782371"/>
            <a:ext cx="4225771" cy="2539013"/>
          </a:xfrm>
          <a:prstGeom prst="roundRect">
            <a:avLst/>
          </a:prstGeom>
          <a:solidFill>
            <a:srgbClr val="E4EDEF"/>
          </a:solidFill>
          <a:ln w="76200">
            <a:solidFill>
              <a:srgbClr val="005C7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a:solidFill>
                  <a:srgbClr val="005C70"/>
                </a:solidFill>
              </a:rPr>
              <a:t>Survey Analysis</a:t>
            </a:r>
            <a:br>
              <a:rPr lang="en-GB" sz="2400">
                <a:solidFill>
                  <a:srgbClr val="005C70"/>
                </a:solidFill>
              </a:rPr>
            </a:br>
            <a:endParaRPr lang="en-GB" sz="2400">
              <a:solidFill>
                <a:srgbClr val="005C70"/>
              </a:solidFill>
            </a:endParaRPr>
          </a:p>
          <a:p>
            <a:pPr algn="ctr"/>
            <a:r>
              <a:rPr lang="en-GB" sz="2000">
                <a:solidFill>
                  <a:srgbClr val="005C70"/>
                </a:solidFill>
              </a:rPr>
              <a:t>Issues prevalent in analysis of our datasets are contextualised by analysis of survey responses and free-text.</a:t>
            </a:r>
          </a:p>
        </p:txBody>
      </p:sp>
      <p:sp>
        <p:nvSpPr>
          <p:cNvPr id="15" name="TextBox 14">
            <a:extLst>
              <a:ext uri="{FF2B5EF4-FFF2-40B4-BE49-F238E27FC236}">
                <a16:creationId xmlns:a16="http://schemas.microsoft.com/office/drawing/2014/main" id="{40C1D130-49BD-8754-C22E-1CAFC92AA05B}"/>
              </a:ext>
            </a:extLst>
          </p:cNvPr>
          <p:cNvSpPr txBox="1"/>
          <p:nvPr/>
        </p:nvSpPr>
        <p:spPr>
          <a:xfrm>
            <a:off x="5239541" y="2943882"/>
            <a:ext cx="1683056" cy="2215991"/>
          </a:xfrm>
          <a:prstGeom prst="rect">
            <a:avLst/>
          </a:prstGeom>
          <a:noFill/>
        </p:spPr>
        <p:txBody>
          <a:bodyPr wrap="square">
            <a:spAutoFit/>
          </a:bodyPr>
          <a:lstStyle/>
          <a:p>
            <a:r>
              <a:rPr lang="en-GB" sz="13800" b="1" i="0">
                <a:solidFill>
                  <a:schemeClr val="accent1"/>
                </a:solidFill>
                <a:effectLst/>
                <a:latin typeface="arial" panose="020B0604020202020204" pitchFamily="34" charset="0"/>
              </a:rPr>
              <a:t>⇌</a:t>
            </a:r>
            <a:endParaRPr lang="en-GB" sz="13800" b="1">
              <a:solidFill>
                <a:schemeClr val="accent1"/>
              </a:solidFill>
            </a:endParaRPr>
          </a:p>
        </p:txBody>
      </p:sp>
      <p:pic>
        <p:nvPicPr>
          <p:cNvPr id="10" name="Content Placeholder 9" descr="Document with solid fill">
            <a:extLst>
              <a:ext uri="{FF2B5EF4-FFF2-40B4-BE49-F238E27FC236}">
                <a16:creationId xmlns:a16="http://schemas.microsoft.com/office/drawing/2014/main" id="{318621A9-B063-47E1-2E40-85F7F177EE91}"/>
              </a:ext>
            </a:extLst>
          </p:cNvPr>
          <p:cNvPicPr>
            <a:picLocks noGrp="1" noChangeAspect="1"/>
          </p:cNvPicPr>
          <p:nvPr>
            <p:ph idx="1"/>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03006" y="1144557"/>
            <a:ext cx="1666297" cy="1666297"/>
          </a:xfrm>
        </p:spPr>
      </p:pic>
      <p:pic>
        <p:nvPicPr>
          <p:cNvPr id="17" name="Picture 6" descr="Logo&#10;&#10;Description automatically generated">
            <a:extLst>
              <a:ext uri="{FF2B5EF4-FFF2-40B4-BE49-F238E27FC236}">
                <a16:creationId xmlns:a16="http://schemas.microsoft.com/office/drawing/2014/main" id="{24403779-D142-7E23-969C-BDCD9624069F}"/>
              </a:ext>
            </a:extLst>
          </p:cNvPr>
          <p:cNvPicPr>
            <a:picLocks noChangeAspect="1"/>
          </p:cNvPicPr>
          <p:nvPr/>
        </p:nvPicPr>
        <p:blipFill>
          <a:blip r:embed="rId7"/>
          <a:stretch>
            <a:fillRect/>
          </a:stretch>
        </p:blipFill>
        <p:spPr>
          <a:xfrm>
            <a:off x="10197950" y="76202"/>
            <a:ext cx="1994050" cy="567010"/>
          </a:xfrm>
          <a:prstGeom prst="rect">
            <a:avLst/>
          </a:prstGeom>
        </p:spPr>
      </p:pic>
    </p:spTree>
    <p:extLst>
      <p:ext uri="{BB962C8B-B14F-4D97-AF65-F5344CB8AC3E}">
        <p14:creationId xmlns:p14="http://schemas.microsoft.com/office/powerpoint/2010/main" val="2148043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70023-575E-C244-4517-4766239E4FA1}"/>
              </a:ext>
            </a:extLst>
          </p:cNvPr>
          <p:cNvSpPr>
            <a:spLocks noGrp="1"/>
          </p:cNvSpPr>
          <p:nvPr>
            <p:ph type="title"/>
          </p:nvPr>
        </p:nvSpPr>
        <p:spPr>
          <a:xfrm>
            <a:off x="262054" y="244320"/>
            <a:ext cx="10515600" cy="1455388"/>
          </a:xfrm>
        </p:spPr>
        <p:txBody>
          <a:bodyPr>
            <a:normAutofit fontScale="90000"/>
          </a:bodyPr>
          <a:lstStyle/>
          <a:p>
            <a:r>
              <a:rPr lang="en-GB">
                <a:cs typeface="Calibri Light"/>
              </a:rPr>
              <a:t>Automating for the future! One tool fits all student data needs?</a:t>
            </a:r>
            <a:br>
              <a:rPr lang="en-GB">
                <a:cs typeface="Calibri Light"/>
              </a:rPr>
            </a:br>
            <a:endParaRPr lang="en-GB"/>
          </a:p>
        </p:txBody>
      </p:sp>
      <p:graphicFrame>
        <p:nvGraphicFramePr>
          <p:cNvPr id="691" name="Diagram 691">
            <a:extLst>
              <a:ext uri="{FF2B5EF4-FFF2-40B4-BE49-F238E27FC236}">
                <a16:creationId xmlns:a16="http://schemas.microsoft.com/office/drawing/2014/main" id="{3B59D249-6A62-7C33-D60F-BB79B24A3C51}"/>
              </a:ext>
            </a:extLst>
          </p:cNvPr>
          <p:cNvGraphicFramePr/>
          <p:nvPr/>
        </p:nvGraphicFramePr>
        <p:xfrm>
          <a:off x="295171" y="706090"/>
          <a:ext cx="11601657" cy="48556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20" name="TextBox 1219">
            <a:extLst>
              <a:ext uri="{FF2B5EF4-FFF2-40B4-BE49-F238E27FC236}">
                <a16:creationId xmlns:a16="http://schemas.microsoft.com/office/drawing/2014/main" id="{D8F2DBF5-BDF5-BF53-124E-ECCA62C8805D}"/>
              </a:ext>
            </a:extLst>
          </p:cNvPr>
          <p:cNvSpPr txBox="1"/>
          <p:nvPr/>
        </p:nvSpPr>
        <p:spPr>
          <a:xfrm>
            <a:off x="1289825" y="4399725"/>
            <a:ext cx="6003860" cy="184665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b="1">
                <a:cs typeface="Calibri"/>
              </a:rPr>
              <a:t>Athena Swan </a:t>
            </a:r>
            <a:r>
              <a:rPr lang="en-GB">
                <a:cs typeface="Calibri"/>
              </a:rPr>
              <a:t>Institutional and School based:</a:t>
            </a:r>
          </a:p>
          <a:p>
            <a:pPr marL="285750" indent="-285750">
              <a:buFont typeface="Calibri"/>
              <a:buChar char="-"/>
            </a:pPr>
            <a:r>
              <a:rPr lang="en-GB">
                <a:cs typeface="Calibri"/>
              </a:rPr>
              <a:t>Surveys for interim Awards</a:t>
            </a:r>
          </a:p>
          <a:p>
            <a:pPr marL="285750" indent="-285750">
              <a:buFont typeface="Calibri"/>
              <a:buChar char="-"/>
            </a:pPr>
            <a:r>
              <a:rPr lang="en-GB">
                <a:cs typeface="Calibri"/>
              </a:rPr>
              <a:t>Data collection for interim awards</a:t>
            </a:r>
          </a:p>
          <a:p>
            <a:pPr marL="285750" indent="-285750">
              <a:buFont typeface="Calibri"/>
              <a:buChar char="-"/>
            </a:pPr>
            <a:r>
              <a:rPr lang="en-GB">
                <a:cs typeface="Calibri"/>
              </a:rPr>
              <a:t>Surveys for new Bronze and Silver awards</a:t>
            </a:r>
          </a:p>
          <a:p>
            <a:pPr marL="285750" indent="-285750">
              <a:buFont typeface="Calibri"/>
              <a:buChar char="-"/>
            </a:pPr>
            <a:r>
              <a:rPr lang="en-GB">
                <a:cs typeface="Calibri"/>
              </a:rPr>
              <a:t>Data collection for new Bronze and Silver awards</a:t>
            </a:r>
          </a:p>
          <a:p>
            <a:pPr marL="285750" indent="-285750">
              <a:buFont typeface="Calibri"/>
              <a:buChar char="-"/>
            </a:pPr>
            <a:endParaRPr lang="en-GB">
              <a:cs typeface="Calibri"/>
            </a:endParaRPr>
          </a:p>
        </p:txBody>
      </p:sp>
    </p:spTree>
    <p:extLst>
      <p:ext uri="{BB962C8B-B14F-4D97-AF65-F5344CB8AC3E}">
        <p14:creationId xmlns:p14="http://schemas.microsoft.com/office/powerpoint/2010/main" val="34688069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70023-575E-C244-4517-4766239E4FA1}"/>
              </a:ext>
            </a:extLst>
          </p:cNvPr>
          <p:cNvSpPr>
            <a:spLocks noGrp="1"/>
          </p:cNvSpPr>
          <p:nvPr>
            <p:ph type="title"/>
          </p:nvPr>
        </p:nvSpPr>
        <p:spPr>
          <a:xfrm>
            <a:off x="229781" y="264662"/>
            <a:ext cx="10515600" cy="535685"/>
          </a:xfrm>
        </p:spPr>
        <p:txBody>
          <a:bodyPr>
            <a:normAutofit fontScale="90000"/>
          </a:bodyPr>
          <a:lstStyle/>
          <a:p>
            <a:r>
              <a:rPr lang="en-GB">
                <a:cs typeface="Calibri Light"/>
              </a:rPr>
              <a:t>Aims of producing a universal EDI data hub</a:t>
            </a:r>
            <a:endParaRPr lang="en-GB"/>
          </a:p>
        </p:txBody>
      </p:sp>
      <p:sp>
        <p:nvSpPr>
          <p:cNvPr id="3" name="TextBox 2">
            <a:extLst>
              <a:ext uri="{FF2B5EF4-FFF2-40B4-BE49-F238E27FC236}">
                <a16:creationId xmlns:a16="http://schemas.microsoft.com/office/drawing/2014/main" id="{AAC5117E-DAAB-4C2D-B460-1930BE5D7615}"/>
              </a:ext>
            </a:extLst>
          </p:cNvPr>
          <p:cNvSpPr txBox="1"/>
          <p:nvPr/>
        </p:nvSpPr>
        <p:spPr>
          <a:xfrm>
            <a:off x="527001" y="1226371"/>
            <a:ext cx="6334951" cy="3539430"/>
          </a:xfrm>
          <a:prstGeom prst="rect">
            <a:avLst/>
          </a:prstGeom>
          <a:noFill/>
        </p:spPr>
        <p:txBody>
          <a:bodyPr wrap="square" rtlCol="0">
            <a:spAutoFit/>
          </a:bodyPr>
          <a:lstStyle/>
          <a:p>
            <a:pPr marL="285750" indent="-285750">
              <a:buFont typeface="Arial" panose="020B0604020202020204" pitchFamily="34" charset="0"/>
              <a:buChar char="•"/>
            </a:pPr>
            <a:r>
              <a:rPr lang="en-GB" sz="2800"/>
              <a:t>One version of the truth!</a:t>
            </a:r>
          </a:p>
          <a:p>
            <a:pPr marL="285750" indent="-285750">
              <a:buFont typeface="Arial" panose="020B0604020202020204" pitchFamily="34" charset="0"/>
              <a:buChar char="•"/>
            </a:pPr>
            <a:r>
              <a:rPr lang="en-GB" sz="2800"/>
              <a:t>Consistency</a:t>
            </a:r>
          </a:p>
          <a:p>
            <a:pPr marL="285750" indent="-285750">
              <a:buFont typeface="Arial" panose="020B0604020202020204" pitchFamily="34" charset="0"/>
              <a:buChar char="•"/>
            </a:pPr>
            <a:r>
              <a:rPr lang="en-GB" sz="2800"/>
              <a:t>Self service to cut down on data requests</a:t>
            </a:r>
          </a:p>
          <a:p>
            <a:pPr marL="285750" indent="-285750">
              <a:buFont typeface="Arial" panose="020B0604020202020204" pitchFamily="34" charset="0"/>
              <a:buChar char="•"/>
            </a:pPr>
            <a:r>
              <a:rPr lang="en-GB" sz="2800"/>
              <a:t>Save resource and increase efficiency</a:t>
            </a:r>
          </a:p>
          <a:p>
            <a:pPr marL="285750" indent="-285750">
              <a:buFont typeface="Arial" panose="020B0604020202020204" pitchFamily="34" charset="0"/>
              <a:buChar char="•"/>
            </a:pPr>
            <a:r>
              <a:rPr lang="en-GB" sz="2800"/>
              <a:t>Build a better internal understanding of our profile</a:t>
            </a:r>
          </a:p>
          <a:p>
            <a:endParaRPr lang="en-GB" sz="2800"/>
          </a:p>
        </p:txBody>
      </p:sp>
      <p:pic>
        <p:nvPicPr>
          <p:cNvPr id="5" name="Picture 4">
            <a:extLst>
              <a:ext uri="{FF2B5EF4-FFF2-40B4-BE49-F238E27FC236}">
                <a16:creationId xmlns:a16="http://schemas.microsoft.com/office/drawing/2014/main" id="{8CA7D26D-F6E9-486A-BC58-4CE86A221A7B}"/>
              </a:ext>
            </a:extLst>
          </p:cNvPr>
          <p:cNvPicPr>
            <a:picLocks noChangeAspect="1"/>
          </p:cNvPicPr>
          <p:nvPr/>
        </p:nvPicPr>
        <p:blipFill>
          <a:blip r:embed="rId3"/>
          <a:stretch>
            <a:fillRect/>
          </a:stretch>
        </p:blipFill>
        <p:spPr>
          <a:xfrm>
            <a:off x="7610789" y="3992546"/>
            <a:ext cx="4054210" cy="2332949"/>
          </a:xfrm>
          <a:prstGeom prst="rect">
            <a:avLst/>
          </a:prstGeom>
        </p:spPr>
      </p:pic>
      <p:pic>
        <p:nvPicPr>
          <p:cNvPr id="7" name="Picture 6">
            <a:extLst>
              <a:ext uri="{FF2B5EF4-FFF2-40B4-BE49-F238E27FC236}">
                <a16:creationId xmlns:a16="http://schemas.microsoft.com/office/drawing/2014/main" id="{7E71603A-DCBC-4097-ABD6-624E22D191BE}"/>
              </a:ext>
            </a:extLst>
          </p:cNvPr>
          <p:cNvPicPr>
            <a:picLocks noChangeAspect="1"/>
          </p:cNvPicPr>
          <p:nvPr/>
        </p:nvPicPr>
        <p:blipFill>
          <a:blip r:embed="rId4"/>
          <a:stretch>
            <a:fillRect/>
          </a:stretch>
        </p:blipFill>
        <p:spPr>
          <a:xfrm>
            <a:off x="7610789" y="1032692"/>
            <a:ext cx="4054210" cy="2288438"/>
          </a:xfrm>
          <a:prstGeom prst="rect">
            <a:avLst/>
          </a:prstGeom>
        </p:spPr>
      </p:pic>
      <p:pic>
        <p:nvPicPr>
          <p:cNvPr id="4" name="Picture 6" descr="Logo&#10;&#10;Description automatically generated">
            <a:extLst>
              <a:ext uri="{FF2B5EF4-FFF2-40B4-BE49-F238E27FC236}">
                <a16:creationId xmlns:a16="http://schemas.microsoft.com/office/drawing/2014/main" id="{BE4B4C43-68BC-F241-4E21-2D689932ECF4}"/>
              </a:ext>
            </a:extLst>
          </p:cNvPr>
          <p:cNvPicPr>
            <a:picLocks noChangeAspect="1"/>
          </p:cNvPicPr>
          <p:nvPr/>
        </p:nvPicPr>
        <p:blipFill>
          <a:blip r:embed="rId5"/>
          <a:stretch>
            <a:fillRect/>
          </a:stretch>
        </p:blipFill>
        <p:spPr>
          <a:xfrm>
            <a:off x="10197950" y="76202"/>
            <a:ext cx="1994050" cy="567010"/>
          </a:xfrm>
          <a:prstGeom prst="rect">
            <a:avLst/>
          </a:prstGeom>
        </p:spPr>
      </p:pic>
    </p:spTree>
    <p:extLst>
      <p:ext uri="{BB962C8B-B14F-4D97-AF65-F5344CB8AC3E}">
        <p14:creationId xmlns:p14="http://schemas.microsoft.com/office/powerpoint/2010/main" val="296045061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54b6d94-e8c4-49da-a979-9242fd65d88a">
      <Terms xmlns="http://schemas.microsoft.com/office/infopath/2007/PartnerControls"/>
    </lcf76f155ced4ddcb4097134ff3c332f>
    <TaxCatchAll xmlns="b2b3b332-7c05-4c9e-ac88-8c84810ea636" xsi:nil="true"/>
    <SharedWithUsers xmlns="90385aca-c051-4920-a543-a58a9099ea41">
      <UserInfo>
        <DisplayName>Catherine Ramshaw</DisplayName>
        <AccountId>31</AccountId>
        <AccountType/>
      </UserInfo>
    </SharedWithUsers>
    <MediaLengthInSeconds xmlns="054b6d94-e8c4-49da-a979-9242fd65d88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F212BEED14A7E4F9DACB66556D25188" ma:contentTypeVersion="18" ma:contentTypeDescription="Create a new document." ma:contentTypeScope="" ma:versionID="2029e520c3dd24b5704920f9d6eb5f7c">
  <xsd:schema xmlns:xsd="http://www.w3.org/2001/XMLSchema" xmlns:xs="http://www.w3.org/2001/XMLSchema" xmlns:p="http://schemas.microsoft.com/office/2006/metadata/properties" xmlns:ns2="054b6d94-e8c4-49da-a979-9242fd65d88a" xmlns:ns3="b2b3b332-7c05-4c9e-ac88-8c84810ea636" xmlns:ns4="90385aca-c051-4920-a543-a58a9099ea41" targetNamespace="http://schemas.microsoft.com/office/2006/metadata/properties" ma:root="true" ma:fieldsID="0a7069ab90841388829b31b285dc43b3" ns2:_="" ns3:_="" ns4:_="">
    <xsd:import namespace="054b6d94-e8c4-49da-a979-9242fd65d88a"/>
    <xsd:import namespace="b2b3b332-7c05-4c9e-ac88-8c84810ea636"/>
    <xsd:import namespace="90385aca-c051-4920-a543-a58a9099ea4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4:SharedWithUsers" minOccurs="0"/>
                <xsd:element ref="ns4:SharedWithDetails" minOccurs="0"/>
                <xsd:element ref="ns2:MediaServiceLocatio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4b6d94-e8c4-49da-a979-9242fd65d8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3620fc26-8289-4c02-81ef-e580eda00c72"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internalName="MediaServiceLocatio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2b3b332-7c05-4c9e-ac88-8c84810ea636"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5da542d6-b093-448f-bee7-e5e5f054a4b1}" ma:internalName="TaxCatchAll" ma:showField="CatchAllData" ma:web="90385aca-c051-4920-a543-a58a9099ea4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0385aca-c051-4920-a543-a58a9099ea41"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E7C4937-7AC8-441E-8B10-667710968C79}">
  <ds:schemaRefs>
    <ds:schemaRef ds:uri="70be6b0b-09da-4127-b0b8-496bd798b96e"/>
    <ds:schemaRef ds:uri="http://schemas.microsoft.com/office/2006/documentManagement/types"/>
    <ds:schemaRef ds:uri="http://purl.org/dc/terms/"/>
    <ds:schemaRef ds:uri="0aa71d7a-c85d-40d3-8011-10b2e3f89089"/>
    <ds:schemaRef ds:uri="http://schemas.microsoft.com/office/infopath/2007/PartnerControls"/>
    <ds:schemaRef ds:uri="http://purl.org/dc/elements/1.1/"/>
    <ds:schemaRef ds:uri="http://schemas.openxmlformats.org/package/2006/metadata/core-properties"/>
    <ds:schemaRef ds:uri="b2b3b332-7c05-4c9e-ac88-8c84810ea636"/>
    <ds:schemaRef ds:uri="http://schemas.microsoft.com/office/2006/metadata/properties"/>
    <ds:schemaRef ds:uri="http://www.w3.org/XML/1998/namespace"/>
    <ds:schemaRef ds:uri="http://purl.org/dc/dcmitype/"/>
    <ds:schemaRef ds:uri="054b6d94-e8c4-49da-a979-9242fd65d88a"/>
    <ds:schemaRef ds:uri="90385aca-c051-4920-a543-a58a9099ea41"/>
  </ds:schemaRefs>
</ds:datastoreItem>
</file>

<file path=customXml/itemProps2.xml><?xml version="1.0" encoding="utf-8"?>
<ds:datastoreItem xmlns:ds="http://schemas.openxmlformats.org/officeDocument/2006/customXml" ds:itemID="{239AD49C-BEF9-44C9-B7A9-55EF23FE7A1E}">
  <ds:schemaRefs>
    <ds:schemaRef ds:uri="http://schemas.microsoft.com/sharepoint/v3/contenttype/forms"/>
  </ds:schemaRefs>
</ds:datastoreItem>
</file>

<file path=customXml/itemProps3.xml><?xml version="1.0" encoding="utf-8"?>
<ds:datastoreItem xmlns:ds="http://schemas.openxmlformats.org/officeDocument/2006/customXml" ds:itemID="{A4B29E39-C3A6-43E9-A273-F10D60FD36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54b6d94-e8c4-49da-a979-9242fd65d88a"/>
    <ds:schemaRef ds:uri="b2b3b332-7c05-4c9e-ac88-8c84810ea636"/>
    <ds:schemaRef ds:uri="90385aca-c051-4920-a543-a58a9099ea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2555</Words>
  <Application>Microsoft Office PowerPoint</Application>
  <PresentationFormat>Widescreen</PresentationFormat>
  <Paragraphs>168</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Equality Charter Frameworks: Institutional data and analysis</vt:lpstr>
      <vt:lpstr>PowerPoint Presentation</vt:lpstr>
      <vt:lpstr>Data collation </vt:lpstr>
      <vt:lpstr>Data analysis </vt:lpstr>
      <vt:lpstr>Datasets and Benchmarking</vt:lpstr>
      <vt:lpstr>Departmental and Institutional Staff Surveys</vt:lpstr>
      <vt:lpstr>PowerPoint Presentation</vt:lpstr>
      <vt:lpstr>Automating for the future! One tool fits all student data needs? </vt:lpstr>
      <vt:lpstr>Aims of producing a universal EDI data hub</vt:lpstr>
      <vt:lpstr>Major considerations for a self service tool</vt:lpstr>
      <vt:lpstr>Athena Swan and Charter Marks at The University of Brighton to summarise!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Kieran Kelly</cp:lastModifiedBy>
  <cp:revision>2</cp:revision>
  <dcterms:created xsi:type="dcterms:W3CDTF">2023-02-13T14:58:27Z</dcterms:created>
  <dcterms:modified xsi:type="dcterms:W3CDTF">2025-11-19T10:30:18Z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0x0101004F212BEED14A7E4F9DACB66556D25188</vt:lpwstr>
  </property>
  <property fmtid="{D5CDD505-2E9C-101B-9397-08002B2CF9AE}" pid="3" name="MediaServiceImageTags">
    <vt:lpwstr/>
  </property>
  <property fmtid="{D5CDD505-2E9C-101B-9397-08002B2CF9AE}" pid="4" name="SharedWithUsers">
    <vt:lpwstr>864;#Catherine Ramshaw</vt:lpwstr>
  </property>
  <property fmtid="{D5CDD505-2E9C-101B-9397-08002B2CF9AE}" pid="5" name="lcf76f155ced4ddcb4097134ff3c332f">
    <vt:lpwstr/>
  </property>
  <property fmtid="{D5CDD505-2E9C-101B-9397-08002B2CF9AE}" pid="6" name="TaxCatchAll">
    <vt:lpwstr/>
  </property>
  <property fmtid="{D5CDD505-2E9C-101B-9397-08002B2CF9AE}" pid="7" name="Order">
    <vt:r8>5914200</vt:r8>
  </property>
  <property fmtid="{D5CDD505-2E9C-101B-9397-08002B2CF9AE}" pid="8" name="xd_Signature">
    <vt:bool>false</vt:bool>
  </property>
  <property fmtid="{D5CDD505-2E9C-101B-9397-08002B2CF9AE}" pid="9" name="xd_ProgID">
    <vt:lpwstr/>
  </property>
  <property fmtid="{D5CDD505-2E9C-101B-9397-08002B2CF9AE}" pid="10" name="TriggerFlowInfo">
    <vt:lpwstr/>
  </property>
  <property fmtid="{D5CDD505-2E9C-101B-9397-08002B2CF9AE}" pid="11" name="_SourceUrl">
    <vt:lpwstr/>
  </property>
  <property fmtid="{D5CDD505-2E9C-101B-9397-08002B2CF9AE}" pid="12" name="_SharedFileIndex">
    <vt:lpwstr/>
  </property>
  <property fmtid="{D5CDD505-2E9C-101B-9397-08002B2CF9AE}" pid="13" name="ComplianceAssetId">
    <vt:lpwstr/>
  </property>
  <property fmtid="{D5CDD505-2E9C-101B-9397-08002B2CF9AE}" pid="14" name="TemplateUrl">
    <vt:lpwstr/>
  </property>
  <property fmtid="{D5CDD505-2E9C-101B-9397-08002B2CF9AE}" pid="15" name="_ExtendedDescription">
    <vt:lpwstr/>
  </property>
</Properties>
</file>