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1.xml" ContentType="application/vnd.openxmlformats-officedocument.themeOverr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2.xml" ContentType="application/vnd.openxmlformats-officedocument.themeOverr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3.xml" ContentType="application/vnd.openxmlformats-officedocument.themeOverr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4.xml" ContentType="application/vnd.openxmlformats-officedocument.themeOverr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5.xml" ContentType="application/vnd.openxmlformats-officedocument.themeOverr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theme/themeOverride6.xml" ContentType="application/vnd.openxmlformats-officedocument.themeOverr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theme/themeOverride7.xml" ContentType="application/vnd.openxmlformats-officedocument.themeOverr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theme/themeOverride8.xml" ContentType="application/vnd.openxmlformats-officedocument.themeOverr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theme/themeOverride9.xml" ContentType="application/vnd.openxmlformats-officedocument.themeOverrid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theme/themeOverride10.xml" ContentType="application/vnd.openxmlformats-officedocument.themeOverrid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theme/themeOverride11.xml" ContentType="application/vnd.openxmlformats-officedocument.themeOverrid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theme/themeOverride12.xml" ContentType="application/vnd.openxmlformats-officedocument.themeOverrid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theme/themeOverride13.xml" ContentType="application/vnd.openxmlformats-officedocument.themeOverrid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theme/themeOverride14.xml" ContentType="application/vnd.openxmlformats-officedocument.themeOverrid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theme/themeOverride15.xml" ContentType="application/vnd.openxmlformats-officedocument.themeOverrid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theme/themeOverride16.xml" ContentType="application/vnd.openxmlformats-officedocument.themeOverride+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theme/themeOverride17.xml" ContentType="application/vnd.openxmlformats-officedocument.themeOverride+xml"/>
  <Override PartName="/ppt/charts/chart26.xml" ContentType="application/vnd.openxmlformats-officedocument.drawingml.chart+xml"/>
  <Override PartName="/ppt/charts/style26.xml" ContentType="application/vnd.ms-office.chartstyle+xml"/>
  <Override PartName="/ppt/charts/colors26.xml" ContentType="application/vnd.ms-office.chartcolorstyle+xml"/>
  <Override PartName="/ppt/theme/themeOverride18.xml" ContentType="application/vnd.openxmlformats-officedocument.themeOverride+xml"/>
  <Override PartName="/ppt/charts/chart27.xml" ContentType="application/vnd.openxmlformats-officedocument.drawingml.chart+xml"/>
  <Override PartName="/ppt/charts/style27.xml" ContentType="application/vnd.ms-office.chartstyle+xml"/>
  <Override PartName="/ppt/charts/colors27.xml" ContentType="application/vnd.ms-office.chartcolorstyle+xml"/>
  <Override PartName="/ppt/theme/themeOverride19.xml" ContentType="application/vnd.openxmlformats-officedocument.themeOverride+xml"/>
  <Override PartName="/ppt/charts/chart28.xml" ContentType="application/vnd.openxmlformats-officedocument.drawingml.chart+xml"/>
  <Override PartName="/ppt/charts/style28.xml" ContentType="application/vnd.ms-office.chartstyle+xml"/>
  <Override PartName="/ppt/charts/colors28.xml" ContentType="application/vnd.ms-office.chartcolorstyle+xml"/>
  <Override PartName="/ppt/theme/themeOverride20.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1" r:id="rId4"/>
  </p:sldMasterIdLst>
  <p:sldIdLst>
    <p:sldId id="274" r:id="rId5"/>
    <p:sldId id="278" r:id="rId6"/>
    <p:sldId id="279" r:id="rId7"/>
    <p:sldId id="281" r:id="rId8"/>
    <p:sldId id="282" r:id="rId9"/>
    <p:sldId id="283" r:id="rId10"/>
  </p:sldIdLst>
  <p:sldSz cx="42803763" cy="30275213"/>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How to use this template" id="{B440EADA-EB6C-41D1-BDB1-DE3A5874F4E6}">
          <p14:sldIdLst>
            <p14:sldId id="274"/>
            <p14:sldId id="278"/>
            <p14:sldId id="279"/>
            <p14:sldId id="281"/>
            <p14:sldId id="282"/>
            <p14:sldId id="283"/>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6600"/>
    <a:srgbClr val="A98DD1"/>
    <a:srgbClr val="BBA5DB"/>
    <a:srgbClr val="CDBDE5"/>
    <a:srgbClr val="BFBFBF"/>
    <a:srgbClr val="015C7A"/>
    <a:srgbClr val="3A9BBB"/>
    <a:srgbClr val="4DCFFA"/>
    <a:srgbClr val="02BCFA"/>
    <a:srgbClr val="08C4C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153" autoAdjust="0"/>
    <p:restoredTop sz="96357" autoAdjust="0"/>
  </p:normalViewPr>
  <p:slideViewPr>
    <p:cSldViewPr snapToGrid="0">
      <p:cViewPr varScale="1">
        <p:scale>
          <a:sx n="26" d="100"/>
          <a:sy n="26" d="100"/>
        </p:scale>
        <p:origin x="1854" y="168"/>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presProps" Target="presProps.xml"/><Relationship Id="rId5" Type="http://schemas.openxmlformats.org/officeDocument/2006/relationships/slide" Target="slides/slid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file:///G:\Shared%20drives\Institutional%20Research\Projects\Surveys\Student%20Engagement\ISSE%202022\Results\Reports\ISSE_Programme%20Area%20Report%202022%20-%20UCD_MMG.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oleObject" Target="file:///G:\Shared%20drives\Institutional%20Research\Projects\Surveys\Student%20Engagement\ISSE%202022\Results\Reports\ISSE_Programme%20Area%20Report%202022%20-%20UCD_MMG.xlsx" TargetMode="External"/></Relationships>
</file>

<file path=ppt/charts/_rels/chart11.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oleObject" Target="file:///G:\Shared%20drives\Institutional%20Research\Projects\Surveys\Student%20Engagement\ISSE%202022\Results\Reports\ISSE_Programme%20Area%20Report%202022%20-%20UCD_MMG.xlsx" TargetMode="External"/></Relationships>
</file>

<file path=ppt/charts/_rels/chart12.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12.xml"/><Relationship Id="rId1" Type="http://schemas.microsoft.com/office/2011/relationships/chartStyle" Target="style12.xml"/><Relationship Id="rId4" Type="http://schemas.openxmlformats.org/officeDocument/2006/relationships/oleObject" Target="file:///G:\Shared%20drives\Institutional%20Research\Projects\Surveys\Student%20Engagement\ISSE%202022\Results\Reports\ISSE_Programme%20Area%20Report%202022%20-%20UCD_MMG.xlsx" TargetMode="External"/></Relationships>
</file>

<file path=ppt/charts/_rels/chart13.xml.rels><?xml version="1.0" encoding="UTF-8" standalone="yes"?>
<Relationships xmlns="http://schemas.openxmlformats.org/package/2006/relationships"><Relationship Id="rId3" Type="http://schemas.openxmlformats.org/officeDocument/2006/relationships/themeOverride" Target="../theme/themeOverride9.xml"/><Relationship Id="rId2" Type="http://schemas.microsoft.com/office/2011/relationships/chartColorStyle" Target="colors13.xml"/><Relationship Id="rId1" Type="http://schemas.microsoft.com/office/2011/relationships/chartStyle" Target="style13.xml"/><Relationship Id="rId4" Type="http://schemas.openxmlformats.org/officeDocument/2006/relationships/oleObject" Target="file:///G:\Shared%20drives\Institutional%20Research\Projects\Surveys\Student%20Engagement\ISSE%202022\Results\Reports\ISSE_Programme%20Area%20Report%202022%20-%20UCD_MMG.xlsx" TargetMode="External"/></Relationships>
</file>

<file path=ppt/charts/_rels/chart14.xml.rels><?xml version="1.0" encoding="UTF-8" standalone="yes"?>
<Relationships xmlns="http://schemas.openxmlformats.org/package/2006/relationships"><Relationship Id="rId3" Type="http://schemas.openxmlformats.org/officeDocument/2006/relationships/themeOverride" Target="../theme/themeOverride10.xml"/><Relationship Id="rId2" Type="http://schemas.microsoft.com/office/2011/relationships/chartColorStyle" Target="colors14.xml"/><Relationship Id="rId1" Type="http://schemas.microsoft.com/office/2011/relationships/chartStyle" Target="style14.xml"/><Relationship Id="rId4" Type="http://schemas.openxmlformats.org/officeDocument/2006/relationships/oleObject" Target="file:///G:\Shared%20drives\Institutional%20Research\Projects\Surveys\Student%20Engagement\ISSE%202022\Results\Reports\ISSE_Programme%20Area%20Report%202022%20-%20UCD_MMG.xlsx" TargetMode="External"/></Relationships>
</file>

<file path=ppt/charts/_rels/chart15.xml.rels><?xml version="1.0" encoding="UTF-8" standalone="yes"?>
<Relationships xmlns="http://schemas.openxmlformats.org/package/2006/relationships"><Relationship Id="rId3" Type="http://schemas.openxmlformats.org/officeDocument/2006/relationships/oleObject" Target="file:///G:\Shared%20drives\Institutional%20Research\Projects\Surveys\Student%20Engagement\ISSE%202022\Results\Reports\ISSE_Programme%20Area%20Report%202022%20-%20UCD_MMG.xlsx" TargetMode="External"/><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oleObject" Target="file:///G:\Shared%20drives\Institutional%20Research\Projects\Surveys\Student%20Engagement\ISSE%202022\Results\Reports\ISSE_Programme%20Area%20Report%202022%20-%20UCD_MMG.xlsx" TargetMode="External"/><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oleObject" Target="file:///G:\Shared%20drives\Institutional%20Research\Projects\Surveys\Student%20Engagement\ISSE%202022\Results\Reports\ISSE_Programme%20Area%20Report%202022%20-%20UCD_MMG.xlsx" TargetMode="External"/><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oleObject" Target="file:///G:\Shared%20drives\Institutional%20Research\Projects\Surveys\Student%20Engagement\ISSE%202022\Results\Reports\ISSE_Programme%20Area%20Report%202022%20-%20UCD_MMG.xlsx" TargetMode="External"/><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themeOverride" Target="../theme/themeOverride11.xml"/><Relationship Id="rId2" Type="http://schemas.microsoft.com/office/2011/relationships/chartColorStyle" Target="colors19.xml"/><Relationship Id="rId1" Type="http://schemas.microsoft.com/office/2011/relationships/chartStyle" Target="style19.xml"/><Relationship Id="rId4" Type="http://schemas.openxmlformats.org/officeDocument/2006/relationships/oleObject" Target="file:///G:\Shared%20drives\Institutional%20Research\Projects\Surveys\Student%20Engagement\ISSE%202022\Results\Reports\ISSE_Programme%20Area%20Report%202022%20-%20UCD_MMG.xlsx" TargetMode="External"/></Relationships>
</file>

<file path=ppt/charts/_rels/chart2.xml.rels><?xml version="1.0" encoding="UTF-8" standalone="yes"?>
<Relationships xmlns="http://schemas.openxmlformats.org/package/2006/relationships"><Relationship Id="rId3" Type="http://schemas.openxmlformats.org/officeDocument/2006/relationships/oleObject" Target="file:///G:\Shared%20drives\Institutional%20Research\Projects\Surveys\Student%20Engagement\ISSE%202022\Results\Reports\ISSE_Programme%20Area%20Report%202022%20-%20UCD_MMG.xlsx" TargetMode="External"/><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themeOverride" Target="../theme/themeOverride12.xml"/><Relationship Id="rId2" Type="http://schemas.microsoft.com/office/2011/relationships/chartColorStyle" Target="colors20.xml"/><Relationship Id="rId1" Type="http://schemas.microsoft.com/office/2011/relationships/chartStyle" Target="style20.xml"/><Relationship Id="rId4" Type="http://schemas.openxmlformats.org/officeDocument/2006/relationships/oleObject" Target="file:///G:\Shared%20drives\Institutional%20Research\Projects\Surveys\Student%20Engagement\ISSE%202022\Results\Reports\ISSE_Programme%20Area%20Report%202022%20-%20UCD_MMG.xlsx" TargetMode="External"/></Relationships>
</file>

<file path=ppt/charts/_rels/chart21.xml.rels><?xml version="1.0" encoding="UTF-8" standalone="yes"?>
<Relationships xmlns="http://schemas.openxmlformats.org/package/2006/relationships"><Relationship Id="rId3" Type="http://schemas.openxmlformats.org/officeDocument/2006/relationships/themeOverride" Target="../theme/themeOverride13.xml"/><Relationship Id="rId2" Type="http://schemas.microsoft.com/office/2011/relationships/chartColorStyle" Target="colors21.xml"/><Relationship Id="rId1" Type="http://schemas.microsoft.com/office/2011/relationships/chartStyle" Target="style21.xml"/><Relationship Id="rId4" Type="http://schemas.openxmlformats.org/officeDocument/2006/relationships/oleObject" Target="file:///G:\Shared%20drives\Institutional%20Research\Projects\Surveys\Student%20Engagement\ISSE%202022\Results\Reports\ISSE_Programme%20Area%20Report%202022%20-%20UCD_MMG.xlsx" TargetMode="External"/></Relationships>
</file>

<file path=ppt/charts/_rels/chart22.xml.rels><?xml version="1.0" encoding="UTF-8" standalone="yes"?>
<Relationships xmlns="http://schemas.openxmlformats.org/package/2006/relationships"><Relationship Id="rId3" Type="http://schemas.openxmlformats.org/officeDocument/2006/relationships/themeOverride" Target="../theme/themeOverride14.xml"/><Relationship Id="rId2" Type="http://schemas.microsoft.com/office/2011/relationships/chartColorStyle" Target="colors22.xml"/><Relationship Id="rId1" Type="http://schemas.microsoft.com/office/2011/relationships/chartStyle" Target="style22.xml"/><Relationship Id="rId4" Type="http://schemas.openxmlformats.org/officeDocument/2006/relationships/oleObject" Target="file:///G:\Shared%20drives\Institutional%20Research\Projects\Surveys\Student%20Engagement\ISSE%202022\Results\Reports\ISSE_Programme%20Area%20Report%202022%20-%20UCD_MMG.xlsx" TargetMode="External"/></Relationships>
</file>

<file path=ppt/charts/_rels/chart23.xml.rels><?xml version="1.0" encoding="UTF-8" standalone="yes"?>
<Relationships xmlns="http://schemas.openxmlformats.org/package/2006/relationships"><Relationship Id="rId3" Type="http://schemas.openxmlformats.org/officeDocument/2006/relationships/themeOverride" Target="../theme/themeOverride15.xml"/><Relationship Id="rId2" Type="http://schemas.microsoft.com/office/2011/relationships/chartColorStyle" Target="colors23.xml"/><Relationship Id="rId1" Type="http://schemas.microsoft.com/office/2011/relationships/chartStyle" Target="style23.xml"/><Relationship Id="rId4" Type="http://schemas.openxmlformats.org/officeDocument/2006/relationships/oleObject" Target="file:///G:\Shared%20drives\Institutional%20Research\Projects\Surveys\Student%20Engagement\ISSE%202022\Results\Reports\ISSE_Programme%20Area%20Report%202022%20-%20UCD_MMG.xlsx" TargetMode="External"/></Relationships>
</file>

<file path=ppt/charts/_rels/chart24.xml.rels><?xml version="1.0" encoding="UTF-8" standalone="yes"?>
<Relationships xmlns="http://schemas.openxmlformats.org/package/2006/relationships"><Relationship Id="rId3" Type="http://schemas.openxmlformats.org/officeDocument/2006/relationships/themeOverride" Target="../theme/themeOverride16.xml"/><Relationship Id="rId2" Type="http://schemas.microsoft.com/office/2011/relationships/chartColorStyle" Target="colors24.xml"/><Relationship Id="rId1" Type="http://schemas.microsoft.com/office/2011/relationships/chartStyle" Target="style24.xml"/><Relationship Id="rId4" Type="http://schemas.openxmlformats.org/officeDocument/2006/relationships/oleObject" Target="file:///G:\Shared%20drives\Institutional%20Research\Projects\Surveys\Student%20Engagement\ISSE%202022\Results\Reports\ISSE_Programme%20Area%20Report%202022%20-%20UCD_MMG.xlsx" TargetMode="External"/></Relationships>
</file>

<file path=ppt/charts/_rels/chart25.xml.rels><?xml version="1.0" encoding="UTF-8" standalone="yes"?>
<Relationships xmlns="http://schemas.openxmlformats.org/package/2006/relationships"><Relationship Id="rId3" Type="http://schemas.openxmlformats.org/officeDocument/2006/relationships/themeOverride" Target="../theme/themeOverride17.xml"/><Relationship Id="rId2" Type="http://schemas.microsoft.com/office/2011/relationships/chartColorStyle" Target="colors25.xml"/><Relationship Id="rId1" Type="http://schemas.microsoft.com/office/2011/relationships/chartStyle" Target="style25.xml"/><Relationship Id="rId4" Type="http://schemas.openxmlformats.org/officeDocument/2006/relationships/oleObject" Target="file:///G:\Shared%20drives\Institutional%20Research\Projects\Surveys\Student%20Engagement\ISSE%202022\Results\Reports\ISSE_Programme%20Area%20Report%202022%20-%20UCD_MMG.xlsx" TargetMode="External"/></Relationships>
</file>

<file path=ppt/charts/_rels/chart26.xml.rels><?xml version="1.0" encoding="UTF-8" standalone="yes"?>
<Relationships xmlns="http://schemas.openxmlformats.org/package/2006/relationships"><Relationship Id="rId3" Type="http://schemas.openxmlformats.org/officeDocument/2006/relationships/themeOverride" Target="../theme/themeOverride18.xml"/><Relationship Id="rId2" Type="http://schemas.microsoft.com/office/2011/relationships/chartColorStyle" Target="colors26.xml"/><Relationship Id="rId1" Type="http://schemas.microsoft.com/office/2011/relationships/chartStyle" Target="style26.xml"/><Relationship Id="rId4" Type="http://schemas.openxmlformats.org/officeDocument/2006/relationships/oleObject" Target="file:///G:\Shared%20drives\Institutional%20Research\Projects\Surveys\Student%20Engagement\ISSE%202022\Results\Reports\ISSE_Programme%20Area%20Report%202022%20-%20UCD_MMG.xlsx" TargetMode="External"/></Relationships>
</file>

<file path=ppt/charts/_rels/chart27.xml.rels><?xml version="1.0" encoding="UTF-8" standalone="yes"?>
<Relationships xmlns="http://schemas.openxmlformats.org/package/2006/relationships"><Relationship Id="rId3" Type="http://schemas.openxmlformats.org/officeDocument/2006/relationships/themeOverride" Target="../theme/themeOverride19.xml"/><Relationship Id="rId2" Type="http://schemas.microsoft.com/office/2011/relationships/chartColorStyle" Target="colors27.xml"/><Relationship Id="rId1" Type="http://schemas.microsoft.com/office/2011/relationships/chartStyle" Target="style27.xml"/><Relationship Id="rId4" Type="http://schemas.openxmlformats.org/officeDocument/2006/relationships/oleObject" Target="file:///G:\Shared%20drives\Institutional%20Research\Projects\Surveys\Student%20Engagement\ISSE%202022\Results\Reports\ISSE_Programme%20Area%20Report%202022%20-%20UCD_MMG.xlsx" TargetMode="External"/></Relationships>
</file>

<file path=ppt/charts/_rels/chart28.xml.rels><?xml version="1.0" encoding="UTF-8" standalone="yes"?>
<Relationships xmlns="http://schemas.openxmlformats.org/package/2006/relationships"><Relationship Id="rId3" Type="http://schemas.openxmlformats.org/officeDocument/2006/relationships/themeOverride" Target="../theme/themeOverride20.xml"/><Relationship Id="rId2" Type="http://schemas.microsoft.com/office/2011/relationships/chartColorStyle" Target="colors28.xml"/><Relationship Id="rId1" Type="http://schemas.microsoft.com/office/2011/relationships/chartStyle" Target="style28.xml"/><Relationship Id="rId4" Type="http://schemas.openxmlformats.org/officeDocument/2006/relationships/oleObject" Target="file:///G:\Shared%20drives\Institutional%20Research\Projects\Surveys\Student%20Engagement\ISSE%202022\Results\Reports\ISSE_Programme%20Area%20Report%202022%20-%20UCD_MMG.xlsx" TargetMode="External"/></Relationships>
</file>

<file path=ppt/charts/_rels/chart3.xml.rels><?xml version="1.0" encoding="UTF-8" standalone="yes"?>
<Relationships xmlns="http://schemas.openxmlformats.org/package/2006/relationships"><Relationship Id="rId3" Type="http://schemas.openxmlformats.org/officeDocument/2006/relationships/oleObject" Target="file:///G:\Shared%20drives\Institutional%20Research\Projects\Surveys\Student%20Engagement\ISSE%202022\Results\Reports\ISSE_Programme%20Area%20Report%202022%20-%20UCD_MMG.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G:\Shared%20drives\Institutional%20Research\Projects\Surveys\Student%20Engagement\ISSE%202022\Results\Reports\ISSE_Programme%20Area%20Report%202022%20-%20UCD_MMG.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oleObject" Target="file:///G:\Shared%20drives\Institutional%20Research\Projects\Surveys\Student%20Engagement\ISSE%202022\Results\Reports\ISSE_Programme%20Area%20Report%202022%20-%20UCD_MMG.xlsx" TargetMode="Externa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oleObject" Target="file:///G:\Shared%20drives\Institutional%20Research\Projects\Surveys\Student%20Engagement\ISSE%202022\Results\Reports\ISSE_Programme%20Area%20Report%202022%20-%20UCD_MMG.xlsx" TargetMode="External"/></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oleObject" Target="file:///G:\Shared%20drives\Institutional%20Research\Projects\Surveys\Student%20Engagement\ISSE%202022\Results\Reports\ISSE_Programme%20Area%20Report%202022%20-%20UCD_MMG.xlsx" TargetMode="External"/></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oleObject" Target="file:///G:\Shared%20drives\Institutional%20Research\Projects\Surveys\Student%20Engagement\ISSE%202022\Results\Reports\ISSE_Programme%20Area%20Report%202022%20-%20UCD_MMG.xlsx" TargetMode="External"/></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oleObject" Target="file:///G:\Shared%20drives\Institutional%20Research\Projects\Surveys\Student%20Engagement\ISSE%202022\Results\Reports\ISSE_Programme%20Area%20Report%202022%20-%20UCD_MMG.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strRef>
          <c:f>Sheet1!$A$5</c:f>
          <c:strCache>
            <c:ptCount val="1"/>
            <c:pt idx="0">
              <c:v>Attended Class</c:v>
            </c:pt>
          </c:strCache>
        </c:strRef>
      </c:tx>
      <c:overlay val="0"/>
      <c:spPr>
        <a:noFill/>
        <a:ln>
          <a:noFill/>
        </a:ln>
        <a:effectLst/>
      </c:spPr>
      <c:txPr>
        <a:bodyPr rot="0" spcFirstLastPara="1" vertOverflow="ellipsis" vert="horz" wrap="square" anchor="ctr" anchorCtr="1"/>
        <a:lstStyle/>
        <a:p>
          <a:pPr>
            <a:defRPr sz="20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lineChart>
        <c:grouping val="standard"/>
        <c:varyColors val="0"/>
        <c:ser>
          <c:idx val="0"/>
          <c:order val="0"/>
          <c:spPr>
            <a:ln w="31750" cap="rnd">
              <a:solidFill>
                <a:schemeClr val="accent1"/>
              </a:solidFill>
              <a:round/>
            </a:ln>
            <a:effectLst/>
          </c:spPr>
          <c:marker>
            <c:symbol val="circle"/>
            <c:size val="24"/>
            <c:spPr>
              <a:solidFill>
                <a:schemeClr val="accent1"/>
              </a:solidFill>
              <a:ln>
                <a:noFill/>
              </a:ln>
              <a:effectLst/>
            </c:spPr>
          </c:marker>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Sheet1!$E$37:$G$37</c:f>
              <c:strCache>
                <c:ptCount val="3"/>
                <c:pt idx="0">
                  <c:v>UCD 2020</c:v>
                </c:pt>
                <c:pt idx="1">
                  <c:v>UCD 2021</c:v>
                </c:pt>
                <c:pt idx="2">
                  <c:v>UCD 2022</c:v>
                </c:pt>
              </c:strCache>
            </c:strRef>
          </c:cat>
          <c:val>
            <c:numRef>
              <c:f>Sheet1!$E$5:$G$5</c:f>
              <c:numCache>
                <c:formatCode>0.0</c:formatCode>
                <c:ptCount val="3"/>
                <c:pt idx="0">
                  <c:v>25.04864942994616</c:v>
                </c:pt>
                <c:pt idx="1">
                  <c:v>26.793252744488584</c:v>
                </c:pt>
                <c:pt idx="2">
                  <c:v>36.742100520848773</c:v>
                </c:pt>
              </c:numCache>
            </c:numRef>
          </c:val>
          <c:smooth val="0"/>
          <c:extLst>
            <c:ext xmlns:c16="http://schemas.microsoft.com/office/drawing/2014/chart" uri="{C3380CC4-5D6E-409C-BE32-E72D297353CC}">
              <c16:uniqueId val="{00000000-69A0-4C6D-9B4E-84902B4B1B84}"/>
            </c:ext>
          </c:extLst>
        </c:ser>
        <c:dLbls>
          <c:dLblPos val="ctr"/>
          <c:showLegendKey val="0"/>
          <c:showVal val="1"/>
          <c:showCatName val="0"/>
          <c:showSerName val="0"/>
          <c:showPercent val="0"/>
          <c:showBubbleSize val="0"/>
        </c:dLbls>
        <c:marker val="1"/>
        <c:smooth val="0"/>
        <c:axId val="1997521936"/>
        <c:axId val="1997519024"/>
      </c:lineChart>
      <c:catAx>
        <c:axId val="1997521936"/>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200" b="0" i="0" u="none" strike="noStrike" kern="1200" cap="all" baseline="0">
                <a:solidFill>
                  <a:schemeClr val="dk1">
                    <a:lumMod val="75000"/>
                    <a:lumOff val="25000"/>
                  </a:schemeClr>
                </a:solidFill>
                <a:latin typeface="+mn-lt"/>
                <a:ea typeface="+mn-ea"/>
                <a:cs typeface="+mn-cs"/>
              </a:defRPr>
            </a:pPr>
            <a:endParaRPr lang="en-US"/>
          </a:p>
        </c:txPr>
        <c:crossAx val="1997519024"/>
        <c:crosses val="autoZero"/>
        <c:auto val="1"/>
        <c:lblAlgn val="ctr"/>
        <c:lblOffset val="100"/>
        <c:noMultiLvlLbl val="0"/>
      </c:catAx>
      <c:valAx>
        <c:axId val="1997519024"/>
        <c:scaling>
          <c:orientation val="minMax"/>
        </c:scaling>
        <c:delete val="1"/>
        <c:axPos val="l"/>
        <c:numFmt formatCode="0.0" sourceLinked="1"/>
        <c:majorTickMark val="none"/>
        <c:minorTickMark val="none"/>
        <c:tickLblPos val="nextTo"/>
        <c:crossAx val="1997521936"/>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strRef>
          <c:f>Sheet1!$A$70</c:f>
          <c:strCache>
            <c:ptCount val="1"/>
            <c:pt idx="0">
              <c:v>Blended learning with workplace experience</c:v>
            </c:pt>
          </c:strCache>
        </c:strRef>
      </c:tx>
      <c:overlay val="0"/>
      <c:spPr>
        <a:noFill/>
        <a:ln>
          <a:noFill/>
        </a:ln>
        <a:effectLst/>
      </c:spPr>
      <c:txPr>
        <a:bodyPr rot="0" spcFirstLastPara="1" vertOverflow="ellipsis" vert="horz" wrap="square" anchor="ctr" anchorCtr="1"/>
        <a:lstStyle/>
        <a:p>
          <a:pPr>
            <a:defRPr sz="20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lineChart>
        <c:grouping val="standard"/>
        <c:varyColors val="0"/>
        <c:ser>
          <c:idx val="0"/>
          <c:order val="0"/>
          <c:spPr>
            <a:ln w="31750" cap="rnd">
              <a:solidFill>
                <a:schemeClr val="accent2"/>
              </a:solidFill>
              <a:round/>
            </a:ln>
            <a:effectLst/>
          </c:spPr>
          <c:marker>
            <c:symbol val="circle"/>
            <c:size val="24"/>
            <c:spPr>
              <a:solidFill>
                <a:schemeClr val="accent2"/>
              </a:solidFill>
              <a:ln>
                <a:noFill/>
              </a:ln>
              <a:effectLst/>
            </c:spPr>
          </c:marker>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Sheet1!$E$37:$G$37</c:f>
              <c:strCache>
                <c:ptCount val="3"/>
                <c:pt idx="0">
                  <c:v>UCD 2020</c:v>
                </c:pt>
                <c:pt idx="1">
                  <c:v>UCD 2021</c:v>
                </c:pt>
                <c:pt idx="2">
                  <c:v>UCD 2022</c:v>
                </c:pt>
              </c:strCache>
            </c:strRef>
          </c:cat>
          <c:val>
            <c:numRef>
              <c:f>Sheet1!$E$70:$G$70</c:f>
              <c:numCache>
                <c:formatCode>0.0</c:formatCode>
                <c:ptCount val="3"/>
                <c:pt idx="0">
                  <c:v>59.23929999639212</c:v>
                </c:pt>
                <c:pt idx="1">
                  <c:v>43.773229106994684</c:v>
                </c:pt>
                <c:pt idx="2">
                  <c:v>51.812781882666208</c:v>
                </c:pt>
              </c:numCache>
            </c:numRef>
          </c:val>
          <c:smooth val="0"/>
          <c:extLst>
            <c:ext xmlns:c16="http://schemas.microsoft.com/office/drawing/2014/chart" uri="{C3380CC4-5D6E-409C-BE32-E72D297353CC}">
              <c16:uniqueId val="{00000000-FDE2-47F9-97CC-4FE3315C89F2}"/>
            </c:ext>
          </c:extLst>
        </c:ser>
        <c:dLbls>
          <c:dLblPos val="ctr"/>
          <c:showLegendKey val="0"/>
          <c:showVal val="1"/>
          <c:showCatName val="0"/>
          <c:showSerName val="0"/>
          <c:showPercent val="0"/>
          <c:showBubbleSize val="0"/>
        </c:dLbls>
        <c:marker val="1"/>
        <c:smooth val="0"/>
        <c:axId val="1997521936"/>
        <c:axId val="1997519024"/>
      </c:lineChart>
      <c:catAx>
        <c:axId val="1997521936"/>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900" b="0" i="0" u="none" strike="noStrike" kern="1200" cap="all" baseline="0">
                <a:solidFill>
                  <a:schemeClr val="dk1">
                    <a:lumMod val="75000"/>
                    <a:lumOff val="25000"/>
                  </a:schemeClr>
                </a:solidFill>
                <a:latin typeface="+mn-lt"/>
                <a:ea typeface="+mn-ea"/>
                <a:cs typeface="+mn-cs"/>
              </a:defRPr>
            </a:pPr>
            <a:endParaRPr lang="en-US"/>
          </a:p>
        </c:txPr>
        <c:crossAx val="1997519024"/>
        <c:crosses val="autoZero"/>
        <c:auto val="1"/>
        <c:lblAlgn val="ctr"/>
        <c:lblOffset val="100"/>
        <c:noMultiLvlLbl val="0"/>
      </c:catAx>
      <c:valAx>
        <c:axId val="1997519024"/>
        <c:scaling>
          <c:orientation val="minMax"/>
        </c:scaling>
        <c:delete val="1"/>
        <c:axPos val="l"/>
        <c:numFmt formatCode="0.0" sourceLinked="1"/>
        <c:majorTickMark val="none"/>
        <c:minorTickMark val="none"/>
        <c:tickLblPos val="nextTo"/>
        <c:crossAx val="1997521936"/>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noFill/>
      <a:round/>
    </a:ln>
    <a:effectLst/>
  </c:spPr>
  <c:txPr>
    <a:bodyPr/>
    <a:lstStyle/>
    <a:p>
      <a:pPr>
        <a:defRPr/>
      </a:pPr>
      <a:endParaRPr lang="en-US"/>
    </a:p>
  </c:txPr>
  <c:externalData r:id="rId4">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strRef>
          <c:f>Sheet1!$A$71</c:f>
          <c:strCache>
            <c:ptCount val="1"/>
            <c:pt idx="0">
              <c:v>Worked with Peers</c:v>
            </c:pt>
          </c:strCache>
        </c:strRef>
      </c:tx>
      <c:overlay val="0"/>
      <c:spPr>
        <a:noFill/>
        <a:ln>
          <a:noFill/>
        </a:ln>
        <a:effectLst/>
      </c:spPr>
      <c:txPr>
        <a:bodyPr rot="0" spcFirstLastPara="1" vertOverflow="ellipsis" vert="horz" wrap="square" anchor="ctr" anchorCtr="1"/>
        <a:lstStyle/>
        <a:p>
          <a:pPr>
            <a:defRPr sz="20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lineChart>
        <c:grouping val="standard"/>
        <c:varyColors val="0"/>
        <c:ser>
          <c:idx val="0"/>
          <c:order val="0"/>
          <c:spPr>
            <a:ln w="31750" cap="rnd">
              <a:solidFill>
                <a:schemeClr val="accent6"/>
              </a:solidFill>
              <a:round/>
            </a:ln>
            <a:effectLst/>
          </c:spPr>
          <c:marker>
            <c:symbol val="circle"/>
            <c:size val="24"/>
            <c:spPr>
              <a:solidFill>
                <a:schemeClr val="accent6"/>
              </a:solidFill>
              <a:ln>
                <a:noFill/>
              </a:ln>
              <a:effectLst/>
            </c:spPr>
          </c:marker>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Sheet1!$E$37:$G$37</c:f>
              <c:strCache>
                <c:ptCount val="3"/>
                <c:pt idx="0">
                  <c:v>UCD 2020</c:v>
                </c:pt>
                <c:pt idx="1">
                  <c:v>UCD 2021</c:v>
                </c:pt>
                <c:pt idx="2">
                  <c:v>UCD 2022</c:v>
                </c:pt>
              </c:strCache>
            </c:strRef>
          </c:cat>
          <c:val>
            <c:numRef>
              <c:f>Sheet1!$E$71:$G$71</c:f>
              <c:numCache>
                <c:formatCode>0.0</c:formatCode>
                <c:ptCount val="3"/>
                <c:pt idx="0">
                  <c:v>69.249949094680161</c:v>
                </c:pt>
                <c:pt idx="1">
                  <c:v>56.110632679109997</c:v>
                </c:pt>
                <c:pt idx="2">
                  <c:v>60.100210542041211</c:v>
                </c:pt>
              </c:numCache>
            </c:numRef>
          </c:val>
          <c:smooth val="0"/>
          <c:extLst>
            <c:ext xmlns:c16="http://schemas.microsoft.com/office/drawing/2014/chart" uri="{C3380CC4-5D6E-409C-BE32-E72D297353CC}">
              <c16:uniqueId val="{00000000-C38F-49C3-BC08-06B7F1A12CFC}"/>
            </c:ext>
          </c:extLst>
        </c:ser>
        <c:dLbls>
          <c:dLblPos val="ctr"/>
          <c:showLegendKey val="0"/>
          <c:showVal val="1"/>
          <c:showCatName val="0"/>
          <c:showSerName val="0"/>
          <c:showPercent val="0"/>
          <c:showBubbleSize val="0"/>
        </c:dLbls>
        <c:marker val="1"/>
        <c:smooth val="0"/>
        <c:axId val="1997521936"/>
        <c:axId val="1997519024"/>
      </c:lineChart>
      <c:catAx>
        <c:axId val="1997521936"/>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200" b="0" i="0" u="none" strike="noStrike" kern="1200" cap="all" baseline="0">
                <a:solidFill>
                  <a:schemeClr val="dk1">
                    <a:lumMod val="75000"/>
                    <a:lumOff val="25000"/>
                  </a:schemeClr>
                </a:solidFill>
                <a:latin typeface="+mn-lt"/>
                <a:ea typeface="+mn-ea"/>
                <a:cs typeface="+mn-cs"/>
              </a:defRPr>
            </a:pPr>
            <a:endParaRPr lang="en-US"/>
          </a:p>
        </c:txPr>
        <c:crossAx val="1997519024"/>
        <c:crosses val="autoZero"/>
        <c:auto val="1"/>
        <c:lblAlgn val="ctr"/>
        <c:lblOffset val="100"/>
        <c:noMultiLvlLbl val="0"/>
      </c:catAx>
      <c:valAx>
        <c:axId val="1997519024"/>
        <c:scaling>
          <c:orientation val="minMax"/>
        </c:scaling>
        <c:delete val="1"/>
        <c:axPos val="l"/>
        <c:numFmt formatCode="0.0" sourceLinked="1"/>
        <c:majorTickMark val="none"/>
        <c:minorTickMark val="none"/>
        <c:tickLblPos val="nextTo"/>
        <c:crossAx val="1997521936"/>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noFill/>
      <a:round/>
    </a:ln>
    <a:effectLst/>
  </c:spPr>
  <c:txPr>
    <a:bodyPr/>
    <a:lstStyle/>
    <a:p>
      <a:pPr>
        <a:defRPr/>
      </a:pPr>
      <a:endParaRPr lang="en-US"/>
    </a:p>
  </c:txPr>
  <c:externalData r:id="rId4">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6"/>
    </mc:Choice>
    <mc:Fallback>
      <c:style val="6"/>
    </mc:Fallback>
  </mc:AlternateContent>
  <c:clrMapOvr bg1="lt1" tx1="dk1" bg2="lt2" tx2="dk2" accent1="accent1" accent2="accent2" accent3="accent3" accent4="accent4" accent5="accent5" accent6="accent6" hlink="hlink" folHlink="folHlink"/>
  <c:chart>
    <c:title>
      <c:tx>
        <c:strRef>
          <c:f>Sheet1!$A$72</c:f>
          <c:strCache>
            <c:ptCount val="1"/>
            <c:pt idx="0">
              <c:v>Feedback from faculty</c:v>
            </c:pt>
          </c:strCache>
        </c:strRef>
      </c:tx>
      <c:overlay val="0"/>
      <c:spPr>
        <a:noFill/>
        <a:ln>
          <a:noFill/>
        </a:ln>
        <a:effectLst/>
      </c:spPr>
      <c:txPr>
        <a:bodyPr rot="0" spcFirstLastPara="1" vertOverflow="ellipsis" vert="horz" wrap="square" anchor="ctr" anchorCtr="1"/>
        <a:lstStyle/>
        <a:p>
          <a:pPr>
            <a:defRPr sz="20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lineChart>
        <c:grouping val="standard"/>
        <c:varyColors val="0"/>
        <c:ser>
          <c:idx val="0"/>
          <c:order val="0"/>
          <c:spPr>
            <a:ln w="31750" cap="rnd">
              <a:solidFill>
                <a:schemeClr val="accent4"/>
              </a:solidFill>
              <a:round/>
            </a:ln>
            <a:effectLst/>
          </c:spPr>
          <c:marker>
            <c:symbol val="circle"/>
            <c:size val="24"/>
            <c:spPr>
              <a:solidFill>
                <a:schemeClr val="accent4"/>
              </a:solidFill>
              <a:ln>
                <a:noFill/>
              </a:ln>
              <a:effectLst/>
            </c:spPr>
          </c:marker>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Sheet1!$E$37:$G$37</c:f>
              <c:strCache>
                <c:ptCount val="3"/>
                <c:pt idx="0">
                  <c:v>UCD 2020</c:v>
                </c:pt>
                <c:pt idx="1">
                  <c:v>UCD 2021</c:v>
                </c:pt>
                <c:pt idx="2">
                  <c:v>UCD 2022</c:v>
                </c:pt>
              </c:strCache>
            </c:strRef>
          </c:cat>
          <c:val>
            <c:numRef>
              <c:f>Sheet1!$E$72:$G$72</c:f>
              <c:numCache>
                <c:formatCode>0.0</c:formatCode>
                <c:ptCount val="3"/>
                <c:pt idx="0">
                  <c:v>54.648942747077633</c:v>
                </c:pt>
                <c:pt idx="1">
                  <c:v>40.282921826232624</c:v>
                </c:pt>
                <c:pt idx="2">
                  <c:v>43.920925215733732</c:v>
                </c:pt>
              </c:numCache>
            </c:numRef>
          </c:val>
          <c:smooth val="0"/>
          <c:extLst>
            <c:ext xmlns:c16="http://schemas.microsoft.com/office/drawing/2014/chart" uri="{C3380CC4-5D6E-409C-BE32-E72D297353CC}">
              <c16:uniqueId val="{00000000-95D1-47DC-A052-F0899EAE3B15}"/>
            </c:ext>
          </c:extLst>
        </c:ser>
        <c:dLbls>
          <c:dLblPos val="ctr"/>
          <c:showLegendKey val="0"/>
          <c:showVal val="1"/>
          <c:showCatName val="0"/>
          <c:showSerName val="0"/>
          <c:showPercent val="0"/>
          <c:showBubbleSize val="0"/>
        </c:dLbls>
        <c:marker val="1"/>
        <c:smooth val="0"/>
        <c:axId val="1997521936"/>
        <c:axId val="1997519024"/>
      </c:lineChart>
      <c:catAx>
        <c:axId val="1997521936"/>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900" b="0" i="0" u="none" strike="noStrike" kern="1200" cap="all" baseline="0">
                <a:solidFill>
                  <a:schemeClr val="dk1">
                    <a:lumMod val="75000"/>
                    <a:lumOff val="25000"/>
                  </a:schemeClr>
                </a:solidFill>
                <a:latin typeface="+mn-lt"/>
                <a:ea typeface="+mn-ea"/>
                <a:cs typeface="+mn-cs"/>
              </a:defRPr>
            </a:pPr>
            <a:endParaRPr lang="en-US"/>
          </a:p>
        </c:txPr>
        <c:crossAx val="1997519024"/>
        <c:crosses val="autoZero"/>
        <c:auto val="1"/>
        <c:lblAlgn val="ctr"/>
        <c:lblOffset val="100"/>
        <c:noMultiLvlLbl val="0"/>
      </c:catAx>
      <c:valAx>
        <c:axId val="1997519024"/>
        <c:scaling>
          <c:orientation val="minMax"/>
        </c:scaling>
        <c:delete val="1"/>
        <c:axPos val="l"/>
        <c:numFmt formatCode="0.0" sourceLinked="1"/>
        <c:majorTickMark val="none"/>
        <c:minorTickMark val="none"/>
        <c:tickLblPos val="nextTo"/>
        <c:crossAx val="1997521936"/>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noFill/>
      <a:round/>
    </a:ln>
    <a:effectLst/>
  </c:spPr>
  <c:txPr>
    <a:bodyPr/>
    <a:lstStyle/>
    <a:p>
      <a:pPr>
        <a:defRPr/>
      </a:pPr>
      <a:endParaRPr lang="en-US"/>
    </a:p>
  </c:txPr>
  <c:externalData r:id="rId4">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strRef>
          <c:f>Sheet1!$A$73</c:f>
          <c:strCache>
            <c:ptCount val="1"/>
            <c:pt idx="0">
              <c:v>Social opportunities</c:v>
            </c:pt>
          </c:strCache>
        </c:strRef>
      </c:tx>
      <c:overlay val="0"/>
      <c:spPr>
        <a:noFill/>
        <a:ln>
          <a:noFill/>
        </a:ln>
        <a:effectLst/>
      </c:spPr>
      <c:txPr>
        <a:bodyPr rot="0" spcFirstLastPara="1" vertOverflow="ellipsis" vert="horz" wrap="square" anchor="ctr" anchorCtr="1"/>
        <a:lstStyle/>
        <a:p>
          <a:pPr>
            <a:defRPr sz="20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lineChart>
        <c:grouping val="standard"/>
        <c:varyColors val="0"/>
        <c:ser>
          <c:idx val="0"/>
          <c:order val="0"/>
          <c:spPr>
            <a:ln w="31750" cap="rnd">
              <a:solidFill>
                <a:schemeClr val="accent1"/>
              </a:solidFill>
              <a:round/>
            </a:ln>
            <a:effectLst/>
          </c:spPr>
          <c:marker>
            <c:symbol val="circle"/>
            <c:size val="22"/>
            <c:spPr>
              <a:solidFill>
                <a:schemeClr val="accent1"/>
              </a:solidFill>
              <a:ln>
                <a:noFill/>
              </a:ln>
              <a:effectLst/>
            </c:spPr>
          </c:marker>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Sheet1!$E$37:$G$37</c:f>
              <c:strCache>
                <c:ptCount val="3"/>
                <c:pt idx="0">
                  <c:v>UCD 2020</c:v>
                </c:pt>
                <c:pt idx="1">
                  <c:v>UCD 2021</c:v>
                </c:pt>
                <c:pt idx="2">
                  <c:v>UCD 2022</c:v>
                </c:pt>
              </c:strCache>
            </c:strRef>
          </c:cat>
          <c:val>
            <c:numRef>
              <c:f>Sheet1!$E$73:$G$73</c:f>
              <c:numCache>
                <c:formatCode>0.0</c:formatCode>
                <c:ptCount val="3"/>
                <c:pt idx="0">
                  <c:v>51.049441478321825</c:v>
                </c:pt>
                <c:pt idx="1">
                  <c:v>36.037402546044419</c:v>
                </c:pt>
                <c:pt idx="2">
                  <c:v>44.716709909538899</c:v>
                </c:pt>
              </c:numCache>
            </c:numRef>
          </c:val>
          <c:smooth val="0"/>
          <c:extLst>
            <c:ext xmlns:c16="http://schemas.microsoft.com/office/drawing/2014/chart" uri="{C3380CC4-5D6E-409C-BE32-E72D297353CC}">
              <c16:uniqueId val="{00000000-54DB-4AB8-9838-348D63968E46}"/>
            </c:ext>
          </c:extLst>
        </c:ser>
        <c:dLbls>
          <c:dLblPos val="ctr"/>
          <c:showLegendKey val="0"/>
          <c:showVal val="1"/>
          <c:showCatName val="0"/>
          <c:showSerName val="0"/>
          <c:showPercent val="0"/>
          <c:showBubbleSize val="0"/>
        </c:dLbls>
        <c:marker val="1"/>
        <c:smooth val="0"/>
        <c:axId val="1997521936"/>
        <c:axId val="1997519024"/>
      </c:lineChart>
      <c:catAx>
        <c:axId val="1997521936"/>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900" b="0" i="0" u="none" strike="noStrike" kern="1200" cap="all" baseline="0">
                <a:solidFill>
                  <a:schemeClr val="dk1">
                    <a:lumMod val="75000"/>
                    <a:lumOff val="25000"/>
                  </a:schemeClr>
                </a:solidFill>
                <a:latin typeface="+mn-lt"/>
                <a:ea typeface="+mn-ea"/>
                <a:cs typeface="+mn-cs"/>
              </a:defRPr>
            </a:pPr>
            <a:endParaRPr lang="en-US"/>
          </a:p>
        </c:txPr>
        <c:crossAx val="1997519024"/>
        <c:crosses val="autoZero"/>
        <c:auto val="1"/>
        <c:lblAlgn val="ctr"/>
        <c:lblOffset val="100"/>
        <c:noMultiLvlLbl val="0"/>
      </c:catAx>
      <c:valAx>
        <c:axId val="1997519024"/>
        <c:scaling>
          <c:orientation val="minMax"/>
        </c:scaling>
        <c:delete val="1"/>
        <c:axPos val="l"/>
        <c:numFmt formatCode="0.0" sourceLinked="1"/>
        <c:majorTickMark val="none"/>
        <c:minorTickMark val="none"/>
        <c:tickLblPos val="nextTo"/>
        <c:crossAx val="1997521936"/>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noFill/>
      <a:round/>
    </a:ln>
    <a:effectLst/>
  </c:spPr>
  <c:txPr>
    <a:bodyPr/>
    <a:lstStyle/>
    <a:p>
      <a:pPr>
        <a:defRPr/>
      </a:pPr>
      <a:endParaRPr lang="en-US"/>
    </a:p>
  </c:txPr>
  <c:externalData r:id="rId4">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strRef>
          <c:f>Sheet1!$A$74</c:f>
          <c:strCache>
            <c:ptCount val="1"/>
            <c:pt idx="0">
              <c:v>Exercise</c:v>
            </c:pt>
          </c:strCache>
        </c:strRef>
      </c:tx>
      <c:overlay val="0"/>
      <c:spPr>
        <a:noFill/>
        <a:ln>
          <a:noFill/>
        </a:ln>
        <a:effectLst/>
      </c:spPr>
      <c:txPr>
        <a:bodyPr rot="0" spcFirstLastPara="1" vertOverflow="ellipsis" vert="horz" wrap="square" anchor="ctr" anchorCtr="1"/>
        <a:lstStyle/>
        <a:p>
          <a:pPr>
            <a:defRPr sz="20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lineChart>
        <c:grouping val="standard"/>
        <c:varyColors val="0"/>
        <c:ser>
          <c:idx val="0"/>
          <c:order val="0"/>
          <c:spPr>
            <a:ln w="31750" cap="rnd">
              <a:solidFill>
                <a:schemeClr val="accent2"/>
              </a:solidFill>
              <a:round/>
            </a:ln>
            <a:effectLst/>
          </c:spPr>
          <c:marker>
            <c:symbol val="circle"/>
            <c:size val="24"/>
            <c:spPr>
              <a:solidFill>
                <a:schemeClr val="accent2"/>
              </a:solidFill>
              <a:ln>
                <a:noFill/>
              </a:ln>
              <a:effectLst/>
            </c:spPr>
          </c:marker>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Sheet1!$E$37:$G$37</c:f>
              <c:strCache>
                <c:ptCount val="3"/>
                <c:pt idx="0">
                  <c:v>UCD 2020</c:v>
                </c:pt>
                <c:pt idx="1">
                  <c:v>UCD 2021</c:v>
                </c:pt>
                <c:pt idx="2">
                  <c:v>UCD 2022</c:v>
                </c:pt>
              </c:strCache>
            </c:strRef>
          </c:cat>
          <c:val>
            <c:numRef>
              <c:f>Sheet1!$E$74:$G$74</c:f>
              <c:numCache>
                <c:formatCode>0.0</c:formatCode>
                <c:ptCount val="3"/>
                <c:pt idx="0">
                  <c:v>42.073937238563445</c:v>
                </c:pt>
                <c:pt idx="1">
                  <c:v>38.971601660534134</c:v>
                </c:pt>
                <c:pt idx="2">
                  <c:v>46.54637551500646</c:v>
                </c:pt>
              </c:numCache>
            </c:numRef>
          </c:val>
          <c:smooth val="0"/>
          <c:extLst>
            <c:ext xmlns:c16="http://schemas.microsoft.com/office/drawing/2014/chart" uri="{C3380CC4-5D6E-409C-BE32-E72D297353CC}">
              <c16:uniqueId val="{00000000-2F9A-49AB-9090-DCD6E9C8D4A8}"/>
            </c:ext>
          </c:extLst>
        </c:ser>
        <c:dLbls>
          <c:dLblPos val="ctr"/>
          <c:showLegendKey val="0"/>
          <c:showVal val="1"/>
          <c:showCatName val="0"/>
          <c:showSerName val="0"/>
          <c:showPercent val="0"/>
          <c:showBubbleSize val="0"/>
        </c:dLbls>
        <c:marker val="1"/>
        <c:smooth val="0"/>
        <c:axId val="1997521936"/>
        <c:axId val="1997519024"/>
      </c:lineChart>
      <c:catAx>
        <c:axId val="1997521936"/>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200" b="0" i="0" u="none" strike="noStrike" kern="1200" cap="all" baseline="0">
                <a:solidFill>
                  <a:schemeClr val="dk1">
                    <a:lumMod val="75000"/>
                    <a:lumOff val="25000"/>
                  </a:schemeClr>
                </a:solidFill>
                <a:latin typeface="+mn-lt"/>
                <a:ea typeface="+mn-ea"/>
                <a:cs typeface="+mn-cs"/>
              </a:defRPr>
            </a:pPr>
            <a:endParaRPr lang="en-US"/>
          </a:p>
        </c:txPr>
        <c:crossAx val="1997519024"/>
        <c:crosses val="autoZero"/>
        <c:auto val="1"/>
        <c:lblAlgn val="ctr"/>
        <c:lblOffset val="100"/>
        <c:noMultiLvlLbl val="0"/>
      </c:catAx>
      <c:valAx>
        <c:axId val="1997519024"/>
        <c:scaling>
          <c:orientation val="minMax"/>
        </c:scaling>
        <c:delete val="1"/>
        <c:axPos val="l"/>
        <c:numFmt formatCode="0.0" sourceLinked="1"/>
        <c:majorTickMark val="none"/>
        <c:minorTickMark val="none"/>
        <c:tickLblPos val="nextTo"/>
        <c:crossAx val="1997521936"/>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noFill/>
      <a:round/>
    </a:ln>
    <a:effectLst/>
  </c:spPr>
  <c:txPr>
    <a:bodyPr/>
    <a:lstStyle/>
    <a:p>
      <a:pPr>
        <a:defRPr/>
      </a:pPr>
      <a:endParaRPr lang="en-US"/>
    </a:p>
  </c:txPr>
  <c:externalData r:id="rId4">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strRef>
          <c:f>Sheet1!$A$5</c:f>
          <c:strCache>
            <c:ptCount val="1"/>
            <c:pt idx="0">
              <c:v>Attended Class</c:v>
            </c:pt>
          </c:strCache>
        </c:strRef>
      </c:tx>
      <c:overlay val="0"/>
      <c:spPr>
        <a:noFill/>
        <a:ln>
          <a:noFill/>
        </a:ln>
        <a:effectLst/>
      </c:spPr>
      <c:txPr>
        <a:bodyPr rot="0" spcFirstLastPara="1" vertOverflow="ellipsis" vert="horz" wrap="square" anchor="ctr" anchorCtr="1"/>
        <a:lstStyle/>
        <a:p>
          <a:pPr>
            <a:defRPr sz="5760" b="1" i="0" u="none" strike="noStrike" kern="1200" baseline="0">
              <a:solidFill>
                <a:schemeClr val="dk1">
                  <a:lumMod val="75000"/>
                  <a:lumOff val="25000"/>
                </a:schemeClr>
              </a:solidFill>
              <a:latin typeface="+mn-lt"/>
              <a:ea typeface="+mn-ea"/>
              <a:cs typeface="+mn-cs"/>
            </a:defRPr>
          </a:pPr>
          <a:endParaRPr lang="en-US"/>
        </a:p>
      </c:txPr>
    </c:title>
    <c:autoTitleDeleted val="0"/>
    <c:plotArea>
      <c:layout/>
      <c:lineChart>
        <c:grouping val="standard"/>
        <c:varyColors val="0"/>
        <c:ser>
          <c:idx val="0"/>
          <c:order val="0"/>
          <c:spPr>
            <a:ln w="85725" cap="rnd">
              <a:solidFill>
                <a:schemeClr val="accent1"/>
              </a:solidFill>
              <a:round/>
            </a:ln>
            <a:effectLst/>
          </c:spPr>
          <c:marker>
            <c:symbol val="circle"/>
            <c:size val="40"/>
            <c:spPr>
              <a:solidFill>
                <a:schemeClr val="accent1"/>
              </a:solidFill>
              <a:ln w="152400">
                <a:solidFill>
                  <a:schemeClr val="accent1"/>
                </a:solidFill>
              </a:ln>
              <a:effectLst/>
            </c:spPr>
          </c:marker>
          <c:dLbls>
            <c:dLbl>
              <c:idx val="0"/>
              <c:layout>
                <c:manualLayout>
                  <c:x val="-9.3864041469974929E-2"/>
                  <c:y val="0.10001111934649735"/>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515-4044-835D-BFBE26CFDE45}"/>
                </c:ext>
              </c:extLst>
            </c:dLbl>
            <c:dLbl>
              <c:idx val="1"/>
              <c:layout>
                <c:manualLayout>
                  <c:x val="-8.4564527369586667E-2"/>
                  <c:y val="3.000333580394922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9515-4044-835D-BFBE26CFDE45}"/>
                </c:ext>
              </c:extLst>
            </c:dLbl>
            <c:dLbl>
              <c:idx val="2"/>
              <c:layout>
                <c:manualLayout>
                  <c:x val="-8.8051845157232356E-2"/>
                  <c:y val="7.800867309026798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9515-4044-835D-BFBE26CFDE45}"/>
                </c:ext>
              </c:extLst>
            </c:dLbl>
            <c:spPr>
              <a:noFill/>
              <a:ln>
                <a:noFill/>
              </a:ln>
              <a:effectLst/>
            </c:spPr>
            <c:txPr>
              <a:bodyPr rot="0" spcFirstLastPara="1" vertOverflow="ellipsis" vert="horz" wrap="square" anchor="ctr" anchorCtr="1"/>
              <a:lstStyle/>
              <a:p>
                <a:pPr>
                  <a:defRPr sz="4400" b="1" i="0" u="none" strike="noStrike" kern="1200" baseline="0">
                    <a:solidFill>
                      <a:schemeClr val="tx2">
                        <a:lumMod val="7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22225">
                      <a:solidFill>
                        <a:schemeClr val="dk1">
                          <a:lumMod val="50000"/>
                          <a:lumOff val="50000"/>
                        </a:schemeClr>
                      </a:solidFill>
                    </a:ln>
                    <a:effectLst/>
                  </c:spPr>
                </c15:leaderLines>
              </c:ext>
            </c:extLst>
          </c:dLbls>
          <c:cat>
            <c:strRef>
              <c:f>Sheet1!$E$37:$G$37</c:f>
              <c:strCache>
                <c:ptCount val="3"/>
                <c:pt idx="0">
                  <c:v>UCD 2020</c:v>
                </c:pt>
                <c:pt idx="1">
                  <c:v>UCD 2021</c:v>
                </c:pt>
                <c:pt idx="2">
                  <c:v>UCD 2022</c:v>
                </c:pt>
              </c:strCache>
            </c:strRef>
          </c:cat>
          <c:val>
            <c:numRef>
              <c:f>Sheet1!$E$5:$G$5</c:f>
              <c:numCache>
                <c:formatCode>0.0</c:formatCode>
                <c:ptCount val="3"/>
                <c:pt idx="0">
                  <c:v>25.04864942994616</c:v>
                </c:pt>
                <c:pt idx="1">
                  <c:v>26.793252744488584</c:v>
                </c:pt>
                <c:pt idx="2">
                  <c:v>36.742100520848773</c:v>
                </c:pt>
              </c:numCache>
            </c:numRef>
          </c:val>
          <c:smooth val="0"/>
          <c:extLst>
            <c:ext xmlns:c16="http://schemas.microsoft.com/office/drawing/2014/chart" uri="{C3380CC4-5D6E-409C-BE32-E72D297353CC}">
              <c16:uniqueId val="{00000000-9515-4044-835D-BFBE26CFDE45}"/>
            </c:ext>
          </c:extLst>
        </c:ser>
        <c:dLbls>
          <c:dLblPos val="ctr"/>
          <c:showLegendKey val="0"/>
          <c:showVal val="1"/>
          <c:showCatName val="0"/>
          <c:showSerName val="0"/>
          <c:showPercent val="0"/>
          <c:showBubbleSize val="0"/>
        </c:dLbls>
        <c:marker val="1"/>
        <c:smooth val="0"/>
        <c:axId val="1997521936"/>
        <c:axId val="1997519024"/>
      </c:lineChart>
      <c:catAx>
        <c:axId val="1997521936"/>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4800" b="0" i="0" u="none" strike="noStrike" kern="1200" cap="all" baseline="0">
                <a:solidFill>
                  <a:schemeClr val="dk1">
                    <a:lumMod val="75000"/>
                    <a:lumOff val="25000"/>
                  </a:schemeClr>
                </a:solidFill>
                <a:latin typeface="+mn-lt"/>
                <a:ea typeface="+mn-ea"/>
                <a:cs typeface="+mn-cs"/>
              </a:defRPr>
            </a:pPr>
            <a:endParaRPr lang="en-US"/>
          </a:p>
        </c:txPr>
        <c:crossAx val="1997519024"/>
        <c:crosses val="autoZero"/>
        <c:auto val="1"/>
        <c:lblAlgn val="ctr"/>
        <c:lblOffset val="100"/>
        <c:noMultiLvlLbl val="0"/>
      </c:catAx>
      <c:valAx>
        <c:axId val="1997519024"/>
        <c:scaling>
          <c:orientation val="minMax"/>
        </c:scaling>
        <c:delete val="1"/>
        <c:axPos val="l"/>
        <c:numFmt formatCode="0.0" sourceLinked="1"/>
        <c:majorTickMark val="none"/>
        <c:minorTickMark val="none"/>
        <c:tickLblPos val="nextTo"/>
        <c:crossAx val="1997521936"/>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noFill/>
      <a:round/>
    </a:ln>
    <a:effectLst/>
  </c:spPr>
  <c:txPr>
    <a:bodyPr/>
    <a:lstStyle/>
    <a:p>
      <a:pPr>
        <a:defRPr sz="4800"/>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strRef>
          <c:f>Sheet1!$A$6</c:f>
          <c:strCache>
            <c:ptCount val="1"/>
            <c:pt idx="0">
              <c:v>Interactions with students</c:v>
            </c:pt>
          </c:strCache>
        </c:strRef>
      </c:tx>
      <c:overlay val="0"/>
      <c:spPr>
        <a:noFill/>
        <a:ln>
          <a:noFill/>
        </a:ln>
        <a:effectLst/>
      </c:spPr>
      <c:txPr>
        <a:bodyPr rot="0" spcFirstLastPara="1" vertOverflow="ellipsis" vert="horz" wrap="square" anchor="ctr" anchorCtr="1"/>
        <a:lstStyle/>
        <a:p>
          <a:pPr>
            <a:defRPr sz="5280" b="1" i="0" u="none" strike="noStrike" kern="1200" baseline="0">
              <a:solidFill>
                <a:schemeClr val="dk1">
                  <a:lumMod val="75000"/>
                  <a:lumOff val="25000"/>
                </a:schemeClr>
              </a:solidFill>
              <a:latin typeface="+mn-lt"/>
              <a:ea typeface="+mn-ea"/>
              <a:cs typeface="+mn-cs"/>
            </a:defRPr>
          </a:pPr>
          <a:endParaRPr lang="en-US"/>
        </a:p>
      </c:txPr>
    </c:title>
    <c:autoTitleDeleted val="0"/>
    <c:plotArea>
      <c:layout>
        <c:manualLayout>
          <c:layoutTarget val="inner"/>
          <c:xMode val="edge"/>
          <c:yMode val="edge"/>
          <c:x val="4.3117283950617286E-2"/>
          <c:y val="0.16441044776119404"/>
          <c:w val="0.95688271604938269"/>
          <c:h val="0.62524834162520726"/>
        </c:manualLayout>
      </c:layout>
      <c:lineChart>
        <c:grouping val="standard"/>
        <c:varyColors val="0"/>
        <c:ser>
          <c:idx val="0"/>
          <c:order val="0"/>
          <c:spPr>
            <a:ln w="31750" cap="rnd">
              <a:solidFill>
                <a:srgbClr val="CC6600"/>
              </a:solidFill>
              <a:round/>
            </a:ln>
            <a:effectLst/>
          </c:spPr>
          <c:marker>
            <c:symbol val="circle"/>
            <c:size val="44"/>
            <c:spPr>
              <a:solidFill>
                <a:srgbClr val="CC6600"/>
              </a:solidFill>
              <a:ln>
                <a:solidFill>
                  <a:srgbClr val="CC6600"/>
                </a:solidFill>
              </a:ln>
              <a:effectLst/>
            </c:spPr>
          </c:marker>
          <c:dLbls>
            <c:dLbl>
              <c:idx val="0"/>
              <c:layout>
                <c:manualLayout>
                  <c:x val="-9.0376723682329324E-2"/>
                  <c:y val="0.1460162342458862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47B4-4C6F-A8CF-11785D0DE763}"/>
                </c:ext>
              </c:extLst>
            </c:dLbl>
            <c:dLbl>
              <c:idx val="1"/>
              <c:layout>
                <c:manualLayout>
                  <c:x val="-8.6889405894683733E-2"/>
                  <c:y val="8.40093402510577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7B4-4C6F-A8CF-11785D0DE763}"/>
                </c:ext>
              </c:extLst>
            </c:dLbl>
            <c:dLbl>
              <c:idx val="2"/>
              <c:layout>
                <c:manualLayout>
                  <c:x val="-9.0376723682329324E-2"/>
                  <c:y val="8.400934025105787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7B4-4C6F-A8CF-11785D0DE763}"/>
                </c:ext>
              </c:extLst>
            </c:dLbl>
            <c:spPr>
              <a:noFill/>
              <a:ln>
                <a:noFill/>
              </a:ln>
              <a:effectLst/>
            </c:spPr>
            <c:txPr>
              <a:bodyPr rot="0" spcFirstLastPara="1" vertOverflow="ellipsis" vert="horz" wrap="square" anchor="ctr" anchorCtr="1"/>
              <a:lstStyle/>
              <a:p>
                <a:pPr>
                  <a:defRPr sz="4400" b="1" i="0" u="none" strike="noStrike" kern="1200" baseline="0">
                    <a:solidFill>
                      <a:schemeClr val="tx2">
                        <a:lumMod val="7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Sheet1!$E$37:$G$37</c:f>
              <c:strCache>
                <c:ptCount val="3"/>
                <c:pt idx="0">
                  <c:v>UCD 2020</c:v>
                </c:pt>
                <c:pt idx="1">
                  <c:v>UCD 2021</c:v>
                </c:pt>
                <c:pt idx="2">
                  <c:v>UCD 2022</c:v>
                </c:pt>
              </c:strCache>
            </c:strRef>
          </c:cat>
          <c:val>
            <c:numRef>
              <c:f>Sheet1!$E$6:$G$6</c:f>
              <c:numCache>
                <c:formatCode>0.0</c:formatCode>
                <c:ptCount val="3"/>
                <c:pt idx="0">
                  <c:v>80.086153573599205</c:v>
                </c:pt>
                <c:pt idx="1">
                  <c:v>40.400875243662156</c:v>
                </c:pt>
                <c:pt idx="2">
                  <c:v>84.216167135034539</c:v>
                </c:pt>
              </c:numCache>
            </c:numRef>
          </c:val>
          <c:smooth val="0"/>
          <c:extLst>
            <c:ext xmlns:c16="http://schemas.microsoft.com/office/drawing/2014/chart" uri="{C3380CC4-5D6E-409C-BE32-E72D297353CC}">
              <c16:uniqueId val="{00000000-47B4-4C6F-A8CF-11785D0DE763}"/>
            </c:ext>
          </c:extLst>
        </c:ser>
        <c:dLbls>
          <c:dLblPos val="ctr"/>
          <c:showLegendKey val="0"/>
          <c:showVal val="1"/>
          <c:showCatName val="0"/>
          <c:showSerName val="0"/>
          <c:showPercent val="0"/>
          <c:showBubbleSize val="0"/>
        </c:dLbls>
        <c:marker val="1"/>
        <c:smooth val="0"/>
        <c:axId val="1997521936"/>
        <c:axId val="1997519024"/>
      </c:lineChart>
      <c:catAx>
        <c:axId val="1997521936"/>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4400" b="0" i="0" u="none" strike="noStrike" kern="1200" cap="all" baseline="0">
                <a:solidFill>
                  <a:schemeClr val="dk1">
                    <a:lumMod val="75000"/>
                    <a:lumOff val="25000"/>
                  </a:schemeClr>
                </a:solidFill>
                <a:latin typeface="+mn-lt"/>
                <a:ea typeface="+mn-ea"/>
                <a:cs typeface="+mn-cs"/>
              </a:defRPr>
            </a:pPr>
            <a:endParaRPr lang="en-US"/>
          </a:p>
        </c:txPr>
        <c:crossAx val="1997519024"/>
        <c:crosses val="autoZero"/>
        <c:auto val="1"/>
        <c:lblAlgn val="ctr"/>
        <c:lblOffset val="100"/>
        <c:noMultiLvlLbl val="0"/>
      </c:catAx>
      <c:valAx>
        <c:axId val="1997519024"/>
        <c:scaling>
          <c:orientation val="minMax"/>
        </c:scaling>
        <c:delete val="1"/>
        <c:axPos val="l"/>
        <c:numFmt formatCode="0.0" sourceLinked="1"/>
        <c:majorTickMark val="none"/>
        <c:minorTickMark val="none"/>
        <c:tickLblPos val="nextTo"/>
        <c:crossAx val="1997521936"/>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noFill/>
      <a:round/>
    </a:ln>
    <a:effectLst/>
  </c:spPr>
  <c:txPr>
    <a:bodyPr/>
    <a:lstStyle/>
    <a:p>
      <a:pPr>
        <a:defRPr sz="4400"/>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strRef>
          <c:f>Sheet1!$A$7</c:f>
          <c:strCache>
            <c:ptCount val="1"/>
            <c:pt idx="0">
              <c:v>Discussed with faculty</c:v>
            </c:pt>
          </c:strCache>
        </c:strRef>
      </c:tx>
      <c:overlay val="0"/>
      <c:spPr>
        <a:noFill/>
        <a:ln>
          <a:noFill/>
        </a:ln>
        <a:effectLst/>
      </c:spPr>
      <c:txPr>
        <a:bodyPr rot="0" spcFirstLastPara="1" vertOverflow="ellipsis" vert="horz" wrap="square" anchor="ctr" anchorCtr="1"/>
        <a:lstStyle/>
        <a:p>
          <a:pPr>
            <a:defRPr sz="5280" b="1" i="0" u="none" strike="noStrike" kern="1200" baseline="0">
              <a:solidFill>
                <a:schemeClr val="dk1">
                  <a:lumMod val="75000"/>
                  <a:lumOff val="25000"/>
                </a:schemeClr>
              </a:solidFill>
              <a:latin typeface="+mn-lt"/>
              <a:ea typeface="+mn-ea"/>
              <a:cs typeface="+mn-cs"/>
            </a:defRPr>
          </a:pPr>
          <a:endParaRPr lang="en-US"/>
        </a:p>
      </c:txPr>
    </c:title>
    <c:autoTitleDeleted val="0"/>
    <c:plotArea>
      <c:layout/>
      <c:lineChart>
        <c:grouping val="standard"/>
        <c:varyColors val="0"/>
        <c:ser>
          <c:idx val="0"/>
          <c:order val="0"/>
          <c:spPr>
            <a:ln w="31750" cap="rnd">
              <a:solidFill>
                <a:schemeClr val="accent6"/>
              </a:solidFill>
              <a:round/>
            </a:ln>
            <a:effectLst/>
          </c:spPr>
          <c:marker>
            <c:symbol val="circle"/>
            <c:size val="44"/>
            <c:spPr>
              <a:solidFill>
                <a:schemeClr val="accent6"/>
              </a:solidFill>
              <a:ln>
                <a:noFill/>
              </a:ln>
              <a:effectLst/>
            </c:spPr>
          </c:marker>
          <c:dLbls>
            <c:dLbl>
              <c:idx val="0"/>
              <c:layout>
                <c:manualLayout>
                  <c:x val="-7.653891292026728E-2"/>
                  <c:y val="5.672523013172759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692-4E71-8CBD-4A465035F915}"/>
                </c:ext>
              </c:extLst>
            </c:dLbl>
            <c:dLbl>
              <c:idx val="1"/>
              <c:layout>
                <c:manualLayout>
                  <c:x val="-5.227726830956838E-2"/>
                  <c:y val="6.617943515368220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692-4E71-8CBD-4A465035F915}"/>
                </c:ext>
              </c:extLst>
            </c:dLbl>
            <c:dLbl>
              <c:idx val="2"/>
              <c:layout>
                <c:manualLayout>
                  <c:x val="-9.1176405898064458E-2"/>
                  <c:y val="9.07603682107641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692-4E71-8CBD-4A465035F915}"/>
                </c:ext>
              </c:extLst>
            </c:dLbl>
            <c:spPr>
              <a:noFill/>
              <a:ln>
                <a:noFill/>
              </a:ln>
              <a:effectLst/>
            </c:spPr>
            <c:txPr>
              <a:bodyPr rot="0" spcFirstLastPara="1" vertOverflow="ellipsis" vert="horz" wrap="square" anchor="ctr" anchorCtr="1"/>
              <a:lstStyle/>
              <a:p>
                <a:pPr>
                  <a:defRPr sz="4400" b="1" i="0" u="none" strike="noStrike" kern="1200" baseline="0">
                    <a:solidFill>
                      <a:schemeClr val="tx2">
                        <a:lumMod val="7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Sheet1!$E$37:$G$37</c:f>
              <c:strCache>
                <c:ptCount val="3"/>
                <c:pt idx="0">
                  <c:v>UCD 2020</c:v>
                </c:pt>
                <c:pt idx="1">
                  <c:v>UCD 2021</c:v>
                </c:pt>
                <c:pt idx="2">
                  <c:v>UCD 2022</c:v>
                </c:pt>
              </c:strCache>
            </c:strRef>
          </c:cat>
          <c:val>
            <c:numRef>
              <c:f>Sheet1!$E$7:$G$7</c:f>
              <c:numCache>
                <c:formatCode>0.0</c:formatCode>
                <c:ptCount val="3"/>
                <c:pt idx="0">
                  <c:v>12.267133100949538</c:v>
                </c:pt>
                <c:pt idx="1">
                  <c:v>6.8978773703991045</c:v>
                </c:pt>
                <c:pt idx="2">
                  <c:v>15.496773806658922</c:v>
                </c:pt>
              </c:numCache>
            </c:numRef>
          </c:val>
          <c:smooth val="0"/>
          <c:extLst>
            <c:ext xmlns:c16="http://schemas.microsoft.com/office/drawing/2014/chart" uri="{C3380CC4-5D6E-409C-BE32-E72D297353CC}">
              <c16:uniqueId val="{00000000-C692-4E71-8CBD-4A465035F915}"/>
            </c:ext>
          </c:extLst>
        </c:ser>
        <c:dLbls>
          <c:dLblPos val="ctr"/>
          <c:showLegendKey val="0"/>
          <c:showVal val="1"/>
          <c:showCatName val="0"/>
          <c:showSerName val="0"/>
          <c:showPercent val="0"/>
          <c:showBubbleSize val="0"/>
        </c:dLbls>
        <c:marker val="1"/>
        <c:smooth val="0"/>
        <c:axId val="1997521936"/>
        <c:axId val="1997519024"/>
      </c:lineChart>
      <c:catAx>
        <c:axId val="1997521936"/>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4400" b="0" i="0" u="none" strike="noStrike" kern="1200" cap="all" baseline="0">
                <a:solidFill>
                  <a:schemeClr val="dk1">
                    <a:lumMod val="75000"/>
                    <a:lumOff val="25000"/>
                  </a:schemeClr>
                </a:solidFill>
                <a:latin typeface="+mn-lt"/>
                <a:ea typeface="+mn-ea"/>
                <a:cs typeface="+mn-cs"/>
              </a:defRPr>
            </a:pPr>
            <a:endParaRPr lang="en-US"/>
          </a:p>
        </c:txPr>
        <c:crossAx val="1997519024"/>
        <c:crosses val="autoZero"/>
        <c:auto val="1"/>
        <c:lblAlgn val="ctr"/>
        <c:lblOffset val="100"/>
        <c:noMultiLvlLbl val="0"/>
      </c:catAx>
      <c:valAx>
        <c:axId val="1997519024"/>
        <c:scaling>
          <c:orientation val="minMax"/>
        </c:scaling>
        <c:delete val="1"/>
        <c:axPos val="l"/>
        <c:numFmt formatCode="0.0" sourceLinked="1"/>
        <c:majorTickMark val="none"/>
        <c:minorTickMark val="none"/>
        <c:tickLblPos val="nextTo"/>
        <c:crossAx val="1997521936"/>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noFill/>
      <a:round/>
    </a:ln>
    <a:effectLst/>
  </c:spPr>
  <c:txPr>
    <a:bodyPr/>
    <a:lstStyle/>
    <a:p>
      <a:pPr>
        <a:defRPr sz="4400"/>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6"/>
    </mc:Choice>
    <mc:Fallback>
      <c:style val="6"/>
    </mc:Fallback>
  </mc:AlternateContent>
  <c:chart>
    <c:title>
      <c:tx>
        <c:rich>
          <a:bodyPr rot="0" spcFirstLastPara="1" vertOverflow="ellipsis" vert="horz" wrap="square" anchor="ctr" anchorCtr="1"/>
          <a:lstStyle/>
          <a:p>
            <a:pPr>
              <a:defRPr sz="4800" b="1" i="0" u="none" strike="noStrike" kern="1200" baseline="0">
                <a:solidFill>
                  <a:schemeClr val="dk1">
                    <a:lumMod val="75000"/>
                    <a:lumOff val="25000"/>
                  </a:schemeClr>
                </a:solidFill>
                <a:latin typeface="+mn-lt"/>
                <a:ea typeface="+mn-ea"/>
                <a:cs typeface="+mn-cs"/>
              </a:defRPr>
            </a:pPr>
            <a:r>
              <a:rPr lang="en-IE" dirty="0"/>
              <a:t>Attending Social Events</a:t>
            </a:r>
          </a:p>
        </c:rich>
      </c:tx>
      <c:overlay val="0"/>
      <c:spPr>
        <a:noFill/>
        <a:ln>
          <a:noFill/>
        </a:ln>
        <a:effectLst/>
      </c:spPr>
      <c:txPr>
        <a:bodyPr rot="0" spcFirstLastPara="1" vertOverflow="ellipsis" vert="horz" wrap="square" anchor="ctr" anchorCtr="1"/>
        <a:lstStyle/>
        <a:p>
          <a:pPr>
            <a:defRPr sz="48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lineChart>
        <c:grouping val="standard"/>
        <c:varyColors val="0"/>
        <c:ser>
          <c:idx val="0"/>
          <c:order val="0"/>
          <c:spPr>
            <a:ln w="31750" cap="rnd">
              <a:solidFill>
                <a:srgbClr val="FFC000"/>
              </a:solidFill>
              <a:round/>
            </a:ln>
            <a:effectLst/>
          </c:spPr>
          <c:marker>
            <c:symbol val="circle"/>
            <c:size val="44"/>
            <c:spPr>
              <a:solidFill>
                <a:srgbClr val="FFC000"/>
              </a:solidFill>
              <a:ln>
                <a:solidFill>
                  <a:srgbClr val="FFC000"/>
                </a:solidFill>
              </a:ln>
              <a:effectLst/>
            </c:spPr>
          </c:marker>
          <c:dLbls>
            <c:dLbl>
              <c:idx val="0"/>
              <c:layout>
                <c:manualLayout>
                  <c:x val="-0.14491844667975795"/>
                  <c:y val="6.81306020910156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517-4E4F-8669-38F2D1D2B7F3}"/>
                </c:ext>
              </c:extLst>
            </c:dLbl>
            <c:dLbl>
              <c:idx val="1"/>
              <c:layout>
                <c:manualLayout>
                  <c:x val="-9.8264069784528243E-2"/>
                  <c:y val="0.12686387975568436"/>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4517-4E4F-8669-38F2D1D2B7F3}"/>
                </c:ext>
              </c:extLst>
            </c:dLbl>
            <c:dLbl>
              <c:idx val="2"/>
              <c:layout>
                <c:manualLayout>
                  <c:x val="-9.9677838781353487E-2"/>
                  <c:y val="9.8671906476643395E-2"/>
                </c:manualLayout>
              </c:layout>
              <c:dLblPos val="r"/>
              <c:showLegendKey val="0"/>
              <c:showVal val="1"/>
              <c:showCatName val="0"/>
              <c:showSerName val="0"/>
              <c:showPercent val="0"/>
              <c:showBubbleSize val="0"/>
              <c:extLst>
                <c:ext xmlns:c15="http://schemas.microsoft.com/office/drawing/2012/chart" uri="{CE6537A1-D6FC-4f65-9D91-7224C49458BB}">
                  <c15:layout>
                    <c:manualLayout>
                      <c:w val="0.12866711640105621"/>
                      <c:h val="0.11616276905853239"/>
                    </c:manualLayout>
                  </c15:layout>
                </c:ext>
                <c:ext xmlns:c16="http://schemas.microsoft.com/office/drawing/2014/chart" uri="{C3380CC4-5D6E-409C-BE32-E72D297353CC}">
                  <c16:uniqueId val="{00000003-4517-4E4F-8669-38F2D1D2B7F3}"/>
                </c:ext>
              </c:extLst>
            </c:dLbl>
            <c:spPr>
              <a:noFill/>
              <a:ln>
                <a:noFill/>
              </a:ln>
              <a:effectLst/>
            </c:spPr>
            <c:txPr>
              <a:bodyPr rot="0" spcFirstLastPara="1" vertOverflow="ellipsis" vert="horz" wrap="square" anchor="ctr" anchorCtr="1"/>
              <a:lstStyle/>
              <a:p>
                <a:pPr>
                  <a:defRPr sz="4400" b="1" i="0" u="none" strike="noStrike" kern="1200" baseline="0">
                    <a:solidFill>
                      <a:schemeClr val="tx2">
                        <a:lumMod val="7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Sheet1!$E$37:$G$37</c:f>
              <c:strCache>
                <c:ptCount val="3"/>
                <c:pt idx="0">
                  <c:v>UCD 2020</c:v>
                </c:pt>
                <c:pt idx="1">
                  <c:v>UCD 2021</c:v>
                </c:pt>
                <c:pt idx="2">
                  <c:v>UCD 2022</c:v>
                </c:pt>
              </c:strCache>
            </c:strRef>
          </c:cat>
          <c:val>
            <c:numRef>
              <c:f>Sheet1!$E$8:$G$8</c:f>
              <c:numCache>
                <c:formatCode>0.0</c:formatCode>
                <c:ptCount val="3"/>
                <c:pt idx="0">
                  <c:v>54.137976184119687</c:v>
                </c:pt>
                <c:pt idx="1">
                  <c:v>25.788771402751621</c:v>
                </c:pt>
                <c:pt idx="2">
                  <c:v>55.273568410084088</c:v>
                </c:pt>
              </c:numCache>
            </c:numRef>
          </c:val>
          <c:smooth val="0"/>
          <c:extLst>
            <c:ext xmlns:c16="http://schemas.microsoft.com/office/drawing/2014/chart" uri="{C3380CC4-5D6E-409C-BE32-E72D297353CC}">
              <c16:uniqueId val="{00000000-4517-4E4F-8669-38F2D1D2B7F3}"/>
            </c:ext>
          </c:extLst>
        </c:ser>
        <c:dLbls>
          <c:dLblPos val="ctr"/>
          <c:showLegendKey val="0"/>
          <c:showVal val="1"/>
          <c:showCatName val="0"/>
          <c:showSerName val="0"/>
          <c:showPercent val="0"/>
          <c:showBubbleSize val="0"/>
        </c:dLbls>
        <c:marker val="1"/>
        <c:smooth val="0"/>
        <c:axId val="1997521936"/>
        <c:axId val="1997519024"/>
      </c:lineChart>
      <c:catAx>
        <c:axId val="1997521936"/>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4000" b="0" i="0" u="none" strike="noStrike" kern="1200" cap="all" baseline="0">
                <a:solidFill>
                  <a:schemeClr val="dk1">
                    <a:lumMod val="75000"/>
                    <a:lumOff val="25000"/>
                  </a:schemeClr>
                </a:solidFill>
                <a:latin typeface="+mn-lt"/>
                <a:ea typeface="+mn-ea"/>
                <a:cs typeface="+mn-cs"/>
              </a:defRPr>
            </a:pPr>
            <a:endParaRPr lang="en-US"/>
          </a:p>
        </c:txPr>
        <c:crossAx val="1997519024"/>
        <c:crosses val="autoZero"/>
        <c:auto val="1"/>
        <c:lblAlgn val="ctr"/>
        <c:lblOffset val="100"/>
        <c:noMultiLvlLbl val="0"/>
      </c:catAx>
      <c:valAx>
        <c:axId val="1997519024"/>
        <c:scaling>
          <c:orientation val="minMax"/>
        </c:scaling>
        <c:delete val="1"/>
        <c:axPos val="l"/>
        <c:numFmt formatCode="0.0" sourceLinked="1"/>
        <c:majorTickMark val="none"/>
        <c:minorTickMark val="none"/>
        <c:tickLblPos val="nextTo"/>
        <c:crossAx val="1997521936"/>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noFill/>
      <a:round/>
    </a:ln>
    <a:effectLst/>
  </c:spPr>
  <c:txPr>
    <a:bodyPr/>
    <a:lstStyle/>
    <a:p>
      <a:pPr>
        <a:defRPr sz="4000"/>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strRef>
          <c:f>Sheet1!$A$38</c:f>
          <c:strCache>
            <c:ptCount val="1"/>
            <c:pt idx="0">
              <c:v>Reviewed Notes</c:v>
            </c:pt>
          </c:strCache>
        </c:strRef>
      </c:tx>
      <c:overlay val="0"/>
      <c:spPr>
        <a:noFill/>
        <a:ln>
          <a:noFill/>
        </a:ln>
        <a:effectLst/>
      </c:spPr>
      <c:txPr>
        <a:bodyPr rot="0" spcFirstLastPara="1" vertOverflow="ellipsis" vert="horz" wrap="square" anchor="ctr" anchorCtr="1"/>
        <a:lstStyle/>
        <a:p>
          <a:pPr>
            <a:defRPr sz="5280" b="1" i="0" u="none" strike="noStrike" kern="1200" baseline="0">
              <a:solidFill>
                <a:schemeClr val="dk1">
                  <a:lumMod val="75000"/>
                  <a:lumOff val="25000"/>
                </a:schemeClr>
              </a:solidFill>
              <a:latin typeface="+mn-lt"/>
              <a:ea typeface="+mn-ea"/>
              <a:cs typeface="+mn-cs"/>
            </a:defRPr>
          </a:pPr>
          <a:endParaRPr lang="en-US"/>
        </a:p>
      </c:txPr>
    </c:title>
    <c:autoTitleDeleted val="0"/>
    <c:plotArea>
      <c:layout/>
      <c:lineChart>
        <c:grouping val="standard"/>
        <c:varyColors val="0"/>
        <c:ser>
          <c:idx val="0"/>
          <c:order val="0"/>
          <c:spPr>
            <a:ln w="31750" cap="rnd">
              <a:solidFill>
                <a:schemeClr val="accent1"/>
              </a:solidFill>
              <a:round/>
            </a:ln>
            <a:effectLst/>
          </c:spPr>
          <c:marker>
            <c:symbol val="circle"/>
            <c:size val="44"/>
            <c:spPr>
              <a:solidFill>
                <a:schemeClr val="accent1"/>
              </a:solidFill>
              <a:ln>
                <a:noFill/>
              </a:ln>
              <a:effectLst/>
            </c:spPr>
          </c:marker>
          <c:dLbls>
            <c:dLbl>
              <c:idx val="0"/>
              <c:layout>
                <c:manualLayout>
                  <c:x val="-5.7018069087920654E-2"/>
                  <c:y val="7.600845070333796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63C-4FCD-ADCA-0982D98F5552}"/>
                </c:ext>
              </c:extLst>
            </c:dLbl>
            <c:dLbl>
              <c:idx val="1"/>
              <c:layout>
                <c:manualLayout>
                  <c:x val="-2.9245041639859498E-2"/>
                  <c:y val="8.600956263798771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63C-4FCD-ADCA-0982D98F5552}"/>
                </c:ext>
              </c:extLst>
            </c:dLbl>
            <c:dLbl>
              <c:idx val="2"/>
              <c:layout>
                <c:manualLayout>
                  <c:x val="-5.8128990185843103E-2"/>
                  <c:y val="6.600733876868829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63C-4FCD-ADCA-0982D98F5552}"/>
                </c:ext>
              </c:extLst>
            </c:dLbl>
            <c:spPr>
              <a:noFill/>
              <a:ln>
                <a:noFill/>
              </a:ln>
              <a:effectLst/>
            </c:spPr>
            <c:txPr>
              <a:bodyPr rot="0" spcFirstLastPara="1" vertOverflow="ellipsis" vert="horz" wrap="square" anchor="ctr" anchorCtr="1"/>
              <a:lstStyle/>
              <a:p>
                <a:pPr>
                  <a:defRPr sz="4400" b="1" i="0" u="none" strike="noStrike" kern="1200" baseline="0">
                    <a:solidFill>
                      <a:schemeClr val="tx2">
                        <a:lumMod val="7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Sheet1!$E$37:$G$37</c:f>
              <c:strCache>
                <c:ptCount val="3"/>
                <c:pt idx="0">
                  <c:v>UCD 2020</c:v>
                </c:pt>
                <c:pt idx="1">
                  <c:v>UCD 2021</c:v>
                </c:pt>
                <c:pt idx="2">
                  <c:v>UCD 2022</c:v>
                </c:pt>
              </c:strCache>
            </c:strRef>
          </c:cat>
          <c:val>
            <c:numRef>
              <c:f>Sheet1!$E$38:$G$38</c:f>
              <c:numCache>
                <c:formatCode>0.0</c:formatCode>
                <c:ptCount val="3"/>
                <c:pt idx="0">
                  <c:v>51.21124652399282</c:v>
                </c:pt>
                <c:pt idx="1">
                  <c:v>52.45142578158999</c:v>
                </c:pt>
                <c:pt idx="2">
                  <c:v>58.424436877865631</c:v>
                </c:pt>
              </c:numCache>
            </c:numRef>
          </c:val>
          <c:smooth val="0"/>
          <c:extLst>
            <c:ext xmlns:c16="http://schemas.microsoft.com/office/drawing/2014/chart" uri="{C3380CC4-5D6E-409C-BE32-E72D297353CC}">
              <c16:uniqueId val="{00000000-163C-4FCD-ADCA-0982D98F5552}"/>
            </c:ext>
          </c:extLst>
        </c:ser>
        <c:dLbls>
          <c:dLblPos val="ctr"/>
          <c:showLegendKey val="0"/>
          <c:showVal val="1"/>
          <c:showCatName val="0"/>
          <c:showSerName val="0"/>
          <c:showPercent val="0"/>
          <c:showBubbleSize val="0"/>
        </c:dLbls>
        <c:marker val="1"/>
        <c:smooth val="0"/>
        <c:axId val="1997521936"/>
        <c:axId val="1997519024"/>
      </c:lineChart>
      <c:catAx>
        <c:axId val="1997521936"/>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4400" b="0" i="0" u="none" strike="noStrike" kern="1200" cap="all" baseline="0">
                <a:solidFill>
                  <a:schemeClr val="dk1">
                    <a:lumMod val="75000"/>
                    <a:lumOff val="25000"/>
                  </a:schemeClr>
                </a:solidFill>
                <a:latin typeface="+mn-lt"/>
                <a:ea typeface="+mn-ea"/>
                <a:cs typeface="+mn-cs"/>
              </a:defRPr>
            </a:pPr>
            <a:endParaRPr lang="en-US"/>
          </a:p>
        </c:txPr>
        <c:crossAx val="1997519024"/>
        <c:crosses val="autoZero"/>
        <c:auto val="1"/>
        <c:lblAlgn val="ctr"/>
        <c:lblOffset val="100"/>
        <c:noMultiLvlLbl val="0"/>
      </c:catAx>
      <c:valAx>
        <c:axId val="1997519024"/>
        <c:scaling>
          <c:orientation val="minMax"/>
        </c:scaling>
        <c:delete val="1"/>
        <c:axPos val="l"/>
        <c:numFmt formatCode="0.0" sourceLinked="1"/>
        <c:majorTickMark val="none"/>
        <c:minorTickMark val="none"/>
        <c:tickLblPos val="nextTo"/>
        <c:crossAx val="1997521936"/>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noFill/>
      <a:round/>
    </a:ln>
    <a:effectLst/>
  </c:spPr>
  <c:txPr>
    <a:bodyPr/>
    <a:lstStyle/>
    <a:p>
      <a:pPr>
        <a:defRPr sz="4400"/>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strRef>
          <c:f>Sheet1!$A$6</c:f>
          <c:strCache>
            <c:ptCount val="1"/>
            <c:pt idx="0">
              <c:v>Interactions with students</c:v>
            </c:pt>
          </c:strCache>
        </c:strRef>
      </c:tx>
      <c:overlay val="0"/>
      <c:spPr>
        <a:noFill/>
        <a:ln>
          <a:noFill/>
        </a:ln>
        <a:effectLst/>
      </c:spPr>
      <c:txPr>
        <a:bodyPr rot="0" spcFirstLastPara="1" vertOverflow="ellipsis" vert="horz" wrap="square" anchor="ctr" anchorCtr="1"/>
        <a:lstStyle/>
        <a:p>
          <a:pPr>
            <a:defRPr sz="20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lineChart>
        <c:grouping val="standard"/>
        <c:varyColors val="0"/>
        <c:ser>
          <c:idx val="0"/>
          <c:order val="0"/>
          <c:spPr>
            <a:ln w="31750" cap="rnd">
              <a:solidFill>
                <a:srgbClr val="CC6600"/>
              </a:solidFill>
              <a:round/>
            </a:ln>
            <a:effectLst/>
          </c:spPr>
          <c:marker>
            <c:symbol val="circle"/>
            <c:size val="24"/>
            <c:spPr>
              <a:solidFill>
                <a:srgbClr val="CC6600"/>
              </a:solidFill>
              <a:ln>
                <a:solidFill>
                  <a:srgbClr val="CC6600"/>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Sheet1!$E$37:$G$37</c:f>
              <c:strCache>
                <c:ptCount val="3"/>
                <c:pt idx="0">
                  <c:v>UCD 2020</c:v>
                </c:pt>
                <c:pt idx="1">
                  <c:v>UCD 2021</c:v>
                </c:pt>
                <c:pt idx="2">
                  <c:v>UCD 2022</c:v>
                </c:pt>
              </c:strCache>
            </c:strRef>
          </c:cat>
          <c:val>
            <c:numRef>
              <c:f>Sheet1!$E$6:$G$6</c:f>
              <c:numCache>
                <c:formatCode>0.0</c:formatCode>
                <c:ptCount val="3"/>
                <c:pt idx="0">
                  <c:v>80.086153573599205</c:v>
                </c:pt>
                <c:pt idx="1">
                  <c:v>40.400875243662156</c:v>
                </c:pt>
                <c:pt idx="2">
                  <c:v>84.216167135034539</c:v>
                </c:pt>
              </c:numCache>
            </c:numRef>
          </c:val>
          <c:smooth val="0"/>
          <c:extLst>
            <c:ext xmlns:c16="http://schemas.microsoft.com/office/drawing/2014/chart" uri="{C3380CC4-5D6E-409C-BE32-E72D297353CC}">
              <c16:uniqueId val="{00000000-36D8-4BC2-AC3B-E4F7FDF43D51}"/>
            </c:ext>
          </c:extLst>
        </c:ser>
        <c:dLbls>
          <c:dLblPos val="ctr"/>
          <c:showLegendKey val="0"/>
          <c:showVal val="1"/>
          <c:showCatName val="0"/>
          <c:showSerName val="0"/>
          <c:showPercent val="0"/>
          <c:showBubbleSize val="0"/>
        </c:dLbls>
        <c:marker val="1"/>
        <c:smooth val="0"/>
        <c:axId val="1997521936"/>
        <c:axId val="1997519024"/>
      </c:lineChart>
      <c:catAx>
        <c:axId val="1997521936"/>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200" b="0" i="0" u="none" strike="noStrike" kern="1200" cap="all" baseline="0">
                <a:solidFill>
                  <a:schemeClr val="dk1">
                    <a:lumMod val="75000"/>
                    <a:lumOff val="25000"/>
                  </a:schemeClr>
                </a:solidFill>
                <a:latin typeface="+mn-lt"/>
                <a:ea typeface="+mn-ea"/>
                <a:cs typeface="+mn-cs"/>
              </a:defRPr>
            </a:pPr>
            <a:endParaRPr lang="en-US"/>
          </a:p>
        </c:txPr>
        <c:crossAx val="1997519024"/>
        <c:crosses val="autoZero"/>
        <c:auto val="1"/>
        <c:lblAlgn val="ctr"/>
        <c:lblOffset val="100"/>
        <c:noMultiLvlLbl val="0"/>
      </c:catAx>
      <c:valAx>
        <c:axId val="1997519024"/>
        <c:scaling>
          <c:orientation val="minMax"/>
        </c:scaling>
        <c:delete val="1"/>
        <c:axPos val="l"/>
        <c:numFmt formatCode="0.0" sourceLinked="1"/>
        <c:majorTickMark val="none"/>
        <c:minorTickMark val="none"/>
        <c:tickLblPos val="nextTo"/>
        <c:crossAx val="1997521936"/>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strRef>
          <c:f>Sheet1!$A$40</c:f>
          <c:strCache>
            <c:ptCount val="1"/>
            <c:pt idx="0">
              <c:v>Interactions with Faculty</c:v>
            </c:pt>
          </c:strCache>
        </c:strRef>
      </c:tx>
      <c:overlay val="0"/>
      <c:spPr>
        <a:noFill/>
        <a:ln>
          <a:noFill/>
        </a:ln>
        <a:effectLst/>
      </c:spPr>
      <c:txPr>
        <a:bodyPr rot="0" spcFirstLastPara="1" vertOverflow="ellipsis" vert="horz" wrap="square" anchor="ctr" anchorCtr="1"/>
        <a:lstStyle/>
        <a:p>
          <a:pPr>
            <a:defRPr sz="5280" b="1" i="0" u="none" strike="noStrike" kern="1200" baseline="0">
              <a:solidFill>
                <a:schemeClr val="dk1">
                  <a:lumMod val="75000"/>
                  <a:lumOff val="25000"/>
                </a:schemeClr>
              </a:solidFill>
              <a:latin typeface="+mn-lt"/>
              <a:ea typeface="+mn-ea"/>
              <a:cs typeface="+mn-cs"/>
            </a:defRPr>
          </a:pPr>
          <a:endParaRPr lang="en-US"/>
        </a:p>
      </c:txPr>
    </c:title>
    <c:autoTitleDeleted val="0"/>
    <c:plotArea>
      <c:layout/>
      <c:lineChart>
        <c:grouping val="standard"/>
        <c:varyColors val="0"/>
        <c:ser>
          <c:idx val="0"/>
          <c:order val="0"/>
          <c:spPr>
            <a:ln w="31750" cap="rnd">
              <a:solidFill>
                <a:schemeClr val="accent6"/>
              </a:solidFill>
              <a:round/>
            </a:ln>
            <a:effectLst/>
          </c:spPr>
          <c:marker>
            <c:symbol val="circle"/>
            <c:size val="44"/>
            <c:spPr>
              <a:solidFill>
                <a:schemeClr val="accent6"/>
              </a:solidFill>
              <a:ln>
                <a:noFill/>
              </a:ln>
              <a:effectLst/>
            </c:spPr>
          </c:marker>
          <c:dLbls>
            <c:dLbl>
              <c:idx val="0"/>
              <c:layout>
                <c:manualLayout>
                  <c:x val="-4.8130700304541085E-2"/>
                  <c:y val="0.15601734618053606"/>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259-44AE-8C2D-BC9D3927D239}"/>
                </c:ext>
              </c:extLst>
            </c:dLbl>
            <c:dLbl>
              <c:idx val="1"/>
              <c:layout>
                <c:manualLayout>
                  <c:x val="-7.0349122262990019E-2"/>
                  <c:y val="0.12201356560272686"/>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259-44AE-8C2D-BC9D3927D239}"/>
                </c:ext>
              </c:extLst>
            </c:dLbl>
            <c:dLbl>
              <c:idx val="2"/>
              <c:layout>
                <c:manualLayout>
                  <c:x val="-4.9241621402463534E-2"/>
                  <c:y val="9.801089695956739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259-44AE-8C2D-BC9D3927D239}"/>
                </c:ext>
              </c:extLst>
            </c:dLbl>
            <c:spPr>
              <a:noFill/>
              <a:ln>
                <a:noFill/>
              </a:ln>
              <a:effectLst/>
            </c:spPr>
            <c:txPr>
              <a:bodyPr rot="0" spcFirstLastPara="1" vertOverflow="ellipsis" vert="horz" wrap="square" anchor="ctr" anchorCtr="1"/>
              <a:lstStyle/>
              <a:p>
                <a:pPr>
                  <a:defRPr sz="4400" b="1" i="0" u="none" strike="noStrike" kern="1200" baseline="0">
                    <a:solidFill>
                      <a:schemeClr val="tx2">
                        <a:lumMod val="7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Sheet1!$E$37:$G$37</c:f>
              <c:strCache>
                <c:ptCount val="3"/>
                <c:pt idx="0">
                  <c:v>UCD 2020</c:v>
                </c:pt>
                <c:pt idx="1">
                  <c:v>UCD 2021</c:v>
                </c:pt>
                <c:pt idx="2">
                  <c:v>UCD 2022</c:v>
                </c:pt>
              </c:strCache>
            </c:strRef>
          </c:cat>
          <c:val>
            <c:numRef>
              <c:f>Sheet1!$E$40:$G$40</c:f>
              <c:numCache>
                <c:formatCode>0.0</c:formatCode>
                <c:ptCount val="3"/>
                <c:pt idx="0">
                  <c:v>57.28257033167241</c:v>
                </c:pt>
                <c:pt idx="1">
                  <c:v>41.306283125269715</c:v>
                </c:pt>
                <c:pt idx="2">
                  <c:v>63.989774520832221</c:v>
                </c:pt>
              </c:numCache>
            </c:numRef>
          </c:val>
          <c:smooth val="0"/>
          <c:extLst>
            <c:ext xmlns:c16="http://schemas.microsoft.com/office/drawing/2014/chart" uri="{C3380CC4-5D6E-409C-BE32-E72D297353CC}">
              <c16:uniqueId val="{00000000-1259-44AE-8C2D-BC9D3927D239}"/>
            </c:ext>
          </c:extLst>
        </c:ser>
        <c:dLbls>
          <c:dLblPos val="ctr"/>
          <c:showLegendKey val="0"/>
          <c:showVal val="1"/>
          <c:showCatName val="0"/>
          <c:showSerName val="0"/>
          <c:showPercent val="0"/>
          <c:showBubbleSize val="0"/>
        </c:dLbls>
        <c:marker val="1"/>
        <c:smooth val="0"/>
        <c:axId val="1997521936"/>
        <c:axId val="1997519024"/>
      </c:lineChart>
      <c:catAx>
        <c:axId val="1997521936"/>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4400" b="0" i="0" u="none" strike="noStrike" kern="1200" cap="all" baseline="0">
                <a:solidFill>
                  <a:schemeClr val="dk1">
                    <a:lumMod val="75000"/>
                    <a:lumOff val="25000"/>
                  </a:schemeClr>
                </a:solidFill>
                <a:latin typeface="+mn-lt"/>
                <a:ea typeface="+mn-ea"/>
                <a:cs typeface="+mn-cs"/>
              </a:defRPr>
            </a:pPr>
            <a:endParaRPr lang="en-US"/>
          </a:p>
        </c:txPr>
        <c:crossAx val="1997519024"/>
        <c:crosses val="autoZero"/>
        <c:auto val="1"/>
        <c:lblAlgn val="ctr"/>
        <c:lblOffset val="100"/>
        <c:noMultiLvlLbl val="0"/>
      </c:catAx>
      <c:valAx>
        <c:axId val="1997519024"/>
        <c:scaling>
          <c:orientation val="minMax"/>
        </c:scaling>
        <c:delete val="1"/>
        <c:axPos val="l"/>
        <c:numFmt formatCode="0.0" sourceLinked="1"/>
        <c:majorTickMark val="none"/>
        <c:minorTickMark val="none"/>
        <c:tickLblPos val="nextTo"/>
        <c:crossAx val="1997521936"/>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noFill/>
      <a:round/>
    </a:ln>
    <a:effectLst/>
  </c:spPr>
  <c:txPr>
    <a:bodyPr/>
    <a:lstStyle/>
    <a:p>
      <a:pPr>
        <a:defRPr sz="4400"/>
      </a:pPr>
      <a:endParaRPr lang="en-US"/>
    </a:p>
  </c:txPr>
  <c:externalData r:id="rId4">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strRef>
          <c:f>Sheet1!$A$39</c:f>
          <c:strCache>
            <c:ptCount val="1"/>
            <c:pt idx="0">
              <c:v>Prepared for exams with peers</c:v>
            </c:pt>
          </c:strCache>
        </c:strRef>
      </c:tx>
      <c:overlay val="0"/>
      <c:spPr>
        <a:noFill/>
        <a:ln>
          <a:noFill/>
        </a:ln>
        <a:effectLst/>
      </c:spPr>
      <c:txPr>
        <a:bodyPr rot="0" spcFirstLastPara="1" vertOverflow="ellipsis" vert="horz" wrap="square" anchor="ctr" anchorCtr="1"/>
        <a:lstStyle/>
        <a:p>
          <a:pPr>
            <a:defRPr sz="5280" b="1" i="0" u="none" strike="noStrike" kern="1200" baseline="0">
              <a:solidFill>
                <a:schemeClr val="dk1">
                  <a:lumMod val="75000"/>
                  <a:lumOff val="25000"/>
                </a:schemeClr>
              </a:solidFill>
              <a:latin typeface="+mn-lt"/>
              <a:ea typeface="+mn-ea"/>
              <a:cs typeface="+mn-cs"/>
            </a:defRPr>
          </a:pPr>
          <a:endParaRPr lang="en-US"/>
        </a:p>
      </c:txPr>
    </c:title>
    <c:autoTitleDeleted val="0"/>
    <c:plotArea>
      <c:layout/>
      <c:lineChart>
        <c:grouping val="standard"/>
        <c:varyColors val="0"/>
        <c:ser>
          <c:idx val="0"/>
          <c:order val="0"/>
          <c:spPr>
            <a:ln w="31750" cap="rnd">
              <a:solidFill>
                <a:schemeClr val="accent2"/>
              </a:solidFill>
              <a:round/>
            </a:ln>
            <a:effectLst/>
          </c:spPr>
          <c:marker>
            <c:symbol val="circle"/>
            <c:size val="44"/>
            <c:spPr>
              <a:solidFill>
                <a:schemeClr val="accent2"/>
              </a:solidFill>
              <a:ln>
                <a:noFill/>
              </a:ln>
              <a:effectLst/>
            </c:spPr>
          </c:marker>
          <c:dLbls>
            <c:dLbl>
              <c:idx val="0"/>
              <c:layout>
                <c:manualLayout>
                  <c:x val="-5.7617194550534621E-2"/>
                  <c:y val="0.1229259686357853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133-437F-89F2-042373251533}"/>
                </c:ext>
              </c:extLst>
            </c:dLbl>
            <c:dLbl>
              <c:idx val="1"/>
              <c:layout>
                <c:manualLayout>
                  <c:x val="-5.7617194550534621E-2"/>
                  <c:y val="0.12103479988754247"/>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E133-437F-89F2-042373251533}"/>
                </c:ext>
              </c:extLst>
            </c:dLbl>
            <c:dLbl>
              <c:idx val="2"/>
              <c:layout>
                <c:manualLayout>
                  <c:x val="-4.9976295162528689E-2"/>
                  <c:y val="0.11725246239105677"/>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133-437F-89F2-042373251533}"/>
                </c:ext>
              </c:extLst>
            </c:dLbl>
            <c:spPr>
              <a:noFill/>
              <a:ln>
                <a:noFill/>
              </a:ln>
              <a:effectLst/>
            </c:spPr>
            <c:txPr>
              <a:bodyPr rot="0" spcFirstLastPara="1" vertOverflow="ellipsis" vert="horz" wrap="square" anchor="ctr" anchorCtr="1"/>
              <a:lstStyle/>
              <a:p>
                <a:pPr>
                  <a:defRPr sz="4400" b="1" i="0" u="none" strike="noStrike" kern="1200" baseline="0">
                    <a:solidFill>
                      <a:schemeClr val="tx2">
                        <a:lumMod val="7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Sheet1!$E$37:$G$37</c:f>
              <c:strCache>
                <c:ptCount val="3"/>
                <c:pt idx="0">
                  <c:v>UCD 2020</c:v>
                </c:pt>
                <c:pt idx="1">
                  <c:v>UCD 2021</c:v>
                </c:pt>
                <c:pt idx="2">
                  <c:v>UCD 2022</c:v>
                </c:pt>
              </c:strCache>
            </c:strRef>
          </c:cat>
          <c:val>
            <c:numRef>
              <c:f>Sheet1!$E$39:$G$39</c:f>
              <c:numCache>
                <c:formatCode>0.0</c:formatCode>
                <c:ptCount val="3"/>
                <c:pt idx="0">
                  <c:v>49.85479831026737</c:v>
                </c:pt>
                <c:pt idx="1">
                  <c:v>40.157237070633371</c:v>
                </c:pt>
                <c:pt idx="2">
                  <c:v>44.703041691296477</c:v>
                </c:pt>
              </c:numCache>
            </c:numRef>
          </c:val>
          <c:smooth val="0"/>
          <c:extLst>
            <c:ext xmlns:c16="http://schemas.microsoft.com/office/drawing/2014/chart" uri="{C3380CC4-5D6E-409C-BE32-E72D297353CC}">
              <c16:uniqueId val="{00000000-E133-437F-89F2-042373251533}"/>
            </c:ext>
          </c:extLst>
        </c:ser>
        <c:dLbls>
          <c:dLblPos val="ctr"/>
          <c:showLegendKey val="0"/>
          <c:showVal val="1"/>
          <c:showCatName val="0"/>
          <c:showSerName val="0"/>
          <c:showPercent val="0"/>
          <c:showBubbleSize val="0"/>
        </c:dLbls>
        <c:marker val="1"/>
        <c:smooth val="0"/>
        <c:axId val="1997521936"/>
        <c:axId val="1997519024"/>
      </c:lineChart>
      <c:catAx>
        <c:axId val="1997521936"/>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4400" b="0" i="0" u="none" strike="noStrike" kern="1200" cap="all" baseline="0">
                <a:solidFill>
                  <a:schemeClr val="dk1">
                    <a:lumMod val="75000"/>
                    <a:lumOff val="25000"/>
                  </a:schemeClr>
                </a:solidFill>
                <a:latin typeface="+mn-lt"/>
                <a:ea typeface="+mn-ea"/>
                <a:cs typeface="+mn-cs"/>
              </a:defRPr>
            </a:pPr>
            <a:endParaRPr lang="en-US"/>
          </a:p>
        </c:txPr>
        <c:crossAx val="1997519024"/>
        <c:crosses val="autoZero"/>
        <c:auto val="1"/>
        <c:lblAlgn val="ctr"/>
        <c:lblOffset val="100"/>
        <c:noMultiLvlLbl val="0"/>
      </c:catAx>
      <c:valAx>
        <c:axId val="1997519024"/>
        <c:scaling>
          <c:orientation val="minMax"/>
        </c:scaling>
        <c:delete val="1"/>
        <c:axPos val="l"/>
        <c:numFmt formatCode="0.0" sourceLinked="1"/>
        <c:majorTickMark val="none"/>
        <c:minorTickMark val="none"/>
        <c:tickLblPos val="nextTo"/>
        <c:crossAx val="1997521936"/>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noFill/>
      <a:round/>
    </a:ln>
    <a:effectLst/>
  </c:spPr>
  <c:txPr>
    <a:bodyPr/>
    <a:lstStyle/>
    <a:p>
      <a:pPr>
        <a:defRPr sz="4400"/>
      </a:pPr>
      <a:endParaRPr lang="en-US"/>
    </a:p>
  </c:txPr>
  <c:externalData r:id="rId4">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6"/>
    </mc:Choice>
    <mc:Fallback>
      <c:style val="6"/>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4800" b="1" i="0" u="none" strike="noStrike" kern="1200" baseline="0">
                <a:solidFill>
                  <a:schemeClr val="dk1">
                    <a:lumMod val="75000"/>
                    <a:lumOff val="25000"/>
                  </a:schemeClr>
                </a:solidFill>
                <a:latin typeface="+mn-lt"/>
                <a:ea typeface="+mn-ea"/>
                <a:cs typeface="+mn-cs"/>
              </a:defRPr>
            </a:pPr>
            <a:r>
              <a:rPr lang="en-IE" dirty="0"/>
              <a:t>Attending Social Events</a:t>
            </a:r>
          </a:p>
        </c:rich>
      </c:tx>
      <c:overlay val="0"/>
      <c:spPr>
        <a:noFill/>
        <a:ln>
          <a:noFill/>
        </a:ln>
        <a:effectLst/>
      </c:spPr>
      <c:txPr>
        <a:bodyPr rot="0" spcFirstLastPara="1" vertOverflow="ellipsis" vert="horz" wrap="square" anchor="ctr" anchorCtr="1"/>
        <a:lstStyle/>
        <a:p>
          <a:pPr>
            <a:defRPr sz="48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lineChart>
        <c:grouping val="standard"/>
        <c:varyColors val="0"/>
        <c:ser>
          <c:idx val="0"/>
          <c:order val="0"/>
          <c:spPr>
            <a:ln w="31750" cap="rnd">
              <a:solidFill>
                <a:schemeClr val="accent4"/>
              </a:solidFill>
              <a:round/>
            </a:ln>
            <a:effectLst/>
          </c:spPr>
          <c:marker>
            <c:symbol val="circle"/>
            <c:size val="44"/>
            <c:spPr>
              <a:solidFill>
                <a:schemeClr val="accent4"/>
              </a:solidFill>
              <a:ln>
                <a:noFill/>
              </a:ln>
              <a:effectLst/>
            </c:spPr>
          </c:marker>
          <c:dLbls>
            <c:dLbl>
              <c:idx val="0"/>
              <c:layout>
                <c:manualLayout>
                  <c:x val="-7.0826818335096672E-2"/>
                  <c:y val="9.077609991565685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2E6-47B0-AD11-B2276CA667AC}"/>
                </c:ext>
              </c:extLst>
            </c:dLbl>
            <c:dLbl>
              <c:idx val="1"/>
              <c:layout>
                <c:manualLayout>
                  <c:x val="-5.9717607355872199E-2"/>
                  <c:y val="5.673506244728546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2E6-47B0-AD11-B2276CA667AC}"/>
                </c:ext>
              </c:extLst>
            </c:dLbl>
            <c:dLbl>
              <c:idx val="2"/>
              <c:layout>
                <c:manualLayout>
                  <c:x val="-4.1387409240152016E-2"/>
                  <c:y val="0.13238181237699959"/>
                </c:manualLayout>
              </c:layout>
              <c:dLblPos val="r"/>
              <c:showLegendKey val="0"/>
              <c:showVal val="1"/>
              <c:showCatName val="0"/>
              <c:showSerName val="0"/>
              <c:showPercent val="0"/>
              <c:showBubbleSize val="0"/>
              <c:extLst>
                <c:ext xmlns:c15="http://schemas.microsoft.com/office/drawing/2012/chart" uri="{CE6537A1-D6FC-4f65-9D91-7224C49458BB}">
                  <c15:layout>
                    <c:manualLayout>
                      <c:w val="0.14054262809816867"/>
                      <c:h val="0.190677163497048"/>
                    </c:manualLayout>
                  </c15:layout>
                </c:ext>
                <c:ext xmlns:c16="http://schemas.microsoft.com/office/drawing/2014/chart" uri="{C3380CC4-5D6E-409C-BE32-E72D297353CC}">
                  <c16:uniqueId val="{00000003-C2E6-47B0-AD11-B2276CA667AC}"/>
                </c:ext>
              </c:extLst>
            </c:dLbl>
            <c:spPr>
              <a:noFill/>
              <a:ln>
                <a:noFill/>
              </a:ln>
              <a:effectLst/>
            </c:spPr>
            <c:txPr>
              <a:bodyPr rot="0" spcFirstLastPara="1" vertOverflow="ellipsis" vert="horz" wrap="square" anchor="ctr" anchorCtr="1"/>
              <a:lstStyle/>
              <a:p>
                <a:pPr>
                  <a:defRPr sz="4400" b="1" i="0" u="none" strike="noStrike" kern="1200" baseline="0">
                    <a:solidFill>
                      <a:schemeClr val="tx2">
                        <a:lumMod val="7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Sheet1!$E$37:$G$37</c:f>
              <c:strCache>
                <c:ptCount val="3"/>
                <c:pt idx="0">
                  <c:v>UCD 2020</c:v>
                </c:pt>
                <c:pt idx="1">
                  <c:v>UCD 2021</c:v>
                </c:pt>
                <c:pt idx="2">
                  <c:v>UCD 2022</c:v>
                </c:pt>
              </c:strCache>
            </c:strRef>
          </c:cat>
          <c:val>
            <c:numRef>
              <c:f>Sheet1!$E$41:$G$41</c:f>
              <c:numCache>
                <c:formatCode>0.0</c:formatCode>
                <c:ptCount val="3"/>
                <c:pt idx="0">
                  <c:v>34.940962604548332</c:v>
                </c:pt>
                <c:pt idx="1">
                  <c:v>29.022742950108473</c:v>
                </c:pt>
                <c:pt idx="2">
                  <c:v>41.206108159615397</c:v>
                </c:pt>
              </c:numCache>
            </c:numRef>
          </c:val>
          <c:smooth val="0"/>
          <c:extLst>
            <c:ext xmlns:c16="http://schemas.microsoft.com/office/drawing/2014/chart" uri="{C3380CC4-5D6E-409C-BE32-E72D297353CC}">
              <c16:uniqueId val="{00000000-C2E6-47B0-AD11-B2276CA667AC}"/>
            </c:ext>
          </c:extLst>
        </c:ser>
        <c:dLbls>
          <c:dLblPos val="ctr"/>
          <c:showLegendKey val="0"/>
          <c:showVal val="1"/>
          <c:showCatName val="0"/>
          <c:showSerName val="0"/>
          <c:showPercent val="0"/>
          <c:showBubbleSize val="0"/>
        </c:dLbls>
        <c:marker val="1"/>
        <c:smooth val="0"/>
        <c:axId val="1997521936"/>
        <c:axId val="1997519024"/>
      </c:lineChart>
      <c:catAx>
        <c:axId val="1997521936"/>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4000" b="0" i="0" u="none" strike="noStrike" kern="1200" cap="all" baseline="0">
                <a:solidFill>
                  <a:schemeClr val="dk1">
                    <a:lumMod val="75000"/>
                    <a:lumOff val="25000"/>
                  </a:schemeClr>
                </a:solidFill>
                <a:latin typeface="+mn-lt"/>
                <a:ea typeface="+mn-ea"/>
                <a:cs typeface="+mn-cs"/>
              </a:defRPr>
            </a:pPr>
            <a:endParaRPr lang="en-US"/>
          </a:p>
        </c:txPr>
        <c:crossAx val="1997519024"/>
        <c:crosses val="autoZero"/>
        <c:auto val="1"/>
        <c:lblAlgn val="ctr"/>
        <c:lblOffset val="100"/>
        <c:noMultiLvlLbl val="0"/>
      </c:catAx>
      <c:valAx>
        <c:axId val="1997519024"/>
        <c:scaling>
          <c:orientation val="minMax"/>
        </c:scaling>
        <c:delete val="1"/>
        <c:axPos val="l"/>
        <c:numFmt formatCode="0.0" sourceLinked="1"/>
        <c:majorTickMark val="none"/>
        <c:minorTickMark val="none"/>
        <c:tickLblPos val="nextTo"/>
        <c:crossAx val="1997521936"/>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noFill/>
      <a:round/>
    </a:ln>
    <a:effectLst/>
  </c:spPr>
  <c:txPr>
    <a:bodyPr/>
    <a:lstStyle/>
    <a:p>
      <a:pPr>
        <a:defRPr sz="4000"/>
      </a:pPr>
      <a:endParaRPr lang="en-US"/>
    </a:p>
  </c:txPr>
  <c:externalData r:id="rId4">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strRef>
          <c:f>Sheet1!$A$69</c:f>
          <c:strCache>
            <c:ptCount val="1"/>
            <c:pt idx="0">
              <c:v>Made Presentation</c:v>
            </c:pt>
          </c:strCache>
        </c:strRef>
      </c:tx>
      <c:overlay val="0"/>
      <c:spPr>
        <a:noFill/>
        <a:ln>
          <a:noFill/>
        </a:ln>
        <a:effectLst/>
      </c:spPr>
      <c:txPr>
        <a:bodyPr rot="0" spcFirstLastPara="1" vertOverflow="ellipsis" vert="horz" wrap="square" anchor="ctr" anchorCtr="1"/>
        <a:lstStyle/>
        <a:p>
          <a:pPr>
            <a:defRPr sz="5280" b="1" i="0" u="none" strike="noStrike" kern="1200" baseline="0">
              <a:solidFill>
                <a:schemeClr val="dk1">
                  <a:lumMod val="75000"/>
                  <a:lumOff val="25000"/>
                </a:schemeClr>
              </a:solidFill>
              <a:latin typeface="+mn-lt"/>
              <a:ea typeface="+mn-ea"/>
              <a:cs typeface="+mn-cs"/>
            </a:defRPr>
          </a:pPr>
          <a:endParaRPr lang="en-US"/>
        </a:p>
      </c:txPr>
    </c:title>
    <c:autoTitleDeleted val="0"/>
    <c:plotArea>
      <c:layout/>
      <c:lineChart>
        <c:grouping val="standard"/>
        <c:varyColors val="0"/>
        <c:ser>
          <c:idx val="0"/>
          <c:order val="0"/>
          <c:spPr>
            <a:ln w="31750" cap="rnd">
              <a:solidFill>
                <a:schemeClr val="accent1"/>
              </a:solidFill>
              <a:round/>
            </a:ln>
            <a:effectLst/>
          </c:spPr>
          <c:marker>
            <c:symbol val="circle"/>
            <c:size val="44"/>
            <c:spPr>
              <a:solidFill>
                <a:schemeClr val="accent1"/>
              </a:solidFill>
              <a:ln>
                <a:noFill/>
              </a:ln>
              <a:effectLst/>
            </c:spPr>
          </c:marker>
          <c:dLbls>
            <c:dLbl>
              <c:idx val="0"/>
              <c:layout>
                <c:manualLayout>
                  <c:x val="-6.4037658602230277E-2"/>
                  <c:y val="9.622782168302712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350-4F4A-BDBA-59B5BDC28D2C}"/>
                </c:ext>
              </c:extLst>
            </c:dLbl>
            <c:dLbl>
              <c:idx val="1"/>
              <c:layout>
                <c:manualLayout>
                  <c:x val="-5.4525943614553554E-2"/>
                  <c:y val="6.771587451768575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9350-4F4A-BDBA-59B5BDC28D2C}"/>
                </c:ext>
              </c:extLst>
            </c:dLbl>
            <c:dLbl>
              <c:idx val="2"/>
              <c:layout>
                <c:manualLayout>
                  <c:x val="-5.4525943614553693E-2"/>
                  <c:y val="0.1015738117765287"/>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9350-4F4A-BDBA-59B5BDC28D2C}"/>
                </c:ext>
              </c:extLst>
            </c:dLbl>
            <c:spPr>
              <a:noFill/>
              <a:ln>
                <a:noFill/>
              </a:ln>
              <a:effectLst/>
            </c:spPr>
            <c:txPr>
              <a:bodyPr rot="0" spcFirstLastPara="1" vertOverflow="ellipsis" vert="horz" wrap="square" anchor="ctr" anchorCtr="1"/>
              <a:lstStyle/>
              <a:p>
                <a:pPr>
                  <a:defRPr sz="4400" b="1" i="0" u="none" strike="noStrike" kern="1200" baseline="0">
                    <a:solidFill>
                      <a:schemeClr val="tx2">
                        <a:lumMod val="7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Sheet1!$E$37:$G$37</c:f>
              <c:strCache>
                <c:ptCount val="3"/>
                <c:pt idx="0">
                  <c:v>UCD 2020</c:v>
                </c:pt>
                <c:pt idx="1">
                  <c:v>UCD 2021</c:v>
                </c:pt>
                <c:pt idx="2">
                  <c:v>UCD 2022</c:v>
                </c:pt>
              </c:strCache>
            </c:strRef>
          </c:cat>
          <c:val>
            <c:numRef>
              <c:f>Sheet1!$E$69:$G$69</c:f>
              <c:numCache>
                <c:formatCode>0.0</c:formatCode>
                <c:ptCount val="3"/>
                <c:pt idx="0">
                  <c:v>57.519544036186915</c:v>
                </c:pt>
                <c:pt idx="1">
                  <c:v>45.231070986662431</c:v>
                </c:pt>
                <c:pt idx="2">
                  <c:v>48.003887054996099</c:v>
                </c:pt>
              </c:numCache>
            </c:numRef>
          </c:val>
          <c:smooth val="0"/>
          <c:extLst>
            <c:ext xmlns:c16="http://schemas.microsoft.com/office/drawing/2014/chart" uri="{C3380CC4-5D6E-409C-BE32-E72D297353CC}">
              <c16:uniqueId val="{00000000-9350-4F4A-BDBA-59B5BDC28D2C}"/>
            </c:ext>
          </c:extLst>
        </c:ser>
        <c:dLbls>
          <c:dLblPos val="ctr"/>
          <c:showLegendKey val="0"/>
          <c:showVal val="1"/>
          <c:showCatName val="0"/>
          <c:showSerName val="0"/>
          <c:showPercent val="0"/>
          <c:showBubbleSize val="0"/>
        </c:dLbls>
        <c:marker val="1"/>
        <c:smooth val="0"/>
        <c:axId val="1997521936"/>
        <c:axId val="1997519024"/>
      </c:lineChart>
      <c:catAx>
        <c:axId val="1997521936"/>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4400" b="0" i="0" u="none" strike="noStrike" kern="1200" cap="all" baseline="0">
                <a:solidFill>
                  <a:schemeClr val="dk1">
                    <a:lumMod val="75000"/>
                    <a:lumOff val="25000"/>
                  </a:schemeClr>
                </a:solidFill>
                <a:latin typeface="+mn-lt"/>
                <a:ea typeface="+mn-ea"/>
                <a:cs typeface="+mn-cs"/>
              </a:defRPr>
            </a:pPr>
            <a:endParaRPr lang="en-US"/>
          </a:p>
        </c:txPr>
        <c:crossAx val="1997519024"/>
        <c:crosses val="autoZero"/>
        <c:auto val="1"/>
        <c:lblAlgn val="ctr"/>
        <c:lblOffset val="100"/>
        <c:noMultiLvlLbl val="0"/>
      </c:catAx>
      <c:valAx>
        <c:axId val="1997519024"/>
        <c:scaling>
          <c:orientation val="minMax"/>
        </c:scaling>
        <c:delete val="1"/>
        <c:axPos val="l"/>
        <c:numFmt formatCode="0.0" sourceLinked="1"/>
        <c:majorTickMark val="none"/>
        <c:minorTickMark val="none"/>
        <c:tickLblPos val="nextTo"/>
        <c:crossAx val="1997521936"/>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noFill/>
      <a:round/>
    </a:ln>
    <a:effectLst/>
  </c:spPr>
  <c:txPr>
    <a:bodyPr/>
    <a:lstStyle/>
    <a:p>
      <a:pPr>
        <a:defRPr sz="4400"/>
      </a:pPr>
      <a:endParaRPr lang="en-US"/>
    </a:p>
  </c:txPr>
  <c:externalData r:id="rId4">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6"/>
    </mc:Choice>
    <mc:Fallback>
      <c:style val="6"/>
    </mc:Fallback>
  </mc:AlternateContent>
  <c:clrMapOvr bg1="lt1" tx1="dk1" bg2="lt2" tx2="dk2" accent1="accent1" accent2="accent2" accent3="accent3" accent4="accent4" accent5="accent5" accent6="accent6" hlink="hlink" folHlink="folHlink"/>
  <c:chart>
    <c:title>
      <c:tx>
        <c:strRef>
          <c:f>Sheet1!$A$72</c:f>
          <c:strCache>
            <c:ptCount val="1"/>
            <c:pt idx="0">
              <c:v>Feedback from faculty</c:v>
            </c:pt>
          </c:strCache>
        </c:strRef>
      </c:tx>
      <c:overlay val="0"/>
      <c:spPr>
        <a:noFill/>
        <a:ln>
          <a:noFill/>
        </a:ln>
        <a:effectLst/>
      </c:spPr>
      <c:txPr>
        <a:bodyPr rot="0" spcFirstLastPara="1" vertOverflow="ellipsis" vert="horz" wrap="square" anchor="ctr" anchorCtr="1"/>
        <a:lstStyle/>
        <a:p>
          <a:pPr>
            <a:defRPr sz="5280" b="1" i="0" u="none" strike="noStrike" kern="1200" baseline="0">
              <a:solidFill>
                <a:schemeClr val="dk1">
                  <a:lumMod val="75000"/>
                  <a:lumOff val="25000"/>
                </a:schemeClr>
              </a:solidFill>
              <a:latin typeface="+mn-lt"/>
              <a:ea typeface="+mn-ea"/>
              <a:cs typeface="+mn-cs"/>
            </a:defRPr>
          </a:pPr>
          <a:endParaRPr lang="en-US"/>
        </a:p>
      </c:txPr>
    </c:title>
    <c:autoTitleDeleted val="0"/>
    <c:plotArea>
      <c:layout/>
      <c:lineChart>
        <c:grouping val="standard"/>
        <c:varyColors val="0"/>
        <c:ser>
          <c:idx val="0"/>
          <c:order val="0"/>
          <c:spPr>
            <a:ln w="31750" cap="rnd">
              <a:solidFill>
                <a:schemeClr val="accent4"/>
              </a:solidFill>
              <a:round/>
            </a:ln>
            <a:effectLst/>
          </c:spPr>
          <c:marker>
            <c:symbol val="circle"/>
            <c:size val="44"/>
            <c:spPr>
              <a:solidFill>
                <a:schemeClr val="accent4"/>
              </a:solidFill>
              <a:ln>
                <a:noFill/>
              </a:ln>
              <a:effectLst/>
            </c:spPr>
          </c:marker>
          <c:dLbls>
            <c:dLbl>
              <c:idx val="0"/>
              <c:layout>
                <c:manualLayout>
                  <c:x val="-8.2262380245163996E-2"/>
                  <c:y val="8.369203265029016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49E-45EA-B8C2-B350850F988D}"/>
                </c:ext>
              </c:extLst>
            </c:dLbl>
            <c:dLbl>
              <c:idx val="1"/>
              <c:layout>
                <c:manualLayout>
                  <c:x val="-5.0415226521836748E-2"/>
                  <c:y val="0.10415008507591665"/>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49E-45EA-B8C2-B350850F988D}"/>
                </c:ext>
              </c:extLst>
            </c:dLbl>
            <c:dLbl>
              <c:idx val="2"/>
              <c:layout>
                <c:manualLayout>
                  <c:x val="-5.1552624869098437E-2"/>
                  <c:y val="0.13762689813603271"/>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49E-45EA-B8C2-B350850F988D}"/>
                </c:ext>
              </c:extLst>
            </c:dLbl>
            <c:spPr>
              <a:noFill/>
              <a:ln>
                <a:noFill/>
              </a:ln>
              <a:effectLst/>
            </c:spPr>
            <c:txPr>
              <a:bodyPr rot="0" spcFirstLastPara="1" vertOverflow="ellipsis" vert="horz" wrap="square" anchor="ctr" anchorCtr="1"/>
              <a:lstStyle/>
              <a:p>
                <a:pPr>
                  <a:defRPr sz="4400" b="1" i="0" u="none" strike="noStrike" kern="1200" baseline="0">
                    <a:solidFill>
                      <a:schemeClr val="tx2">
                        <a:lumMod val="7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Sheet1!$E$37:$G$37</c:f>
              <c:strCache>
                <c:ptCount val="3"/>
                <c:pt idx="0">
                  <c:v>UCD 2020</c:v>
                </c:pt>
                <c:pt idx="1">
                  <c:v>UCD 2021</c:v>
                </c:pt>
                <c:pt idx="2">
                  <c:v>UCD 2022</c:v>
                </c:pt>
              </c:strCache>
            </c:strRef>
          </c:cat>
          <c:val>
            <c:numRef>
              <c:f>Sheet1!$E$72:$G$72</c:f>
              <c:numCache>
                <c:formatCode>0.0</c:formatCode>
                <c:ptCount val="3"/>
                <c:pt idx="0">
                  <c:v>54.648942747077633</c:v>
                </c:pt>
                <c:pt idx="1">
                  <c:v>40.282921826232624</c:v>
                </c:pt>
                <c:pt idx="2">
                  <c:v>43.920925215733732</c:v>
                </c:pt>
              </c:numCache>
            </c:numRef>
          </c:val>
          <c:smooth val="0"/>
          <c:extLst>
            <c:ext xmlns:c16="http://schemas.microsoft.com/office/drawing/2014/chart" uri="{C3380CC4-5D6E-409C-BE32-E72D297353CC}">
              <c16:uniqueId val="{00000000-F49E-45EA-B8C2-B350850F988D}"/>
            </c:ext>
          </c:extLst>
        </c:ser>
        <c:dLbls>
          <c:dLblPos val="ctr"/>
          <c:showLegendKey val="0"/>
          <c:showVal val="1"/>
          <c:showCatName val="0"/>
          <c:showSerName val="0"/>
          <c:showPercent val="0"/>
          <c:showBubbleSize val="0"/>
        </c:dLbls>
        <c:marker val="1"/>
        <c:smooth val="0"/>
        <c:axId val="1997521936"/>
        <c:axId val="1997519024"/>
      </c:lineChart>
      <c:catAx>
        <c:axId val="1997521936"/>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4400" b="0" i="0" u="none" strike="noStrike" kern="1200" cap="all" baseline="0">
                <a:solidFill>
                  <a:schemeClr val="dk1">
                    <a:lumMod val="75000"/>
                    <a:lumOff val="25000"/>
                  </a:schemeClr>
                </a:solidFill>
                <a:latin typeface="+mn-lt"/>
                <a:ea typeface="+mn-ea"/>
                <a:cs typeface="+mn-cs"/>
              </a:defRPr>
            </a:pPr>
            <a:endParaRPr lang="en-US"/>
          </a:p>
        </c:txPr>
        <c:crossAx val="1997519024"/>
        <c:crosses val="autoZero"/>
        <c:auto val="1"/>
        <c:lblAlgn val="ctr"/>
        <c:lblOffset val="100"/>
        <c:noMultiLvlLbl val="0"/>
      </c:catAx>
      <c:valAx>
        <c:axId val="1997519024"/>
        <c:scaling>
          <c:orientation val="minMax"/>
        </c:scaling>
        <c:delete val="1"/>
        <c:axPos val="l"/>
        <c:numFmt formatCode="0.0" sourceLinked="1"/>
        <c:majorTickMark val="none"/>
        <c:minorTickMark val="none"/>
        <c:tickLblPos val="nextTo"/>
        <c:crossAx val="1997521936"/>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noFill/>
      <a:round/>
    </a:ln>
    <a:effectLst/>
  </c:spPr>
  <c:txPr>
    <a:bodyPr/>
    <a:lstStyle/>
    <a:p>
      <a:pPr>
        <a:defRPr sz="4400"/>
      </a:pPr>
      <a:endParaRPr lang="en-US"/>
    </a:p>
  </c:txPr>
  <c:externalData r:id="rId4">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strRef>
          <c:f>Sheet1!$A$70</c:f>
          <c:strCache>
            <c:ptCount val="1"/>
            <c:pt idx="0">
              <c:v>Blended learning with workplace experience</c:v>
            </c:pt>
          </c:strCache>
        </c:strRef>
      </c:tx>
      <c:overlay val="0"/>
      <c:spPr>
        <a:noFill/>
        <a:ln>
          <a:noFill/>
        </a:ln>
        <a:effectLst/>
      </c:spPr>
      <c:txPr>
        <a:bodyPr rot="0" spcFirstLastPara="1" vertOverflow="ellipsis" vert="horz" wrap="square" anchor="ctr" anchorCtr="1"/>
        <a:lstStyle/>
        <a:p>
          <a:pPr>
            <a:defRPr sz="5280" b="1" i="0" u="none" strike="noStrike" kern="1200" baseline="0">
              <a:solidFill>
                <a:schemeClr val="dk1">
                  <a:lumMod val="75000"/>
                  <a:lumOff val="25000"/>
                </a:schemeClr>
              </a:solidFill>
              <a:latin typeface="+mn-lt"/>
              <a:ea typeface="+mn-ea"/>
              <a:cs typeface="+mn-cs"/>
            </a:defRPr>
          </a:pPr>
          <a:endParaRPr lang="en-US"/>
        </a:p>
      </c:txPr>
    </c:title>
    <c:autoTitleDeleted val="0"/>
    <c:plotArea>
      <c:layout>
        <c:manualLayout>
          <c:layoutTarget val="inner"/>
          <c:xMode val="edge"/>
          <c:yMode val="edge"/>
          <c:x val="1.0462886486444382E-2"/>
          <c:y val="0.22769865036021328"/>
          <c:w val="0.97907422702711122"/>
          <c:h val="0.61143224289928033"/>
        </c:manualLayout>
      </c:layout>
      <c:lineChart>
        <c:grouping val="standard"/>
        <c:varyColors val="0"/>
        <c:ser>
          <c:idx val="0"/>
          <c:order val="0"/>
          <c:spPr>
            <a:ln w="31750" cap="rnd">
              <a:solidFill>
                <a:schemeClr val="accent2"/>
              </a:solidFill>
              <a:round/>
            </a:ln>
            <a:effectLst/>
          </c:spPr>
          <c:marker>
            <c:symbol val="circle"/>
            <c:size val="44"/>
            <c:spPr>
              <a:solidFill>
                <a:schemeClr val="accent2"/>
              </a:solidFill>
              <a:ln>
                <a:noFill/>
              </a:ln>
              <a:effectLst/>
            </c:spPr>
          </c:marker>
          <c:dLbls>
            <c:dLbl>
              <c:idx val="0"/>
              <c:layout>
                <c:manualLayout>
                  <c:x val="-5.7379458110856582E-2"/>
                  <c:y val="9.999004875079549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F75-4674-86E0-6281989EA523}"/>
                </c:ext>
              </c:extLst>
            </c:dLbl>
            <c:dLbl>
              <c:idx val="1"/>
              <c:layout>
                <c:manualLayout>
                  <c:x val="-5.4525943614553554E-2"/>
                  <c:y val="7.704151297192438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5F75-4674-86E0-6281989EA523}"/>
                </c:ext>
              </c:extLst>
            </c:dLbl>
            <c:dLbl>
              <c:idx val="2"/>
              <c:layout>
                <c:manualLayout>
                  <c:x val="-5.167242911825054E-2"/>
                  <c:y val="9.179414311548438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F75-4674-86E0-6281989EA523}"/>
                </c:ext>
              </c:extLst>
            </c:dLbl>
            <c:spPr>
              <a:noFill/>
              <a:ln>
                <a:noFill/>
              </a:ln>
              <a:effectLst/>
            </c:spPr>
            <c:txPr>
              <a:bodyPr rot="0" spcFirstLastPara="1" vertOverflow="ellipsis" vert="horz" wrap="square" anchor="ctr" anchorCtr="1"/>
              <a:lstStyle/>
              <a:p>
                <a:pPr>
                  <a:defRPr sz="4400" b="1" i="0" u="none" strike="noStrike" kern="1200" baseline="0">
                    <a:solidFill>
                      <a:schemeClr val="tx2">
                        <a:lumMod val="7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Sheet1!$E$37:$G$37</c:f>
              <c:strCache>
                <c:ptCount val="3"/>
                <c:pt idx="0">
                  <c:v>UCD 2020</c:v>
                </c:pt>
                <c:pt idx="1">
                  <c:v>UCD 2021</c:v>
                </c:pt>
                <c:pt idx="2">
                  <c:v>UCD 2022</c:v>
                </c:pt>
              </c:strCache>
            </c:strRef>
          </c:cat>
          <c:val>
            <c:numRef>
              <c:f>Sheet1!$E$70:$G$70</c:f>
              <c:numCache>
                <c:formatCode>0.0</c:formatCode>
                <c:ptCount val="3"/>
                <c:pt idx="0">
                  <c:v>59.23929999639212</c:v>
                </c:pt>
                <c:pt idx="1">
                  <c:v>43.773229106994684</c:v>
                </c:pt>
                <c:pt idx="2">
                  <c:v>51.812781882666208</c:v>
                </c:pt>
              </c:numCache>
            </c:numRef>
          </c:val>
          <c:smooth val="0"/>
          <c:extLst>
            <c:ext xmlns:c16="http://schemas.microsoft.com/office/drawing/2014/chart" uri="{C3380CC4-5D6E-409C-BE32-E72D297353CC}">
              <c16:uniqueId val="{00000000-5F75-4674-86E0-6281989EA523}"/>
            </c:ext>
          </c:extLst>
        </c:ser>
        <c:dLbls>
          <c:dLblPos val="ctr"/>
          <c:showLegendKey val="0"/>
          <c:showVal val="1"/>
          <c:showCatName val="0"/>
          <c:showSerName val="0"/>
          <c:showPercent val="0"/>
          <c:showBubbleSize val="0"/>
        </c:dLbls>
        <c:marker val="1"/>
        <c:smooth val="0"/>
        <c:axId val="1997521936"/>
        <c:axId val="1997519024"/>
      </c:lineChart>
      <c:catAx>
        <c:axId val="1997521936"/>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4400" b="0" i="0" u="none" strike="noStrike" kern="1200" cap="all" baseline="0">
                <a:solidFill>
                  <a:schemeClr val="dk1">
                    <a:lumMod val="75000"/>
                    <a:lumOff val="25000"/>
                  </a:schemeClr>
                </a:solidFill>
                <a:latin typeface="+mn-lt"/>
                <a:ea typeface="+mn-ea"/>
                <a:cs typeface="+mn-cs"/>
              </a:defRPr>
            </a:pPr>
            <a:endParaRPr lang="en-US"/>
          </a:p>
        </c:txPr>
        <c:crossAx val="1997519024"/>
        <c:crosses val="autoZero"/>
        <c:auto val="1"/>
        <c:lblAlgn val="ctr"/>
        <c:lblOffset val="100"/>
        <c:noMultiLvlLbl val="0"/>
      </c:catAx>
      <c:valAx>
        <c:axId val="1997519024"/>
        <c:scaling>
          <c:orientation val="minMax"/>
        </c:scaling>
        <c:delete val="1"/>
        <c:axPos val="l"/>
        <c:numFmt formatCode="0.0" sourceLinked="1"/>
        <c:majorTickMark val="none"/>
        <c:minorTickMark val="none"/>
        <c:tickLblPos val="nextTo"/>
        <c:crossAx val="1997521936"/>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noFill/>
      <a:round/>
    </a:ln>
    <a:effectLst/>
  </c:spPr>
  <c:txPr>
    <a:bodyPr/>
    <a:lstStyle/>
    <a:p>
      <a:pPr>
        <a:defRPr sz="4400"/>
      </a:pPr>
      <a:endParaRPr lang="en-US"/>
    </a:p>
  </c:txPr>
  <c:externalData r:id="rId4">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strRef>
          <c:f>Sheet1!$A$73</c:f>
          <c:strCache>
            <c:ptCount val="1"/>
            <c:pt idx="0">
              <c:v>Social opportunities</c:v>
            </c:pt>
          </c:strCache>
        </c:strRef>
      </c:tx>
      <c:overlay val="0"/>
      <c:spPr>
        <a:noFill/>
        <a:ln>
          <a:noFill/>
        </a:ln>
        <a:effectLst/>
      </c:spPr>
      <c:txPr>
        <a:bodyPr rot="0" spcFirstLastPara="1" vertOverflow="ellipsis" vert="horz" wrap="square" anchor="ctr" anchorCtr="1"/>
        <a:lstStyle/>
        <a:p>
          <a:pPr>
            <a:defRPr sz="5280" b="1" i="0" u="none" strike="noStrike" kern="1200" baseline="0">
              <a:solidFill>
                <a:schemeClr val="dk1">
                  <a:lumMod val="75000"/>
                  <a:lumOff val="25000"/>
                </a:schemeClr>
              </a:solidFill>
              <a:latin typeface="+mn-lt"/>
              <a:ea typeface="+mn-ea"/>
              <a:cs typeface="+mn-cs"/>
            </a:defRPr>
          </a:pPr>
          <a:endParaRPr lang="en-US"/>
        </a:p>
      </c:txPr>
    </c:title>
    <c:autoTitleDeleted val="0"/>
    <c:plotArea>
      <c:layout/>
      <c:lineChart>
        <c:grouping val="standard"/>
        <c:varyColors val="0"/>
        <c:ser>
          <c:idx val="0"/>
          <c:order val="0"/>
          <c:spPr>
            <a:ln w="31750" cap="rnd">
              <a:solidFill>
                <a:schemeClr val="accent1"/>
              </a:solidFill>
              <a:round/>
            </a:ln>
            <a:effectLst/>
          </c:spPr>
          <c:marker>
            <c:symbol val="circle"/>
            <c:size val="44"/>
            <c:spPr>
              <a:solidFill>
                <a:schemeClr val="accent1"/>
              </a:solidFill>
              <a:ln>
                <a:noFill/>
              </a:ln>
              <a:effectLst/>
            </c:spPr>
          </c:marker>
          <c:dLbls>
            <c:dLbl>
              <c:idx val="0"/>
              <c:layout>
                <c:manualLayout>
                  <c:x val="-5.4964819910883519E-2"/>
                  <c:y val="0.134144130202066"/>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F6A-44D7-9A9B-D6ACB3A44922}"/>
                </c:ext>
              </c:extLst>
            </c:dLbl>
            <c:dLbl>
              <c:idx val="1"/>
              <c:layout>
                <c:manualLayout>
                  <c:x val="-5.4964819910883499E-2"/>
                  <c:y val="0.11585174881087511"/>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F6A-44D7-9A9B-D6ACB3A44922}"/>
                </c:ext>
              </c:extLst>
            </c:dLbl>
            <c:dLbl>
              <c:idx val="2"/>
              <c:layout>
                <c:manualLayout>
                  <c:x val="-4.7003031480051687E-2"/>
                  <c:y val="0.12194920927460545"/>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F6A-44D7-9A9B-D6ACB3A44922}"/>
                </c:ext>
              </c:extLst>
            </c:dLbl>
            <c:spPr>
              <a:noFill/>
              <a:ln>
                <a:noFill/>
              </a:ln>
              <a:effectLst/>
            </c:spPr>
            <c:txPr>
              <a:bodyPr rot="0" spcFirstLastPara="1" vertOverflow="ellipsis" vert="horz" wrap="square" anchor="ctr" anchorCtr="1"/>
              <a:lstStyle/>
              <a:p>
                <a:pPr>
                  <a:defRPr sz="4400" b="1" i="0" u="none" strike="noStrike" kern="1200" baseline="0">
                    <a:solidFill>
                      <a:schemeClr val="tx2">
                        <a:lumMod val="7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Sheet1!$E$37:$G$37</c:f>
              <c:strCache>
                <c:ptCount val="3"/>
                <c:pt idx="0">
                  <c:v>UCD 2020</c:v>
                </c:pt>
                <c:pt idx="1">
                  <c:v>UCD 2021</c:v>
                </c:pt>
                <c:pt idx="2">
                  <c:v>UCD 2022</c:v>
                </c:pt>
              </c:strCache>
            </c:strRef>
          </c:cat>
          <c:val>
            <c:numRef>
              <c:f>Sheet1!$E$73:$G$73</c:f>
              <c:numCache>
                <c:formatCode>0.0</c:formatCode>
                <c:ptCount val="3"/>
                <c:pt idx="0">
                  <c:v>51.049441478321825</c:v>
                </c:pt>
                <c:pt idx="1">
                  <c:v>36.037402546044419</c:v>
                </c:pt>
                <c:pt idx="2">
                  <c:v>44.716709909538899</c:v>
                </c:pt>
              </c:numCache>
            </c:numRef>
          </c:val>
          <c:smooth val="0"/>
          <c:extLst>
            <c:ext xmlns:c16="http://schemas.microsoft.com/office/drawing/2014/chart" uri="{C3380CC4-5D6E-409C-BE32-E72D297353CC}">
              <c16:uniqueId val="{00000000-DF6A-44D7-9A9B-D6ACB3A44922}"/>
            </c:ext>
          </c:extLst>
        </c:ser>
        <c:dLbls>
          <c:dLblPos val="ctr"/>
          <c:showLegendKey val="0"/>
          <c:showVal val="1"/>
          <c:showCatName val="0"/>
          <c:showSerName val="0"/>
          <c:showPercent val="0"/>
          <c:showBubbleSize val="0"/>
        </c:dLbls>
        <c:marker val="1"/>
        <c:smooth val="0"/>
        <c:axId val="1997521936"/>
        <c:axId val="1997519024"/>
      </c:lineChart>
      <c:catAx>
        <c:axId val="1997521936"/>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4400" b="0" i="0" u="none" strike="noStrike" kern="1200" cap="all" baseline="0">
                <a:solidFill>
                  <a:schemeClr val="dk1">
                    <a:lumMod val="75000"/>
                    <a:lumOff val="25000"/>
                  </a:schemeClr>
                </a:solidFill>
                <a:latin typeface="+mn-lt"/>
                <a:ea typeface="+mn-ea"/>
                <a:cs typeface="+mn-cs"/>
              </a:defRPr>
            </a:pPr>
            <a:endParaRPr lang="en-US"/>
          </a:p>
        </c:txPr>
        <c:crossAx val="1997519024"/>
        <c:crosses val="autoZero"/>
        <c:auto val="1"/>
        <c:lblAlgn val="ctr"/>
        <c:lblOffset val="100"/>
        <c:noMultiLvlLbl val="0"/>
      </c:catAx>
      <c:valAx>
        <c:axId val="1997519024"/>
        <c:scaling>
          <c:orientation val="minMax"/>
        </c:scaling>
        <c:delete val="1"/>
        <c:axPos val="l"/>
        <c:numFmt formatCode="0.0" sourceLinked="1"/>
        <c:majorTickMark val="none"/>
        <c:minorTickMark val="none"/>
        <c:tickLblPos val="nextTo"/>
        <c:crossAx val="1997521936"/>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noFill/>
      <a:round/>
    </a:ln>
    <a:effectLst/>
  </c:spPr>
  <c:txPr>
    <a:bodyPr/>
    <a:lstStyle/>
    <a:p>
      <a:pPr>
        <a:defRPr sz="4400"/>
      </a:pPr>
      <a:endParaRPr lang="en-US"/>
    </a:p>
  </c:txPr>
  <c:externalData r:id="rId4">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strRef>
          <c:f>Sheet1!$A$71</c:f>
          <c:strCache>
            <c:ptCount val="1"/>
            <c:pt idx="0">
              <c:v>Worked with Peers</c:v>
            </c:pt>
          </c:strCache>
        </c:strRef>
      </c:tx>
      <c:overlay val="0"/>
      <c:spPr>
        <a:noFill/>
        <a:ln>
          <a:noFill/>
        </a:ln>
        <a:effectLst/>
      </c:spPr>
      <c:txPr>
        <a:bodyPr rot="0" spcFirstLastPara="1" vertOverflow="ellipsis" vert="horz" wrap="square" anchor="ctr" anchorCtr="1"/>
        <a:lstStyle/>
        <a:p>
          <a:pPr>
            <a:defRPr sz="5280" b="1" i="0" u="none" strike="noStrike" kern="1200" baseline="0">
              <a:solidFill>
                <a:schemeClr val="dk1">
                  <a:lumMod val="75000"/>
                  <a:lumOff val="25000"/>
                </a:schemeClr>
              </a:solidFill>
              <a:latin typeface="+mn-lt"/>
              <a:ea typeface="+mn-ea"/>
              <a:cs typeface="+mn-cs"/>
            </a:defRPr>
          </a:pPr>
          <a:endParaRPr lang="en-US"/>
        </a:p>
      </c:txPr>
    </c:title>
    <c:autoTitleDeleted val="0"/>
    <c:plotArea>
      <c:layout/>
      <c:lineChart>
        <c:grouping val="standard"/>
        <c:varyColors val="0"/>
        <c:ser>
          <c:idx val="0"/>
          <c:order val="0"/>
          <c:spPr>
            <a:ln w="31750" cap="rnd">
              <a:solidFill>
                <a:schemeClr val="accent6"/>
              </a:solidFill>
              <a:round/>
            </a:ln>
            <a:effectLst/>
          </c:spPr>
          <c:marker>
            <c:symbol val="circle"/>
            <c:size val="44"/>
            <c:spPr>
              <a:solidFill>
                <a:schemeClr val="accent6"/>
              </a:solidFill>
              <a:ln>
                <a:noFill/>
              </a:ln>
              <a:effectLst/>
            </c:spPr>
          </c:marker>
          <c:dLbls>
            <c:dLbl>
              <c:idx val="0"/>
              <c:layout>
                <c:manualLayout>
                  <c:x val="-5.3620133061327922E-2"/>
                  <c:y val="0.10975427078225448"/>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2F2-4771-9BBE-F26AFA6AA26A}"/>
                </c:ext>
              </c:extLst>
            </c:dLbl>
            <c:dLbl>
              <c:idx val="1"/>
              <c:layout>
                <c:manualLayout>
                  <c:x val="-6.9154147573137939E-2"/>
                  <c:y val="0.14837151420564026"/>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B2F2-4771-9BBE-F26AFA6AA26A}"/>
                </c:ext>
              </c:extLst>
            </c:dLbl>
            <c:dLbl>
              <c:idx val="2"/>
              <c:layout>
                <c:manualLayout>
                  <c:x val="-6.2496712782362331E-2"/>
                  <c:y val="0.15040400070160787"/>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2F2-4771-9BBE-F26AFA6AA26A}"/>
                </c:ext>
              </c:extLst>
            </c:dLbl>
            <c:spPr>
              <a:noFill/>
              <a:ln>
                <a:noFill/>
              </a:ln>
              <a:effectLst/>
            </c:spPr>
            <c:txPr>
              <a:bodyPr rot="0" spcFirstLastPara="1" vertOverflow="ellipsis" vert="horz" wrap="square" anchor="ctr" anchorCtr="1"/>
              <a:lstStyle/>
              <a:p>
                <a:pPr>
                  <a:defRPr sz="4400" b="1" i="0" u="none" strike="noStrike" kern="1200" baseline="0">
                    <a:solidFill>
                      <a:schemeClr val="tx2">
                        <a:lumMod val="7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Sheet1!$E$37:$G$37</c:f>
              <c:strCache>
                <c:ptCount val="3"/>
                <c:pt idx="0">
                  <c:v>UCD 2020</c:v>
                </c:pt>
                <c:pt idx="1">
                  <c:v>UCD 2021</c:v>
                </c:pt>
                <c:pt idx="2">
                  <c:v>UCD 2022</c:v>
                </c:pt>
              </c:strCache>
            </c:strRef>
          </c:cat>
          <c:val>
            <c:numRef>
              <c:f>Sheet1!$E$71:$G$71</c:f>
              <c:numCache>
                <c:formatCode>0.0</c:formatCode>
                <c:ptCount val="3"/>
                <c:pt idx="0">
                  <c:v>69.249949094680161</c:v>
                </c:pt>
                <c:pt idx="1">
                  <c:v>56.110632679109997</c:v>
                </c:pt>
                <c:pt idx="2">
                  <c:v>60.100210542041211</c:v>
                </c:pt>
              </c:numCache>
            </c:numRef>
          </c:val>
          <c:smooth val="0"/>
          <c:extLst>
            <c:ext xmlns:c16="http://schemas.microsoft.com/office/drawing/2014/chart" uri="{C3380CC4-5D6E-409C-BE32-E72D297353CC}">
              <c16:uniqueId val="{00000000-B2F2-4771-9BBE-F26AFA6AA26A}"/>
            </c:ext>
          </c:extLst>
        </c:ser>
        <c:dLbls>
          <c:dLblPos val="ctr"/>
          <c:showLegendKey val="0"/>
          <c:showVal val="1"/>
          <c:showCatName val="0"/>
          <c:showSerName val="0"/>
          <c:showPercent val="0"/>
          <c:showBubbleSize val="0"/>
        </c:dLbls>
        <c:marker val="1"/>
        <c:smooth val="0"/>
        <c:axId val="1997521936"/>
        <c:axId val="1997519024"/>
      </c:lineChart>
      <c:catAx>
        <c:axId val="1997521936"/>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4400" b="0" i="0" u="none" strike="noStrike" kern="1200" cap="all" baseline="0">
                <a:solidFill>
                  <a:schemeClr val="dk1">
                    <a:lumMod val="75000"/>
                    <a:lumOff val="25000"/>
                  </a:schemeClr>
                </a:solidFill>
                <a:latin typeface="+mn-lt"/>
                <a:ea typeface="+mn-ea"/>
                <a:cs typeface="+mn-cs"/>
              </a:defRPr>
            </a:pPr>
            <a:endParaRPr lang="en-US"/>
          </a:p>
        </c:txPr>
        <c:crossAx val="1997519024"/>
        <c:crosses val="autoZero"/>
        <c:auto val="1"/>
        <c:lblAlgn val="ctr"/>
        <c:lblOffset val="100"/>
        <c:noMultiLvlLbl val="0"/>
      </c:catAx>
      <c:valAx>
        <c:axId val="1997519024"/>
        <c:scaling>
          <c:orientation val="minMax"/>
        </c:scaling>
        <c:delete val="1"/>
        <c:axPos val="l"/>
        <c:numFmt formatCode="0.0" sourceLinked="1"/>
        <c:majorTickMark val="none"/>
        <c:minorTickMark val="none"/>
        <c:tickLblPos val="nextTo"/>
        <c:crossAx val="1997521936"/>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noFill/>
      <a:round/>
    </a:ln>
    <a:effectLst/>
  </c:spPr>
  <c:txPr>
    <a:bodyPr/>
    <a:lstStyle/>
    <a:p>
      <a:pPr>
        <a:defRPr sz="4400"/>
      </a:pPr>
      <a:endParaRPr lang="en-US"/>
    </a:p>
  </c:txPr>
  <c:externalData r:id="rId4">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strRef>
          <c:f>Sheet1!$A$74</c:f>
          <c:strCache>
            <c:ptCount val="1"/>
            <c:pt idx="0">
              <c:v>Exercise</c:v>
            </c:pt>
          </c:strCache>
        </c:strRef>
      </c:tx>
      <c:overlay val="0"/>
      <c:spPr>
        <a:noFill/>
        <a:ln>
          <a:noFill/>
        </a:ln>
        <a:effectLst/>
      </c:spPr>
      <c:txPr>
        <a:bodyPr rot="0" spcFirstLastPara="1" vertOverflow="ellipsis" vert="horz" wrap="square" anchor="ctr" anchorCtr="1"/>
        <a:lstStyle/>
        <a:p>
          <a:pPr>
            <a:defRPr sz="5280" b="1" i="0" u="none" strike="noStrike" kern="1200" baseline="0">
              <a:solidFill>
                <a:schemeClr val="dk1">
                  <a:lumMod val="75000"/>
                  <a:lumOff val="25000"/>
                </a:schemeClr>
              </a:solidFill>
              <a:latin typeface="+mn-lt"/>
              <a:ea typeface="+mn-ea"/>
              <a:cs typeface="+mn-cs"/>
            </a:defRPr>
          </a:pPr>
          <a:endParaRPr lang="en-US"/>
        </a:p>
      </c:txPr>
    </c:title>
    <c:autoTitleDeleted val="0"/>
    <c:plotArea>
      <c:layout>
        <c:manualLayout>
          <c:layoutTarget val="inner"/>
          <c:xMode val="edge"/>
          <c:yMode val="edge"/>
          <c:x val="0"/>
          <c:y val="0"/>
          <c:w val="0.97104182476717893"/>
          <c:h val="0.85125909357809382"/>
        </c:manualLayout>
      </c:layout>
      <c:lineChart>
        <c:grouping val="standard"/>
        <c:varyColors val="0"/>
        <c:ser>
          <c:idx val="0"/>
          <c:order val="0"/>
          <c:spPr>
            <a:ln w="31750" cap="rnd">
              <a:solidFill>
                <a:schemeClr val="accent2"/>
              </a:solidFill>
              <a:round/>
            </a:ln>
            <a:effectLst/>
          </c:spPr>
          <c:marker>
            <c:symbol val="circle"/>
            <c:size val="44"/>
            <c:spPr>
              <a:solidFill>
                <a:schemeClr val="accent2"/>
              </a:solidFill>
              <a:ln>
                <a:noFill/>
              </a:ln>
              <a:effectLst/>
            </c:spPr>
          </c:marker>
          <c:dLbls>
            <c:dLbl>
              <c:idx val="0"/>
              <c:layout>
                <c:manualLayout>
                  <c:x val="-5.2253867797530565E-2"/>
                  <c:y val="0.10535625137954174"/>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060-46CD-9F41-E0C79C00C46A}"/>
                </c:ext>
              </c:extLst>
            </c:dLbl>
            <c:dLbl>
              <c:idx val="1"/>
              <c:layout>
                <c:manualLayout>
                  <c:x val="-5.5497767966800934E-2"/>
                  <c:y val="0.10535625137954174"/>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E060-46CD-9F41-E0C79C00C46A}"/>
                </c:ext>
              </c:extLst>
            </c:dLbl>
            <c:dLbl>
              <c:idx val="2"/>
              <c:layout>
                <c:manualLayout>
                  <c:x val="-6.1985568305341583E-2"/>
                  <c:y val="0.17120390849175535"/>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060-46CD-9F41-E0C79C00C46A}"/>
                </c:ext>
              </c:extLst>
            </c:dLbl>
            <c:spPr>
              <a:noFill/>
              <a:ln>
                <a:noFill/>
              </a:ln>
              <a:effectLst/>
            </c:spPr>
            <c:txPr>
              <a:bodyPr rot="0" spcFirstLastPara="1" vertOverflow="ellipsis" vert="horz" wrap="square" anchor="ctr" anchorCtr="1"/>
              <a:lstStyle/>
              <a:p>
                <a:pPr>
                  <a:defRPr sz="4400" b="1" i="0" u="none" strike="noStrike" kern="1200" baseline="0">
                    <a:solidFill>
                      <a:schemeClr val="tx2">
                        <a:lumMod val="7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Sheet1!$E$37:$G$37</c:f>
              <c:strCache>
                <c:ptCount val="3"/>
                <c:pt idx="0">
                  <c:v>UCD 2020</c:v>
                </c:pt>
                <c:pt idx="1">
                  <c:v>UCD 2021</c:v>
                </c:pt>
                <c:pt idx="2">
                  <c:v>UCD 2022</c:v>
                </c:pt>
              </c:strCache>
            </c:strRef>
          </c:cat>
          <c:val>
            <c:numRef>
              <c:f>Sheet1!$E$74:$G$74</c:f>
              <c:numCache>
                <c:formatCode>0.0</c:formatCode>
                <c:ptCount val="3"/>
                <c:pt idx="0">
                  <c:v>42.073937238563445</c:v>
                </c:pt>
                <c:pt idx="1">
                  <c:v>38.971601660534134</c:v>
                </c:pt>
                <c:pt idx="2">
                  <c:v>46.54637551500646</c:v>
                </c:pt>
              </c:numCache>
            </c:numRef>
          </c:val>
          <c:smooth val="0"/>
          <c:extLst>
            <c:ext xmlns:c16="http://schemas.microsoft.com/office/drawing/2014/chart" uri="{C3380CC4-5D6E-409C-BE32-E72D297353CC}">
              <c16:uniqueId val="{00000000-E060-46CD-9F41-E0C79C00C46A}"/>
            </c:ext>
          </c:extLst>
        </c:ser>
        <c:dLbls>
          <c:dLblPos val="ctr"/>
          <c:showLegendKey val="0"/>
          <c:showVal val="1"/>
          <c:showCatName val="0"/>
          <c:showSerName val="0"/>
          <c:showPercent val="0"/>
          <c:showBubbleSize val="0"/>
        </c:dLbls>
        <c:marker val="1"/>
        <c:smooth val="0"/>
        <c:axId val="1997521936"/>
        <c:axId val="1997519024"/>
      </c:lineChart>
      <c:catAx>
        <c:axId val="1997521936"/>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4400" b="0" i="0" u="none" strike="noStrike" kern="1200" cap="all" baseline="0">
                <a:solidFill>
                  <a:schemeClr val="dk1">
                    <a:lumMod val="75000"/>
                    <a:lumOff val="25000"/>
                  </a:schemeClr>
                </a:solidFill>
                <a:latin typeface="+mn-lt"/>
                <a:ea typeface="+mn-ea"/>
                <a:cs typeface="+mn-cs"/>
              </a:defRPr>
            </a:pPr>
            <a:endParaRPr lang="en-US"/>
          </a:p>
        </c:txPr>
        <c:crossAx val="1997519024"/>
        <c:crosses val="autoZero"/>
        <c:auto val="1"/>
        <c:lblAlgn val="ctr"/>
        <c:lblOffset val="100"/>
        <c:noMultiLvlLbl val="0"/>
      </c:catAx>
      <c:valAx>
        <c:axId val="1997519024"/>
        <c:scaling>
          <c:orientation val="minMax"/>
        </c:scaling>
        <c:delete val="1"/>
        <c:axPos val="l"/>
        <c:numFmt formatCode="0.0" sourceLinked="1"/>
        <c:majorTickMark val="none"/>
        <c:minorTickMark val="none"/>
        <c:tickLblPos val="nextTo"/>
        <c:crossAx val="1997521936"/>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noFill/>
      <a:round/>
    </a:ln>
    <a:effectLst/>
  </c:spPr>
  <c:txPr>
    <a:bodyPr/>
    <a:lstStyle/>
    <a:p>
      <a:pPr>
        <a:defRPr sz="4400"/>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strRef>
          <c:f>Sheet1!$A$7</c:f>
          <c:strCache>
            <c:ptCount val="1"/>
            <c:pt idx="0">
              <c:v>Discussed with faculty</c:v>
            </c:pt>
          </c:strCache>
        </c:strRef>
      </c:tx>
      <c:overlay val="0"/>
      <c:spPr>
        <a:noFill/>
        <a:ln>
          <a:noFill/>
        </a:ln>
        <a:effectLst/>
      </c:spPr>
      <c:txPr>
        <a:bodyPr rot="0" spcFirstLastPara="1" vertOverflow="ellipsis" vert="horz" wrap="square" anchor="ctr" anchorCtr="1"/>
        <a:lstStyle/>
        <a:p>
          <a:pPr>
            <a:defRPr sz="20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lineChart>
        <c:grouping val="standard"/>
        <c:varyColors val="0"/>
        <c:ser>
          <c:idx val="0"/>
          <c:order val="0"/>
          <c:spPr>
            <a:ln w="31750" cap="rnd">
              <a:solidFill>
                <a:schemeClr val="accent6"/>
              </a:solidFill>
              <a:round/>
            </a:ln>
            <a:effectLst/>
          </c:spPr>
          <c:marker>
            <c:symbol val="circle"/>
            <c:size val="24"/>
            <c:spPr>
              <a:solidFill>
                <a:schemeClr val="accent6"/>
              </a:solidFill>
              <a:ln>
                <a:noFill/>
              </a:ln>
              <a:effectLst/>
            </c:spPr>
          </c:marker>
          <c:dLbls>
            <c:spPr>
              <a:noFill/>
              <a:ln>
                <a:noFill/>
              </a:ln>
              <a:effectLst/>
            </c:spPr>
            <c:txPr>
              <a:bodyPr rot="0" spcFirstLastPara="1" vertOverflow="ellipsis" vert="horz" wrap="square" anchor="ctr" anchorCtr="1"/>
              <a:lstStyle/>
              <a:p>
                <a:pPr>
                  <a:defRPr sz="12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Sheet1!$E$37:$G$37</c:f>
              <c:strCache>
                <c:ptCount val="3"/>
                <c:pt idx="0">
                  <c:v>UCD 2020</c:v>
                </c:pt>
                <c:pt idx="1">
                  <c:v>UCD 2021</c:v>
                </c:pt>
                <c:pt idx="2">
                  <c:v>UCD 2022</c:v>
                </c:pt>
              </c:strCache>
            </c:strRef>
          </c:cat>
          <c:val>
            <c:numRef>
              <c:f>Sheet1!$E$7:$G$7</c:f>
              <c:numCache>
                <c:formatCode>0.0</c:formatCode>
                <c:ptCount val="3"/>
                <c:pt idx="0">
                  <c:v>12.267133100949538</c:v>
                </c:pt>
                <c:pt idx="1">
                  <c:v>6.8978773703991045</c:v>
                </c:pt>
                <c:pt idx="2">
                  <c:v>15.496773806658922</c:v>
                </c:pt>
              </c:numCache>
            </c:numRef>
          </c:val>
          <c:smooth val="0"/>
          <c:extLst>
            <c:ext xmlns:c16="http://schemas.microsoft.com/office/drawing/2014/chart" uri="{C3380CC4-5D6E-409C-BE32-E72D297353CC}">
              <c16:uniqueId val="{00000000-829B-4C9B-9D8F-7ED79FF21FCC}"/>
            </c:ext>
          </c:extLst>
        </c:ser>
        <c:dLbls>
          <c:dLblPos val="ctr"/>
          <c:showLegendKey val="0"/>
          <c:showVal val="1"/>
          <c:showCatName val="0"/>
          <c:showSerName val="0"/>
          <c:showPercent val="0"/>
          <c:showBubbleSize val="0"/>
        </c:dLbls>
        <c:marker val="1"/>
        <c:smooth val="0"/>
        <c:axId val="1997521936"/>
        <c:axId val="1997519024"/>
      </c:lineChart>
      <c:catAx>
        <c:axId val="1997521936"/>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200" b="0" i="0" u="none" strike="noStrike" kern="1200" cap="all" baseline="0">
                <a:solidFill>
                  <a:schemeClr val="dk1">
                    <a:lumMod val="75000"/>
                    <a:lumOff val="25000"/>
                  </a:schemeClr>
                </a:solidFill>
                <a:latin typeface="+mn-lt"/>
                <a:ea typeface="+mn-ea"/>
                <a:cs typeface="+mn-cs"/>
              </a:defRPr>
            </a:pPr>
            <a:endParaRPr lang="en-US"/>
          </a:p>
        </c:txPr>
        <c:crossAx val="1997519024"/>
        <c:crosses val="autoZero"/>
        <c:auto val="1"/>
        <c:lblAlgn val="ctr"/>
        <c:lblOffset val="100"/>
        <c:noMultiLvlLbl val="0"/>
      </c:catAx>
      <c:valAx>
        <c:axId val="1997519024"/>
        <c:scaling>
          <c:orientation val="minMax"/>
        </c:scaling>
        <c:delete val="1"/>
        <c:axPos val="l"/>
        <c:numFmt formatCode="0.0" sourceLinked="1"/>
        <c:majorTickMark val="none"/>
        <c:minorTickMark val="none"/>
        <c:tickLblPos val="nextTo"/>
        <c:crossAx val="1997521936"/>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noFill/>
      <a:round/>
    </a:ln>
    <a:effectLst/>
  </c:spPr>
  <c:txPr>
    <a:bodyPr/>
    <a:lstStyle/>
    <a:p>
      <a:pPr>
        <a:defRPr sz="1200"/>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6"/>
    </mc:Choice>
    <mc:Fallback>
      <c:style val="6"/>
    </mc:Fallback>
  </mc:AlternateContent>
  <c:chart>
    <c:title>
      <c:tx>
        <c:rich>
          <a:bodyPr rot="0" spcFirstLastPara="1" vertOverflow="ellipsis" vert="horz" wrap="square" anchor="ctr" anchorCtr="1"/>
          <a:lstStyle/>
          <a:p>
            <a:pPr>
              <a:defRPr sz="2000" b="1" i="0" u="none" strike="noStrike" kern="1200" baseline="0">
                <a:solidFill>
                  <a:schemeClr val="dk1">
                    <a:lumMod val="75000"/>
                    <a:lumOff val="25000"/>
                  </a:schemeClr>
                </a:solidFill>
                <a:latin typeface="+mn-lt"/>
                <a:ea typeface="+mn-ea"/>
                <a:cs typeface="+mn-cs"/>
              </a:defRPr>
            </a:pPr>
            <a:r>
              <a:rPr lang="en-IE" dirty="0"/>
              <a:t>Attending Social Events</a:t>
            </a:r>
          </a:p>
        </c:rich>
      </c:tx>
      <c:overlay val="0"/>
      <c:spPr>
        <a:noFill/>
        <a:ln>
          <a:noFill/>
        </a:ln>
        <a:effectLst/>
      </c:spPr>
      <c:txPr>
        <a:bodyPr rot="0" spcFirstLastPara="1" vertOverflow="ellipsis" vert="horz" wrap="square" anchor="ctr" anchorCtr="1"/>
        <a:lstStyle/>
        <a:p>
          <a:pPr>
            <a:defRPr sz="20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lineChart>
        <c:grouping val="standard"/>
        <c:varyColors val="0"/>
        <c:ser>
          <c:idx val="0"/>
          <c:order val="0"/>
          <c:spPr>
            <a:ln w="31750" cap="rnd">
              <a:solidFill>
                <a:srgbClr val="FFC000"/>
              </a:solidFill>
              <a:round/>
            </a:ln>
            <a:effectLst/>
          </c:spPr>
          <c:marker>
            <c:symbol val="circle"/>
            <c:size val="24"/>
            <c:spPr>
              <a:solidFill>
                <a:srgbClr val="FFC000"/>
              </a:solidFill>
              <a:ln>
                <a:solidFill>
                  <a:srgbClr val="FFC000"/>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Sheet1!$E$37:$G$37</c:f>
              <c:strCache>
                <c:ptCount val="3"/>
                <c:pt idx="0">
                  <c:v>UCD 2020</c:v>
                </c:pt>
                <c:pt idx="1">
                  <c:v>UCD 2021</c:v>
                </c:pt>
                <c:pt idx="2">
                  <c:v>UCD 2022</c:v>
                </c:pt>
              </c:strCache>
            </c:strRef>
          </c:cat>
          <c:val>
            <c:numRef>
              <c:f>Sheet1!$E$8:$G$8</c:f>
              <c:numCache>
                <c:formatCode>0.0</c:formatCode>
                <c:ptCount val="3"/>
                <c:pt idx="0">
                  <c:v>54.137976184119687</c:v>
                </c:pt>
                <c:pt idx="1">
                  <c:v>25.788771402751621</c:v>
                </c:pt>
                <c:pt idx="2">
                  <c:v>55.273568410084088</c:v>
                </c:pt>
              </c:numCache>
            </c:numRef>
          </c:val>
          <c:smooth val="0"/>
          <c:extLst>
            <c:ext xmlns:c16="http://schemas.microsoft.com/office/drawing/2014/chart" uri="{C3380CC4-5D6E-409C-BE32-E72D297353CC}">
              <c16:uniqueId val="{00000000-7C01-42C4-AF84-2C3DAB604A78}"/>
            </c:ext>
          </c:extLst>
        </c:ser>
        <c:dLbls>
          <c:dLblPos val="ctr"/>
          <c:showLegendKey val="0"/>
          <c:showVal val="1"/>
          <c:showCatName val="0"/>
          <c:showSerName val="0"/>
          <c:showPercent val="0"/>
          <c:showBubbleSize val="0"/>
        </c:dLbls>
        <c:marker val="1"/>
        <c:smooth val="0"/>
        <c:axId val="1997521936"/>
        <c:axId val="1997519024"/>
      </c:lineChart>
      <c:catAx>
        <c:axId val="1997521936"/>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200" b="0" i="0" u="none" strike="noStrike" kern="1200" cap="all" baseline="0">
                <a:solidFill>
                  <a:schemeClr val="dk1">
                    <a:lumMod val="75000"/>
                    <a:lumOff val="25000"/>
                  </a:schemeClr>
                </a:solidFill>
                <a:latin typeface="+mn-lt"/>
                <a:ea typeface="+mn-ea"/>
                <a:cs typeface="+mn-cs"/>
              </a:defRPr>
            </a:pPr>
            <a:endParaRPr lang="en-US"/>
          </a:p>
        </c:txPr>
        <c:crossAx val="1997519024"/>
        <c:crosses val="autoZero"/>
        <c:auto val="1"/>
        <c:lblAlgn val="ctr"/>
        <c:lblOffset val="100"/>
        <c:noMultiLvlLbl val="0"/>
      </c:catAx>
      <c:valAx>
        <c:axId val="1997519024"/>
        <c:scaling>
          <c:orientation val="minMax"/>
        </c:scaling>
        <c:delete val="1"/>
        <c:axPos val="l"/>
        <c:numFmt formatCode="0.0" sourceLinked="1"/>
        <c:majorTickMark val="none"/>
        <c:minorTickMark val="none"/>
        <c:tickLblPos val="nextTo"/>
        <c:crossAx val="1997521936"/>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strRef>
          <c:f>Sheet1!$A$38</c:f>
          <c:strCache>
            <c:ptCount val="1"/>
            <c:pt idx="0">
              <c:v>Reviewed Notes</c:v>
            </c:pt>
          </c:strCache>
        </c:strRef>
      </c:tx>
      <c:overlay val="0"/>
      <c:spPr>
        <a:noFill/>
        <a:ln>
          <a:noFill/>
        </a:ln>
        <a:effectLst/>
      </c:spPr>
      <c:txPr>
        <a:bodyPr rot="0" spcFirstLastPara="1" vertOverflow="ellipsis" vert="horz" wrap="square" anchor="ctr" anchorCtr="1"/>
        <a:lstStyle/>
        <a:p>
          <a:pPr>
            <a:defRPr sz="20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lineChart>
        <c:grouping val="standard"/>
        <c:varyColors val="0"/>
        <c:ser>
          <c:idx val="0"/>
          <c:order val="0"/>
          <c:spPr>
            <a:ln w="31750" cap="rnd">
              <a:solidFill>
                <a:schemeClr val="accent1"/>
              </a:solidFill>
              <a:round/>
            </a:ln>
            <a:effectLst/>
          </c:spPr>
          <c:marker>
            <c:symbol val="circle"/>
            <c:size val="24"/>
            <c:spPr>
              <a:solidFill>
                <a:schemeClr val="accent1"/>
              </a:solidFill>
              <a:ln>
                <a:noFill/>
              </a:ln>
              <a:effectLst/>
            </c:spPr>
          </c:marker>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Sheet1!$E$37:$G$37</c:f>
              <c:strCache>
                <c:ptCount val="3"/>
                <c:pt idx="0">
                  <c:v>UCD 2020</c:v>
                </c:pt>
                <c:pt idx="1">
                  <c:v>UCD 2021</c:v>
                </c:pt>
                <c:pt idx="2">
                  <c:v>UCD 2022</c:v>
                </c:pt>
              </c:strCache>
            </c:strRef>
          </c:cat>
          <c:val>
            <c:numRef>
              <c:f>Sheet1!$E$38:$G$38</c:f>
              <c:numCache>
                <c:formatCode>0.0</c:formatCode>
                <c:ptCount val="3"/>
                <c:pt idx="0">
                  <c:v>51.21124652399282</c:v>
                </c:pt>
                <c:pt idx="1">
                  <c:v>52.45142578158999</c:v>
                </c:pt>
                <c:pt idx="2">
                  <c:v>58.424436877865631</c:v>
                </c:pt>
              </c:numCache>
            </c:numRef>
          </c:val>
          <c:smooth val="0"/>
          <c:extLst>
            <c:ext xmlns:c16="http://schemas.microsoft.com/office/drawing/2014/chart" uri="{C3380CC4-5D6E-409C-BE32-E72D297353CC}">
              <c16:uniqueId val="{00000000-C2EA-4512-9CFD-C3EA5FAF540B}"/>
            </c:ext>
          </c:extLst>
        </c:ser>
        <c:dLbls>
          <c:dLblPos val="ctr"/>
          <c:showLegendKey val="0"/>
          <c:showVal val="1"/>
          <c:showCatName val="0"/>
          <c:showSerName val="0"/>
          <c:showPercent val="0"/>
          <c:showBubbleSize val="0"/>
        </c:dLbls>
        <c:marker val="1"/>
        <c:smooth val="0"/>
        <c:axId val="1997521936"/>
        <c:axId val="1997519024"/>
      </c:lineChart>
      <c:catAx>
        <c:axId val="1997521936"/>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200" b="0" i="0" u="none" strike="noStrike" kern="1200" cap="all" baseline="0">
                <a:solidFill>
                  <a:schemeClr val="dk1">
                    <a:lumMod val="75000"/>
                    <a:lumOff val="25000"/>
                  </a:schemeClr>
                </a:solidFill>
                <a:latin typeface="+mn-lt"/>
                <a:ea typeface="+mn-ea"/>
                <a:cs typeface="+mn-cs"/>
              </a:defRPr>
            </a:pPr>
            <a:endParaRPr lang="en-US"/>
          </a:p>
        </c:txPr>
        <c:crossAx val="1997519024"/>
        <c:crosses val="autoZero"/>
        <c:auto val="1"/>
        <c:lblAlgn val="ctr"/>
        <c:lblOffset val="100"/>
        <c:noMultiLvlLbl val="0"/>
      </c:catAx>
      <c:valAx>
        <c:axId val="1997519024"/>
        <c:scaling>
          <c:orientation val="minMax"/>
        </c:scaling>
        <c:delete val="1"/>
        <c:axPos val="l"/>
        <c:numFmt formatCode="0.0" sourceLinked="1"/>
        <c:majorTickMark val="none"/>
        <c:minorTickMark val="none"/>
        <c:tickLblPos val="nextTo"/>
        <c:crossAx val="1997521936"/>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noFill/>
      <a:round/>
    </a:ln>
    <a:effectLst/>
  </c:spPr>
  <c:txPr>
    <a:bodyPr/>
    <a:lstStyle/>
    <a:p>
      <a:pPr>
        <a:defRPr/>
      </a:pPr>
      <a:endParaRPr lang="en-US"/>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strRef>
          <c:f>Sheet1!$A$39</c:f>
          <c:strCache>
            <c:ptCount val="1"/>
            <c:pt idx="0">
              <c:v>Prepared for exams with peers</c:v>
            </c:pt>
          </c:strCache>
        </c:strRef>
      </c:tx>
      <c:overlay val="0"/>
      <c:spPr>
        <a:noFill/>
        <a:ln>
          <a:noFill/>
        </a:ln>
        <a:effectLst/>
      </c:spPr>
      <c:txPr>
        <a:bodyPr rot="0" spcFirstLastPara="1" vertOverflow="ellipsis" vert="horz" wrap="square" anchor="ctr" anchorCtr="1"/>
        <a:lstStyle/>
        <a:p>
          <a:pPr>
            <a:defRPr sz="20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lineChart>
        <c:grouping val="standard"/>
        <c:varyColors val="0"/>
        <c:ser>
          <c:idx val="0"/>
          <c:order val="0"/>
          <c:spPr>
            <a:ln w="31750" cap="rnd">
              <a:solidFill>
                <a:schemeClr val="accent2"/>
              </a:solidFill>
              <a:round/>
            </a:ln>
            <a:effectLst/>
          </c:spPr>
          <c:marker>
            <c:symbol val="circle"/>
            <c:size val="24"/>
            <c:spPr>
              <a:solidFill>
                <a:schemeClr val="accent2"/>
              </a:solidFill>
              <a:ln>
                <a:noFill/>
              </a:ln>
              <a:effectLst/>
            </c:spPr>
          </c:marker>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Sheet1!$E$37:$G$37</c:f>
              <c:strCache>
                <c:ptCount val="3"/>
                <c:pt idx="0">
                  <c:v>UCD 2020</c:v>
                </c:pt>
                <c:pt idx="1">
                  <c:v>UCD 2021</c:v>
                </c:pt>
                <c:pt idx="2">
                  <c:v>UCD 2022</c:v>
                </c:pt>
              </c:strCache>
            </c:strRef>
          </c:cat>
          <c:val>
            <c:numRef>
              <c:f>Sheet1!$E$39:$G$39</c:f>
              <c:numCache>
                <c:formatCode>0.0</c:formatCode>
                <c:ptCount val="3"/>
                <c:pt idx="0">
                  <c:v>49.85479831026737</c:v>
                </c:pt>
                <c:pt idx="1">
                  <c:v>40.157237070633371</c:v>
                </c:pt>
                <c:pt idx="2">
                  <c:v>44.703041691296477</c:v>
                </c:pt>
              </c:numCache>
            </c:numRef>
          </c:val>
          <c:smooth val="0"/>
          <c:extLst>
            <c:ext xmlns:c16="http://schemas.microsoft.com/office/drawing/2014/chart" uri="{C3380CC4-5D6E-409C-BE32-E72D297353CC}">
              <c16:uniqueId val="{00000000-3E16-49E7-917E-9A2188B786F0}"/>
            </c:ext>
          </c:extLst>
        </c:ser>
        <c:dLbls>
          <c:dLblPos val="ctr"/>
          <c:showLegendKey val="0"/>
          <c:showVal val="1"/>
          <c:showCatName val="0"/>
          <c:showSerName val="0"/>
          <c:showPercent val="0"/>
          <c:showBubbleSize val="0"/>
        </c:dLbls>
        <c:marker val="1"/>
        <c:smooth val="0"/>
        <c:axId val="1997521936"/>
        <c:axId val="1997519024"/>
      </c:lineChart>
      <c:catAx>
        <c:axId val="1997521936"/>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200" b="0" i="0" u="none" strike="noStrike" kern="1200" cap="all" baseline="0">
                <a:solidFill>
                  <a:schemeClr val="dk1">
                    <a:lumMod val="75000"/>
                    <a:lumOff val="25000"/>
                  </a:schemeClr>
                </a:solidFill>
                <a:latin typeface="+mn-lt"/>
                <a:ea typeface="+mn-ea"/>
                <a:cs typeface="+mn-cs"/>
              </a:defRPr>
            </a:pPr>
            <a:endParaRPr lang="en-US"/>
          </a:p>
        </c:txPr>
        <c:crossAx val="1997519024"/>
        <c:crosses val="autoZero"/>
        <c:auto val="1"/>
        <c:lblAlgn val="ctr"/>
        <c:lblOffset val="100"/>
        <c:noMultiLvlLbl val="0"/>
      </c:catAx>
      <c:valAx>
        <c:axId val="1997519024"/>
        <c:scaling>
          <c:orientation val="minMax"/>
        </c:scaling>
        <c:delete val="1"/>
        <c:axPos val="l"/>
        <c:numFmt formatCode="0.0" sourceLinked="1"/>
        <c:majorTickMark val="none"/>
        <c:minorTickMark val="none"/>
        <c:tickLblPos val="nextTo"/>
        <c:crossAx val="1997521936"/>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noFill/>
      <a:round/>
    </a:ln>
    <a:effectLst/>
  </c:spPr>
  <c:txPr>
    <a:bodyPr/>
    <a:lstStyle/>
    <a:p>
      <a:pPr>
        <a:defRPr/>
      </a:pPr>
      <a:endParaRPr lang="en-US"/>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strRef>
          <c:f>Sheet1!$A$40</c:f>
          <c:strCache>
            <c:ptCount val="1"/>
            <c:pt idx="0">
              <c:v>Interactions with Faculty</c:v>
            </c:pt>
          </c:strCache>
        </c:strRef>
      </c:tx>
      <c:overlay val="0"/>
      <c:spPr>
        <a:noFill/>
        <a:ln>
          <a:noFill/>
        </a:ln>
        <a:effectLst/>
      </c:spPr>
      <c:txPr>
        <a:bodyPr rot="0" spcFirstLastPara="1" vertOverflow="ellipsis" vert="horz" wrap="square" anchor="ctr" anchorCtr="1"/>
        <a:lstStyle/>
        <a:p>
          <a:pPr>
            <a:defRPr sz="20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lineChart>
        <c:grouping val="standard"/>
        <c:varyColors val="0"/>
        <c:ser>
          <c:idx val="0"/>
          <c:order val="0"/>
          <c:spPr>
            <a:ln w="31750" cap="rnd">
              <a:solidFill>
                <a:schemeClr val="accent6"/>
              </a:solidFill>
              <a:round/>
            </a:ln>
            <a:effectLst/>
          </c:spPr>
          <c:marker>
            <c:symbol val="circle"/>
            <c:size val="24"/>
            <c:spPr>
              <a:solidFill>
                <a:schemeClr val="accent6"/>
              </a:solidFill>
              <a:ln>
                <a:noFill/>
              </a:ln>
              <a:effectLst/>
            </c:spPr>
          </c:marker>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Sheet1!$E$37:$G$37</c:f>
              <c:strCache>
                <c:ptCount val="3"/>
                <c:pt idx="0">
                  <c:v>UCD 2020</c:v>
                </c:pt>
                <c:pt idx="1">
                  <c:v>UCD 2021</c:v>
                </c:pt>
                <c:pt idx="2">
                  <c:v>UCD 2022</c:v>
                </c:pt>
              </c:strCache>
            </c:strRef>
          </c:cat>
          <c:val>
            <c:numRef>
              <c:f>Sheet1!$E$40:$G$40</c:f>
              <c:numCache>
                <c:formatCode>0.0</c:formatCode>
                <c:ptCount val="3"/>
                <c:pt idx="0">
                  <c:v>57.28257033167241</c:v>
                </c:pt>
                <c:pt idx="1">
                  <c:v>41.306283125269715</c:v>
                </c:pt>
                <c:pt idx="2">
                  <c:v>63.989774520832221</c:v>
                </c:pt>
              </c:numCache>
            </c:numRef>
          </c:val>
          <c:smooth val="0"/>
          <c:extLst>
            <c:ext xmlns:c16="http://schemas.microsoft.com/office/drawing/2014/chart" uri="{C3380CC4-5D6E-409C-BE32-E72D297353CC}">
              <c16:uniqueId val="{00000000-75EC-4A16-AFC3-18991D99A03A}"/>
            </c:ext>
          </c:extLst>
        </c:ser>
        <c:dLbls>
          <c:dLblPos val="ctr"/>
          <c:showLegendKey val="0"/>
          <c:showVal val="1"/>
          <c:showCatName val="0"/>
          <c:showSerName val="0"/>
          <c:showPercent val="0"/>
          <c:showBubbleSize val="0"/>
        </c:dLbls>
        <c:marker val="1"/>
        <c:smooth val="0"/>
        <c:axId val="1997521936"/>
        <c:axId val="1997519024"/>
      </c:lineChart>
      <c:catAx>
        <c:axId val="1997521936"/>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200" b="0" i="0" u="none" strike="noStrike" kern="1200" cap="all" baseline="0">
                <a:solidFill>
                  <a:schemeClr val="dk1">
                    <a:lumMod val="75000"/>
                    <a:lumOff val="25000"/>
                  </a:schemeClr>
                </a:solidFill>
                <a:latin typeface="+mn-lt"/>
                <a:ea typeface="+mn-ea"/>
                <a:cs typeface="+mn-cs"/>
              </a:defRPr>
            </a:pPr>
            <a:endParaRPr lang="en-US"/>
          </a:p>
        </c:txPr>
        <c:crossAx val="1997519024"/>
        <c:crosses val="autoZero"/>
        <c:auto val="1"/>
        <c:lblAlgn val="ctr"/>
        <c:lblOffset val="100"/>
        <c:noMultiLvlLbl val="0"/>
      </c:catAx>
      <c:valAx>
        <c:axId val="1997519024"/>
        <c:scaling>
          <c:orientation val="minMax"/>
        </c:scaling>
        <c:delete val="1"/>
        <c:axPos val="l"/>
        <c:numFmt formatCode="0.0" sourceLinked="1"/>
        <c:majorTickMark val="none"/>
        <c:minorTickMark val="none"/>
        <c:tickLblPos val="nextTo"/>
        <c:crossAx val="1997521936"/>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noFill/>
      <a:round/>
    </a:ln>
    <a:effectLst/>
  </c:spPr>
  <c:txPr>
    <a:bodyPr/>
    <a:lstStyle/>
    <a:p>
      <a:pPr>
        <a:defRPr/>
      </a:pPr>
      <a:endParaRPr lang="en-US"/>
    </a:p>
  </c:txPr>
  <c:externalData r:id="rId4">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6"/>
    </mc:Choice>
    <mc:Fallback>
      <c:style val="6"/>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000" b="1" i="0" u="none" strike="noStrike" kern="1200" baseline="0">
                <a:solidFill>
                  <a:schemeClr val="dk1">
                    <a:lumMod val="75000"/>
                    <a:lumOff val="25000"/>
                  </a:schemeClr>
                </a:solidFill>
                <a:latin typeface="+mn-lt"/>
                <a:ea typeface="+mn-ea"/>
                <a:cs typeface="+mn-cs"/>
              </a:defRPr>
            </a:pPr>
            <a:r>
              <a:rPr lang="en-IE" dirty="0"/>
              <a:t>Attending Social Events</a:t>
            </a:r>
          </a:p>
        </c:rich>
      </c:tx>
      <c:overlay val="0"/>
      <c:spPr>
        <a:noFill/>
        <a:ln>
          <a:noFill/>
        </a:ln>
        <a:effectLst/>
      </c:spPr>
      <c:txPr>
        <a:bodyPr rot="0" spcFirstLastPara="1" vertOverflow="ellipsis" vert="horz" wrap="square" anchor="ctr" anchorCtr="1"/>
        <a:lstStyle/>
        <a:p>
          <a:pPr>
            <a:defRPr sz="20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lineChart>
        <c:grouping val="standard"/>
        <c:varyColors val="0"/>
        <c:ser>
          <c:idx val="0"/>
          <c:order val="0"/>
          <c:spPr>
            <a:ln w="31750" cap="rnd">
              <a:solidFill>
                <a:schemeClr val="accent4"/>
              </a:solidFill>
              <a:round/>
            </a:ln>
            <a:effectLst/>
          </c:spPr>
          <c:marker>
            <c:symbol val="circle"/>
            <c:size val="24"/>
            <c:spPr>
              <a:solidFill>
                <a:schemeClr val="accent4"/>
              </a:solidFill>
              <a:ln>
                <a:noFill/>
              </a:ln>
              <a:effectLst/>
            </c:spPr>
          </c:marker>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Sheet1!$E$37:$G$37</c:f>
              <c:strCache>
                <c:ptCount val="3"/>
                <c:pt idx="0">
                  <c:v>UCD 2020</c:v>
                </c:pt>
                <c:pt idx="1">
                  <c:v>UCD 2021</c:v>
                </c:pt>
                <c:pt idx="2">
                  <c:v>UCD 2022</c:v>
                </c:pt>
              </c:strCache>
            </c:strRef>
          </c:cat>
          <c:val>
            <c:numRef>
              <c:f>Sheet1!$E$41:$G$41</c:f>
              <c:numCache>
                <c:formatCode>0.0</c:formatCode>
                <c:ptCount val="3"/>
                <c:pt idx="0">
                  <c:v>34.940962604548332</c:v>
                </c:pt>
                <c:pt idx="1">
                  <c:v>29.022742950108473</c:v>
                </c:pt>
                <c:pt idx="2">
                  <c:v>41.206108159615397</c:v>
                </c:pt>
              </c:numCache>
            </c:numRef>
          </c:val>
          <c:smooth val="0"/>
          <c:extLst>
            <c:ext xmlns:c16="http://schemas.microsoft.com/office/drawing/2014/chart" uri="{C3380CC4-5D6E-409C-BE32-E72D297353CC}">
              <c16:uniqueId val="{00000000-05D7-4C99-B918-617904903810}"/>
            </c:ext>
          </c:extLst>
        </c:ser>
        <c:dLbls>
          <c:dLblPos val="ctr"/>
          <c:showLegendKey val="0"/>
          <c:showVal val="1"/>
          <c:showCatName val="0"/>
          <c:showSerName val="0"/>
          <c:showPercent val="0"/>
          <c:showBubbleSize val="0"/>
        </c:dLbls>
        <c:marker val="1"/>
        <c:smooth val="0"/>
        <c:axId val="1997521936"/>
        <c:axId val="1997519024"/>
      </c:lineChart>
      <c:catAx>
        <c:axId val="1997521936"/>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200" b="0" i="0" u="none" strike="noStrike" kern="1200" cap="all" baseline="0">
                <a:solidFill>
                  <a:schemeClr val="dk1">
                    <a:lumMod val="75000"/>
                    <a:lumOff val="25000"/>
                  </a:schemeClr>
                </a:solidFill>
                <a:latin typeface="+mn-lt"/>
                <a:ea typeface="+mn-ea"/>
                <a:cs typeface="+mn-cs"/>
              </a:defRPr>
            </a:pPr>
            <a:endParaRPr lang="en-US"/>
          </a:p>
        </c:txPr>
        <c:crossAx val="1997519024"/>
        <c:crosses val="autoZero"/>
        <c:auto val="1"/>
        <c:lblAlgn val="ctr"/>
        <c:lblOffset val="100"/>
        <c:noMultiLvlLbl val="0"/>
      </c:catAx>
      <c:valAx>
        <c:axId val="1997519024"/>
        <c:scaling>
          <c:orientation val="minMax"/>
        </c:scaling>
        <c:delete val="1"/>
        <c:axPos val="l"/>
        <c:numFmt formatCode="0.0" sourceLinked="1"/>
        <c:majorTickMark val="none"/>
        <c:minorTickMark val="none"/>
        <c:tickLblPos val="nextTo"/>
        <c:crossAx val="1997521936"/>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noFill/>
      <a:round/>
    </a:ln>
    <a:effectLst/>
  </c:spPr>
  <c:txPr>
    <a:bodyPr/>
    <a:lstStyle/>
    <a:p>
      <a:pPr>
        <a:defRPr/>
      </a:pPr>
      <a:endParaRPr lang="en-US"/>
    </a:p>
  </c:txPr>
  <c:externalData r:id="rId4">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strRef>
          <c:f>Sheet1!$A$69</c:f>
          <c:strCache>
            <c:ptCount val="1"/>
            <c:pt idx="0">
              <c:v>Made Presentation</c:v>
            </c:pt>
          </c:strCache>
        </c:strRef>
      </c:tx>
      <c:overlay val="0"/>
      <c:spPr>
        <a:noFill/>
        <a:ln>
          <a:noFill/>
        </a:ln>
        <a:effectLst/>
      </c:spPr>
      <c:txPr>
        <a:bodyPr rot="0" spcFirstLastPara="1" vertOverflow="ellipsis" vert="horz" wrap="square" anchor="ctr" anchorCtr="1"/>
        <a:lstStyle/>
        <a:p>
          <a:pPr>
            <a:defRPr sz="20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lineChart>
        <c:grouping val="standard"/>
        <c:varyColors val="0"/>
        <c:ser>
          <c:idx val="0"/>
          <c:order val="0"/>
          <c:spPr>
            <a:ln w="31750" cap="rnd">
              <a:solidFill>
                <a:schemeClr val="accent1"/>
              </a:solidFill>
              <a:round/>
            </a:ln>
            <a:effectLst/>
          </c:spPr>
          <c:marker>
            <c:symbol val="circle"/>
            <c:size val="24"/>
            <c:spPr>
              <a:solidFill>
                <a:schemeClr val="accent1"/>
              </a:solidFill>
              <a:ln>
                <a:noFill/>
              </a:ln>
              <a:effectLst/>
            </c:spPr>
          </c:marker>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Sheet1!$E$37:$G$37</c:f>
              <c:strCache>
                <c:ptCount val="3"/>
                <c:pt idx="0">
                  <c:v>UCD 2020</c:v>
                </c:pt>
                <c:pt idx="1">
                  <c:v>UCD 2021</c:v>
                </c:pt>
                <c:pt idx="2">
                  <c:v>UCD 2022</c:v>
                </c:pt>
              </c:strCache>
            </c:strRef>
          </c:cat>
          <c:val>
            <c:numRef>
              <c:f>Sheet1!$E$69:$G$69</c:f>
              <c:numCache>
                <c:formatCode>0.0</c:formatCode>
                <c:ptCount val="3"/>
                <c:pt idx="0">
                  <c:v>57.519544036186915</c:v>
                </c:pt>
                <c:pt idx="1">
                  <c:v>45.231070986662431</c:v>
                </c:pt>
                <c:pt idx="2">
                  <c:v>48.003887054996099</c:v>
                </c:pt>
              </c:numCache>
            </c:numRef>
          </c:val>
          <c:smooth val="0"/>
          <c:extLst>
            <c:ext xmlns:c16="http://schemas.microsoft.com/office/drawing/2014/chart" uri="{C3380CC4-5D6E-409C-BE32-E72D297353CC}">
              <c16:uniqueId val="{00000000-A852-4AAF-A289-9ED9AC0DD182}"/>
            </c:ext>
          </c:extLst>
        </c:ser>
        <c:dLbls>
          <c:dLblPos val="ctr"/>
          <c:showLegendKey val="0"/>
          <c:showVal val="1"/>
          <c:showCatName val="0"/>
          <c:showSerName val="0"/>
          <c:showPercent val="0"/>
          <c:showBubbleSize val="0"/>
        </c:dLbls>
        <c:marker val="1"/>
        <c:smooth val="0"/>
        <c:axId val="1997521936"/>
        <c:axId val="1997519024"/>
      </c:lineChart>
      <c:catAx>
        <c:axId val="1997521936"/>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900" b="0" i="0" u="none" strike="noStrike" kern="1200" cap="all" baseline="0">
                <a:solidFill>
                  <a:schemeClr val="dk1">
                    <a:lumMod val="75000"/>
                    <a:lumOff val="25000"/>
                  </a:schemeClr>
                </a:solidFill>
                <a:latin typeface="+mn-lt"/>
                <a:ea typeface="+mn-ea"/>
                <a:cs typeface="+mn-cs"/>
              </a:defRPr>
            </a:pPr>
            <a:endParaRPr lang="en-US"/>
          </a:p>
        </c:txPr>
        <c:crossAx val="1997519024"/>
        <c:crosses val="autoZero"/>
        <c:auto val="1"/>
        <c:lblAlgn val="ctr"/>
        <c:lblOffset val="100"/>
        <c:noMultiLvlLbl val="0"/>
      </c:catAx>
      <c:valAx>
        <c:axId val="1997519024"/>
        <c:scaling>
          <c:orientation val="minMax"/>
        </c:scaling>
        <c:delete val="1"/>
        <c:axPos val="l"/>
        <c:numFmt formatCode="0.0" sourceLinked="1"/>
        <c:majorTickMark val="none"/>
        <c:minorTickMark val="none"/>
        <c:tickLblPos val="nextTo"/>
        <c:crossAx val="1997521936"/>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noFill/>
      <a:round/>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withinLinear" id="17">
  <a:schemeClr val="accent4"/>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withinLinear" id="17">
  <a:schemeClr val="accent4"/>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withinLinear" id="17">
  <a:schemeClr val="accent4"/>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withinLinear" id="17">
  <a:schemeClr val="accent4"/>
</cs:colorStyle>
</file>

<file path=ppt/charts/colors25.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withinLinear" id="17">
  <a:schemeClr val="accent4"/>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withinLinear" id="17">
  <a:schemeClr val="accent4"/>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8">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styleClr val="auto"/>
    </cs:fillRef>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17"/>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10.xml><?xml version="1.0" encoding="utf-8"?>
<cs:chartStyle xmlns:cs="http://schemas.microsoft.com/office/drawing/2012/chartStyle" xmlns:a="http://schemas.openxmlformats.org/drawingml/2006/main" id="228">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styleClr val="auto"/>
    </cs:fillRef>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17"/>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11.xml><?xml version="1.0" encoding="utf-8"?>
<cs:chartStyle xmlns:cs="http://schemas.microsoft.com/office/drawing/2012/chartStyle" xmlns:a="http://schemas.openxmlformats.org/drawingml/2006/main" id="228">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styleClr val="auto"/>
    </cs:fillRef>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17"/>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12.xml><?xml version="1.0" encoding="utf-8"?>
<cs:chartStyle xmlns:cs="http://schemas.microsoft.com/office/drawing/2012/chartStyle" xmlns:a="http://schemas.openxmlformats.org/drawingml/2006/main" id="228">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styleClr val="auto"/>
    </cs:fillRef>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17"/>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13.xml><?xml version="1.0" encoding="utf-8"?>
<cs:chartStyle xmlns:cs="http://schemas.microsoft.com/office/drawing/2012/chartStyle" xmlns:a="http://schemas.openxmlformats.org/drawingml/2006/main" id="228">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styleClr val="auto"/>
    </cs:fillRef>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17"/>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14.xml><?xml version="1.0" encoding="utf-8"?>
<cs:chartStyle xmlns:cs="http://schemas.microsoft.com/office/drawing/2012/chartStyle" xmlns:a="http://schemas.openxmlformats.org/drawingml/2006/main" id="228">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styleClr val="auto"/>
    </cs:fillRef>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17"/>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15.xml><?xml version="1.0" encoding="utf-8"?>
<cs:chartStyle xmlns:cs="http://schemas.microsoft.com/office/drawing/2012/chartStyle" xmlns:a="http://schemas.openxmlformats.org/drawingml/2006/main" id="228">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styleClr val="auto"/>
    </cs:fillRef>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17"/>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16.xml><?xml version="1.0" encoding="utf-8"?>
<cs:chartStyle xmlns:cs="http://schemas.microsoft.com/office/drawing/2012/chartStyle" xmlns:a="http://schemas.openxmlformats.org/drawingml/2006/main" id="228">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styleClr val="auto"/>
    </cs:fillRef>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17"/>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17.xml><?xml version="1.0" encoding="utf-8"?>
<cs:chartStyle xmlns:cs="http://schemas.microsoft.com/office/drawing/2012/chartStyle" xmlns:a="http://schemas.openxmlformats.org/drawingml/2006/main" id="228">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styleClr val="auto"/>
    </cs:fillRef>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17"/>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18.xml><?xml version="1.0" encoding="utf-8"?>
<cs:chartStyle xmlns:cs="http://schemas.microsoft.com/office/drawing/2012/chartStyle" xmlns:a="http://schemas.openxmlformats.org/drawingml/2006/main" id="228">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styleClr val="auto"/>
    </cs:fillRef>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17"/>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19.xml><?xml version="1.0" encoding="utf-8"?>
<cs:chartStyle xmlns:cs="http://schemas.microsoft.com/office/drawing/2012/chartStyle" xmlns:a="http://schemas.openxmlformats.org/drawingml/2006/main" id="228">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styleClr val="auto"/>
    </cs:fillRef>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17"/>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28">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styleClr val="auto"/>
    </cs:fillRef>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17"/>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20.xml><?xml version="1.0" encoding="utf-8"?>
<cs:chartStyle xmlns:cs="http://schemas.microsoft.com/office/drawing/2012/chartStyle" xmlns:a="http://schemas.openxmlformats.org/drawingml/2006/main" id="228">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styleClr val="auto"/>
    </cs:fillRef>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17"/>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21.xml><?xml version="1.0" encoding="utf-8"?>
<cs:chartStyle xmlns:cs="http://schemas.microsoft.com/office/drawing/2012/chartStyle" xmlns:a="http://schemas.openxmlformats.org/drawingml/2006/main" id="228">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styleClr val="auto"/>
    </cs:fillRef>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17"/>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22.xml><?xml version="1.0" encoding="utf-8"?>
<cs:chartStyle xmlns:cs="http://schemas.microsoft.com/office/drawing/2012/chartStyle" xmlns:a="http://schemas.openxmlformats.org/drawingml/2006/main" id="228">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styleClr val="auto"/>
    </cs:fillRef>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17"/>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23.xml><?xml version="1.0" encoding="utf-8"?>
<cs:chartStyle xmlns:cs="http://schemas.microsoft.com/office/drawing/2012/chartStyle" xmlns:a="http://schemas.openxmlformats.org/drawingml/2006/main" id="228">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styleClr val="auto"/>
    </cs:fillRef>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17"/>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24.xml><?xml version="1.0" encoding="utf-8"?>
<cs:chartStyle xmlns:cs="http://schemas.microsoft.com/office/drawing/2012/chartStyle" xmlns:a="http://schemas.openxmlformats.org/drawingml/2006/main" id="228">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styleClr val="auto"/>
    </cs:fillRef>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17"/>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25.xml><?xml version="1.0" encoding="utf-8"?>
<cs:chartStyle xmlns:cs="http://schemas.microsoft.com/office/drawing/2012/chartStyle" xmlns:a="http://schemas.openxmlformats.org/drawingml/2006/main" id="228">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styleClr val="auto"/>
    </cs:fillRef>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17"/>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26.xml><?xml version="1.0" encoding="utf-8"?>
<cs:chartStyle xmlns:cs="http://schemas.microsoft.com/office/drawing/2012/chartStyle" xmlns:a="http://schemas.openxmlformats.org/drawingml/2006/main" id="228">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styleClr val="auto"/>
    </cs:fillRef>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17"/>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27.xml><?xml version="1.0" encoding="utf-8"?>
<cs:chartStyle xmlns:cs="http://schemas.microsoft.com/office/drawing/2012/chartStyle" xmlns:a="http://schemas.openxmlformats.org/drawingml/2006/main" id="228">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styleClr val="auto"/>
    </cs:fillRef>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17"/>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28.xml><?xml version="1.0" encoding="utf-8"?>
<cs:chartStyle xmlns:cs="http://schemas.microsoft.com/office/drawing/2012/chartStyle" xmlns:a="http://schemas.openxmlformats.org/drawingml/2006/main" id="228">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styleClr val="auto"/>
    </cs:fillRef>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17"/>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28">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styleClr val="auto"/>
    </cs:fillRef>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17"/>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28">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styleClr val="auto"/>
    </cs:fillRef>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17"/>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228">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styleClr val="auto"/>
    </cs:fillRef>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17"/>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6.xml><?xml version="1.0" encoding="utf-8"?>
<cs:chartStyle xmlns:cs="http://schemas.microsoft.com/office/drawing/2012/chartStyle" xmlns:a="http://schemas.openxmlformats.org/drawingml/2006/main" id="228">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styleClr val="auto"/>
    </cs:fillRef>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17"/>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7.xml><?xml version="1.0" encoding="utf-8"?>
<cs:chartStyle xmlns:cs="http://schemas.microsoft.com/office/drawing/2012/chartStyle" xmlns:a="http://schemas.openxmlformats.org/drawingml/2006/main" id="228">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styleClr val="auto"/>
    </cs:fillRef>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17"/>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8.xml><?xml version="1.0" encoding="utf-8"?>
<cs:chartStyle xmlns:cs="http://schemas.microsoft.com/office/drawing/2012/chartStyle" xmlns:a="http://schemas.openxmlformats.org/drawingml/2006/main" id="228">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styleClr val="auto"/>
    </cs:fillRef>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17"/>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9.xml><?xml version="1.0" encoding="utf-8"?>
<cs:chartStyle xmlns:cs="http://schemas.microsoft.com/office/drawing/2012/chartStyle" xmlns:a="http://schemas.openxmlformats.org/drawingml/2006/main" id="228">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styleClr val="auto"/>
    </cs:fillRef>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17"/>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39630" y="-37381"/>
            <a:ext cx="42931631" cy="30349974"/>
            <a:chOff x="-8466" y="-8468"/>
            <a:chExt cx="9171316" cy="6874935"/>
          </a:xfrm>
        </p:grpSpPr>
        <p:cxnSp>
          <p:nvCxnSpPr>
            <p:cNvPr id="28" name="Straight Connector 27"/>
            <p:cNvCxnSpPr/>
            <p:nvPr/>
          </p:nvCxnSpPr>
          <p:spPr>
            <a:xfrm flipV="1">
              <a:off x="5130830" y="4175605"/>
              <a:ext cx="4022475" cy="2682396"/>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7042707"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30" name="Freeform 2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Freeform 3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Freeform 3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Freeform 3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Freeform 3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Freeform 34"/>
            <p:cNvSpPr/>
            <p:nvPr/>
          </p:nvSpPr>
          <p:spPr>
            <a:xfrm>
              <a:off x="8094165"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2">
                <a:lumMod val="75000"/>
                <a:alpha val="8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Freeform 35"/>
            <p:cNvSpPr/>
            <p:nvPr/>
          </p:nvSpPr>
          <p:spPr>
            <a:xfrm>
              <a:off x="8068764"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1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5292404" y="10615016"/>
            <a:ext cx="27275317" cy="7267737"/>
          </a:xfrm>
        </p:spPr>
        <p:txBody>
          <a:bodyPr anchor="b">
            <a:noAutofit/>
          </a:bodyPr>
          <a:lstStyle>
            <a:lvl1pPr algn="r">
              <a:defRPr sz="23839">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5292404" y="17882747"/>
            <a:ext cx="27275317" cy="4842352"/>
          </a:xfrm>
        </p:spPr>
        <p:txBody>
          <a:bodyPr anchor="t"/>
          <a:lstStyle>
            <a:lvl1pPr marL="0" indent="0" algn="r">
              <a:buNone/>
              <a:defRPr>
                <a:solidFill>
                  <a:schemeClr val="tx1">
                    <a:lumMod val="50000"/>
                    <a:lumOff val="50000"/>
                  </a:schemeClr>
                </a:solidFill>
              </a:defRPr>
            </a:lvl1pPr>
            <a:lvl2pPr marL="2018355" indent="0" algn="ctr">
              <a:buNone/>
              <a:defRPr>
                <a:solidFill>
                  <a:schemeClr val="tx1">
                    <a:tint val="75000"/>
                  </a:schemeClr>
                </a:solidFill>
              </a:defRPr>
            </a:lvl2pPr>
            <a:lvl3pPr marL="4036710" indent="0" algn="ctr">
              <a:buNone/>
              <a:defRPr>
                <a:solidFill>
                  <a:schemeClr val="tx1">
                    <a:tint val="75000"/>
                  </a:schemeClr>
                </a:solidFill>
              </a:defRPr>
            </a:lvl3pPr>
            <a:lvl4pPr marL="6055065" indent="0" algn="ctr">
              <a:buNone/>
              <a:defRPr>
                <a:solidFill>
                  <a:schemeClr val="tx1">
                    <a:tint val="75000"/>
                  </a:schemeClr>
                </a:solidFill>
              </a:defRPr>
            </a:lvl4pPr>
            <a:lvl5pPr marL="8073420" indent="0" algn="ctr">
              <a:buNone/>
              <a:defRPr>
                <a:solidFill>
                  <a:schemeClr val="tx1">
                    <a:tint val="75000"/>
                  </a:schemeClr>
                </a:solidFill>
              </a:defRPr>
            </a:lvl5pPr>
            <a:lvl6pPr marL="10091776" indent="0" algn="ctr">
              <a:buNone/>
              <a:defRPr>
                <a:solidFill>
                  <a:schemeClr val="tx1">
                    <a:tint val="75000"/>
                  </a:schemeClr>
                </a:solidFill>
              </a:defRPr>
            </a:lvl6pPr>
            <a:lvl7pPr marL="12110131" indent="0" algn="ctr">
              <a:buNone/>
              <a:defRPr>
                <a:solidFill>
                  <a:schemeClr val="tx1">
                    <a:tint val="75000"/>
                  </a:schemeClr>
                </a:solidFill>
              </a:defRPr>
            </a:lvl7pPr>
            <a:lvl8pPr marL="14128486" indent="0" algn="ctr">
              <a:buNone/>
              <a:defRPr>
                <a:solidFill>
                  <a:schemeClr val="tx1">
                    <a:tint val="75000"/>
                  </a:schemeClr>
                </a:solidFill>
              </a:defRPr>
            </a:lvl8pPr>
            <a:lvl9pPr marL="16146841"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11/18/2025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746571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853584" y="2691130"/>
            <a:ext cx="29714134" cy="15025476"/>
          </a:xfrm>
        </p:spPr>
        <p:txBody>
          <a:bodyPr anchor="ctr">
            <a:normAutofit/>
          </a:bodyPr>
          <a:lstStyle>
            <a:lvl1pPr algn="l">
              <a:defRPr sz="19424" b="0" cap="none"/>
            </a:lvl1pPr>
          </a:lstStyle>
          <a:p>
            <a:r>
              <a:rPr lang="en-US"/>
              <a:t>Click to edit Master title style</a:t>
            </a:r>
            <a:endParaRPr lang="en-US" dirty="0"/>
          </a:p>
        </p:txBody>
      </p:sp>
      <p:sp>
        <p:nvSpPr>
          <p:cNvPr id="3" name="Text Placeholder 2"/>
          <p:cNvSpPr>
            <a:spLocks noGrp="1"/>
          </p:cNvSpPr>
          <p:nvPr>
            <p:ph type="body" idx="1"/>
          </p:nvPr>
        </p:nvSpPr>
        <p:spPr>
          <a:xfrm>
            <a:off x="2853584" y="19734954"/>
            <a:ext cx="29714134" cy="6935143"/>
          </a:xfrm>
        </p:spPr>
        <p:txBody>
          <a:bodyPr anchor="ctr">
            <a:normAutofit/>
          </a:bodyPr>
          <a:lstStyle>
            <a:lvl1pPr marL="0" indent="0" algn="l">
              <a:buNone/>
              <a:defRPr sz="7946">
                <a:solidFill>
                  <a:schemeClr val="tx1">
                    <a:lumMod val="75000"/>
                    <a:lumOff val="25000"/>
                  </a:schemeClr>
                </a:solidFill>
              </a:defRPr>
            </a:lvl1pPr>
            <a:lvl2pPr marL="2018355" indent="0">
              <a:buNone/>
              <a:defRPr sz="7946">
                <a:solidFill>
                  <a:schemeClr val="tx1">
                    <a:tint val="75000"/>
                  </a:schemeClr>
                </a:solidFill>
              </a:defRPr>
            </a:lvl2pPr>
            <a:lvl3pPr marL="4036710" indent="0">
              <a:buNone/>
              <a:defRPr sz="7063">
                <a:solidFill>
                  <a:schemeClr val="tx1">
                    <a:tint val="75000"/>
                  </a:schemeClr>
                </a:solidFill>
              </a:defRPr>
            </a:lvl3pPr>
            <a:lvl4pPr marL="6055065" indent="0">
              <a:buNone/>
              <a:defRPr sz="6180">
                <a:solidFill>
                  <a:schemeClr val="tx1">
                    <a:tint val="75000"/>
                  </a:schemeClr>
                </a:solidFill>
              </a:defRPr>
            </a:lvl4pPr>
            <a:lvl5pPr marL="8073420" indent="0">
              <a:buNone/>
              <a:defRPr sz="6180">
                <a:solidFill>
                  <a:schemeClr val="tx1">
                    <a:tint val="75000"/>
                  </a:schemeClr>
                </a:solidFill>
              </a:defRPr>
            </a:lvl5pPr>
            <a:lvl6pPr marL="10091776" indent="0">
              <a:buNone/>
              <a:defRPr sz="6180">
                <a:solidFill>
                  <a:schemeClr val="tx1">
                    <a:tint val="75000"/>
                  </a:schemeClr>
                </a:solidFill>
              </a:defRPr>
            </a:lvl6pPr>
            <a:lvl7pPr marL="12110131" indent="0">
              <a:buNone/>
              <a:defRPr sz="6180">
                <a:solidFill>
                  <a:schemeClr val="tx1">
                    <a:tint val="75000"/>
                  </a:schemeClr>
                </a:solidFill>
              </a:defRPr>
            </a:lvl7pPr>
            <a:lvl8pPr marL="14128486" indent="0">
              <a:buNone/>
              <a:defRPr sz="6180">
                <a:solidFill>
                  <a:schemeClr val="tx1">
                    <a:tint val="75000"/>
                  </a:schemeClr>
                </a:solidFill>
              </a:defRPr>
            </a:lvl8pPr>
            <a:lvl9pPr marL="16146841" indent="0">
              <a:buNone/>
              <a:defRPr sz="618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11/18/2025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263534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627296" y="2691130"/>
            <a:ext cx="28424348" cy="13343520"/>
          </a:xfrm>
        </p:spPr>
        <p:txBody>
          <a:bodyPr anchor="ctr">
            <a:normAutofit/>
          </a:bodyPr>
          <a:lstStyle>
            <a:lvl1pPr algn="l">
              <a:defRPr sz="19424"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5154211" y="16034650"/>
            <a:ext cx="25370517" cy="1681956"/>
          </a:xfrm>
        </p:spPr>
        <p:txBody>
          <a:bodyPr anchor="ctr">
            <a:noAutofit/>
          </a:bodyPr>
          <a:lstStyle>
            <a:lvl1pPr marL="0" indent="0">
              <a:buFontTx/>
              <a:buNone/>
              <a:defRPr sz="7063">
                <a:solidFill>
                  <a:schemeClr val="tx1">
                    <a:lumMod val="50000"/>
                    <a:lumOff val="50000"/>
                  </a:schemeClr>
                </a:solidFill>
              </a:defRPr>
            </a:lvl1pPr>
            <a:lvl2pPr marL="2018355" indent="0">
              <a:buFontTx/>
              <a:buNone/>
              <a:defRPr/>
            </a:lvl2pPr>
            <a:lvl3pPr marL="4036710" indent="0">
              <a:buFontTx/>
              <a:buNone/>
              <a:defRPr/>
            </a:lvl3pPr>
            <a:lvl4pPr marL="6055065" indent="0">
              <a:buFontTx/>
              <a:buNone/>
              <a:defRPr/>
            </a:lvl4pPr>
            <a:lvl5pPr marL="8073420" indent="0">
              <a:buFontTx/>
              <a:buNone/>
              <a:defRPr/>
            </a:lvl5pPr>
          </a:lstStyle>
          <a:p>
            <a:pPr lvl="0"/>
            <a:r>
              <a:rPr lang="en-US"/>
              <a:t>Click to edit Master text styles</a:t>
            </a:r>
          </a:p>
        </p:txBody>
      </p:sp>
      <p:sp>
        <p:nvSpPr>
          <p:cNvPr id="3" name="Text Placeholder 2"/>
          <p:cNvSpPr>
            <a:spLocks noGrp="1"/>
          </p:cNvSpPr>
          <p:nvPr>
            <p:ph type="body" idx="1"/>
          </p:nvPr>
        </p:nvSpPr>
        <p:spPr>
          <a:xfrm>
            <a:off x="2853577" y="19734954"/>
            <a:ext cx="29714139" cy="6935143"/>
          </a:xfrm>
        </p:spPr>
        <p:txBody>
          <a:bodyPr anchor="ctr">
            <a:normAutofit/>
          </a:bodyPr>
          <a:lstStyle>
            <a:lvl1pPr marL="0" indent="0" algn="l">
              <a:buNone/>
              <a:defRPr sz="7946">
                <a:solidFill>
                  <a:schemeClr val="tx1">
                    <a:lumMod val="75000"/>
                    <a:lumOff val="25000"/>
                  </a:schemeClr>
                </a:solidFill>
              </a:defRPr>
            </a:lvl1pPr>
            <a:lvl2pPr marL="2018355" indent="0">
              <a:buNone/>
              <a:defRPr sz="7946">
                <a:solidFill>
                  <a:schemeClr val="tx1">
                    <a:tint val="75000"/>
                  </a:schemeClr>
                </a:solidFill>
              </a:defRPr>
            </a:lvl2pPr>
            <a:lvl3pPr marL="4036710" indent="0">
              <a:buNone/>
              <a:defRPr sz="7063">
                <a:solidFill>
                  <a:schemeClr val="tx1">
                    <a:tint val="75000"/>
                  </a:schemeClr>
                </a:solidFill>
              </a:defRPr>
            </a:lvl3pPr>
            <a:lvl4pPr marL="6055065" indent="0">
              <a:buNone/>
              <a:defRPr sz="6180">
                <a:solidFill>
                  <a:schemeClr val="tx1">
                    <a:tint val="75000"/>
                  </a:schemeClr>
                </a:solidFill>
              </a:defRPr>
            </a:lvl4pPr>
            <a:lvl5pPr marL="8073420" indent="0">
              <a:buNone/>
              <a:defRPr sz="6180">
                <a:solidFill>
                  <a:schemeClr val="tx1">
                    <a:tint val="75000"/>
                  </a:schemeClr>
                </a:solidFill>
              </a:defRPr>
            </a:lvl5pPr>
            <a:lvl6pPr marL="10091776" indent="0">
              <a:buNone/>
              <a:defRPr sz="6180">
                <a:solidFill>
                  <a:schemeClr val="tx1">
                    <a:tint val="75000"/>
                  </a:schemeClr>
                </a:solidFill>
              </a:defRPr>
            </a:lvl6pPr>
            <a:lvl7pPr marL="12110131" indent="0">
              <a:buNone/>
              <a:defRPr sz="6180">
                <a:solidFill>
                  <a:schemeClr val="tx1">
                    <a:tint val="75000"/>
                  </a:schemeClr>
                </a:solidFill>
              </a:defRPr>
            </a:lvl7pPr>
            <a:lvl8pPr marL="14128486" indent="0">
              <a:buNone/>
              <a:defRPr sz="6180">
                <a:solidFill>
                  <a:schemeClr val="tx1">
                    <a:tint val="75000"/>
                  </a:schemeClr>
                </a:solidFill>
              </a:defRPr>
            </a:lvl8pPr>
            <a:lvl9pPr marL="16146841" indent="0">
              <a:buNone/>
              <a:defRPr sz="618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11/18/2025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4" name="TextBox 23"/>
          <p:cNvSpPr txBox="1"/>
          <p:nvPr/>
        </p:nvSpPr>
        <p:spPr>
          <a:xfrm>
            <a:off x="2259610" y="3489190"/>
            <a:ext cx="2140745" cy="2581542"/>
          </a:xfrm>
          <a:prstGeom prst="rect">
            <a:avLst/>
          </a:prstGeom>
        </p:spPr>
        <p:txBody>
          <a:bodyPr vert="horz" lIns="403670" tIns="201835" rIns="403670" bIns="201835" rtlCol="0" anchor="ctr">
            <a:noAutofit/>
          </a:bodyPr>
          <a:lstStyle/>
          <a:p>
            <a:pPr lvl="0"/>
            <a:r>
              <a:rPr lang="en-US" sz="35317"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31586497" y="12742942"/>
            <a:ext cx="2140745" cy="2581542"/>
          </a:xfrm>
          <a:prstGeom prst="rect">
            <a:avLst/>
          </a:prstGeom>
        </p:spPr>
        <p:txBody>
          <a:bodyPr vert="horz" lIns="403670" tIns="201835" rIns="403670" bIns="201835" rtlCol="0" anchor="ctr">
            <a:noAutofit/>
          </a:bodyPr>
          <a:lstStyle/>
          <a:p>
            <a:pPr lvl="0"/>
            <a:r>
              <a:rPr lang="en-US" sz="35317"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4410039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853577" y="8528922"/>
            <a:ext cx="29714139" cy="11457875"/>
          </a:xfrm>
        </p:spPr>
        <p:txBody>
          <a:bodyPr anchor="b">
            <a:normAutofit/>
          </a:bodyPr>
          <a:lstStyle>
            <a:lvl1pPr algn="l">
              <a:defRPr sz="19424" b="0" cap="none"/>
            </a:lvl1pPr>
          </a:lstStyle>
          <a:p>
            <a:r>
              <a:rPr lang="en-US"/>
              <a:t>Click to edit Master title style</a:t>
            </a:r>
            <a:endParaRPr lang="en-US" dirty="0"/>
          </a:p>
        </p:txBody>
      </p:sp>
      <p:sp>
        <p:nvSpPr>
          <p:cNvPr id="3" name="Text Placeholder 2"/>
          <p:cNvSpPr>
            <a:spLocks noGrp="1"/>
          </p:cNvSpPr>
          <p:nvPr>
            <p:ph type="body" idx="1"/>
          </p:nvPr>
        </p:nvSpPr>
        <p:spPr>
          <a:xfrm>
            <a:off x="2853577" y="19986797"/>
            <a:ext cx="29714139" cy="6683300"/>
          </a:xfrm>
        </p:spPr>
        <p:txBody>
          <a:bodyPr anchor="t">
            <a:normAutofit/>
          </a:bodyPr>
          <a:lstStyle>
            <a:lvl1pPr marL="0" indent="0" algn="l">
              <a:buNone/>
              <a:defRPr sz="7946">
                <a:solidFill>
                  <a:schemeClr val="tx1">
                    <a:lumMod val="75000"/>
                    <a:lumOff val="25000"/>
                  </a:schemeClr>
                </a:solidFill>
              </a:defRPr>
            </a:lvl1pPr>
            <a:lvl2pPr marL="2018355" indent="0">
              <a:buNone/>
              <a:defRPr sz="7946">
                <a:solidFill>
                  <a:schemeClr val="tx1">
                    <a:tint val="75000"/>
                  </a:schemeClr>
                </a:solidFill>
              </a:defRPr>
            </a:lvl2pPr>
            <a:lvl3pPr marL="4036710" indent="0">
              <a:buNone/>
              <a:defRPr sz="7063">
                <a:solidFill>
                  <a:schemeClr val="tx1">
                    <a:tint val="75000"/>
                  </a:schemeClr>
                </a:solidFill>
              </a:defRPr>
            </a:lvl3pPr>
            <a:lvl4pPr marL="6055065" indent="0">
              <a:buNone/>
              <a:defRPr sz="6180">
                <a:solidFill>
                  <a:schemeClr val="tx1">
                    <a:tint val="75000"/>
                  </a:schemeClr>
                </a:solidFill>
              </a:defRPr>
            </a:lvl4pPr>
            <a:lvl5pPr marL="8073420" indent="0">
              <a:buNone/>
              <a:defRPr sz="6180">
                <a:solidFill>
                  <a:schemeClr val="tx1">
                    <a:tint val="75000"/>
                  </a:schemeClr>
                </a:solidFill>
              </a:defRPr>
            </a:lvl5pPr>
            <a:lvl6pPr marL="10091776" indent="0">
              <a:buNone/>
              <a:defRPr sz="6180">
                <a:solidFill>
                  <a:schemeClr val="tx1">
                    <a:tint val="75000"/>
                  </a:schemeClr>
                </a:solidFill>
              </a:defRPr>
            </a:lvl6pPr>
            <a:lvl7pPr marL="12110131" indent="0">
              <a:buNone/>
              <a:defRPr sz="6180">
                <a:solidFill>
                  <a:schemeClr val="tx1">
                    <a:tint val="75000"/>
                  </a:schemeClr>
                </a:solidFill>
              </a:defRPr>
            </a:lvl7pPr>
            <a:lvl8pPr marL="14128486" indent="0">
              <a:buNone/>
              <a:defRPr sz="6180">
                <a:solidFill>
                  <a:schemeClr val="tx1">
                    <a:tint val="75000"/>
                  </a:schemeClr>
                </a:solidFill>
              </a:defRPr>
            </a:lvl8pPr>
            <a:lvl9pPr marL="16146841" indent="0">
              <a:buNone/>
              <a:defRPr sz="618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11/18/2025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926670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3627296" y="2691130"/>
            <a:ext cx="28424348" cy="13343520"/>
          </a:xfrm>
        </p:spPr>
        <p:txBody>
          <a:bodyPr anchor="ctr">
            <a:normAutofit/>
          </a:bodyPr>
          <a:lstStyle>
            <a:lvl1pPr algn="l">
              <a:defRPr sz="19424"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2853570" y="17716606"/>
            <a:ext cx="29714144" cy="2270191"/>
          </a:xfrm>
        </p:spPr>
        <p:txBody>
          <a:bodyPr anchor="b">
            <a:noAutofit/>
          </a:bodyPr>
          <a:lstStyle>
            <a:lvl1pPr marL="0" indent="0">
              <a:buFontTx/>
              <a:buNone/>
              <a:defRPr sz="10595">
                <a:solidFill>
                  <a:schemeClr val="tx1">
                    <a:lumMod val="75000"/>
                    <a:lumOff val="25000"/>
                  </a:schemeClr>
                </a:solidFill>
              </a:defRPr>
            </a:lvl1pPr>
            <a:lvl2pPr marL="2018355" indent="0">
              <a:buFontTx/>
              <a:buNone/>
              <a:defRPr/>
            </a:lvl2pPr>
            <a:lvl3pPr marL="4036710" indent="0">
              <a:buFontTx/>
              <a:buNone/>
              <a:defRPr/>
            </a:lvl3pPr>
            <a:lvl4pPr marL="6055065" indent="0">
              <a:buFontTx/>
              <a:buNone/>
              <a:defRPr/>
            </a:lvl4pPr>
            <a:lvl5pPr marL="8073420" indent="0">
              <a:buFontTx/>
              <a:buNone/>
              <a:defRPr/>
            </a:lvl5pPr>
          </a:lstStyle>
          <a:p>
            <a:pPr lvl="0"/>
            <a:r>
              <a:rPr lang="en-US"/>
              <a:t>Click to edit Master text styles</a:t>
            </a:r>
          </a:p>
        </p:txBody>
      </p:sp>
      <p:sp>
        <p:nvSpPr>
          <p:cNvPr id="3" name="Text Placeholder 2"/>
          <p:cNvSpPr>
            <a:spLocks noGrp="1"/>
          </p:cNvSpPr>
          <p:nvPr>
            <p:ph type="body" idx="1"/>
          </p:nvPr>
        </p:nvSpPr>
        <p:spPr>
          <a:xfrm>
            <a:off x="2853577" y="19986797"/>
            <a:ext cx="29714139" cy="6683300"/>
          </a:xfrm>
        </p:spPr>
        <p:txBody>
          <a:bodyPr anchor="t">
            <a:normAutofit/>
          </a:bodyPr>
          <a:lstStyle>
            <a:lvl1pPr marL="0" indent="0" algn="l">
              <a:buNone/>
              <a:defRPr sz="7946">
                <a:solidFill>
                  <a:schemeClr val="tx1">
                    <a:lumMod val="50000"/>
                    <a:lumOff val="50000"/>
                  </a:schemeClr>
                </a:solidFill>
              </a:defRPr>
            </a:lvl1pPr>
            <a:lvl2pPr marL="2018355" indent="0">
              <a:buNone/>
              <a:defRPr sz="7946">
                <a:solidFill>
                  <a:schemeClr val="tx1">
                    <a:tint val="75000"/>
                  </a:schemeClr>
                </a:solidFill>
              </a:defRPr>
            </a:lvl2pPr>
            <a:lvl3pPr marL="4036710" indent="0">
              <a:buNone/>
              <a:defRPr sz="7063">
                <a:solidFill>
                  <a:schemeClr val="tx1">
                    <a:tint val="75000"/>
                  </a:schemeClr>
                </a:solidFill>
              </a:defRPr>
            </a:lvl3pPr>
            <a:lvl4pPr marL="6055065" indent="0">
              <a:buNone/>
              <a:defRPr sz="6180">
                <a:solidFill>
                  <a:schemeClr val="tx1">
                    <a:tint val="75000"/>
                  </a:schemeClr>
                </a:solidFill>
              </a:defRPr>
            </a:lvl4pPr>
            <a:lvl5pPr marL="8073420" indent="0">
              <a:buNone/>
              <a:defRPr sz="6180">
                <a:solidFill>
                  <a:schemeClr val="tx1">
                    <a:tint val="75000"/>
                  </a:schemeClr>
                </a:solidFill>
              </a:defRPr>
            </a:lvl5pPr>
            <a:lvl6pPr marL="10091776" indent="0">
              <a:buNone/>
              <a:defRPr sz="6180">
                <a:solidFill>
                  <a:schemeClr val="tx1">
                    <a:tint val="75000"/>
                  </a:schemeClr>
                </a:solidFill>
              </a:defRPr>
            </a:lvl6pPr>
            <a:lvl7pPr marL="12110131" indent="0">
              <a:buNone/>
              <a:defRPr sz="6180">
                <a:solidFill>
                  <a:schemeClr val="tx1">
                    <a:tint val="75000"/>
                  </a:schemeClr>
                </a:solidFill>
              </a:defRPr>
            </a:lvl7pPr>
            <a:lvl8pPr marL="14128486" indent="0">
              <a:buNone/>
              <a:defRPr sz="6180">
                <a:solidFill>
                  <a:schemeClr val="tx1">
                    <a:tint val="75000"/>
                  </a:schemeClr>
                </a:solidFill>
              </a:defRPr>
            </a:lvl8pPr>
            <a:lvl9pPr marL="16146841" indent="0">
              <a:buNone/>
              <a:defRPr sz="618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11/18/2025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4" name="TextBox 23"/>
          <p:cNvSpPr txBox="1"/>
          <p:nvPr/>
        </p:nvSpPr>
        <p:spPr>
          <a:xfrm>
            <a:off x="2259610" y="3489190"/>
            <a:ext cx="2140745" cy="2581542"/>
          </a:xfrm>
          <a:prstGeom prst="rect">
            <a:avLst/>
          </a:prstGeom>
        </p:spPr>
        <p:txBody>
          <a:bodyPr vert="horz" lIns="403670" tIns="201835" rIns="403670" bIns="201835" rtlCol="0" anchor="ctr">
            <a:noAutofit/>
          </a:bodyPr>
          <a:lstStyle/>
          <a:p>
            <a:pPr lvl="0"/>
            <a:r>
              <a:rPr lang="en-US" sz="35317"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31586497" y="12742942"/>
            <a:ext cx="2140745" cy="2581542"/>
          </a:xfrm>
          <a:prstGeom prst="rect">
            <a:avLst/>
          </a:prstGeom>
        </p:spPr>
        <p:txBody>
          <a:bodyPr vert="horz" lIns="403670" tIns="201835" rIns="403670" bIns="201835" rtlCol="0" anchor="ctr">
            <a:noAutofit/>
          </a:bodyPr>
          <a:lstStyle/>
          <a:p>
            <a:pPr lvl="0"/>
            <a:r>
              <a:rPr lang="en-US" sz="35317"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6577400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882834" y="2691130"/>
            <a:ext cx="29684882" cy="13343520"/>
          </a:xfrm>
        </p:spPr>
        <p:txBody>
          <a:bodyPr anchor="ctr">
            <a:normAutofit/>
          </a:bodyPr>
          <a:lstStyle>
            <a:lvl1pPr algn="l">
              <a:defRPr sz="19424"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2853570" y="17716606"/>
            <a:ext cx="29714144" cy="2270191"/>
          </a:xfrm>
        </p:spPr>
        <p:txBody>
          <a:bodyPr anchor="b">
            <a:noAutofit/>
          </a:bodyPr>
          <a:lstStyle>
            <a:lvl1pPr marL="0" indent="0">
              <a:buFontTx/>
              <a:buNone/>
              <a:defRPr sz="10595">
                <a:solidFill>
                  <a:schemeClr val="accent1"/>
                </a:solidFill>
              </a:defRPr>
            </a:lvl1pPr>
            <a:lvl2pPr marL="2018355" indent="0">
              <a:buFontTx/>
              <a:buNone/>
              <a:defRPr/>
            </a:lvl2pPr>
            <a:lvl3pPr marL="4036710" indent="0">
              <a:buFontTx/>
              <a:buNone/>
              <a:defRPr/>
            </a:lvl3pPr>
            <a:lvl4pPr marL="6055065" indent="0">
              <a:buFontTx/>
              <a:buNone/>
              <a:defRPr/>
            </a:lvl4pPr>
            <a:lvl5pPr marL="8073420" indent="0">
              <a:buFontTx/>
              <a:buNone/>
              <a:defRPr/>
            </a:lvl5pPr>
          </a:lstStyle>
          <a:p>
            <a:pPr lvl="0"/>
            <a:r>
              <a:rPr lang="en-US"/>
              <a:t>Click to edit Master text styles</a:t>
            </a:r>
          </a:p>
        </p:txBody>
      </p:sp>
      <p:sp>
        <p:nvSpPr>
          <p:cNvPr id="3" name="Text Placeholder 2"/>
          <p:cNvSpPr>
            <a:spLocks noGrp="1"/>
          </p:cNvSpPr>
          <p:nvPr>
            <p:ph type="body" idx="1"/>
          </p:nvPr>
        </p:nvSpPr>
        <p:spPr>
          <a:xfrm>
            <a:off x="2853577" y="19986797"/>
            <a:ext cx="29714139" cy="6683300"/>
          </a:xfrm>
        </p:spPr>
        <p:txBody>
          <a:bodyPr anchor="t">
            <a:normAutofit/>
          </a:bodyPr>
          <a:lstStyle>
            <a:lvl1pPr marL="0" indent="0" algn="l">
              <a:buNone/>
              <a:defRPr sz="7946">
                <a:solidFill>
                  <a:schemeClr val="tx1">
                    <a:lumMod val="50000"/>
                    <a:lumOff val="50000"/>
                  </a:schemeClr>
                </a:solidFill>
              </a:defRPr>
            </a:lvl1pPr>
            <a:lvl2pPr marL="2018355" indent="0">
              <a:buNone/>
              <a:defRPr sz="7946">
                <a:solidFill>
                  <a:schemeClr val="tx1">
                    <a:tint val="75000"/>
                  </a:schemeClr>
                </a:solidFill>
              </a:defRPr>
            </a:lvl2pPr>
            <a:lvl3pPr marL="4036710" indent="0">
              <a:buNone/>
              <a:defRPr sz="7063">
                <a:solidFill>
                  <a:schemeClr val="tx1">
                    <a:tint val="75000"/>
                  </a:schemeClr>
                </a:solidFill>
              </a:defRPr>
            </a:lvl3pPr>
            <a:lvl4pPr marL="6055065" indent="0">
              <a:buNone/>
              <a:defRPr sz="6180">
                <a:solidFill>
                  <a:schemeClr val="tx1">
                    <a:tint val="75000"/>
                  </a:schemeClr>
                </a:solidFill>
              </a:defRPr>
            </a:lvl4pPr>
            <a:lvl5pPr marL="8073420" indent="0">
              <a:buNone/>
              <a:defRPr sz="6180">
                <a:solidFill>
                  <a:schemeClr val="tx1">
                    <a:tint val="75000"/>
                  </a:schemeClr>
                </a:solidFill>
              </a:defRPr>
            </a:lvl5pPr>
            <a:lvl6pPr marL="10091776" indent="0">
              <a:buNone/>
              <a:defRPr sz="6180">
                <a:solidFill>
                  <a:schemeClr val="tx1">
                    <a:tint val="75000"/>
                  </a:schemeClr>
                </a:solidFill>
              </a:defRPr>
            </a:lvl6pPr>
            <a:lvl7pPr marL="12110131" indent="0">
              <a:buNone/>
              <a:defRPr sz="6180">
                <a:solidFill>
                  <a:schemeClr val="tx1">
                    <a:tint val="75000"/>
                  </a:schemeClr>
                </a:solidFill>
              </a:defRPr>
            </a:lvl7pPr>
            <a:lvl8pPr marL="14128486" indent="0">
              <a:buNone/>
              <a:defRPr sz="6180">
                <a:solidFill>
                  <a:schemeClr val="tx1">
                    <a:tint val="75000"/>
                  </a:schemeClr>
                </a:solidFill>
              </a:defRPr>
            </a:lvl8pPr>
            <a:lvl9pPr marL="16146841" indent="0">
              <a:buNone/>
              <a:defRPr sz="618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11/18/2025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846720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11/18/2025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8728769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7980254" y="2691132"/>
            <a:ext cx="4581894" cy="23182968"/>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853579" y="2691132"/>
            <a:ext cx="24318314" cy="2318296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11/18/2025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374584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Option 3 - 4 w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760393514"/>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15893"/>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11/18/2025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964783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853577" y="11923209"/>
            <a:ext cx="29714139" cy="8063594"/>
          </a:xfrm>
        </p:spPr>
        <p:txBody>
          <a:bodyPr anchor="b"/>
          <a:lstStyle>
            <a:lvl1pPr algn="l">
              <a:defRPr sz="17658" b="0" cap="none"/>
            </a:lvl1pPr>
          </a:lstStyle>
          <a:p>
            <a:r>
              <a:rPr lang="en-US"/>
              <a:t>Click to edit Master title style</a:t>
            </a:r>
            <a:endParaRPr lang="en-US" dirty="0"/>
          </a:p>
        </p:txBody>
      </p:sp>
      <p:sp>
        <p:nvSpPr>
          <p:cNvPr id="3" name="Text Placeholder 2"/>
          <p:cNvSpPr>
            <a:spLocks noGrp="1"/>
          </p:cNvSpPr>
          <p:nvPr>
            <p:ph type="body" idx="1"/>
          </p:nvPr>
        </p:nvSpPr>
        <p:spPr>
          <a:xfrm>
            <a:off x="2853577" y="19986797"/>
            <a:ext cx="29714139" cy="3798308"/>
          </a:xfrm>
        </p:spPr>
        <p:txBody>
          <a:bodyPr anchor="t"/>
          <a:lstStyle>
            <a:lvl1pPr marL="0" indent="0" algn="l">
              <a:buNone/>
              <a:defRPr sz="8829">
                <a:solidFill>
                  <a:schemeClr val="tx1">
                    <a:lumMod val="50000"/>
                    <a:lumOff val="50000"/>
                  </a:schemeClr>
                </a:solidFill>
              </a:defRPr>
            </a:lvl1pPr>
            <a:lvl2pPr marL="2018355" indent="0">
              <a:buNone/>
              <a:defRPr sz="7946">
                <a:solidFill>
                  <a:schemeClr val="tx1">
                    <a:tint val="75000"/>
                  </a:schemeClr>
                </a:solidFill>
              </a:defRPr>
            </a:lvl2pPr>
            <a:lvl3pPr marL="4036710" indent="0">
              <a:buNone/>
              <a:defRPr sz="7063">
                <a:solidFill>
                  <a:schemeClr val="tx1">
                    <a:tint val="75000"/>
                  </a:schemeClr>
                </a:solidFill>
              </a:defRPr>
            </a:lvl3pPr>
            <a:lvl4pPr marL="6055065" indent="0">
              <a:buNone/>
              <a:defRPr sz="6180">
                <a:solidFill>
                  <a:schemeClr val="tx1">
                    <a:tint val="75000"/>
                  </a:schemeClr>
                </a:solidFill>
              </a:defRPr>
            </a:lvl4pPr>
            <a:lvl5pPr marL="8073420" indent="0">
              <a:buNone/>
              <a:defRPr sz="6180">
                <a:solidFill>
                  <a:schemeClr val="tx1">
                    <a:tint val="75000"/>
                  </a:schemeClr>
                </a:solidFill>
              </a:defRPr>
            </a:lvl5pPr>
            <a:lvl6pPr marL="10091776" indent="0">
              <a:buNone/>
              <a:defRPr sz="6180">
                <a:solidFill>
                  <a:schemeClr val="tx1">
                    <a:tint val="75000"/>
                  </a:schemeClr>
                </a:solidFill>
              </a:defRPr>
            </a:lvl6pPr>
            <a:lvl7pPr marL="12110131" indent="0">
              <a:buNone/>
              <a:defRPr sz="6180">
                <a:solidFill>
                  <a:schemeClr val="tx1">
                    <a:tint val="75000"/>
                  </a:schemeClr>
                </a:solidFill>
              </a:defRPr>
            </a:lvl7pPr>
            <a:lvl8pPr marL="14128486" indent="0">
              <a:buNone/>
              <a:defRPr sz="6180">
                <a:solidFill>
                  <a:schemeClr val="tx1">
                    <a:tint val="75000"/>
                  </a:schemeClr>
                </a:solidFill>
              </a:defRPr>
            </a:lvl8pPr>
            <a:lvl9pPr marL="16146841" indent="0">
              <a:buNone/>
              <a:defRPr sz="618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11/18/2025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938095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853584" y="2691130"/>
            <a:ext cx="29714134" cy="583078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2853587" y="9538100"/>
            <a:ext cx="14455674" cy="17131992"/>
          </a:xfrm>
        </p:spPr>
        <p:txBody>
          <a:bodyPr>
            <a:normAutofit/>
          </a:bodyPr>
          <a:lstStyle>
            <a:lvl1pPr>
              <a:defRPr sz="7946"/>
            </a:lvl1pPr>
            <a:lvl2pPr>
              <a:defRPr sz="7063"/>
            </a:lvl2pPr>
            <a:lvl3pPr>
              <a:defRPr sz="6180"/>
            </a:lvl3pPr>
            <a:lvl4pPr>
              <a:defRPr sz="5298"/>
            </a:lvl4pPr>
            <a:lvl5pPr>
              <a:defRPr sz="5298"/>
            </a:lvl5pPr>
            <a:lvl6pPr>
              <a:defRPr sz="5298"/>
            </a:lvl6pPr>
            <a:lvl7pPr>
              <a:defRPr sz="5298"/>
            </a:lvl7pPr>
            <a:lvl8pPr>
              <a:defRPr sz="5298"/>
            </a:lvl8pPr>
            <a:lvl9pPr>
              <a:defRPr sz="529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8112040" y="9538107"/>
            <a:ext cx="14455679" cy="17131996"/>
          </a:xfrm>
        </p:spPr>
        <p:txBody>
          <a:bodyPr>
            <a:normAutofit/>
          </a:bodyPr>
          <a:lstStyle>
            <a:lvl1pPr>
              <a:defRPr sz="7946"/>
            </a:lvl1pPr>
            <a:lvl2pPr>
              <a:defRPr sz="7063"/>
            </a:lvl2pPr>
            <a:lvl3pPr>
              <a:defRPr sz="6180"/>
            </a:lvl3pPr>
            <a:lvl4pPr>
              <a:defRPr sz="5298"/>
            </a:lvl4pPr>
            <a:lvl5pPr>
              <a:defRPr sz="5298"/>
            </a:lvl5pPr>
            <a:lvl6pPr>
              <a:defRPr sz="5298"/>
            </a:lvl6pPr>
            <a:lvl7pPr>
              <a:defRPr sz="5298"/>
            </a:lvl7pPr>
            <a:lvl8pPr>
              <a:defRPr sz="5298"/>
            </a:lvl8pPr>
            <a:lvl9pPr>
              <a:defRPr sz="529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11/18/2025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728171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53582" y="2691130"/>
            <a:ext cx="29714130" cy="5830782"/>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2853579" y="9539840"/>
            <a:ext cx="14467672" cy="2543957"/>
          </a:xfrm>
        </p:spPr>
        <p:txBody>
          <a:bodyPr anchor="b">
            <a:noAutofit/>
          </a:bodyPr>
          <a:lstStyle>
            <a:lvl1pPr marL="0" indent="0">
              <a:buNone/>
              <a:defRPr sz="10595" b="0"/>
            </a:lvl1pPr>
            <a:lvl2pPr marL="2018355" indent="0">
              <a:buNone/>
              <a:defRPr sz="8829" b="1"/>
            </a:lvl2pPr>
            <a:lvl3pPr marL="4036710" indent="0">
              <a:buNone/>
              <a:defRPr sz="7946" b="1"/>
            </a:lvl3pPr>
            <a:lvl4pPr marL="6055065" indent="0">
              <a:buNone/>
              <a:defRPr sz="7063" b="1"/>
            </a:lvl4pPr>
            <a:lvl5pPr marL="8073420" indent="0">
              <a:buNone/>
              <a:defRPr sz="7063" b="1"/>
            </a:lvl5pPr>
            <a:lvl6pPr marL="10091776" indent="0">
              <a:buNone/>
              <a:defRPr sz="7063" b="1"/>
            </a:lvl6pPr>
            <a:lvl7pPr marL="12110131" indent="0">
              <a:buNone/>
              <a:defRPr sz="7063" b="1"/>
            </a:lvl7pPr>
            <a:lvl8pPr marL="14128486" indent="0">
              <a:buNone/>
              <a:defRPr sz="7063" b="1"/>
            </a:lvl8pPr>
            <a:lvl9pPr marL="16146841" indent="0">
              <a:buNone/>
              <a:defRPr sz="7063" b="1"/>
            </a:lvl9pPr>
          </a:lstStyle>
          <a:p>
            <a:pPr lvl="0"/>
            <a:r>
              <a:rPr lang="en-US"/>
              <a:t>Click to edit Master text styles</a:t>
            </a:r>
          </a:p>
        </p:txBody>
      </p:sp>
      <p:sp>
        <p:nvSpPr>
          <p:cNvPr id="4" name="Content Placeholder 3"/>
          <p:cNvSpPr>
            <a:spLocks noGrp="1"/>
          </p:cNvSpPr>
          <p:nvPr>
            <p:ph sz="half" idx="2"/>
          </p:nvPr>
        </p:nvSpPr>
        <p:spPr>
          <a:xfrm>
            <a:off x="2853579" y="12083803"/>
            <a:ext cx="14467672" cy="145863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8100037" y="9539840"/>
            <a:ext cx="14467672" cy="2543957"/>
          </a:xfrm>
        </p:spPr>
        <p:txBody>
          <a:bodyPr anchor="b">
            <a:noAutofit/>
          </a:bodyPr>
          <a:lstStyle>
            <a:lvl1pPr marL="0" indent="0">
              <a:buNone/>
              <a:defRPr sz="10595" b="0"/>
            </a:lvl1pPr>
            <a:lvl2pPr marL="2018355" indent="0">
              <a:buNone/>
              <a:defRPr sz="8829" b="1"/>
            </a:lvl2pPr>
            <a:lvl3pPr marL="4036710" indent="0">
              <a:buNone/>
              <a:defRPr sz="7946" b="1"/>
            </a:lvl3pPr>
            <a:lvl4pPr marL="6055065" indent="0">
              <a:buNone/>
              <a:defRPr sz="7063" b="1"/>
            </a:lvl4pPr>
            <a:lvl5pPr marL="8073420" indent="0">
              <a:buNone/>
              <a:defRPr sz="7063" b="1"/>
            </a:lvl5pPr>
            <a:lvl6pPr marL="10091776" indent="0">
              <a:buNone/>
              <a:defRPr sz="7063" b="1"/>
            </a:lvl6pPr>
            <a:lvl7pPr marL="12110131" indent="0">
              <a:buNone/>
              <a:defRPr sz="7063" b="1"/>
            </a:lvl7pPr>
            <a:lvl8pPr marL="14128486" indent="0">
              <a:buNone/>
              <a:defRPr sz="7063" b="1"/>
            </a:lvl8pPr>
            <a:lvl9pPr marL="16146841" indent="0">
              <a:buNone/>
              <a:defRPr sz="7063" b="1"/>
            </a:lvl9pPr>
          </a:lstStyle>
          <a:p>
            <a:pPr lvl="0"/>
            <a:r>
              <a:rPr lang="en-US"/>
              <a:t>Click to edit Master text styles</a:t>
            </a:r>
          </a:p>
        </p:txBody>
      </p:sp>
      <p:sp>
        <p:nvSpPr>
          <p:cNvPr id="6" name="Content Placeholder 5"/>
          <p:cNvSpPr>
            <a:spLocks noGrp="1"/>
          </p:cNvSpPr>
          <p:nvPr>
            <p:ph sz="quarter" idx="4"/>
          </p:nvPr>
        </p:nvSpPr>
        <p:spPr>
          <a:xfrm>
            <a:off x="18100037" y="12083803"/>
            <a:ext cx="14467672" cy="145863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11/18/2025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466992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853580" y="2691130"/>
            <a:ext cx="29714134" cy="5830782"/>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11/18/2025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613286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11/18/2025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720330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53580" y="6615712"/>
            <a:ext cx="13061055" cy="5643895"/>
          </a:xfrm>
        </p:spPr>
        <p:txBody>
          <a:bodyPr anchor="b">
            <a:normAutofit/>
          </a:bodyPr>
          <a:lstStyle>
            <a:lvl1pPr>
              <a:defRPr sz="8829"/>
            </a:lvl1pPr>
          </a:lstStyle>
          <a:p>
            <a:r>
              <a:rPr lang="en-US"/>
              <a:t>Click to edit Master title style</a:t>
            </a:r>
            <a:endParaRPr lang="en-US" dirty="0"/>
          </a:p>
        </p:txBody>
      </p:sp>
      <p:sp>
        <p:nvSpPr>
          <p:cNvPr id="3" name="Content Placeholder 2"/>
          <p:cNvSpPr>
            <a:spLocks noGrp="1"/>
          </p:cNvSpPr>
          <p:nvPr>
            <p:ph idx="1"/>
          </p:nvPr>
        </p:nvSpPr>
        <p:spPr>
          <a:xfrm>
            <a:off x="16717414" y="2273182"/>
            <a:ext cx="15850298" cy="243969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853580" y="12259605"/>
            <a:ext cx="13061055" cy="11409266"/>
          </a:xfrm>
        </p:spPr>
        <p:txBody>
          <a:bodyPr>
            <a:normAutofit/>
          </a:bodyPr>
          <a:lstStyle>
            <a:lvl1pPr marL="0" indent="0">
              <a:buNone/>
              <a:defRPr sz="6180"/>
            </a:lvl1pPr>
            <a:lvl2pPr marL="1513766" indent="0">
              <a:buNone/>
              <a:defRPr sz="4635"/>
            </a:lvl2pPr>
            <a:lvl3pPr marL="3027533" indent="0">
              <a:buNone/>
              <a:defRPr sz="3973"/>
            </a:lvl3pPr>
            <a:lvl4pPr marL="4541299" indent="0">
              <a:buNone/>
              <a:defRPr sz="3311"/>
            </a:lvl4pPr>
            <a:lvl5pPr marL="6055065" indent="0">
              <a:buNone/>
              <a:defRPr sz="3311"/>
            </a:lvl5pPr>
            <a:lvl6pPr marL="7568832" indent="0">
              <a:buNone/>
              <a:defRPr sz="3311"/>
            </a:lvl6pPr>
            <a:lvl7pPr marL="9082598" indent="0">
              <a:buNone/>
              <a:defRPr sz="3311"/>
            </a:lvl7pPr>
            <a:lvl8pPr marL="10596364" indent="0">
              <a:buNone/>
              <a:defRPr sz="3311"/>
            </a:lvl8pPr>
            <a:lvl9pPr marL="12110131" indent="0">
              <a:buNone/>
              <a:defRPr sz="3311"/>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11/18/2025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446262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53580" y="21192649"/>
            <a:ext cx="29714134" cy="2501912"/>
          </a:xfrm>
        </p:spPr>
        <p:txBody>
          <a:bodyPr anchor="b">
            <a:normAutofit/>
          </a:bodyPr>
          <a:lstStyle>
            <a:lvl1pPr algn="l">
              <a:defRPr sz="10595"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853580" y="2691130"/>
            <a:ext cx="29714134" cy="16977243"/>
          </a:xfrm>
        </p:spPr>
        <p:txBody>
          <a:bodyPr anchor="t">
            <a:normAutofit/>
          </a:bodyPr>
          <a:lstStyle>
            <a:lvl1pPr marL="0" indent="0" algn="ctr">
              <a:buNone/>
              <a:defRPr sz="7063"/>
            </a:lvl1pPr>
            <a:lvl2pPr marL="2018355" indent="0">
              <a:buNone/>
              <a:defRPr sz="7063"/>
            </a:lvl2pPr>
            <a:lvl3pPr marL="4036710" indent="0">
              <a:buNone/>
              <a:defRPr sz="7063"/>
            </a:lvl3pPr>
            <a:lvl4pPr marL="6055065" indent="0">
              <a:buNone/>
              <a:defRPr sz="7063"/>
            </a:lvl4pPr>
            <a:lvl5pPr marL="8073420" indent="0">
              <a:buNone/>
              <a:defRPr sz="7063"/>
            </a:lvl5pPr>
            <a:lvl6pPr marL="10091776" indent="0">
              <a:buNone/>
              <a:defRPr sz="7063"/>
            </a:lvl6pPr>
            <a:lvl7pPr marL="12110131" indent="0">
              <a:buNone/>
              <a:defRPr sz="7063"/>
            </a:lvl7pPr>
            <a:lvl8pPr marL="14128486" indent="0">
              <a:buNone/>
              <a:defRPr sz="7063"/>
            </a:lvl8pPr>
            <a:lvl9pPr marL="16146841" indent="0">
              <a:buNone/>
              <a:defRPr sz="7063"/>
            </a:lvl9pPr>
          </a:lstStyle>
          <a:p>
            <a:r>
              <a:rPr lang="en-US"/>
              <a:t>Click icon to add picture</a:t>
            </a:r>
            <a:endParaRPr lang="en-US" dirty="0"/>
          </a:p>
        </p:txBody>
      </p:sp>
      <p:sp>
        <p:nvSpPr>
          <p:cNvPr id="4" name="Text Placeholder 3"/>
          <p:cNvSpPr>
            <a:spLocks noGrp="1"/>
          </p:cNvSpPr>
          <p:nvPr>
            <p:ph type="body" sz="half" idx="2"/>
          </p:nvPr>
        </p:nvSpPr>
        <p:spPr>
          <a:xfrm>
            <a:off x="2853580" y="23694561"/>
            <a:ext cx="29714134" cy="2975535"/>
          </a:xfrm>
        </p:spPr>
        <p:txBody>
          <a:bodyPr>
            <a:normAutofit/>
          </a:bodyPr>
          <a:lstStyle>
            <a:lvl1pPr marL="0" indent="0">
              <a:buNone/>
              <a:defRPr sz="5298"/>
            </a:lvl1pPr>
            <a:lvl2pPr marL="2018355" indent="0">
              <a:buNone/>
              <a:defRPr sz="5298"/>
            </a:lvl2pPr>
            <a:lvl3pPr marL="4036710" indent="0">
              <a:buNone/>
              <a:defRPr sz="4415"/>
            </a:lvl3pPr>
            <a:lvl4pPr marL="6055065" indent="0">
              <a:buNone/>
              <a:defRPr sz="3973"/>
            </a:lvl4pPr>
            <a:lvl5pPr marL="8073420" indent="0">
              <a:buNone/>
              <a:defRPr sz="3973"/>
            </a:lvl5pPr>
            <a:lvl6pPr marL="10091776" indent="0">
              <a:buNone/>
              <a:defRPr sz="3973"/>
            </a:lvl6pPr>
            <a:lvl7pPr marL="12110131" indent="0">
              <a:buNone/>
              <a:defRPr sz="3973"/>
            </a:lvl7pPr>
            <a:lvl8pPr marL="14128486" indent="0">
              <a:buNone/>
              <a:defRPr sz="3973"/>
            </a:lvl8pPr>
            <a:lvl9pPr marL="16146841" indent="0">
              <a:buNone/>
              <a:defRPr sz="3973"/>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11/18/2025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644310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39632" y="-37381"/>
            <a:ext cx="42931636" cy="30349974"/>
            <a:chOff x="-8467" y="-8468"/>
            <a:chExt cx="9171317"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94165"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2">
                <a:lumMod val="75000"/>
                <a:alpha val="8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8764"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2853582" y="2691130"/>
            <a:ext cx="29714130" cy="5830782"/>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853580" y="9538107"/>
            <a:ext cx="29714134" cy="1713199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5302426" y="26670103"/>
            <a:ext cx="3202474" cy="1611875"/>
          </a:xfrm>
          <a:prstGeom prst="rect">
            <a:avLst/>
          </a:prstGeom>
        </p:spPr>
        <p:txBody>
          <a:bodyPr vert="horz" lIns="91440" tIns="45720" rIns="91440" bIns="45720" rtlCol="0" anchor="ctr"/>
          <a:lstStyle>
            <a:lvl1pPr algn="r">
              <a:defRPr sz="3973">
                <a:solidFill>
                  <a:schemeClr val="tx1">
                    <a:tint val="75000"/>
                  </a:schemeClr>
                </a:solidFill>
              </a:defRPr>
            </a:lvl1pPr>
          </a:lstStyle>
          <a:p>
            <a:fld id="{B61BEF0D-F0BB-DE4B-95CE-6DB70DBA9567}" type="datetimeFigureOut">
              <a:rPr lang="en-US" smtClean="0"/>
              <a:pPr/>
              <a:t>11/18/2025</a:t>
            </a:fld>
            <a:endParaRPr lang="en-US" dirty="0"/>
          </a:p>
        </p:txBody>
      </p:sp>
      <p:sp>
        <p:nvSpPr>
          <p:cNvPr id="5" name="Footer Placeholder 4"/>
          <p:cNvSpPr>
            <a:spLocks noGrp="1"/>
          </p:cNvSpPr>
          <p:nvPr>
            <p:ph type="ftr" sz="quarter" idx="3"/>
          </p:nvPr>
        </p:nvSpPr>
        <p:spPr>
          <a:xfrm>
            <a:off x="2853582" y="26670103"/>
            <a:ext cx="21640490" cy="1611875"/>
          </a:xfrm>
          <a:prstGeom prst="rect">
            <a:avLst/>
          </a:prstGeom>
        </p:spPr>
        <p:txBody>
          <a:bodyPr vert="horz" lIns="91440" tIns="45720" rIns="91440" bIns="45720" rtlCol="0" anchor="ctr"/>
          <a:lstStyle>
            <a:lvl1pPr algn="l">
              <a:defRPr sz="3973">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30168021" y="26670103"/>
            <a:ext cx="2399698" cy="1611875"/>
          </a:xfrm>
          <a:prstGeom prst="rect">
            <a:avLst/>
          </a:prstGeom>
        </p:spPr>
        <p:txBody>
          <a:bodyPr vert="horz" lIns="91440" tIns="45720" rIns="91440" bIns="45720" rtlCol="0" anchor="ctr"/>
          <a:lstStyle>
            <a:lvl1pPr algn="r">
              <a:defRPr sz="3973">
                <a:solidFill>
                  <a:schemeClr val="accent1"/>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07879995"/>
      </p:ext>
    </p:extLst>
  </p:cSld>
  <p:clrMap bg1="lt1" tx1="dk1" bg2="lt2" tx2="dk2" accent1="accent1" accent2="accent2" accent3="accent3" accent4="accent4" accent5="accent5" accent6="accent6" hlink="hlink" folHlink="folHlink"/>
  <p:sldLayoutIdLst>
    <p:sldLayoutId id="2147483782" r:id="rId1"/>
    <p:sldLayoutId id="2147483783" r:id="rId2"/>
    <p:sldLayoutId id="2147483784" r:id="rId3"/>
    <p:sldLayoutId id="2147483785" r:id="rId4"/>
    <p:sldLayoutId id="2147483786" r:id="rId5"/>
    <p:sldLayoutId id="2147483787" r:id="rId6"/>
    <p:sldLayoutId id="2147483788" r:id="rId7"/>
    <p:sldLayoutId id="2147483789" r:id="rId8"/>
    <p:sldLayoutId id="2147483790" r:id="rId9"/>
    <p:sldLayoutId id="2147483791" r:id="rId10"/>
    <p:sldLayoutId id="2147483792" r:id="rId11"/>
    <p:sldLayoutId id="2147483793" r:id="rId12"/>
    <p:sldLayoutId id="2147483794" r:id="rId13"/>
    <p:sldLayoutId id="2147483795" r:id="rId14"/>
    <p:sldLayoutId id="2147483796" r:id="rId15"/>
    <p:sldLayoutId id="2147483797" r:id="rId16"/>
    <p:sldLayoutId id="2147483801" r:id="rId17"/>
  </p:sldLayoutIdLst>
  <p:txStyles>
    <p:titleStyle>
      <a:lvl1pPr algn="l" defTabSz="2018355" rtl="0" eaLnBrk="1" latinLnBrk="0" hangingPunct="1">
        <a:spcBef>
          <a:spcPct val="0"/>
        </a:spcBef>
        <a:buNone/>
        <a:defRPr sz="15893"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1513766" indent="-1513766" algn="l" defTabSz="2018355" rtl="0" eaLnBrk="1" latinLnBrk="0" hangingPunct="1">
        <a:spcBef>
          <a:spcPts val="4415"/>
        </a:spcBef>
        <a:spcAft>
          <a:spcPts val="0"/>
        </a:spcAft>
        <a:buClr>
          <a:schemeClr val="accent1"/>
        </a:buClr>
        <a:buSzPct val="80000"/>
        <a:buFont typeface="Wingdings 3" charset="2"/>
        <a:buChar char=""/>
        <a:defRPr sz="7946" kern="1200">
          <a:solidFill>
            <a:schemeClr val="tx1">
              <a:lumMod val="75000"/>
              <a:lumOff val="25000"/>
            </a:schemeClr>
          </a:solidFill>
          <a:latin typeface="+mn-lt"/>
          <a:ea typeface="+mn-ea"/>
          <a:cs typeface="+mn-cs"/>
        </a:defRPr>
      </a:lvl1pPr>
      <a:lvl2pPr marL="3279827" indent="-1261472" algn="l" defTabSz="2018355" rtl="0" eaLnBrk="1" latinLnBrk="0" hangingPunct="1">
        <a:spcBef>
          <a:spcPts val="4415"/>
        </a:spcBef>
        <a:spcAft>
          <a:spcPts val="0"/>
        </a:spcAft>
        <a:buClr>
          <a:schemeClr val="accent1"/>
        </a:buClr>
        <a:buSzPct val="80000"/>
        <a:buFont typeface="Wingdings 3" charset="2"/>
        <a:buChar char=""/>
        <a:defRPr sz="7063" kern="1200">
          <a:solidFill>
            <a:schemeClr val="tx1">
              <a:lumMod val="75000"/>
              <a:lumOff val="25000"/>
            </a:schemeClr>
          </a:solidFill>
          <a:latin typeface="+mn-lt"/>
          <a:ea typeface="+mn-ea"/>
          <a:cs typeface="+mn-cs"/>
        </a:defRPr>
      </a:lvl2pPr>
      <a:lvl3pPr marL="5045888" indent="-1009178" algn="l" defTabSz="2018355" rtl="0" eaLnBrk="1" latinLnBrk="0" hangingPunct="1">
        <a:spcBef>
          <a:spcPts val="4415"/>
        </a:spcBef>
        <a:spcAft>
          <a:spcPts val="0"/>
        </a:spcAft>
        <a:buClr>
          <a:schemeClr val="accent1"/>
        </a:buClr>
        <a:buSzPct val="80000"/>
        <a:buFont typeface="Wingdings 3" charset="2"/>
        <a:buChar char=""/>
        <a:defRPr sz="6180" kern="1200">
          <a:solidFill>
            <a:schemeClr val="tx1">
              <a:lumMod val="75000"/>
              <a:lumOff val="25000"/>
            </a:schemeClr>
          </a:solidFill>
          <a:latin typeface="+mn-lt"/>
          <a:ea typeface="+mn-ea"/>
          <a:cs typeface="+mn-cs"/>
        </a:defRPr>
      </a:lvl3pPr>
      <a:lvl4pPr marL="7064243" indent="-1009178" algn="l" defTabSz="2018355" rtl="0" eaLnBrk="1" latinLnBrk="0" hangingPunct="1">
        <a:spcBef>
          <a:spcPts val="4415"/>
        </a:spcBef>
        <a:spcAft>
          <a:spcPts val="0"/>
        </a:spcAft>
        <a:buClr>
          <a:schemeClr val="accent1"/>
        </a:buClr>
        <a:buSzPct val="80000"/>
        <a:buFont typeface="Wingdings 3" charset="2"/>
        <a:buChar char=""/>
        <a:defRPr sz="5298" kern="1200">
          <a:solidFill>
            <a:schemeClr val="tx1">
              <a:lumMod val="75000"/>
              <a:lumOff val="25000"/>
            </a:schemeClr>
          </a:solidFill>
          <a:latin typeface="+mn-lt"/>
          <a:ea typeface="+mn-ea"/>
          <a:cs typeface="+mn-cs"/>
        </a:defRPr>
      </a:lvl4pPr>
      <a:lvl5pPr marL="9082598" indent="-1009178" algn="l" defTabSz="2018355" rtl="0" eaLnBrk="1" latinLnBrk="0" hangingPunct="1">
        <a:spcBef>
          <a:spcPts val="4415"/>
        </a:spcBef>
        <a:spcAft>
          <a:spcPts val="0"/>
        </a:spcAft>
        <a:buClr>
          <a:schemeClr val="accent1"/>
        </a:buClr>
        <a:buSzPct val="80000"/>
        <a:buFont typeface="Wingdings 3" charset="2"/>
        <a:buChar char=""/>
        <a:defRPr sz="5298" kern="1200">
          <a:solidFill>
            <a:schemeClr val="tx1">
              <a:lumMod val="75000"/>
              <a:lumOff val="25000"/>
            </a:schemeClr>
          </a:solidFill>
          <a:latin typeface="+mn-lt"/>
          <a:ea typeface="+mn-ea"/>
          <a:cs typeface="+mn-cs"/>
        </a:defRPr>
      </a:lvl5pPr>
      <a:lvl6pPr marL="11100953" indent="-1009178" algn="l" defTabSz="2018355" rtl="0" eaLnBrk="1" latinLnBrk="0" hangingPunct="1">
        <a:spcBef>
          <a:spcPts val="4415"/>
        </a:spcBef>
        <a:spcAft>
          <a:spcPts val="0"/>
        </a:spcAft>
        <a:buClr>
          <a:schemeClr val="accent1"/>
        </a:buClr>
        <a:buSzPct val="80000"/>
        <a:buFont typeface="Wingdings 3" charset="2"/>
        <a:buChar char=""/>
        <a:defRPr sz="5298" kern="1200">
          <a:solidFill>
            <a:schemeClr val="tx1">
              <a:lumMod val="75000"/>
              <a:lumOff val="25000"/>
            </a:schemeClr>
          </a:solidFill>
          <a:latin typeface="+mn-lt"/>
          <a:ea typeface="+mn-ea"/>
          <a:cs typeface="+mn-cs"/>
        </a:defRPr>
      </a:lvl6pPr>
      <a:lvl7pPr marL="13119308" indent="-1009178" algn="l" defTabSz="2018355" rtl="0" eaLnBrk="1" latinLnBrk="0" hangingPunct="1">
        <a:spcBef>
          <a:spcPts val="4415"/>
        </a:spcBef>
        <a:spcAft>
          <a:spcPts val="0"/>
        </a:spcAft>
        <a:buClr>
          <a:schemeClr val="accent1"/>
        </a:buClr>
        <a:buSzPct val="80000"/>
        <a:buFont typeface="Wingdings 3" charset="2"/>
        <a:buChar char=""/>
        <a:defRPr sz="5298" kern="1200">
          <a:solidFill>
            <a:schemeClr val="tx1">
              <a:lumMod val="75000"/>
              <a:lumOff val="25000"/>
            </a:schemeClr>
          </a:solidFill>
          <a:latin typeface="+mn-lt"/>
          <a:ea typeface="+mn-ea"/>
          <a:cs typeface="+mn-cs"/>
        </a:defRPr>
      </a:lvl7pPr>
      <a:lvl8pPr marL="15137663" indent="-1009178" algn="l" defTabSz="2018355" rtl="0" eaLnBrk="1" latinLnBrk="0" hangingPunct="1">
        <a:spcBef>
          <a:spcPts val="4415"/>
        </a:spcBef>
        <a:spcAft>
          <a:spcPts val="0"/>
        </a:spcAft>
        <a:buClr>
          <a:schemeClr val="accent1"/>
        </a:buClr>
        <a:buSzPct val="80000"/>
        <a:buFont typeface="Wingdings 3" charset="2"/>
        <a:buChar char=""/>
        <a:defRPr sz="5298" kern="1200">
          <a:solidFill>
            <a:schemeClr val="tx1">
              <a:lumMod val="75000"/>
              <a:lumOff val="25000"/>
            </a:schemeClr>
          </a:solidFill>
          <a:latin typeface="+mn-lt"/>
          <a:ea typeface="+mn-ea"/>
          <a:cs typeface="+mn-cs"/>
        </a:defRPr>
      </a:lvl8pPr>
      <a:lvl9pPr marL="17156019" indent="-1009178" algn="l" defTabSz="2018355" rtl="0" eaLnBrk="1" latinLnBrk="0" hangingPunct="1">
        <a:spcBef>
          <a:spcPts val="4415"/>
        </a:spcBef>
        <a:spcAft>
          <a:spcPts val="0"/>
        </a:spcAft>
        <a:buClr>
          <a:schemeClr val="accent1"/>
        </a:buClr>
        <a:buSzPct val="80000"/>
        <a:buFont typeface="Wingdings 3" charset="2"/>
        <a:buChar char=""/>
        <a:defRPr sz="5298" kern="1200">
          <a:solidFill>
            <a:schemeClr val="tx1">
              <a:lumMod val="75000"/>
              <a:lumOff val="25000"/>
            </a:schemeClr>
          </a:solidFill>
          <a:latin typeface="+mn-lt"/>
          <a:ea typeface="+mn-ea"/>
          <a:cs typeface="+mn-cs"/>
        </a:defRPr>
      </a:lvl9pPr>
    </p:bodyStyle>
    <p:otherStyle>
      <a:defPPr>
        <a:defRPr lang="en-US"/>
      </a:defPPr>
      <a:lvl1pPr marL="0" algn="l" defTabSz="2018355" rtl="0" eaLnBrk="1" latinLnBrk="0" hangingPunct="1">
        <a:defRPr sz="7946" kern="1200">
          <a:solidFill>
            <a:schemeClr val="tx1"/>
          </a:solidFill>
          <a:latin typeface="+mn-lt"/>
          <a:ea typeface="+mn-ea"/>
          <a:cs typeface="+mn-cs"/>
        </a:defRPr>
      </a:lvl1pPr>
      <a:lvl2pPr marL="2018355" algn="l" defTabSz="2018355" rtl="0" eaLnBrk="1" latinLnBrk="0" hangingPunct="1">
        <a:defRPr sz="7946" kern="1200">
          <a:solidFill>
            <a:schemeClr val="tx1"/>
          </a:solidFill>
          <a:latin typeface="+mn-lt"/>
          <a:ea typeface="+mn-ea"/>
          <a:cs typeface="+mn-cs"/>
        </a:defRPr>
      </a:lvl2pPr>
      <a:lvl3pPr marL="4036710" algn="l" defTabSz="2018355" rtl="0" eaLnBrk="1" latinLnBrk="0" hangingPunct="1">
        <a:defRPr sz="7946" kern="1200">
          <a:solidFill>
            <a:schemeClr val="tx1"/>
          </a:solidFill>
          <a:latin typeface="+mn-lt"/>
          <a:ea typeface="+mn-ea"/>
          <a:cs typeface="+mn-cs"/>
        </a:defRPr>
      </a:lvl3pPr>
      <a:lvl4pPr marL="6055065" algn="l" defTabSz="2018355" rtl="0" eaLnBrk="1" latinLnBrk="0" hangingPunct="1">
        <a:defRPr sz="7946" kern="1200">
          <a:solidFill>
            <a:schemeClr val="tx1"/>
          </a:solidFill>
          <a:latin typeface="+mn-lt"/>
          <a:ea typeface="+mn-ea"/>
          <a:cs typeface="+mn-cs"/>
        </a:defRPr>
      </a:lvl4pPr>
      <a:lvl5pPr marL="8073420" algn="l" defTabSz="2018355" rtl="0" eaLnBrk="1" latinLnBrk="0" hangingPunct="1">
        <a:defRPr sz="7946" kern="1200">
          <a:solidFill>
            <a:schemeClr val="tx1"/>
          </a:solidFill>
          <a:latin typeface="+mn-lt"/>
          <a:ea typeface="+mn-ea"/>
          <a:cs typeface="+mn-cs"/>
        </a:defRPr>
      </a:lvl5pPr>
      <a:lvl6pPr marL="10091776" algn="l" defTabSz="2018355" rtl="0" eaLnBrk="1" latinLnBrk="0" hangingPunct="1">
        <a:defRPr sz="7946" kern="1200">
          <a:solidFill>
            <a:schemeClr val="tx1"/>
          </a:solidFill>
          <a:latin typeface="+mn-lt"/>
          <a:ea typeface="+mn-ea"/>
          <a:cs typeface="+mn-cs"/>
        </a:defRPr>
      </a:lvl6pPr>
      <a:lvl7pPr marL="12110131" algn="l" defTabSz="2018355" rtl="0" eaLnBrk="1" latinLnBrk="0" hangingPunct="1">
        <a:defRPr sz="7946" kern="1200">
          <a:solidFill>
            <a:schemeClr val="tx1"/>
          </a:solidFill>
          <a:latin typeface="+mn-lt"/>
          <a:ea typeface="+mn-ea"/>
          <a:cs typeface="+mn-cs"/>
        </a:defRPr>
      </a:lvl7pPr>
      <a:lvl8pPr marL="14128486" algn="l" defTabSz="2018355" rtl="0" eaLnBrk="1" latinLnBrk="0" hangingPunct="1">
        <a:defRPr sz="7946" kern="1200">
          <a:solidFill>
            <a:schemeClr val="tx1"/>
          </a:solidFill>
          <a:latin typeface="+mn-lt"/>
          <a:ea typeface="+mn-ea"/>
          <a:cs typeface="+mn-cs"/>
        </a:defRPr>
      </a:lvl8pPr>
      <a:lvl9pPr marL="16146841" algn="l" defTabSz="2018355" rtl="0" eaLnBrk="1" latinLnBrk="0" hangingPunct="1">
        <a:defRPr sz="794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chart" Target="../charts/chart1.xml"/><Relationship Id="rId13" Type="http://schemas.openxmlformats.org/officeDocument/2006/relationships/chart" Target="../charts/chart6.xml"/><Relationship Id="rId18" Type="http://schemas.openxmlformats.org/officeDocument/2006/relationships/chart" Target="../charts/chart11.xml"/><Relationship Id="rId3" Type="http://schemas.openxmlformats.org/officeDocument/2006/relationships/slideLayout" Target="../slideLayouts/slideLayout17.xml"/><Relationship Id="rId21" Type="http://schemas.openxmlformats.org/officeDocument/2006/relationships/chart" Target="../charts/chart14.xml"/><Relationship Id="rId7" Type="http://schemas.openxmlformats.org/officeDocument/2006/relationships/image" Target="../media/image4.png"/><Relationship Id="rId12" Type="http://schemas.openxmlformats.org/officeDocument/2006/relationships/chart" Target="../charts/chart5.xml"/><Relationship Id="rId17" Type="http://schemas.openxmlformats.org/officeDocument/2006/relationships/chart" Target="../charts/chart10.xml"/><Relationship Id="rId2" Type="http://schemas.openxmlformats.org/officeDocument/2006/relationships/audio" Target="../media/media1.m4a"/><Relationship Id="rId16" Type="http://schemas.openxmlformats.org/officeDocument/2006/relationships/chart" Target="../charts/chart9.xml"/><Relationship Id="rId20" Type="http://schemas.openxmlformats.org/officeDocument/2006/relationships/chart" Target="../charts/chart13.xml"/><Relationship Id="rId1" Type="http://schemas.microsoft.com/office/2007/relationships/media" Target="../media/media1.m4a"/><Relationship Id="rId6" Type="http://schemas.openxmlformats.org/officeDocument/2006/relationships/image" Target="../media/image3.png"/><Relationship Id="rId11" Type="http://schemas.openxmlformats.org/officeDocument/2006/relationships/chart" Target="../charts/chart4.xml"/><Relationship Id="rId5" Type="http://schemas.openxmlformats.org/officeDocument/2006/relationships/image" Target="../media/image2.svg"/><Relationship Id="rId15" Type="http://schemas.openxmlformats.org/officeDocument/2006/relationships/chart" Target="../charts/chart8.xml"/><Relationship Id="rId10" Type="http://schemas.openxmlformats.org/officeDocument/2006/relationships/chart" Target="../charts/chart3.xml"/><Relationship Id="rId19" Type="http://schemas.openxmlformats.org/officeDocument/2006/relationships/chart" Target="../charts/chart12.xml"/><Relationship Id="rId4" Type="http://schemas.openxmlformats.org/officeDocument/2006/relationships/image" Target="../media/image1.png"/><Relationship Id="rId9" Type="http://schemas.openxmlformats.org/officeDocument/2006/relationships/chart" Target="../charts/chart2.xml"/><Relationship Id="rId14" Type="http://schemas.openxmlformats.org/officeDocument/2006/relationships/chart" Target="../charts/chart7.xml"/><Relationship Id="rId22"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2.xml"/><Relationship Id="rId7" Type="http://schemas.openxmlformats.org/officeDocument/2006/relationships/chart" Target="../charts/chart18.xml"/><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chart" Target="../charts/chart17.xml"/><Relationship Id="rId5" Type="http://schemas.openxmlformats.org/officeDocument/2006/relationships/chart" Target="../charts/chart16.xml"/><Relationship Id="rId4" Type="http://schemas.openxmlformats.org/officeDocument/2006/relationships/chart" Target="../charts/chart15.xml"/></Relationships>
</file>

<file path=ppt/slides/_rels/slide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2.xml"/><Relationship Id="rId7" Type="http://schemas.openxmlformats.org/officeDocument/2006/relationships/chart" Target="../charts/chart22.xml"/><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chart" Target="../charts/chart21.xml"/><Relationship Id="rId5" Type="http://schemas.openxmlformats.org/officeDocument/2006/relationships/chart" Target="../charts/chart20.xml"/><Relationship Id="rId4" Type="http://schemas.openxmlformats.org/officeDocument/2006/relationships/chart" Target="../charts/chart19.xml"/></Relationships>
</file>

<file path=ppt/slides/_rels/slide5.xml.rels><?xml version="1.0" encoding="UTF-8" standalone="yes"?>
<Relationships xmlns="http://schemas.openxmlformats.org/package/2006/relationships"><Relationship Id="rId8" Type="http://schemas.openxmlformats.org/officeDocument/2006/relationships/chart" Target="../charts/chart27.xml"/><Relationship Id="rId3" Type="http://schemas.openxmlformats.org/officeDocument/2006/relationships/slideLayout" Target="../slideLayouts/slideLayout2.xml"/><Relationship Id="rId7" Type="http://schemas.openxmlformats.org/officeDocument/2006/relationships/chart" Target="../charts/chart26.xml"/><Relationship Id="rId2" Type="http://schemas.openxmlformats.org/officeDocument/2006/relationships/audio" Target="../media/media5.m4a"/><Relationship Id="rId1" Type="http://schemas.microsoft.com/office/2007/relationships/media" Target="../media/media5.m4a"/><Relationship Id="rId6" Type="http://schemas.openxmlformats.org/officeDocument/2006/relationships/chart" Target="../charts/chart25.xml"/><Relationship Id="rId5" Type="http://schemas.openxmlformats.org/officeDocument/2006/relationships/chart" Target="../charts/chart24.xml"/><Relationship Id="rId10" Type="http://schemas.openxmlformats.org/officeDocument/2006/relationships/image" Target="../media/image5.png"/><Relationship Id="rId4" Type="http://schemas.openxmlformats.org/officeDocument/2006/relationships/chart" Target="../charts/chart23.xml"/><Relationship Id="rId9" Type="http://schemas.openxmlformats.org/officeDocument/2006/relationships/chart" Target="../charts/chart28.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m4a"/><Relationship Id="rId1" Type="http://schemas.microsoft.com/office/2007/relationships/media" Target="../media/media6.m4a"/><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202E50"/>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F2B2C6C-9930-4E19-98CD-5B2A75D8C3E0}"/>
              </a:ext>
            </a:extLst>
          </p:cNvPr>
          <p:cNvSpPr>
            <a:spLocks/>
          </p:cNvSpPr>
          <p:nvPr/>
        </p:nvSpPr>
        <p:spPr>
          <a:xfrm>
            <a:off x="-2" y="28407643"/>
            <a:ext cx="43232543" cy="2123102"/>
          </a:xfrm>
          <a:prstGeom prst="rect">
            <a:avLst/>
          </a:prstGeom>
          <a:solidFill>
            <a:srgbClr val="F6AA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73B86A47-3EBD-469D-87FD-73AA2CD2FC1A}"/>
              </a:ext>
            </a:extLst>
          </p:cNvPr>
          <p:cNvSpPr txBox="1"/>
          <p:nvPr/>
        </p:nvSpPr>
        <p:spPr>
          <a:xfrm>
            <a:off x="1205263" y="68552"/>
            <a:ext cx="38465956" cy="2481263"/>
          </a:xfrm>
          <a:prstGeom prst="rect">
            <a:avLst/>
          </a:prstGeom>
          <a:noFill/>
          <a:ln w="19050" cap="sq">
            <a:noFill/>
            <a:miter lim="800000"/>
          </a:ln>
        </p:spPr>
        <p:txBody>
          <a:bodyPr wrap="square" lIns="0" tIns="0" rIns="0" bIns="0" rtlCol="0" anchor="t" anchorCtr="0">
            <a:noAutofit/>
          </a:bodyPr>
          <a:lstStyle/>
          <a:p>
            <a:pPr defTabSz="1751511"/>
            <a:r>
              <a:rPr lang="en-US" sz="7200" b="1" dirty="0">
                <a:solidFill>
                  <a:schemeClr val="bg1"/>
                </a:solidFill>
              </a:rPr>
              <a:t>Learning at distance and return to campus – The impact of Covid-19 on student engagement* at University College Dublin</a:t>
            </a:r>
            <a:endParaRPr lang="en-GB" sz="7200" b="1" dirty="0">
              <a:solidFill>
                <a:schemeClr val="bg1"/>
              </a:solidFill>
            </a:endParaRPr>
          </a:p>
          <a:p>
            <a:pPr defTabSz="1751511"/>
            <a:endParaRPr lang="en-GB" sz="8000" i="1" dirty="0">
              <a:solidFill>
                <a:schemeClr val="bg1"/>
              </a:solidFill>
              <a:latin typeface="Montserrat" panose="02000505000000020004" pitchFamily="2" charset="0"/>
              <a:cs typeface="Segoe UI Semilight" panose="020B0402040204020203" pitchFamily="34" charset="0"/>
            </a:endParaRPr>
          </a:p>
        </p:txBody>
      </p:sp>
      <p:sp>
        <p:nvSpPr>
          <p:cNvPr id="4" name="TextBox 3">
            <a:extLst>
              <a:ext uri="{FF2B5EF4-FFF2-40B4-BE49-F238E27FC236}">
                <a16:creationId xmlns:a16="http://schemas.microsoft.com/office/drawing/2014/main" id="{EE02FFE6-A08A-46C1-A8B1-A8C427260EF9}"/>
              </a:ext>
            </a:extLst>
          </p:cNvPr>
          <p:cNvSpPr txBox="1">
            <a:spLocks/>
          </p:cNvSpPr>
          <p:nvPr/>
        </p:nvSpPr>
        <p:spPr>
          <a:xfrm>
            <a:off x="19668510" y="1614826"/>
            <a:ext cx="29169016" cy="757237"/>
          </a:xfrm>
          <a:prstGeom prst="rect">
            <a:avLst/>
          </a:prstGeom>
          <a:noFill/>
          <a:ln w="19050" cap="sq">
            <a:noFill/>
            <a:miter lim="800000"/>
          </a:ln>
        </p:spPr>
        <p:txBody>
          <a:bodyPr wrap="square" lIns="0" tIns="0" rIns="0" bIns="0" rtlCol="0" anchor="t" anchorCtr="0">
            <a:noAutofit/>
          </a:bodyPr>
          <a:lstStyle/>
          <a:p>
            <a:pPr defTabSz="1751511"/>
            <a:r>
              <a:rPr lang="en-GB" sz="6000" i="1" dirty="0">
                <a:solidFill>
                  <a:srgbClr val="F6AA16"/>
                </a:solidFill>
                <a:latin typeface="Georgia" panose="02040502050405020303" pitchFamily="18" charset="0"/>
                <a:cs typeface="Segoe UI Semilight" panose="020B0402040204020203" pitchFamily="34" charset="0"/>
              </a:rPr>
              <a:t>Maura McGinn &amp; Lisa Bennett, University College Dublin</a:t>
            </a:r>
          </a:p>
        </p:txBody>
      </p:sp>
      <p:grpSp>
        <p:nvGrpSpPr>
          <p:cNvPr id="12" name="Group 11">
            <a:extLst>
              <a:ext uri="{FF2B5EF4-FFF2-40B4-BE49-F238E27FC236}">
                <a16:creationId xmlns:a16="http://schemas.microsoft.com/office/drawing/2014/main" id="{C43DC68C-B269-4275-B68E-8F0CD0299E42}"/>
              </a:ext>
            </a:extLst>
          </p:cNvPr>
          <p:cNvGrpSpPr/>
          <p:nvPr/>
        </p:nvGrpSpPr>
        <p:grpSpPr>
          <a:xfrm>
            <a:off x="707820" y="17338439"/>
            <a:ext cx="13320000" cy="5351029"/>
            <a:chOff x="594530" y="2303100"/>
            <a:chExt cx="7146895" cy="4632336"/>
          </a:xfrm>
        </p:grpSpPr>
        <p:sp>
          <p:nvSpPr>
            <p:cNvPr id="10" name="Parallelogram 9">
              <a:extLst>
                <a:ext uri="{FF2B5EF4-FFF2-40B4-BE49-F238E27FC236}">
                  <a16:creationId xmlns:a16="http://schemas.microsoft.com/office/drawing/2014/main" id="{4AEFC166-E971-44DA-9A1E-6F045E82ADBE}"/>
                </a:ext>
              </a:extLst>
            </p:cNvPr>
            <p:cNvSpPr/>
            <p:nvPr/>
          </p:nvSpPr>
          <p:spPr>
            <a:xfrm>
              <a:off x="594530" y="2303100"/>
              <a:ext cx="7137460" cy="716792"/>
            </a:xfrm>
            <a:prstGeom prst="parallelogram">
              <a:avLst>
                <a:gd name="adj" fmla="val 25000"/>
              </a:avLst>
            </a:prstGeom>
            <a:solidFill>
              <a:srgbClr val="CDBDE5"/>
            </a:solidFill>
            <a:ln w="19050" cap="sq" cmpd="sng" algn="ctr">
              <a:noFill/>
              <a:prstDash val="solid"/>
              <a:miter lim="800000"/>
            </a:ln>
            <a:effectLst/>
          </p:spPr>
          <p:txBody>
            <a:bodyPr rot="0" spcFirstLastPara="0" vertOverflow="overflow" horzOverflow="overflow" vert="horz" wrap="square" lIns="0" tIns="0" rIns="0" bIns="144000" numCol="1" spcCol="0" rtlCol="0" fromWordArt="0" anchor="ctr" anchorCtr="0" forceAA="0" compatLnSpc="1">
              <a:prstTxWarp prst="textNoShape">
                <a:avLst/>
              </a:prstTxWarp>
              <a:noAutofit/>
            </a:bodyPr>
            <a:lstStyle/>
            <a:p>
              <a:pPr defTabSz="1751511">
                <a:defRPr/>
              </a:pPr>
              <a:r>
                <a:rPr lang="en-US" sz="3600" b="1" kern="0" dirty="0">
                  <a:solidFill>
                    <a:srgbClr val="7030A0"/>
                  </a:solidFill>
                  <a:latin typeface="Montserrat" panose="02000505000000020004" pitchFamily="2" charset="0"/>
                </a:rPr>
                <a:t>First Year UG Students</a:t>
              </a:r>
              <a:endParaRPr lang="en-GB" sz="3600" b="1" kern="0" dirty="0">
                <a:solidFill>
                  <a:srgbClr val="7030A0"/>
                </a:solidFill>
                <a:latin typeface="Montserrat" panose="02000505000000020004" pitchFamily="2" charset="0"/>
              </a:endParaRPr>
            </a:p>
          </p:txBody>
        </p:sp>
        <p:sp>
          <p:nvSpPr>
            <p:cNvPr id="11" name="Rectangle 10">
              <a:extLst>
                <a:ext uri="{FF2B5EF4-FFF2-40B4-BE49-F238E27FC236}">
                  <a16:creationId xmlns:a16="http://schemas.microsoft.com/office/drawing/2014/main" id="{BAD037D7-B8B4-4C16-ABD8-ACA55428A9EB}"/>
                </a:ext>
              </a:extLst>
            </p:cNvPr>
            <p:cNvSpPr/>
            <p:nvPr/>
          </p:nvSpPr>
          <p:spPr>
            <a:xfrm>
              <a:off x="603965" y="3194981"/>
              <a:ext cx="7137460" cy="3740455"/>
            </a:xfrm>
            <a:prstGeom prst="rect">
              <a:avLst/>
            </a:prstGeom>
            <a:noFill/>
            <a:ln w="19050" cap="sq" cmpd="sng" algn="ctr">
              <a:noFill/>
              <a:prstDash val="solid"/>
              <a:miter lim="800000"/>
            </a:ln>
            <a:effectLst/>
          </p:spPr>
          <p:txBody>
            <a:bodyPr rot="0" spcFirstLastPara="0" vertOverflow="overflow" horzOverflow="overflow" vert="horz" wrap="square" lIns="125848" tIns="125848" rIns="125848" bIns="125848" numCol="1" spcCol="0" rtlCol="0" fromWordArt="0" anchor="t" anchorCtr="0" forceAA="0" compatLnSpc="1">
              <a:prstTxWarp prst="textNoShape">
                <a:avLst/>
              </a:prstTxWarp>
              <a:normAutofit/>
            </a:bodyPr>
            <a:lstStyle/>
            <a:p>
              <a:pPr>
                <a:lnSpc>
                  <a:spcPct val="120000"/>
                </a:lnSpc>
              </a:pPr>
              <a:r>
                <a:rPr lang="en-US" sz="2800" dirty="0">
                  <a:solidFill>
                    <a:schemeClr val="bg1"/>
                  </a:solidFill>
                </a:rPr>
                <a:t>First years are attending class and social events more often than in pre-covid times.</a:t>
              </a:r>
            </a:p>
            <a:p>
              <a:pPr>
                <a:lnSpc>
                  <a:spcPct val="120000"/>
                </a:lnSpc>
              </a:pPr>
              <a:r>
                <a:rPr lang="en-US" sz="2800" dirty="0">
                  <a:solidFill>
                    <a:schemeClr val="bg1"/>
                  </a:solidFill>
                </a:rPr>
                <a:t>Quality of Interactions with other students have improved with the return to on campus activities.</a:t>
              </a:r>
            </a:p>
            <a:p>
              <a:pPr>
                <a:lnSpc>
                  <a:spcPct val="120000"/>
                </a:lnSpc>
              </a:pPr>
              <a:r>
                <a:rPr lang="en-IE" sz="2800" dirty="0">
                  <a:solidFill>
                    <a:schemeClr val="bg1"/>
                  </a:solidFill>
                </a:rPr>
                <a:t>First years have low levels of discussing topics with faculty, however this is higher in 2022 than pre-covid times.</a:t>
              </a:r>
            </a:p>
          </p:txBody>
        </p:sp>
      </p:grpSp>
      <p:sp>
        <p:nvSpPr>
          <p:cNvPr id="21" name="TextBox 20">
            <a:extLst>
              <a:ext uri="{FF2B5EF4-FFF2-40B4-BE49-F238E27FC236}">
                <a16:creationId xmlns:a16="http://schemas.microsoft.com/office/drawing/2014/main" id="{FB5273AA-3E19-4D7F-8460-F8D9CDEB9DCD}"/>
              </a:ext>
            </a:extLst>
          </p:cNvPr>
          <p:cNvSpPr txBox="1"/>
          <p:nvPr/>
        </p:nvSpPr>
        <p:spPr>
          <a:xfrm>
            <a:off x="797964" y="11584806"/>
            <a:ext cx="19289219" cy="5458429"/>
          </a:xfrm>
          <a:prstGeom prst="rect">
            <a:avLst/>
          </a:prstGeom>
          <a:noFill/>
          <a:ln w="19050" cap="sq">
            <a:noFill/>
            <a:miter lim="800000"/>
          </a:ln>
        </p:spPr>
        <p:txBody>
          <a:bodyPr wrap="square" anchor="ctr">
            <a:noAutofit/>
          </a:bodyPr>
          <a:lstStyle/>
          <a:p>
            <a:pPr defTabSz="1751511">
              <a:lnSpc>
                <a:spcPct val="120000"/>
              </a:lnSpc>
              <a:defRPr/>
            </a:pPr>
            <a:r>
              <a:rPr lang="en-US" sz="2800" dirty="0">
                <a:solidFill>
                  <a:srgbClr val="FFC000"/>
                </a:solidFill>
              </a:rPr>
              <a:t>2020 (pre-Covid) – 2021 (learning-at-distance) : </a:t>
            </a:r>
            <a:r>
              <a:rPr lang="en-US" sz="2800" dirty="0">
                <a:solidFill>
                  <a:schemeClr val="bg1"/>
                </a:solidFill>
              </a:rPr>
              <a:t>UCD StudentSurvey.ie indicator scores all fell between 2020 and 2021 as a result of learning-at-distance during the Covid-19 pandemic. The greatest decreases were noted in indicators that explored student interaction and relationships with each other and staff: Collaborative Learning (how students learned and worked together), Student-Faculty Interaction (student relationships and interactions with staff) and Quality of Interactions (how students rate their interactions with other students and staff cohorts on campus).</a:t>
            </a:r>
          </a:p>
          <a:p>
            <a:pPr defTabSz="1751511">
              <a:lnSpc>
                <a:spcPct val="120000"/>
              </a:lnSpc>
              <a:defRPr/>
            </a:pPr>
            <a:endParaRPr lang="en-US" sz="2800" dirty="0">
              <a:solidFill>
                <a:schemeClr val="bg1"/>
              </a:solidFill>
            </a:endParaRPr>
          </a:p>
          <a:p>
            <a:pPr defTabSz="1751511">
              <a:lnSpc>
                <a:spcPct val="120000"/>
              </a:lnSpc>
              <a:defRPr/>
            </a:pPr>
            <a:r>
              <a:rPr lang="en-US" sz="2800" dirty="0">
                <a:solidFill>
                  <a:srgbClr val="FFC000"/>
                </a:solidFill>
              </a:rPr>
              <a:t>2021 (learning-at-distance) – 2022 (return to campus) : </a:t>
            </a:r>
            <a:r>
              <a:rPr lang="en-US" sz="2800" dirty="0">
                <a:solidFill>
                  <a:schemeClr val="bg1"/>
                </a:solidFill>
              </a:rPr>
              <a:t>UCD Indicator scores have all risen  between 2021 and 2022.</a:t>
            </a:r>
          </a:p>
          <a:p>
            <a:pPr marL="403509" indent="-403509" defTabSz="1751511">
              <a:lnSpc>
                <a:spcPct val="120000"/>
              </a:lnSpc>
              <a:buFont typeface="Arial" panose="020B0604020202020204" pitchFamily="34" charset="0"/>
              <a:buChar char="•"/>
              <a:defRPr/>
            </a:pPr>
            <a:r>
              <a:rPr lang="en-US" sz="2800" dirty="0">
                <a:solidFill>
                  <a:schemeClr val="bg1"/>
                </a:solidFill>
              </a:rPr>
              <a:t>The largest decrease in 2021 was in the indicator for Quality of Interactions which fell by 10.1 points. This indicator has now returned to 2020 levels.</a:t>
            </a:r>
          </a:p>
          <a:p>
            <a:pPr marL="403509" indent="-403509" defTabSz="1751511">
              <a:lnSpc>
                <a:spcPct val="120000"/>
              </a:lnSpc>
              <a:buFont typeface="Arial" panose="020B0604020202020204" pitchFamily="34" charset="0"/>
              <a:buChar char="•"/>
              <a:defRPr/>
            </a:pPr>
            <a:r>
              <a:rPr lang="en-US" sz="2800" dirty="0">
                <a:solidFill>
                  <a:schemeClr val="bg1"/>
                </a:solidFill>
              </a:rPr>
              <a:t>Indicators have recovered to 2020 levels except for Higher Order Learning and Collaborative Learning</a:t>
            </a:r>
          </a:p>
        </p:txBody>
      </p:sp>
      <p:grpSp>
        <p:nvGrpSpPr>
          <p:cNvPr id="13" name="Group 12">
            <a:extLst>
              <a:ext uri="{FF2B5EF4-FFF2-40B4-BE49-F238E27FC236}">
                <a16:creationId xmlns:a16="http://schemas.microsoft.com/office/drawing/2014/main" id="{C2C32188-D415-42D0-97A2-AE8D587978CC}"/>
              </a:ext>
            </a:extLst>
          </p:cNvPr>
          <p:cNvGrpSpPr/>
          <p:nvPr/>
        </p:nvGrpSpPr>
        <p:grpSpPr>
          <a:xfrm>
            <a:off x="14823826" y="17353264"/>
            <a:ext cx="13346297" cy="5273856"/>
            <a:chOff x="12483352" y="-585488"/>
            <a:chExt cx="7907147" cy="4565528"/>
          </a:xfrm>
        </p:grpSpPr>
        <p:sp>
          <p:nvSpPr>
            <p:cNvPr id="14" name="Parallelogram 13">
              <a:extLst>
                <a:ext uri="{FF2B5EF4-FFF2-40B4-BE49-F238E27FC236}">
                  <a16:creationId xmlns:a16="http://schemas.microsoft.com/office/drawing/2014/main" id="{DCDFD51C-2639-43B6-BB07-E4E12E03016B}"/>
                </a:ext>
              </a:extLst>
            </p:cNvPr>
            <p:cNvSpPr/>
            <p:nvPr/>
          </p:nvSpPr>
          <p:spPr>
            <a:xfrm>
              <a:off x="12483352" y="-585488"/>
              <a:ext cx="7878830" cy="716792"/>
            </a:xfrm>
            <a:prstGeom prst="parallelogram">
              <a:avLst>
                <a:gd name="adj" fmla="val 25000"/>
              </a:avLst>
            </a:prstGeom>
            <a:solidFill>
              <a:srgbClr val="CDBDE5"/>
            </a:solidFill>
            <a:ln w="19050" cap="sq" cmpd="sng" algn="ctr">
              <a:noFill/>
              <a:prstDash val="solid"/>
              <a:miter lim="800000"/>
            </a:ln>
            <a:effectLst/>
          </p:spPr>
          <p:txBody>
            <a:bodyPr rot="0" spcFirstLastPara="0" vertOverflow="overflow" horzOverflow="overflow" vert="horz" wrap="square" lIns="0" tIns="0" rIns="0" bIns="144000" numCol="1" spcCol="0" rtlCol="0" fromWordArt="0" anchor="ctr" anchorCtr="0" forceAA="0" compatLnSpc="1">
              <a:prstTxWarp prst="textNoShape">
                <a:avLst/>
              </a:prstTxWarp>
              <a:noAutofit/>
            </a:bodyPr>
            <a:lstStyle/>
            <a:p>
              <a:pPr defTabSz="1751511">
                <a:defRPr/>
              </a:pPr>
              <a:r>
                <a:rPr lang="en-US" sz="3600" b="1" kern="0" dirty="0">
                  <a:solidFill>
                    <a:srgbClr val="7030A0"/>
                  </a:solidFill>
                  <a:latin typeface="Montserrat" panose="02000505000000020004" pitchFamily="2" charset="0"/>
                </a:rPr>
                <a:t>Final Year UG Students</a:t>
              </a:r>
              <a:endParaRPr lang="en-GB" sz="3600" b="1" kern="0" dirty="0">
                <a:solidFill>
                  <a:srgbClr val="7030A0"/>
                </a:solidFill>
                <a:latin typeface="Montserrat" panose="02000505000000020004" pitchFamily="2" charset="0"/>
              </a:endParaRPr>
            </a:p>
          </p:txBody>
        </p:sp>
        <p:sp>
          <p:nvSpPr>
            <p:cNvPr id="16" name="Rectangle 15">
              <a:extLst>
                <a:ext uri="{FF2B5EF4-FFF2-40B4-BE49-F238E27FC236}">
                  <a16:creationId xmlns:a16="http://schemas.microsoft.com/office/drawing/2014/main" id="{76BA5854-F806-4A6D-B6AD-6A18F9149979}"/>
                </a:ext>
              </a:extLst>
            </p:cNvPr>
            <p:cNvSpPr/>
            <p:nvPr/>
          </p:nvSpPr>
          <p:spPr>
            <a:xfrm>
              <a:off x="12511669" y="271421"/>
              <a:ext cx="7878830" cy="3708619"/>
            </a:xfrm>
            <a:prstGeom prst="rect">
              <a:avLst/>
            </a:prstGeom>
            <a:noFill/>
            <a:ln w="19050" cap="sq" cmpd="sng" algn="ctr">
              <a:noFill/>
              <a:prstDash val="solid"/>
              <a:miter lim="800000"/>
            </a:ln>
            <a:effectLst/>
          </p:spPr>
          <p:txBody>
            <a:bodyPr rot="0" spcFirstLastPara="0" vertOverflow="overflow" horzOverflow="overflow" vert="horz" wrap="square" lIns="125848" tIns="125848" rIns="125848" bIns="125848" numCol="1" spcCol="0" rtlCol="0" fromWordArt="0" anchor="t" anchorCtr="0" forceAA="0" compatLnSpc="1">
              <a:prstTxWarp prst="textNoShape">
                <a:avLst/>
              </a:prstTxWarp>
              <a:normAutofit/>
            </a:bodyPr>
            <a:lstStyle/>
            <a:p>
              <a:pPr>
                <a:lnSpc>
                  <a:spcPct val="120000"/>
                </a:lnSpc>
              </a:pPr>
              <a:r>
                <a:rPr lang="en-US" sz="2800" dirty="0">
                  <a:solidFill>
                    <a:schemeClr val="bg1"/>
                  </a:solidFill>
                </a:rPr>
                <a:t>In 2022, final year students are reviewing notes to a greater extent than pre-covid.</a:t>
              </a:r>
            </a:p>
            <a:p>
              <a:pPr>
                <a:lnSpc>
                  <a:spcPct val="120000"/>
                </a:lnSpc>
              </a:pPr>
              <a:r>
                <a:rPr lang="en-US" sz="2800" dirty="0">
                  <a:solidFill>
                    <a:schemeClr val="bg1"/>
                  </a:solidFill>
                </a:rPr>
                <a:t>Final year students have resumed preparing for exams with other students but not to the same levels as in 2020. </a:t>
              </a:r>
            </a:p>
            <a:p>
              <a:pPr>
                <a:lnSpc>
                  <a:spcPct val="120000"/>
                </a:lnSpc>
              </a:pPr>
              <a:r>
                <a:rPr lang="en-US" sz="2800" dirty="0">
                  <a:solidFill>
                    <a:schemeClr val="bg1"/>
                  </a:solidFill>
                </a:rPr>
                <a:t>Quality of Interactions </a:t>
              </a:r>
              <a:r>
                <a:rPr lang="en-US" sz="3200" dirty="0">
                  <a:solidFill>
                    <a:schemeClr val="bg1"/>
                  </a:solidFill>
                </a:rPr>
                <a:t>with</a:t>
              </a:r>
              <a:r>
                <a:rPr lang="en-US" sz="2800" dirty="0">
                  <a:solidFill>
                    <a:schemeClr val="bg1"/>
                  </a:solidFill>
                </a:rPr>
                <a:t> Academic Staff has greatly improved.</a:t>
              </a:r>
            </a:p>
            <a:p>
              <a:pPr>
                <a:lnSpc>
                  <a:spcPct val="120000"/>
                </a:lnSpc>
              </a:pPr>
              <a:r>
                <a:rPr lang="en-US" sz="2800" dirty="0">
                  <a:solidFill>
                    <a:schemeClr val="bg1"/>
                  </a:solidFill>
                </a:rPr>
                <a:t>Final year students are attending social events more often than in pre-covid times.</a:t>
              </a:r>
            </a:p>
            <a:p>
              <a:pPr>
                <a:lnSpc>
                  <a:spcPct val="120000"/>
                </a:lnSpc>
              </a:pPr>
              <a:endParaRPr lang="en-US" sz="2800" dirty="0">
                <a:solidFill>
                  <a:schemeClr val="bg1"/>
                </a:solidFill>
              </a:endParaRPr>
            </a:p>
          </p:txBody>
        </p:sp>
      </p:grpSp>
      <p:grpSp>
        <p:nvGrpSpPr>
          <p:cNvPr id="17" name="Group 16">
            <a:extLst>
              <a:ext uri="{FF2B5EF4-FFF2-40B4-BE49-F238E27FC236}">
                <a16:creationId xmlns:a16="http://schemas.microsoft.com/office/drawing/2014/main" id="{F96CE6F5-9F48-481D-9670-7640F3ED2BA9}"/>
              </a:ext>
            </a:extLst>
          </p:cNvPr>
          <p:cNvGrpSpPr/>
          <p:nvPr/>
        </p:nvGrpSpPr>
        <p:grpSpPr>
          <a:xfrm>
            <a:off x="29109307" y="17320575"/>
            <a:ext cx="13320000" cy="4593317"/>
            <a:chOff x="571200" y="3437391"/>
            <a:chExt cx="7696256" cy="3750148"/>
          </a:xfrm>
        </p:grpSpPr>
        <p:sp>
          <p:nvSpPr>
            <p:cNvPr id="18" name="Parallelogram 17">
              <a:extLst>
                <a:ext uri="{FF2B5EF4-FFF2-40B4-BE49-F238E27FC236}">
                  <a16:creationId xmlns:a16="http://schemas.microsoft.com/office/drawing/2014/main" id="{52E4CAAF-5741-49E5-85EF-42C852E203BF}"/>
                </a:ext>
              </a:extLst>
            </p:cNvPr>
            <p:cNvSpPr/>
            <p:nvPr/>
          </p:nvSpPr>
          <p:spPr>
            <a:xfrm>
              <a:off x="571200" y="3437391"/>
              <a:ext cx="7696256" cy="676009"/>
            </a:xfrm>
            <a:prstGeom prst="parallelogram">
              <a:avLst>
                <a:gd name="adj" fmla="val 25000"/>
              </a:avLst>
            </a:prstGeom>
            <a:solidFill>
              <a:srgbClr val="CDBDE5"/>
            </a:solidFill>
            <a:ln w="19050" cap="sq" cmpd="sng" algn="ctr">
              <a:noFill/>
              <a:prstDash val="solid"/>
              <a:miter lim="800000"/>
            </a:ln>
            <a:effectLst/>
          </p:spPr>
          <p:txBody>
            <a:bodyPr rot="0" spcFirstLastPara="0" vertOverflow="overflow" horzOverflow="overflow" vert="horz" wrap="square" lIns="0" tIns="0" rIns="0" bIns="144000" numCol="1" spcCol="0" rtlCol="0" fromWordArt="0" anchor="ctr" anchorCtr="0" forceAA="0" compatLnSpc="1">
              <a:prstTxWarp prst="textNoShape">
                <a:avLst/>
              </a:prstTxWarp>
              <a:noAutofit/>
            </a:bodyPr>
            <a:lstStyle/>
            <a:p>
              <a:pPr defTabSz="1751511">
                <a:defRPr/>
              </a:pPr>
              <a:r>
                <a:rPr lang="en-US" sz="3600" b="1" kern="0" dirty="0">
                  <a:solidFill>
                    <a:srgbClr val="7030A0"/>
                  </a:solidFill>
                  <a:latin typeface="Montserrat" panose="02000505000000020004" pitchFamily="2" charset="0"/>
                </a:rPr>
                <a:t>Graduate Taught Students</a:t>
              </a:r>
              <a:endParaRPr lang="en-GB" sz="3600" b="1" kern="0" dirty="0">
                <a:solidFill>
                  <a:srgbClr val="7030A0"/>
                </a:solidFill>
                <a:latin typeface="Montserrat" panose="02000505000000020004" pitchFamily="2" charset="0"/>
              </a:endParaRPr>
            </a:p>
          </p:txBody>
        </p:sp>
        <p:sp>
          <p:nvSpPr>
            <p:cNvPr id="19" name="Rectangle 18">
              <a:extLst>
                <a:ext uri="{FF2B5EF4-FFF2-40B4-BE49-F238E27FC236}">
                  <a16:creationId xmlns:a16="http://schemas.microsoft.com/office/drawing/2014/main" id="{9EE8BF98-06CF-4413-81EC-F6F3E4A49739}"/>
                </a:ext>
              </a:extLst>
            </p:cNvPr>
            <p:cNvSpPr/>
            <p:nvPr/>
          </p:nvSpPr>
          <p:spPr>
            <a:xfrm>
              <a:off x="571200" y="4035681"/>
              <a:ext cx="7646629" cy="3151858"/>
            </a:xfrm>
            <a:prstGeom prst="rect">
              <a:avLst/>
            </a:prstGeom>
            <a:noFill/>
            <a:ln w="19050" cap="sq" cmpd="sng" algn="ctr">
              <a:noFill/>
              <a:prstDash val="solid"/>
              <a:miter lim="800000"/>
            </a:ln>
            <a:effectLst/>
          </p:spPr>
          <p:txBody>
            <a:bodyPr rot="0" spcFirstLastPara="0" vertOverflow="overflow" horzOverflow="overflow" vert="horz" wrap="square" lIns="125848" tIns="125848" rIns="125848" bIns="125848" numCol="1" spcCol="0" rtlCol="0" fromWordArt="0" anchor="t" anchorCtr="0" forceAA="0" compatLnSpc="1">
              <a:prstTxWarp prst="textNoShape">
                <a:avLst/>
              </a:prstTxWarp>
              <a:normAutofit fontScale="25000" lnSpcReduction="20000"/>
            </a:bodyPr>
            <a:lstStyle/>
            <a:p>
              <a:pPr>
                <a:lnSpc>
                  <a:spcPct val="140000"/>
                </a:lnSpc>
              </a:pPr>
              <a:r>
                <a:rPr lang="en-US" sz="11200" dirty="0">
                  <a:solidFill>
                    <a:schemeClr val="bg1"/>
                  </a:solidFill>
                </a:rPr>
                <a:t>Graduate taught students are making class presentations less than in pre-covid times. </a:t>
              </a:r>
            </a:p>
            <a:p>
              <a:pPr>
                <a:lnSpc>
                  <a:spcPct val="140000"/>
                </a:lnSpc>
              </a:pPr>
              <a:r>
                <a:rPr lang="en-US" sz="11200" dirty="0">
                  <a:solidFill>
                    <a:schemeClr val="bg1"/>
                  </a:solidFill>
                </a:rPr>
                <a:t>They are not blending their learning with workplace experience to the same extent or working with other students on projects or assignments.</a:t>
              </a:r>
            </a:p>
            <a:p>
              <a:pPr>
                <a:lnSpc>
                  <a:spcPct val="140000"/>
                </a:lnSpc>
              </a:pPr>
              <a:r>
                <a:rPr lang="en-US" sz="11200" dirty="0">
                  <a:solidFill>
                    <a:schemeClr val="bg1"/>
                  </a:solidFill>
                </a:rPr>
                <a:t>Graduate taught students do not feel that faculty are providing feedback to the same levels and believe that UCD should improve its provision of opportunities to be involved socially in order to return to pre-Covid levels.</a:t>
              </a:r>
            </a:p>
            <a:p>
              <a:pPr>
                <a:lnSpc>
                  <a:spcPct val="140000"/>
                </a:lnSpc>
              </a:pPr>
              <a:r>
                <a:rPr lang="en-US" sz="11200" dirty="0">
                  <a:solidFill>
                    <a:schemeClr val="bg1"/>
                  </a:solidFill>
                </a:rPr>
                <a:t>Finally, graduate taught students are exercising to a greater level than in 2020.</a:t>
              </a:r>
              <a:endParaRPr lang="en-GB" sz="3600" kern="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26" name="Group 25">
            <a:extLst>
              <a:ext uri="{FF2B5EF4-FFF2-40B4-BE49-F238E27FC236}">
                <a16:creationId xmlns:a16="http://schemas.microsoft.com/office/drawing/2014/main" id="{E9D5CAB1-148E-4054-B1A9-B4D27F89FDA1}"/>
              </a:ext>
            </a:extLst>
          </p:cNvPr>
          <p:cNvGrpSpPr/>
          <p:nvPr/>
        </p:nvGrpSpPr>
        <p:grpSpPr>
          <a:xfrm>
            <a:off x="866751" y="22367844"/>
            <a:ext cx="12960000" cy="5724000"/>
            <a:chOff x="7571943" y="22163852"/>
            <a:chExt cx="6444730" cy="7549893"/>
          </a:xfrm>
        </p:grpSpPr>
        <p:sp>
          <p:nvSpPr>
            <p:cNvPr id="27" name="Rectangle 26">
              <a:extLst>
                <a:ext uri="{FF2B5EF4-FFF2-40B4-BE49-F238E27FC236}">
                  <a16:creationId xmlns:a16="http://schemas.microsoft.com/office/drawing/2014/main" id="{476CAE89-7E16-4F10-B4E1-232AA386AB3F}"/>
                </a:ext>
              </a:extLst>
            </p:cNvPr>
            <p:cNvSpPr>
              <a:spLocks/>
            </p:cNvSpPr>
            <p:nvPr/>
          </p:nvSpPr>
          <p:spPr>
            <a:xfrm>
              <a:off x="7571943" y="28734605"/>
              <a:ext cx="6444730" cy="979140"/>
            </a:xfrm>
            <a:prstGeom prst="rect">
              <a:avLst/>
            </a:prstGeom>
            <a:solidFill>
              <a:srgbClr val="F6AA16"/>
            </a:solidFill>
            <a:ln w="19050" cap="sq" cmpd="sng" algn="ctr">
              <a:solidFill>
                <a:srgbClr val="F6AA16"/>
              </a:solidFill>
              <a:prstDash val="solid"/>
              <a:miter lim="800000"/>
            </a:ln>
            <a:effectLst/>
          </p:spPr>
          <p:txBody>
            <a:bodyPr rot="0" spcFirstLastPara="0" vertOverflow="overflow" horzOverflow="overflow" vert="horz" wrap="square" lIns="179783" tIns="89891" rIns="179783" bIns="89891" numCol="1" spcCol="0" rtlCol="0" fromWordArt="0" anchor="ctr" anchorCtr="0" forceAA="0" compatLnSpc="1">
              <a:prstTxWarp prst="textNoShape">
                <a:avLst/>
              </a:prstTxWarp>
              <a:normAutofit/>
            </a:bodyPr>
            <a:lstStyle/>
            <a:p>
              <a:pPr defTabSz="1751511">
                <a:defRPr/>
              </a:pPr>
              <a:r>
                <a:rPr lang="en-GB" sz="2800" i="1" kern="0" dirty="0">
                  <a:solidFill>
                    <a:srgbClr val="202E50"/>
                  </a:solidFill>
                  <a:latin typeface="Georgia" panose="02040502050405020303" pitchFamily="18" charset="0"/>
                </a:rPr>
                <a:t>Figure 2: First year student highlights</a:t>
              </a:r>
            </a:p>
          </p:txBody>
        </p:sp>
        <p:sp>
          <p:nvSpPr>
            <p:cNvPr id="28" name="Rectangle 27">
              <a:extLst>
                <a:ext uri="{FF2B5EF4-FFF2-40B4-BE49-F238E27FC236}">
                  <a16:creationId xmlns:a16="http://schemas.microsoft.com/office/drawing/2014/main" id="{71164214-4CDC-462B-A4FE-52D3C2BD0605}"/>
                </a:ext>
              </a:extLst>
            </p:cNvPr>
            <p:cNvSpPr/>
            <p:nvPr/>
          </p:nvSpPr>
          <p:spPr>
            <a:xfrm>
              <a:off x="7571943" y="22163852"/>
              <a:ext cx="6444730" cy="6570748"/>
            </a:xfrm>
            <a:prstGeom prst="rect">
              <a:avLst/>
            </a:prstGeom>
            <a:solidFill>
              <a:srgbClr val="FFFFFF"/>
            </a:solidFill>
            <a:ln w="19050" cap="sq" cmpd="sng" algn="ctr">
              <a:solidFill>
                <a:srgbClr val="F6AA16"/>
              </a:solidFill>
              <a:prstDash val="solid"/>
              <a:miter lim="800000"/>
            </a:ln>
            <a:effectLst/>
          </p:spPr>
          <p:txBody>
            <a:bodyPr rot="0" spcFirstLastPara="0" vertOverflow="overflow" horzOverflow="overflow" vert="horz" wrap="square" lIns="177927" tIns="177927" rIns="177927" bIns="177927" numCol="1" spcCol="0" rtlCol="0" fromWordArt="0" anchor="ctr" anchorCtr="0" forceAA="0" compatLnSpc="1">
              <a:prstTxWarp prst="textNoShape">
                <a:avLst/>
              </a:prstTxWarp>
              <a:normAutofit/>
            </a:bodyPr>
            <a:lstStyle/>
            <a:p>
              <a:pPr algn="ctr" defTabSz="1751511">
                <a:defRPr/>
              </a:pPr>
              <a:endParaRPr lang="en-GB" sz="2800" i="1" kern="0" dirty="0">
                <a:solidFill>
                  <a:srgbClr val="202E50"/>
                </a:solidFill>
                <a:latin typeface="Georgia" panose="02040502050405020303" pitchFamily="18" charset="0"/>
              </a:endParaRPr>
            </a:p>
          </p:txBody>
        </p:sp>
      </p:grpSp>
      <p:grpSp>
        <p:nvGrpSpPr>
          <p:cNvPr id="29" name="Group 28">
            <a:extLst>
              <a:ext uri="{FF2B5EF4-FFF2-40B4-BE49-F238E27FC236}">
                <a16:creationId xmlns:a16="http://schemas.microsoft.com/office/drawing/2014/main" id="{DEB7C137-50F7-4A81-9D97-429293455AE7}"/>
              </a:ext>
            </a:extLst>
          </p:cNvPr>
          <p:cNvGrpSpPr/>
          <p:nvPr/>
        </p:nvGrpSpPr>
        <p:grpSpPr>
          <a:xfrm>
            <a:off x="14988029" y="22367844"/>
            <a:ext cx="12960000" cy="5724001"/>
            <a:chOff x="7571943" y="22163852"/>
            <a:chExt cx="6444730" cy="7542012"/>
          </a:xfrm>
        </p:grpSpPr>
        <p:sp>
          <p:nvSpPr>
            <p:cNvPr id="30" name="Rectangle 29">
              <a:extLst>
                <a:ext uri="{FF2B5EF4-FFF2-40B4-BE49-F238E27FC236}">
                  <a16:creationId xmlns:a16="http://schemas.microsoft.com/office/drawing/2014/main" id="{DC4C5B30-DBF5-45DA-AC38-4D0DAA783091}"/>
                </a:ext>
              </a:extLst>
            </p:cNvPr>
            <p:cNvSpPr>
              <a:spLocks/>
            </p:cNvSpPr>
            <p:nvPr/>
          </p:nvSpPr>
          <p:spPr>
            <a:xfrm>
              <a:off x="7571943" y="28185521"/>
              <a:ext cx="6444730" cy="1520343"/>
            </a:xfrm>
            <a:prstGeom prst="rect">
              <a:avLst/>
            </a:prstGeom>
            <a:solidFill>
              <a:srgbClr val="F6AA16"/>
            </a:solidFill>
            <a:ln w="19050" cap="sq" cmpd="sng" algn="ctr">
              <a:solidFill>
                <a:srgbClr val="F6AA16"/>
              </a:solidFill>
              <a:prstDash val="solid"/>
              <a:miter lim="800000"/>
            </a:ln>
            <a:effectLst/>
          </p:spPr>
          <p:txBody>
            <a:bodyPr rot="0" spcFirstLastPara="0" vertOverflow="overflow" horzOverflow="overflow" vert="horz" wrap="square" lIns="179783" tIns="89891" rIns="179783" bIns="89891" numCol="1" spcCol="0" rtlCol="0" fromWordArt="0" anchor="ctr" anchorCtr="0" forceAA="0" compatLnSpc="1">
              <a:prstTxWarp prst="textNoShape">
                <a:avLst/>
              </a:prstTxWarp>
              <a:normAutofit/>
            </a:bodyPr>
            <a:lstStyle/>
            <a:p>
              <a:pPr defTabSz="1751511">
                <a:defRPr/>
              </a:pPr>
              <a:r>
                <a:rPr lang="en-GB" sz="2800" i="1" kern="0" dirty="0">
                  <a:solidFill>
                    <a:srgbClr val="202E50"/>
                  </a:solidFill>
                  <a:latin typeface="Georgia" panose="02040502050405020303" pitchFamily="18" charset="0"/>
                </a:rPr>
                <a:t>Figure 2: Final year student highlights</a:t>
              </a:r>
            </a:p>
          </p:txBody>
        </p:sp>
        <p:sp>
          <p:nvSpPr>
            <p:cNvPr id="31" name="Rectangle 30">
              <a:extLst>
                <a:ext uri="{FF2B5EF4-FFF2-40B4-BE49-F238E27FC236}">
                  <a16:creationId xmlns:a16="http://schemas.microsoft.com/office/drawing/2014/main" id="{2DC2EF7F-2F3B-45CE-9B86-523FAD953269}"/>
                </a:ext>
              </a:extLst>
            </p:cNvPr>
            <p:cNvSpPr/>
            <p:nvPr/>
          </p:nvSpPr>
          <p:spPr>
            <a:xfrm>
              <a:off x="7571943" y="22163852"/>
              <a:ext cx="6444730" cy="6021662"/>
            </a:xfrm>
            <a:prstGeom prst="rect">
              <a:avLst/>
            </a:prstGeom>
            <a:solidFill>
              <a:srgbClr val="FFFFFF"/>
            </a:solidFill>
            <a:ln w="19050" cap="sq" cmpd="sng" algn="ctr">
              <a:solidFill>
                <a:srgbClr val="F6AA16"/>
              </a:solidFill>
              <a:prstDash val="solid"/>
              <a:miter lim="800000"/>
            </a:ln>
            <a:effectLst/>
          </p:spPr>
          <p:txBody>
            <a:bodyPr rot="0" spcFirstLastPara="0" vertOverflow="overflow" horzOverflow="overflow" vert="horz" wrap="square" lIns="177927" tIns="177927" rIns="177927" bIns="177927" numCol="1" spcCol="0" rtlCol="0" fromWordArt="0" anchor="ctr" anchorCtr="0" forceAA="0" compatLnSpc="1">
              <a:prstTxWarp prst="textNoShape">
                <a:avLst/>
              </a:prstTxWarp>
              <a:normAutofit/>
            </a:bodyPr>
            <a:lstStyle/>
            <a:p>
              <a:pPr algn="ctr" defTabSz="1751511">
                <a:defRPr/>
              </a:pPr>
              <a:endParaRPr lang="en-GB" sz="2800" i="1" kern="0" dirty="0">
                <a:solidFill>
                  <a:srgbClr val="202E50"/>
                </a:solidFill>
                <a:latin typeface="Georgia" panose="02040502050405020303" pitchFamily="18" charset="0"/>
              </a:endParaRPr>
            </a:p>
          </p:txBody>
        </p:sp>
      </p:grpSp>
      <p:grpSp>
        <p:nvGrpSpPr>
          <p:cNvPr id="35" name="Group 34">
            <a:extLst>
              <a:ext uri="{FF2B5EF4-FFF2-40B4-BE49-F238E27FC236}">
                <a16:creationId xmlns:a16="http://schemas.microsoft.com/office/drawing/2014/main" id="{52ED93FF-8280-4F1F-87F5-772501BBA5F9}"/>
              </a:ext>
            </a:extLst>
          </p:cNvPr>
          <p:cNvGrpSpPr/>
          <p:nvPr/>
        </p:nvGrpSpPr>
        <p:grpSpPr>
          <a:xfrm>
            <a:off x="29109307" y="22367844"/>
            <a:ext cx="12960000" cy="5724000"/>
            <a:chOff x="7571943" y="22163852"/>
            <a:chExt cx="6444730" cy="7563480"/>
          </a:xfrm>
        </p:grpSpPr>
        <p:sp>
          <p:nvSpPr>
            <p:cNvPr id="36" name="Rectangle 35">
              <a:extLst>
                <a:ext uri="{FF2B5EF4-FFF2-40B4-BE49-F238E27FC236}">
                  <a16:creationId xmlns:a16="http://schemas.microsoft.com/office/drawing/2014/main" id="{1213DD75-36EB-4B48-9444-C83C4EC0D678}"/>
                </a:ext>
              </a:extLst>
            </p:cNvPr>
            <p:cNvSpPr>
              <a:spLocks/>
            </p:cNvSpPr>
            <p:nvPr/>
          </p:nvSpPr>
          <p:spPr>
            <a:xfrm>
              <a:off x="7571943" y="28748192"/>
              <a:ext cx="6444730" cy="979140"/>
            </a:xfrm>
            <a:prstGeom prst="rect">
              <a:avLst/>
            </a:prstGeom>
            <a:solidFill>
              <a:srgbClr val="F6AA16"/>
            </a:solidFill>
            <a:ln w="19050" cap="sq" cmpd="sng" algn="ctr">
              <a:solidFill>
                <a:srgbClr val="F6AA16"/>
              </a:solidFill>
              <a:prstDash val="solid"/>
              <a:miter lim="800000"/>
            </a:ln>
            <a:effectLst/>
          </p:spPr>
          <p:txBody>
            <a:bodyPr rot="0" spcFirstLastPara="0" vertOverflow="overflow" horzOverflow="overflow" vert="horz" wrap="square" lIns="179783" tIns="89891" rIns="179783" bIns="89891" numCol="1" spcCol="0" rtlCol="0" fromWordArt="0" anchor="ctr" anchorCtr="0" forceAA="0" compatLnSpc="1">
              <a:prstTxWarp prst="textNoShape">
                <a:avLst/>
              </a:prstTxWarp>
              <a:normAutofit/>
            </a:bodyPr>
            <a:lstStyle/>
            <a:p>
              <a:pPr defTabSz="1751511">
                <a:defRPr/>
              </a:pPr>
              <a:r>
                <a:rPr lang="en-GB" sz="2800" i="1" kern="0" dirty="0">
                  <a:solidFill>
                    <a:srgbClr val="202E50"/>
                  </a:solidFill>
                  <a:latin typeface="Georgia" panose="02040502050405020303" pitchFamily="18" charset="0"/>
                </a:rPr>
                <a:t>Figure 4: Graduate taught student highlights</a:t>
              </a:r>
            </a:p>
          </p:txBody>
        </p:sp>
        <p:sp>
          <p:nvSpPr>
            <p:cNvPr id="37" name="Rectangle 36">
              <a:extLst>
                <a:ext uri="{FF2B5EF4-FFF2-40B4-BE49-F238E27FC236}">
                  <a16:creationId xmlns:a16="http://schemas.microsoft.com/office/drawing/2014/main" id="{1A7953BD-2F17-4CEB-8F2C-C3E71A0C6035}"/>
                </a:ext>
              </a:extLst>
            </p:cNvPr>
            <p:cNvSpPr/>
            <p:nvPr/>
          </p:nvSpPr>
          <p:spPr>
            <a:xfrm>
              <a:off x="7571943" y="22163852"/>
              <a:ext cx="6444730" cy="6584338"/>
            </a:xfrm>
            <a:prstGeom prst="rect">
              <a:avLst/>
            </a:prstGeom>
            <a:solidFill>
              <a:srgbClr val="FFFFFF"/>
            </a:solidFill>
            <a:ln w="19050" cap="sq" cmpd="sng" algn="ctr">
              <a:solidFill>
                <a:srgbClr val="F6AA16"/>
              </a:solidFill>
              <a:prstDash val="solid"/>
              <a:miter lim="800000"/>
            </a:ln>
            <a:effectLst/>
          </p:spPr>
          <p:txBody>
            <a:bodyPr rot="0" spcFirstLastPara="0" vertOverflow="overflow" horzOverflow="overflow" vert="horz" wrap="square" lIns="177927" tIns="177927" rIns="177927" bIns="177927" numCol="1" spcCol="0" rtlCol="0" fromWordArt="0" anchor="ctr" anchorCtr="0" forceAA="0" compatLnSpc="1">
              <a:prstTxWarp prst="textNoShape">
                <a:avLst/>
              </a:prstTxWarp>
              <a:normAutofit/>
            </a:bodyPr>
            <a:lstStyle/>
            <a:p>
              <a:pPr algn="ctr" defTabSz="1751511">
                <a:defRPr/>
              </a:pPr>
              <a:endParaRPr lang="en-GB" sz="2800" i="1" kern="0" dirty="0">
                <a:solidFill>
                  <a:srgbClr val="202E50"/>
                </a:solidFill>
                <a:latin typeface="Georgia" panose="02040502050405020303" pitchFamily="18" charset="0"/>
              </a:endParaRPr>
            </a:p>
          </p:txBody>
        </p:sp>
      </p:grpSp>
      <p:sp>
        <p:nvSpPr>
          <p:cNvPr id="44" name="TextBox 43">
            <a:extLst>
              <a:ext uri="{FF2B5EF4-FFF2-40B4-BE49-F238E27FC236}">
                <a16:creationId xmlns:a16="http://schemas.microsoft.com/office/drawing/2014/main" id="{13E9AE63-7D83-4E03-ADDB-431558704A24}"/>
              </a:ext>
            </a:extLst>
          </p:cNvPr>
          <p:cNvSpPr txBox="1">
            <a:spLocks/>
          </p:cNvSpPr>
          <p:nvPr/>
        </p:nvSpPr>
        <p:spPr>
          <a:xfrm>
            <a:off x="27178845" y="28710587"/>
            <a:ext cx="9365384" cy="1820158"/>
          </a:xfrm>
          <a:prstGeom prst="rect">
            <a:avLst/>
          </a:prstGeom>
          <a:noFill/>
        </p:spPr>
        <p:txBody>
          <a:bodyPr wrap="square" rtlCol="0" anchor="t">
            <a:normAutofit fontScale="55000" lnSpcReduction="20000"/>
          </a:bodyPr>
          <a:lstStyle/>
          <a:p>
            <a:pPr defTabSz="1751511">
              <a:lnSpc>
                <a:spcPct val="120000"/>
              </a:lnSpc>
              <a:spcAft>
                <a:spcPts val="599"/>
              </a:spcAft>
            </a:pPr>
            <a:r>
              <a:rPr lang="en-US" sz="4200" b="1" kern="0" dirty="0">
                <a:solidFill>
                  <a:prstClr val="white"/>
                </a:solidFill>
                <a:latin typeface="Montserrat" panose="02000505000000020004" pitchFamily="2" charset="0"/>
              </a:rPr>
              <a:t>Maura McGinn</a:t>
            </a:r>
            <a:br>
              <a:rPr lang="en-US" sz="4200" b="1" dirty="0">
                <a:solidFill>
                  <a:prstClr val="white"/>
                </a:solidFill>
                <a:latin typeface="Montserrat" panose="02000505000000020004" pitchFamily="2" charset="0"/>
              </a:rPr>
            </a:br>
            <a:r>
              <a:rPr lang="en-US" sz="4200" kern="0" dirty="0">
                <a:solidFill>
                  <a:prstClr val="white"/>
                </a:solidFill>
                <a:latin typeface="Montserrat" panose="02000505000000020004" pitchFamily="2" charset="0"/>
              </a:rPr>
              <a:t>Director, UCD Institutional Research</a:t>
            </a:r>
          </a:p>
          <a:p>
            <a:pPr defTabSz="1751511">
              <a:lnSpc>
                <a:spcPct val="120000"/>
              </a:lnSpc>
              <a:spcAft>
                <a:spcPts val="599"/>
              </a:spcAft>
            </a:pPr>
            <a:r>
              <a:rPr lang="en-US" sz="4200" b="1" kern="0" dirty="0">
                <a:solidFill>
                  <a:prstClr val="white"/>
                </a:solidFill>
                <a:latin typeface="Montserrat" panose="02000505000000020004" pitchFamily="2" charset="0"/>
              </a:rPr>
              <a:t>Lisa Bennett</a:t>
            </a:r>
            <a:br>
              <a:rPr lang="en-US" sz="4200" b="1" dirty="0">
                <a:solidFill>
                  <a:prstClr val="white"/>
                </a:solidFill>
                <a:latin typeface="Montserrat" panose="02000505000000020004" pitchFamily="2" charset="0"/>
              </a:rPr>
            </a:br>
            <a:r>
              <a:rPr lang="en-US" sz="4200" kern="0" dirty="0">
                <a:solidFill>
                  <a:prstClr val="white"/>
                </a:solidFill>
                <a:latin typeface="Montserrat" panose="02000505000000020004" pitchFamily="2" charset="0"/>
              </a:rPr>
              <a:t>Institutional Research Analyst, UCD Institutional Research</a:t>
            </a:r>
          </a:p>
          <a:p>
            <a:pPr defTabSz="1751511">
              <a:lnSpc>
                <a:spcPct val="120000"/>
              </a:lnSpc>
              <a:spcAft>
                <a:spcPts val="599"/>
              </a:spcAft>
            </a:pPr>
            <a:endParaRPr lang="en-US" sz="2400" kern="0" dirty="0">
              <a:solidFill>
                <a:prstClr val="white"/>
              </a:solidFill>
              <a:latin typeface="Montserrat" panose="02000505000000020004" pitchFamily="2" charset="0"/>
            </a:endParaRPr>
          </a:p>
        </p:txBody>
      </p:sp>
      <p:grpSp>
        <p:nvGrpSpPr>
          <p:cNvPr id="45" name="Group 44">
            <a:extLst>
              <a:ext uri="{FF2B5EF4-FFF2-40B4-BE49-F238E27FC236}">
                <a16:creationId xmlns:a16="http://schemas.microsoft.com/office/drawing/2014/main" id="{B8F09A5C-799C-4E87-9429-E56D3F5CD27E}"/>
              </a:ext>
            </a:extLst>
          </p:cNvPr>
          <p:cNvGrpSpPr>
            <a:grpSpLocks noChangeAspect="1"/>
          </p:cNvGrpSpPr>
          <p:nvPr/>
        </p:nvGrpSpPr>
        <p:grpSpPr>
          <a:xfrm>
            <a:off x="36760633" y="29315356"/>
            <a:ext cx="6471909" cy="744470"/>
            <a:chOff x="37456481" y="28459748"/>
            <a:chExt cx="2930583" cy="337107"/>
          </a:xfrm>
        </p:grpSpPr>
        <p:sp>
          <p:nvSpPr>
            <p:cNvPr id="46" name="TextBox 45">
              <a:extLst>
                <a:ext uri="{FF2B5EF4-FFF2-40B4-BE49-F238E27FC236}">
                  <a16:creationId xmlns:a16="http://schemas.microsoft.com/office/drawing/2014/main" id="{2DE8B623-872C-4155-97A9-46F29397D47F}"/>
                </a:ext>
              </a:extLst>
            </p:cNvPr>
            <p:cNvSpPr txBox="1"/>
            <p:nvPr/>
          </p:nvSpPr>
          <p:spPr>
            <a:xfrm>
              <a:off x="37770741" y="28459748"/>
              <a:ext cx="2616323" cy="337107"/>
            </a:xfrm>
            <a:prstGeom prst="rect">
              <a:avLst/>
            </a:prstGeom>
            <a:noFill/>
          </p:spPr>
          <p:txBody>
            <a:bodyPr wrap="square" rtlCol="0" anchor="ctr">
              <a:normAutofit/>
            </a:bodyPr>
            <a:lstStyle/>
            <a:p>
              <a:pPr defTabSz="1751511">
                <a:spcAft>
                  <a:spcPts val="848"/>
                </a:spcAft>
              </a:pPr>
              <a:r>
                <a:rPr lang="en-US" sz="2000" kern="0" dirty="0">
                  <a:solidFill>
                    <a:schemeClr val="bg1"/>
                  </a:solidFill>
                  <a:latin typeface="Open Sans" panose="020B0606030504020204" pitchFamily="34" charset="0"/>
                  <a:ea typeface="Open Sans" panose="020B0606030504020204" pitchFamily="34" charset="0"/>
                  <a:cs typeface="Open Sans" panose="020B0606030504020204" pitchFamily="34" charset="0"/>
                </a:rPr>
                <a:t>UCD Institutional Research: institutional.research@ucd.ie</a:t>
              </a:r>
            </a:p>
          </p:txBody>
        </p:sp>
        <p:pic>
          <p:nvPicPr>
            <p:cNvPr id="48" name="Graphic 47" descr="Envelope outline">
              <a:extLst>
                <a:ext uri="{FF2B5EF4-FFF2-40B4-BE49-F238E27FC236}">
                  <a16:creationId xmlns:a16="http://schemas.microsoft.com/office/drawing/2014/main" id="{D3BEFA4C-839B-4182-BAF8-9B07741060F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7456481" y="28507485"/>
              <a:ext cx="235532" cy="241633"/>
            </a:xfrm>
            <a:prstGeom prst="rect">
              <a:avLst/>
            </a:prstGeom>
          </p:spPr>
        </p:pic>
      </p:grpSp>
      <p:pic>
        <p:nvPicPr>
          <p:cNvPr id="2" name="Picture 1" descr="Logo&#10;&#10;Description automatically generated">
            <a:extLst>
              <a:ext uri="{FF2B5EF4-FFF2-40B4-BE49-F238E27FC236}">
                <a16:creationId xmlns:a16="http://schemas.microsoft.com/office/drawing/2014/main" id="{6DDB3174-5BE3-54F2-2535-862F0E6724C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824291" y="298809"/>
            <a:ext cx="2605016" cy="3732131"/>
          </a:xfrm>
          <a:prstGeom prst="rect">
            <a:avLst/>
          </a:prstGeom>
        </p:spPr>
      </p:pic>
      <p:sp>
        <p:nvSpPr>
          <p:cNvPr id="15" name="Rectangle 14">
            <a:extLst>
              <a:ext uri="{FF2B5EF4-FFF2-40B4-BE49-F238E27FC236}">
                <a16:creationId xmlns:a16="http://schemas.microsoft.com/office/drawing/2014/main" id="{9F134DD9-B049-655F-0507-17EB2CD9E824}"/>
              </a:ext>
            </a:extLst>
          </p:cNvPr>
          <p:cNvSpPr>
            <a:spLocks/>
          </p:cNvSpPr>
          <p:nvPr/>
        </p:nvSpPr>
        <p:spPr>
          <a:xfrm>
            <a:off x="23727174" y="28656298"/>
            <a:ext cx="4774881" cy="1159418"/>
          </a:xfrm>
          <a:prstGeom prst="rect">
            <a:avLst/>
          </a:prstGeom>
          <a:noFill/>
          <a:ln w="19050" cap="sq" cmpd="sng" algn="ctr">
            <a:noFill/>
            <a:prstDash val="solid"/>
            <a:miter lim="800000"/>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defTabSz="1751511">
              <a:defRPr/>
            </a:pPr>
            <a:r>
              <a:rPr lang="en-GB" sz="3600" b="1" kern="0" dirty="0">
                <a:solidFill>
                  <a:srgbClr val="0A4749"/>
                </a:solidFill>
                <a:latin typeface="Segoe UI"/>
              </a:rPr>
              <a:t>Contact info</a:t>
            </a:r>
            <a:endParaRPr lang="en-GB" sz="3600" kern="0" dirty="0">
              <a:solidFill>
                <a:srgbClr val="0A4749"/>
              </a:solidFill>
              <a:latin typeface="Segoe UI"/>
            </a:endParaRPr>
          </a:p>
        </p:txBody>
      </p:sp>
      <p:sp>
        <p:nvSpPr>
          <p:cNvPr id="32" name="Parallelogram 31">
            <a:extLst>
              <a:ext uri="{FF2B5EF4-FFF2-40B4-BE49-F238E27FC236}">
                <a16:creationId xmlns:a16="http://schemas.microsoft.com/office/drawing/2014/main" id="{C9CB9D3A-EBAA-0A54-B32B-BE115DC35EAB}"/>
              </a:ext>
            </a:extLst>
          </p:cNvPr>
          <p:cNvSpPr/>
          <p:nvPr/>
        </p:nvSpPr>
        <p:spPr>
          <a:xfrm>
            <a:off x="707819" y="3260103"/>
            <a:ext cx="10836401" cy="695121"/>
          </a:xfrm>
          <a:prstGeom prst="parallelogram">
            <a:avLst>
              <a:gd name="adj" fmla="val 25000"/>
            </a:avLst>
          </a:prstGeom>
          <a:solidFill>
            <a:srgbClr val="F6AA16"/>
          </a:solidFill>
          <a:ln w="19050" cap="sq" cmpd="sng" algn="ctr">
            <a:noFill/>
            <a:prstDash val="solid"/>
            <a:miter lim="800000"/>
          </a:ln>
          <a:effectLst/>
        </p:spPr>
        <p:txBody>
          <a:bodyPr rot="0" spcFirstLastPara="0" vertOverflow="overflow" horzOverflow="overflow" vert="horz" wrap="square" lIns="0" tIns="0" rIns="0" bIns="144000" numCol="1" spcCol="0" rtlCol="0" fromWordArt="0" anchor="ctr" anchorCtr="0" forceAA="0" compatLnSpc="1">
            <a:prstTxWarp prst="textNoShape">
              <a:avLst/>
            </a:prstTxWarp>
            <a:noAutofit/>
          </a:bodyPr>
          <a:lstStyle/>
          <a:p>
            <a:pPr defTabSz="1751511">
              <a:defRPr/>
            </a:pPr>
            <a:r>
              <a:rPr lang="en-US" sz="3600" b="1" kern="0" dirty="0">
                <a:solidFill>
                  <a:prstClr val="white"/>
                </a:solidFill>
                <a:latin typeface="Montserrat" panose="02000505000000020004" pitchFamily="2" charset="0"/>
              </a:rPr>
              <a:t>Introduction</a:t>
            </a:r>
            <a:endParaRPr lang="en-GB" sz="3600" b="1" kern="0" dirty="0">
              <a:solidFill>
                <a:prstClr val="white"/>
              </a:solidFill>
              <a:latin typeface="Montserrat" panose="02000505000000020004" pitchFamily="2" charset="0"/>
            </a:endParaRPr>
          </a:p>
        </p:txBody>
      </p:sp>
      <p:sp>
        <p:nvSpPr>
          <p:cNvPr id="34" name="TextBox 33">
            <a:extLst>
              <a:ext uri="{FF2B5EF4-FFF2-40B4-BE49-F238E27FC236}">
                <a16:creationId xmlns:a16="http://schemas.microsoft.com/office/drawing/2014/main" id="{EF4A8B25-9D4E-6EC7-4487-7F95F9726461}"/>
              </a:ext>
            </a:extLst>
          </p:cNvPr>
          <p:cNvSpPr txBox="1"/>
          <p:nvPr/>
        </p:nvSpPr>
        <p:spPr>
          <a:xfrm>
            <a:off x="551691" y="3898723"/>
            <a:ext cx="13337269" cy="4323335"/>
          </a:xfrm>
          <a:prstGeom prst="rect">
            <a:avLst/>
          </a:prstGeom>
          <a:noFill/>
          <a:ln w="19050" cap="sq">
            <a:noFill/>
            <a:miter lim="800000"/>
          </a:ln>
        </p:spPr>
        <p:txBody>
          <a:bodyPr wrap="square" anchor="ctr">
            <a:noAutofit/>
          </a:bodyPr>
          <a:lstStyle/>
          <a:p>
            <a:pPr defTabSz="1751511">
              <a:defRPr/>
            </a:pPr>
            <a:endParaRPr lang="en-US" sz="2400" dirty="0">
              <a:solidFill>
                <a:schemeClr val="bg1"/>
              </a:solidFill>
            </a:endParaRPr>
          </a:p>
          <a:p>
            <a:pPr>
              <a:lnSpc>
                <a:spcPct val="107000"/>
              </a:lnSpc>
              <a:spcAft>
                <a:spcPts val="800"/>
              </a:spcAft>
            </a:pPr>
            <a:r>
              <a:rPr lang="en-US" sz="2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Research has shown that learning-at-distance during the COVID-19 pandemic impacted the engagement of undergraduate and postgraduate students in higher education in Ireland (Nic Fhlannchadha et al, 2022).</a:t>
            </a:r>
            <a:endParaRPr lang="en-IE" sz="2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For the purposes of this presentation, student engagement is measured via StudentSurvey.ie (the Irish national survey of student engagement). This annual survey collects data on the time and effort that students put into meaningful and purposeful educational activities, and the extent to which institutions provide opportunities and encourage students to engage with them. The data collected reflects students’ self-reported perceptions of their experiences.</a:t>
            </a:r>
            <a:endParaRPr lang="en-IE" sz="2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As the survey is carried out annually, University College Dublin can track the changes in student engagement pre-covid (2020 survey), during Covid where students had a fully online educational experience (2021 survey), and post-Covid with the resumption of on-campus activity (2022 survey).</a:t>
            </a:r>
            <a:endParaRPr lang="en-IE" sz="2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3" name="Parallelogram 42">
            <a:extLst>
              <a:ext uri="{FF2B5EF4-FFF2-40B4-BE49-F238E27FC236}">
                <a16:creationId xmlns:a16="http://schemas.microsoft.com/office/drawing/2014/main" id="{C8A11068-9BFD-AE73-4438-A099120920D1}"/>
              </a:ext>
            </a:extLst>
          </p:cNvPr>
          <p:cNvSpPr/>
          <p:nvPr/>
        </p:nvSpPr>
        <p:spPr>
          <a:xfrm>
            <a:off x="672966" y="9164642"/>
            <a:ext cx="40967200" cy="828000"/>
          </a:xfrm>
          <a:prstGeom prst="parallelogram">
            <a:avLst>
              <a:gd name="adj" fmla="val 25000"/>
            </a:avLst>
          </a:prstGeom>
          <a:solidFill>
            <a:srgbClr val="F6AA16"/>
          </a:solidFill>
          <a:ln w="19050" cap="sq" cmpd="sng" algn="ctr">
            <a:noFill/>
            <a:prstDash val="solid"/>
            <a:miter lim="800000"/>
          </a:ln>
          <a:effectLst/>
        </p:spPr>
        <p:txBody>
          <a:bodyPr rot="0" spcFirstLastPara="0" vertOverflow="overflow" horzOverflow="overflow" vert="horz" wrap="square" lIns="0" tIns="0" rIns="0" bIns="144000" numCol="1" spcCol="0" rtlCol="0" fromWordArt="0" anchor="ctr" anchorCtr="0" forceAA="0" compatLnSpc="1">
            <a:prstTxWarp prst="textNoShape">
              <a:avLst/>
            </a:prstTxWarp>
            <a:noAutofit/>
          </a:bodyPr>
          <a:lstStyle/>
          <a:p>
            <a:pPr defTabSz="1751511">
              <a:defRPr/>
            </a:pPr>
            <a:r>
              <a:rPr lang="en-US" sz="3600" b="1" kern="0" dirty="0">
                <a:solidFill>
                  <a:prstClr val="white"/>
                </a:solidFill>
                <a:latin typeface="Montserrat" panose="02000505000000020004" pitchFamily="2" charset="0"/>
              </a:rPr>
              <a:t>Results</a:t>
            </a:r>
            <a:endParaRPr lang="en-GB" sz="3600" b="1" kern="0" dirty="0">
              <a:solidFill>
                <a:prstClr val="white"/>
              </a:solidFill>
              <a:latin typeface="Montserrat" panose="02000505000000020004" pitchFamily="2" charset="0"/>
            </a:endParaRPr>
          </a:p>
        </p:txBody>
      </p:sp>
      <p:grpSp>
        <p:nvGrpSpPr>
          <p:cNvPr id="67" name="Group 66">
            <a:extLst>
              <a:ext uri="{FF2B5EF4-FFF2-40B4-BE49-F238E27FC236}">
                <a16:creationId xmlns:a16="http://schemas.microsoft.com/office/drawing/2014/main" id="{5EBEBE7E-271E-E13F-BC6E-A53CFDB6A5F5}"/>
              </a:ext>
            </a:extLst>
          </p:cNvPr>
          <p:cNvGrpSpPr/>
          <p:nvPr/>
        </p:nvGrpSpPr>
        <p:grpSpPr>
          <a:xfrm>
            <a:off x="21405442" y="10255154"/>
            <a:ext cx="18265777" cy="6682269"/>
            <a:chOff x="7571943" y="22163852"/>
            <a:chExt cx="6444730" cy="7549894"/>
          </a:xfrm>
        </p:grpSpPr>
        <p:sp>
          <p:nvSpPr>
            <p:cNvPr id="68" name="Rectangle 67">
              <a:extLst>
                <a:ext uri="{FF2B5EF4-FFF2-40B4-BE49-F238E27FC236}">
                  <a16:creationId xmlns:a16="http://schemas.microsoft.com/office/drawing/2014/main" id="{72AD8A8A-1C43-EA1A-7A63-C3B09106940B}"/>
                </a:ext>
              </a:extLst>
            </p:cNvPr>
            <p:cNvSpPr>
              <a:spLocks/>
            </p:cNvSpPr>
            <p:nvPr/>
          </p:nvSpPr>
          <p:spPr>
            <a:xfrm>
              <a:off x="7571943" y="28734606"/>
              <a:ext cx="6444730" cy="979140"/>
            </a:xfrm>
            <a:prstGeom prst="rect">
              <a:avLst/>
            </a:prstGeom>
            <a:solidFill>
              <a:srgbClr val="F6AA16"/>
            </a:solidFill>
            <a:ln w="19050" cap="sq" cmpd="sng" algn="ctr">
              <a:solidFill>
                <a:srgbClr val="F6AA16"/>
              </a:solidFill>
              <a:prstDash val="solid"/>
              <a:miter lim="800000"/>
            </a:ln>
            <a:effectLst/>
          </p:spPr>
          <p:txBody>
            <a:bodyPr rot="0" spcFirstLastPara="0" vertOverflow="overflow" horzOverflow="overflow" vert="horz" wrap="square" lIns="179783" tIns="89891" rIns="179783" bIns="89891" numCol="1" spcCol="0" rtlCol="0" fromWordArt="0" anchor="ctr" anchorCtr="0" forceAA="0" compatLnSpc="1">
              <a:prstTxWarp prst="textNoShape">
                <a:avLst/>
              </a:prstTxWarp>
              <a:normAutofit/>
            </a:bodyPr>
            <a:lstStyle/>
            <a:p>
              <a:pPr defTabSz="1751511">
                <a:defRPr/>
              </a:pPr>
              <a:r>
                <a:rPr lang="en-GB" sz="2800" i="1" kern="0" dirty="0">
                  <a:solidFill>
                    <a:srgbClr val="202E50"/>
                  </a:solidFill>
                  <a:latin typeface="Georgia" panose="02040502050405020303" pitchFamily="18" charset="0"/>
                </a:rPr>
                <a:t>Figure 1: UCD StudentSurvey.ie Indicator Scores – 2020, 2021, 2022</a:t>
              </a:r>
            </a:p>
          </p:txBody>
        </p:sp>
        <p:sp>
          <p:nvSpPr>
            <p:cNvPr id="69" name="Rectangle 68">
              <a:extLst>
                <a:ext uri="{FF2B5EF4-FFF2-40B4-BE49-F238E27FC236}">
                  <a16:creationId xmlns:a16="http://schemas.microsoft.com/office/drawing/2014/main" id="{60DCAB62-5520-23F6-4ACF-4B681CDBD44E}"/>
                </a:ext>
              </a:extLst>
            </p:cNvPr>
            <p:cNvSpPr/>
            <p:nvPr/>
          </p:nvSpPr>
          <p:spPr>
            <a:xfrm>
              <a:off x="7571943" y="22163852"/>
              <a:ext cx="6444730" cy="6570748"/>
            </a:xfrm>
            <a:prstGeom prst="rect">
              <a:avLst/>
            </a:prstGeom>
            <a:solidFill>
              <a:srgbClr val="FFFFFF"/>
            </a:solidFill>
            <a:ln w="19050" cap="sq" cmpd="sng" algn="ctr">
              <a:solidFill>
                <a:srgbClr val="F6AA16"/>
              </a:solidFill>
              <a:prstDash val="solid"/>
              <a:miter lim="800000"/>
            </a:ln>
            <a:effectLst/>
          </p:spPr>
          <p:txBody>
            <a:bodyPr rot="0" spcFirstLastPara="0" vertOverflow="overflow" horzOverflow="overflow" vert="horz" wrap="square" lIns="177927" tIns="177927" rIns="177927" bIns="177927" numCol="1" spcCol="0" rtlCol="0" fromWordArt="0" anchor="ctr" anchorCtr="0" forceAA="0" compatLnSpc="1">
              <a:prstTxWarp prst="textNoShape">
                <a:avLst/>
              </a:prstTxWarp>
              <a:normAutofit/>
            </a:bodyPr>
            <a:lstStyle/>
            <a:p>
              <a:pPr algn="ctr" defTabSz="1751511">
                <a:defRPr/>
              </a:pPr>
              <a:r>
                <a:rPr lang="en-GB" sz="2800" i="1" kern="0" dirty="0">
                  <a:solidFill>
                    <a:srgbClr val="202E50"/>
                  </a:solidFill>
                  <a:latin typeface="Georgia" panose="02040502050405020303" pitchFamily="18" charset="0"/>
                </a:rPr>
                <a:t>Figure placeholder</a:t>
              </a:r>
            </a:p>
          </p:txBody>
        </p:sp>
      </p:grpSp>
      <p:sp>
        <p:nvSpPr>
          <p:cNvPr id="49" name="TextBox 48">
            <a:extLst>
              <a:ext uri="{FF2B5EF4-FFF2-40B4-BE49-F238E27FC236}">
                <a16:creationId xmlns:a16="http://schemas.microsoft.com/office/drawing/2014/main" id="{695B1407-86F0-DA19-7453-84D4AF6BBD0C}"/>
              </a:ext>
            </a:extLst>
          </p:cNvPr>
          <p:cNvSpPr txBox="1"/>
          <p:nvPr/>
        </p:nvSpPr>
        <p:spPr>
          <a:xfrm>
            <a:off x="608564" y="29199305"/>
            <a:ext cx="19099506" cy="902093"/>
          </a:xfrm>
          <a:prstGeom prst="rect">
            <a:avLst/>
          </a:prstGeom>
          <a:noFill/>
          <a:ln w="19050" cap="sq">
            <a:noFill/>
            <a:miter lim="800000"/>
          </a:ln>
        </p:spPr>
        <p:txBody>
          <a:bodyPr wrap="square" anchor="ctr">
            <a:normAutofit/>
          </a:bodyPr>
          <a:lstStyle/>
          <a:p>
            <a:pPr marL="571500" indent="-571500" defTabSz="1751511">
              <a:buFont typeface="Arial" panose="020B0604020202020204" pitchFamily="34" charset="0"/>
              <a:buChar char="•"/>
              <a:defRPr/>
            </a:pPr>
            <a:r>
              <a:rPr lang="en-US" sz="1400" dirty="0">
                <a:solidFill>
                  <a:schemeClr val="bg1"/>
                </a:solidFill>
              </a:rPr>
              <a:t>StudentSurvey.ie data, 2020, 2021 &amp; 2022</a:t>
            </a:r>
          </a:p>
          <a:p>
            <a:pPr marL="571500" indent="-571500" defTabSz="1751511">
              <a:buFont typeface="Arial" panose="020B0604020202020204" pitchFamily="34" charset="0"/>
              <a:buChar char="•"/>
              <a:defRPr/>
            </a:pPr>
            <a:r>
              <a:rPr lang="en-US" sz="1400" b="0" i="0" dirty="0" err="1">
                <a:solidFill>
                  <a:schemeClr val="bg1"/>
                </a:solidFill>
                <a:effectLst/>
                <a:latin typeface="Arial" panose="020B0604020202020204" pitchFamily="34" charset="0"/>
              </a:rPr>
              <a:t>Fhlannchadha</a:t>
            </a:r>
            <a:r>
              <a:rPr lang="en-US" sz="1400" b="0" i="0" dirty="0">
                <a:solidFill>
                  <a:schemeClr val="bg1"/>
                </a:solidFill>
                <a:effectLst/>
                <a:latin typeface="Arial" panose="020B0604020202020204" pitchFamily="34" charset="0"/>
              </a:rPr>
              <a:t>, S.N., Lau, J. and Stanley, B., 2022. Using the Irish Survey of Student Engagement to understand the impact of COVID-19 on first-year undergraduate students. In </a:t>
            </a:r>
            <a:r>
              <a:rPr lang="en-US" sz="1400" b="0" i="1" dirty="0">
                <a:solidFill>
                  <a:schemeClr val="bg1"/>
                </a:solidFill>
                <a:effectLst/>
                <a:latin typeface="Arial" panose="020B0604020202020204" pitchFamily="34" charset="0"/>
              </a:rPr>
              <a:t>Global Student Engagement</a:t>
            </a:r>
            <a:r>
              <a:rPr lang="en-US" sz="1400" b="0" i="0" dirty="0">
                <a:solidFill>
                  <a:schemeClr val="bg1"/>
                </a:solidFill>
                <a:effectLst/>
                <a:latin typeface="Arial" panose="020B0604020202020204" pitchFamily="34" charset="0"/>
              </a:rPr>
              <a:t> (pp. 97-115). Routledge.</a:t>
            </a:r>
            <a:endParaRPr lang="en-US" sz="1400" dirty="0">
              <a:solidFill>
                <a:schemeClr val="bg1"/>
              </a:solidFill>
            </a:endParaRPr>
          </a:p>
        </p:txBody>
      </p:sp>
      <p:sp>
        <p:nvSpPr>
          <p:cNvPr id="54" name="Parallelogram 53">
            <a:extLst>
              <a:ext uri="{FF2B5EF4-FFF2-40B4-BE49-F238E27FC236}">
                <a16:creationId xmlns:a16="http://schemas.microsoft.com/office/drawing/2014/main" id="{F1A14BC0-BB7D-DCE3-498F-2F4D09D39744}"/>
              </a:ext>
            </a:extLst>
          </p:cNvPr>
          <p:cNvSpPr/>
          <p:nvPr/>
        </p:nvSpPr>
        <p:spPr>
          <a:xfrm>
            <a:off x="15278214" y="3138511"/>
            <a:ext cx="10836401" cy="774111"/>
          </a:xfrm>
          <a:prstGeom prst="parallelogram">
            <a:avLst>
              <a:gd name="adj" fmla="val 25000"/>
            </a:avLst>
          </a:prstGeom>
          <a:solidFill>
            <a:srgbClr val="F6AA16"/>
          </a:solidFill>
          <a:ln w="19050" cap="sq" cmpd="sng" algn="ctr">
            <a:noFill/>
            <a:prstDash val="solid"/>
            <a:miter lim="800000"/>
          </a:ln>
          <a:effectLst/>
        </p:spPr>
        <p:txBody>
          <a:bodyPr rot="0" spcFirstLastPara="0" vertOverflow="overflow" horzOverflow="overflow" vert="horz" wrap="square" lIns="0" tIns="0" rIns="0" bIns="144000" numCol="1" spcCol="0" rtlCol="0" fromWordArt="0" anchor="ctr" anchorCtr="0" forceAA="0" compatLnSpc="1">
            <a:prstTxWarp prst="textNoShape">
              <a:avLst/>
            </a:prstTxWarp>
            <a:noAutofit/>
          </a:bodyPr>
          <a:lstStyle/>
          <a:p>
            <a:pPr defTabSz="1751511">
              <a:defRPr/>
            </a:pPr>
            <a:r>
              <a:rPr lang="en-US" sz="3600" b="1" kern="0" dirty="0">
                <a:solidFill>
                  <a:prstClr val="white"/>
                </a:solidFill>
                <a:latin typeface="Montserrat" panose="02000505000000020004" pitchFamily="2" charset="0"/>
              </a:rPr>
              <a:t>Methods</a:t>
            </a:r>
            <a:endParaRPr lang="en-GB" sz="3600" b="1" kern="0" dirty="0">
              <a:solidFill>
                <a:prstClr val="white"/>
              </a:solidFill>
              <a:latin typeface="Montserrat" panose="02000505000000020004" pitchFamily="2" charset="0"/>
            </a:endParaRPr>
          </a:p>
        </p:txBody>
      </p:sp>
      <p:sp>
        <p:nvSpPr>
          <p:cNvPr id="56" name="TextBox 55">
            <a:extLst>
              <a:ext uri="{FF2B5EF4-FFF2-40B4-BE49-F238E27FC236}">
                <a16:creationId xmlns:a16="http://schemas.microsoft.com/office/drawing/2014/main" id="{18D44364-A11A-292D-64F7-C1329B095352}"/>
              </a:ext>
            </a:extLst>
          </p:cNvPr>
          <p:cNvSpPr txBox="1"/>
          <p:nvPr/>
        </p:nvSpPr>
        <p:spPr>
          <a:xfrm>
            <a:off x="15168714" y="4034805"/>
            <a:ext cx="12779316" cy="4894892"/>
          </a:xfrm>
          <a:prstGeom prst="rect">
            <a:avLst/>
          </a:prstGeom>
          <a:noFill/>
          <a:ln w="19050" cap="sq">
            <a:noFill/>
            <a:miter lim="800000"/>
          </a:ln>
        </p:spPr>
        <p:txBody>
          <a:bodyPr wrap="square" anchor="ctr">
            <a:normAutofit/>
          </a:bodyPr>
          <a:lstStyle/>
          <a:p>
            <a:pPr>
              <a:lnSpc>
                <a:spcPct val="107000"/>
              </a:lnSpc>
              <a:spcAft>
                <a:spcPts val="800"/>
              </a:spcAft>
            </a:pPr>
            <a:r>
              <a:rPr lang="en-US" sz="2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StudentSurvey.ie is an annual online survey which invites responses from first year undergraduate, final year undergraduate and taught postgraduate students in 25 higher education institutions in Ireland. The survey is administered at a national level with fieldwork taking place in February and March each year. The analysis below is based on data from over 15,000 University College Dublin students from the 2020, 2021 and 2022 surveys.</a:t>
            </a:r>
            <a:endParaRPr lang="en-IE" sz="2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These results were explored to identify the questions that recorded the biggest changes under the following themes: student engagement with their learning, student engagement with their peers, student engagement with academic staff and student engagement socially and with the community. Presented here are those questions which noted decreases in scores between the 2020 and 2021 surveys, with some emphasis on those that have not recovered in the 2022 survey. The results are presented separately for each of the student cohorts; first and final year undergraduate and graduate taught. </a:t>
            </a:r>
            <a:endParaRPr lang="en-US" sz="1400" dirty="0">
              <a:solidFill>
                <a:schemeClr val="bg1"/>
              </a:solidFill>
            </a:endParaRPr>
          </a:p>
        </p:txBody>
      </p:sp>
      <p:graphicFrame>
        <p:nvGraphicFramePr>
          <p:cNvPr id="58" name="Table 57">
            <a:extLst>
              <a:ext uri="{FF2B5EF4-FFF2-40B4-BE49-F238E27FC236}">
                <a16:creationId xmlns:a16="http://schemas.microsoft.com/office/drawing/2014/main" id="{ABA33A8D-83F0-98EC-D67B-D9DAB9C26EFD}"/>
              </a:ext>
            </a:extLst>
          </p:cNvPr>
          <p:cNvGraphicFramePr>
            <a:graphicFrameLocks noGrp="1"/>
          </p:cNvGraphicFramePr>
          <p:nvPr>
            <p:extLst>
              <p:ext uri="{D42A27DB-BD31-4B8C-83A1-F6EECF244321}">
                <p14:modId xmlns:p14="http://schemas.microsoft.com/office/powerpoint/2010/main" val="24547648"/>
              </p:ext>
            </p:extLst>
          </p:nvPr>
        </p:nvGraphicFramePr>
        <p:xfrm>
          <a:off x="34381788" y="10621862"/>
          <a:ext cx="4332635" cy="1111389"/>
        </p:xfrm>
        <a:graphic>
          <a:graphicData uri="http://schemas.openxmlformats.org/drawingml/2006/table">
            <a:tbl>
              <a:tblPr/>
              <a:tblGrid>
                <a:gridCol w="453672">
                  <a:extLst>
                    <a:ext uri="{9D8B030D-6E8A-4147-A177-3AD203B41FA5}">
                      <a16:colId xmlns:a16="http://schemas.microsoft.com/office/drawing/2014/main" val="4167048933"/>
                    </a:ext>
                  </a:extLst>
                </a:gridCol>
                <a:gridCol w="3878963">
                  <a:extLst>
                    <a:ext uri="{9D8B030D-6E8A-4147-A177-3AD203B41FA5}">
                      <a16:colId xmlns:a16="http://schemas.microsoft.com/office/drawing/2014/main" val="1890983652"/>
                    </a:ext>
                  </a:extLst>
                </a:gridCol>
              </a:tblGrid>
              <a:tr h="225550">
                <a:tc>
                  <a:txBody>
                    <a:bodyPr/>
                    <a:lstStyle/>
                    <a:p>
                      <a:pPr algn="l" fontAlgn="ctr"/>
                      <a:r>
                        <a:rPr lang="en-IE" sz="1800" b="0" i="0" u="none" strike="noStrike" dirty="0">
                          <a:solidFill>
                            <a:srgbClr val="000000"/>
                          </a:solidFill>
                          <a:effectLst/>
                          <a:latin typeface="Calibri" panose="020F0502020204030204" pitchFamily="34" charset="0"/>
                        </a:rPr>
                        <a:t>HO</a:t>
                      </a:r>
                    </a:p>
                  </a:txBody>
                  <a:tcPr marL="3175" marR="3175" marT="2871" marB="0" anchor="ctr">
                    <a:lnL>
                      <a:noFill/>
                    </a:lnL>
                    <a:lnR>
                      <a:noFill/>
                    </a:lnR>
                    <a:lnT w="6350" cap="flat" cmpd="sng" algn="ctr">
                      <a:solidFill>
                        <a:srgbClr val="BFBFBF"/>
                      </a:solidFill>
                      <a:prstDash val="solid"/>
                      <a:round/>
                      <a:headEnd type="none" w="med" len="med"/>
                      <a:tailEnd type="none" w="med" len="med"/>
                    </a:lnT>
                    <a:lnB>
                      <a:noFill/>
                    </a:lnB>
                    <a:solidFill>
                      <a:srgbClr val="FFFFFF"/>
                    </a:solidFill>
                  </a:tcPr>
                </a:tc>
                <a:tc>
                  <a:txBody>
                    <a:bodyPr/>
                    <a:lstStyle/>
                    <a:p>
                      <a:pPr algn="l" fontAlgn="ctr"/>
                      <a:r>
                        <a:rPr lang="en-IE" sz="1800" b="0" i="0" u="none" strike="noStrike" dirty="0">
                          <a:solidFill>
                            <a:srgbClr val="000000"/>
                          </a:solidFill>
                          <a:effectLst/>
                          <a:latin typeface="Calibri" panose="020F0502020204030204" pitchFamily="34" charset="0"/>
                        </a:rPr>
                        <a:t>Higher-Order Learning</a:t>
                      </a:r>
                    </a:p>
                  </a:txBody>
                  <a:tcPr marL="3175" marR="3175" marT="2871" marB="0" anchor="ctr">
                    <a:lnL>
                      <a:noFill/>
                    </a:lnL>
                    <a:lnR>
                      <a:noFill/>
                    </a:lnR>
                    <a:lnT w="6350" cap="flat" cmpd="sng" algn="ctr">
                      <a:solidFill>
                        <a:srgbClr val="BFBFBF"/>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741812386"/>
                  </a:ext>
                </a:extLst>
              </a:tr>
              <a:tr h="225550">
                <a:tc>
                  <a:txBody>
                    <a:bodyPr/>
                    <a:lstStyle/>
                    <a:p>
                      <a:pPr algn="l" fontAlgn="ctr"/>
                      <a:r>
                        <a:rPr lang="en-IE" sz="1800" b="0" i="0" u="none" strike="noStrike" dirty="0">
                          <a:solidFill>
                            <a:srgbClr val="000000"/>
                          </a:solidFill>
                          <a:effectLst/>
                          <a:latin typeface="Calibri" panose="020F0502020204030204" pitchFamily="34" charset="0"/>
                        </a:rPr>
                        <a:t>RI</a:t>
                      </a:r>
                    </a:p>
                  </a:txBody>
                  <a:tcPr marL="3175" marR="3175" marT="2871" marB="0" anchor="ctr">
                    <a:lnL>
                      <a:noFill/>
                    </a:lnL>
                    <a:lnR>
                      <a:noFill/>
                    </a:lnR>
                    <a:lnT>
                      <a:noFill/>
                    </a:lnT>
                    <a:lnB>
                      <a:noFill/>
                    </a:lnB>
                    <a:solidFill>
                      <a:srgbClr val="FFFFFF"/>
                    </a:solidFill>
                  </a:tcPr>
                </a:tc>
                <a:tc>
                  <a:txBody>
                    <a:bodyPr/>
                    <a:lstStyle/>
                    <a:p>
                      <a:pPr algn="l" fontAlgn="ctr"/>
                      <a:r>
                        <a:rPr lang="en-IE" sz="1800" b="0" i="0" u="none" strike="noStrike" dirty="0">
                          <a:solidFill>
                            <a:srgbClr val="000000"/>
                          </a:solidFill>
                          <a:effectLst/>
                          <a:latin typeface="Calibri" panose="020F0502020204030204" pitchFamily="34" charset="0"/>
                        </a:rPr>
                        <a:t>Reflective and Integrative Learning</a:t>
                      </a:r>
                    </a:p>
                  </a:txBody>
                  <a:tcPr marL="3175" marR="3175" marT="2871" marB="0" anchor="ctr">
                    <a:lnL>
                      <a:noFill/>
                    </a:lnL>
                    <a:lnR>
                      <a:noFill/>
                    </a:lnR>
                    <a:lnT>
                      <a:noFill/>
                    </a:lnT>
                    <a:lnB>
                      <a:noFill/>
                    </a:lnB>
                    <a:solidFill>
                      <a:srgbClr val="FFFFFF"/>
                    </a:solidFill>
                  </a:tcPr>
                </a:tc>
                <a:extLst>
                  <a:ext uri="{0D108BD9-81ED-4DB2-BD59-A6C34878D82A}">
                    <a16:rowId xmlns:a16="http://schemas.microsoft.com/office/drawing/2014/main" val="1433336148"/>
                  </a:ext>
                </a:extLst>
              </a:tr>
              <a:tr h="225550">
                <a:tc>
                  <a:txBody>
                    <a:bodyPr/>
                    <a:lstStyle/>
                    <a:p>
                      <a:pPr algn="l" fontAlgn="ctr"/>
                      <a:r>
                        <a:rPr lang="en-IE" sz="1800" b="0" i="0" u="none" strike="noStrike">
                          <a:solidFill>
                            <a:srgbClr val="000000"/>
                          </a:solidFill>
                          <a:effectLst/>
                          <a:latin typeface="Calibri" panose="020F0502020204030204" pitchFamily="34" charset="0"/>
                        </a:rPr>
                        <a:t>QR</a:t>
                      </a:r>
                    </a:p>
                  </a:txBody>
                  <a:tcPr marL="3175" marR="3175" marT="2871" marB="0" anchor="ctr">
                    <a:lnL>
                      <a:noFill/>
                    </a:lnL>
                    <a:lnR>
                      <a:noFill/>
                    </a:lnR>
                    <a:lnT>
                      <a:noFill/>
                    </a:lnT>
                    <a:lnB>
                      <a:noFill/>
                    </a:lnB>
                    <a:solidFill>
                      <a:srgbClr val="FFFFFF"/>
                    </a:solidFill>
                  </a:tcPr>
                </a:tc>
                <a:tc>
                  <a:txBody>
                    <a:bodyPr/>
                    <a:lstStyle/>
                    <a:p>
                      <a:pPr algn="l" fontAlgn="ctr"/>
                      <a:r>
                        <a:rPr lang="en-IE" sz="1800" b="0" i="0" u="none" strike="noStrike">
                          <a:solidFill>
                            <a:srgbClr val="000000"/>
                          </a:solidFill>
                          <a:effectLst/>
                          <a:latin typeface="Calibri" panose="020F0502020204030204" pitchFamily="34" charset="0"/>
                        </a:rPr>
                        <a:t>Quantitative Reasoning</a:t>
                      </a:r>
                    </a:p>
                  </a:txBody>
                  <a:tcPr marL="3175" marR="3175" marT="2871" marB="0" anchor="ctr">
                    <a:lnL>
                      <a:noFill/>
                    </a:lnL>
                    <a:lnR>
                      <a:noFill/>
                    </a:lnR>
                    <a:lnT>
                      <a:noFill/>
                    </a:lnT>
                    <a:lnB>
                      <a:noFill/>
                    </a:lnB>
                    <a:solidFill>
                      <a:srgbClr val="FFFFFF"/>
                    </a:solidFill>
                  </a:tcPr>
                </a:tc>
                <a:extLst>
                  <a:ext uri="{0D108BD9-81ED-4DB2-BD59-A6C34878D82A}">
                    <a16:rowId xmlns:a16="http://schemas.microsoft.com/office/drawing/2014/main" val="3671540833"/>
                  </a:ext>
                </a:extLst>
              </a:tr>
              <a:tr h="279816">
                <a:tc>
                  <a:txBody>
                    <a:bodyPr/>
                    <a:lstStyle/>
                    <a:p>
                      <a:pPr algn="l" fontAlgn="ctr"/>
                      <a:r>
                        <a:rPr lang="en-IE" sz="1800" b="0" i="0" u="none" strike="noStrike">
                          <a:solidFill>
                            <a:srgbClr val="000000"/>
                          </a:solidFill>
                          <a:effectLst/>
                          <a:latin typeface="Calibri" panose="020F0502020204030204" pitchFamily="34" charset="0"/>
                        </a:rPr>
                        <a:t>LS</a:t>
                      </a:r>
                    </a:p>
                  </a:txBody>
                  <a:tcPr marL="3175" marR="3175" marT="2871" marB="0" anchor="ctr">
                    <a:lnL>
                      <a:noFill/>
                    </a:lnL>
                    <a:lnR>
                      <a:noFill/>
                    </a:lnR>
                    <a:lnT>
                      <a:noFill/>
                    </a:lnT>
                    <a:lnB w="6350" cap="flat" cmpd="sng" algn="ctr">
                      <a:solidFill>
                        <a:srgbClr val="BFBFBF"/>
                      </a:solidFill>
                      <a:prstDash val="solid"/>
                      <a:round/>
                      <a:headEnd type="none" w="med" len="med"/>
                      <a:tailEnd type="none" w="med" len="med"/>
                    </a:lnB>
                    <a:solidFill>
                      <a:srgbClr val="FFFFFF"/>
                    </a:solidFill>
                  </a:tcPr>
                </a:tc>
                <a:tc>
                  <a:txBody>
                    <a:bodyPr/>
                    <a:lstStyle/>
                    <a:p>
                      <a:pPr algn="l" fontAlgn="ctr"/>
                      <a:r>
                        <a:rPr lang="en-IE" sz="1800" b="0" i="0" u="none" strike="noStrike" dirty="0">
                          <a:solidFill>
                            <a:srgbClr val="000000"/>
                          </a:solidFill>
                          <a:effectLst/>
                          <a:latin typeface="Calibri" panose="020F0502020204030204" pitchFamily="34" charset="0"/>
                        </a:rPr>
                        <a:t>Learning Strategies</a:t>
                      </a:r>
                    </a:p>
                  </a:txBody>
                  <a:tcPr marL="3175" marR="3175" marT="2871" marB="0" anchor="ctr">
                    <a:lnL>
                      <a:noFill/>
                    </a:lnL>
                    <a:lnR>
                      <a:noFill/>
                    </a:lnR>
                    <a:lnT>
                      <a:noFill/>
                    </a:lnT>
                    <a:lnB w="6350" cap="flat" cmpd="sng" algn="ctr">
                      <a:solidFill>
                        <a:srgbClr val="BFBFBF"/>
                      </a:solidFill>
                      <a:prstDash val="solid"/>
                      <a:round/>
                      <a:headEnd type="none" w="med" len="med"/>
                      <a:tailEnd type="none" w="med" len="med"/>
                    </a:lnB>
                    <a:solidFill>
                      <a:srgbClr val="FFFFFF"/>
                    </a:solidFill>
                  </a:tcPr>
                </a:tc>
                <a:extLst>
                  <a:ext uri="{0D108BD9-81ED-4DB2-BD59-A6C34878D82A}">
                    <a16:rowId xmlns:a16="http://schemas.microsoft.com/office/drawing/2014/main" val="3531019833"/>
                  </a:ext>
                </a:extLst>
              </a:tr>
            </a:tbl>
          </a:graphicData>
        </a:graphic>
      </p:graphicFrame>
      <p:graphicFrame>
        <p:nvGraphicFramePr>
          <p:cNvPr id="60" name="Table 59">
            <a:extLst>
              <a:ext uri="{FF2B5EF4-FFF2-40B4-BE49-F238E27FC236}">
                <a16:creationId xmlns:a16="http://schemas.microsoft.com/office/drawing/2014/main" id="{2646FA70-0392-B9E2-7A22-B6C56B15063E}"/>
              </a:ext>
            </a:extLst>
          </p:cNvPr>
          <p:cNvGraphicFramePr>
            <a:graphicFrameLocks noGrp="1"/>
          </p:cNvGraphicFramePr>
          <p:nvPr>
            <p:extLst>
              <p:ext uri="{D42A27DB-BD31-4B8C-83A1-F6EECF244321}">
                <p14:modId xmlns:p14="http://schemas.microsoft.com/office/powerpoint/2010/main" val="2759208222"/>
              </p:ext>
            </p:extLst>
          </p:nvPr>
        </p:nvGraphicFramePr>
        <p:xfrm>
          <a:off x="34381788" y="12200380"/>
          <a:ext cx="3105717" cy="371722"/>
        </p:xfrm>
        <a:graphic>
          <a:graphicData uri="http://schemas.openxmlformats.org/drawingml/2006/table">
            <a:tbl>
              <a:tblPr/>
              <a:tblGrid>
                <a:gridCol w="430551">
                  <a:extLst>
                    <a:ext uri="{9D8B030D-6E8A-4147-A177-3AD203B41FA5}">
                      <a16:colId xmlns:a16="http://schemas.microsoft.com/office/drawing/2014/main" val="1969985928"/>
                    </a:ext>
                  </a:extLst>
                </a:gridCol>
                <a:gridCol w="2675166">
                  <a:extLst>
                    <a:ext uri="{9D8B030D-6E8A-4147-A177-3AD203B41FA5}">
                      <a16:colId xmlns:a16="http://schemas.microsoft.com/office/drawing/2014/main" val="526801678"/>
                    </a:ext>
                  </a:extLst>
                </a:gridCol>
              </a:tblGrid>
              <a:tr h="371722">
                <a:tc>
                  <a:txBody>
                    <a:bodyPr/>
                    <a:lstStyle/>
                    <a:p>
                      <a:pPr algn="l" fontAlgn="ctr"/>
                      <a:r>
                        <a:rPr lang="en-IE" sz="1800" b="0" i="0" u="none" strike="noStrike">
                          <a:solidFill>
                            <a:srgbClr val="000000"/>
                          </a:solidFill>
                          <a:effectLst/>
                          <a:latin typeface="Calibri" panose="020F0502020204030204" pitchFamily="34" charset="0"/>
                        </a:rPr>
                        <a:t>CL</a:t>
                      </a:r>
                    </a:p>
                  </a:txBody>
                  <a:tcPr marL="3175" marR="3175" marT="2871" marB="0" anchor="ctr">
                    <a:lnL>
                      <a:noFill/>
                    </a:lnL>
                    <a:lnR>
                      <a:noFill/>
                    </a:lnR>
                    <a:lnT w="6350" cap="flat" cmpd="sng" algn="ctr">
                      <a:solidFill>
                        <a:srgbClr val="BFBFBF"/>
                      </a:solidFill>
                      <a:prstDash val="solid"/>
                      <a:round/>
                      <a:headEnd type="none" w="med" len="med"/>
                      <a:tailEnd type="none" w="med" len="med"/>
                    </a:lnT>
                    <a:lnB>
                      <a:noFill/>
                    </a:lnB>
                    <a:solidFill>
                      <a:srgbClr val="FFFFFF"/>
                    </a:solidFill>
                  </a:tcPr>
                </a:tc>
                <a:tc>
                  <a:txBody>
                    <a:bodyPr/>
                    <a:lstStyle/>
                    <a:p>
                      <a:pPr algn="l" fontAlgn="ctr"/>
                      <a:r>
                        <a:rPr lang="en-IE" sz="1800" b="0" i="0" u="none" strike="noStrike" dirty="0">
                          <a:solidFill>
                            <a:srgbClr val="000000"/>
                          </a:solidFill>
                          <a:effectLst/>
                          <a:latin typeface="Calibri" panose="020F0502020204030204" pitchFamily="34" charset="0"/>
                        </a:rPr>
                        <a:t>Collaborative Learning</a:t>
                      </a:r>
                    </a:p>
                  </a:txBody>
                  <a:tcPr marL="3175" marR="3175" marT="2871" marB="0" anchor="ctr">
                    <a:lnL>
                      <a:noFill/>
                    </a:lnL>
                    <a:lnR>
                      <a:noFill/>
                    </a:lnR>
                    <a:lnT w="6350" cap="flat" cmpd="sng" algn="ctr">
                      <a:solidFill>
                        <a:srgbClr val="BFBFBF"/>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3138454602"/>
                  </a:ext>
                </a:extLst>
              </a:tr>
            </a:tbl>
          </a:graphicData>
        </a:graphic>
      </p:graphicFrame>
      <p:graphicFrame>
        <p:nvGraphicFramePr>
          <p:cNvPr id="62" name="Table 61">
            <a:extLst>
              <a:ext uri="{FF2B5EF4-FFF2-40B4-BE49-F238E27FC236}">
                <a16:creationId xmlns:a16="http://schemas.microsoft.com/office/drawing/2014/main" id="{2E839F09-045E-3576-584C-AD2A44ABFB71}"/>
              </a:ext>
            </a:extLst>
          </p:cNvPr>
          <p:cNvGraphicFramePr>
            <a:graphicFrameLocks noGrp="1"/>
          </p:cNvGraphicFramePr>
          <p:nvPr>
            <p:extLst>
              <p:ext uri="{D42A27DB-BD31-4B8C-83A1-F6EECF244321}">
                <p14:modId xmlns:p14="http://schemas.microsoft.com/office/powerpoint/2010/main" val="2951384732"/>
              </p:ext>
            </p:extLst>
          </p:nvPr>
        </p:nvGraphicFramePr>
        <p:xfrm>
          <a:off x="34406788" y="13707872"/>
          <a:ext cx="3946172" cy="831573"/>
        </p:xfrm>
        <a:graphic>
          <a:graphicData uri="http://schemas.openxmlformats.org/drawingml/2006/table">
            <a:tbl>
              <a:tblPr/>
              <a:tblGrid>
                <a:gridCol w="466372">
                  <a:extLst>
                    <a:ext uri="{9D8B030D-6E8A-4147-A177-3AD203B41FA5}">
                      <a16:colId xmlns:a16="http://schemas.microsoft.com/office/drawing/2014/main" val="3927707916"/>
                    </a:ext>
                  </a:extLst>
                </a:gridCol>
                <a:gridCol w="3479800">
                  <a:extLst>
                    <a:ext uri="{9D8B030D-6E8A-4147-A177-3AD203B41FA5}">
                      <a16:colId xmlns:a16="http://schemas.microsoft.com/office/drawing/2014/main" val="408084977"/>
                    </a:ext>
                  </a:extLst>
                </a:gridCol>
              </a:tblGrid>
              <a:tr h="225550">
                <a:tc>
                  <a:txBody>
                    <a:bodyPr/>
                    <a:lstStyle/>
                    <a:p>
                      <a:pPr algn="l" fontAlgn="ctr"/>
                      <a:r>
                        <a:rPr lang="en-IE" sz="1800" b="0" i="0" u="none" strike="noStrike" dirty="0">
                          <a:solidFill>
                            <a:srgbClr val="000000"/>
                          </a:solidFill>
                          <a:effectLst/>
                          <a:latin typeface="Calibri" panose="020F0502020204030204" pitchFamily="34" charset="0"/>
                        </a:rPr>
                        <a:t>QI</a:t>
                      </a:r>
                    </a:p>
                  </a:txBody>
                  <a:tcPr marL="3175" marR="3175" marT="2871" marB="0" anchor="ctr">
                    <a:lnL>
                      <a:noFill/>
                    </a:lnL>
                    <a:lnR>
                      <a:noFill/>
                    </a:lnR>
                    <a:lnT w="6350" cap="flat" cmpd="sng" algn="ctr">
                      <a:solidFill>
                        <a:srgbClr val="BFBFBF"/>
                      </a:solidFill>
                      <a:prstDash val="solid"/>
                      <a:round/>
                      <a:headEnd type="none" w="med" len="med"/>
                      <a:tailEnd type="none" w="med" len="med"/>
                    </a:lnT>
                    <a:lnB>
                      <a:noFill/>
                    </a:lnB>
                    <a:solidFill>
                      <a:srgbClr val="FFFFFF"/>
                    </a:solidFill>
                  </a:tcPr>
                </a:tc>
                <a:tc>
                  <a:txBody>
                    <a:bodyPr/>
                    <a:lstStyle/>
                    <a:p>
                      <a:pPr algn="l" fontAlgn="ctr"/>
                      <a:r>
                        <a:rPr lang="en-IE" sz="1800" b="0" i="0" u="none" strike="noStrike">
                          <a:solidFill>
                            <a:srgbClr val="000000"/>
                          </a:solidFill>
                          <a:effectLst/>
                          <a:latin typeface="Calibri" panose="020F0502020204030204" pitchFamily="34" charset="0"/>
                        </a:rPr>
                        <a:t>Quality of Interactions</a:t>
                      </a:r>
                    </a:p>
                  </a:txBody>
                  <a:tcPr marL="3175" marR="3175" marT="2871" marB="0" anchor="ctr">
                    <a:lnL>
                      <a:noFill/>
                    </a:lnL>
                    <a:lnR>
                      <a:noFill/>
                    </a:lnR>
                    <a:lnT w="6350" cap="flat" cmpd="sng" algn="ctr">
                      <a:solidFill>
                        <a:srgbClr val="BFBFBF"/>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1065006165"/>
                  </a:ext>
                </a:extLst>
              </a:tr>
              <a:tr h="225550">
                <a:tc>
                  <a:txBody>
                    <a:bodyPr/>
                    <a:lstStyle/>
                    <a:p>
                      <a:pPr algn="l" fontAlgn="ctr"/>
                      <a:r>
                        <a:rPr lang="en-IE" sz="1800" b="0" i="0" u="none" strike="noStrike" dirty="0">
                          <a:solidFill>
                            <a:srgbClr val="000000"/>
                          </a:solidFill>
                          <a:effectLst/>
                          <a:latin typeface="Calibri" panose="020F0502020204030204" pitchFamily="34" charset="0"/>
                        </a:rPr>
                        <a:t>SE</a:t>
                      </a:r>
                    </a:p>
                  </a:txBody>
                  <a:tcPr marL="3175" marR="3175" marT="2871" marB="0" anchor="ctr">
                    <a:lnL>
                      <a:noFill/>
                    </a:lnL>
                    <a:lnR>
                      <a:noFill/>
                    </a:lnR>
                    <a:lnT>
                      <a:noFill/>
                    </a:lnT>
                    <a:lnB>
                      <a:noFill/>
                    </a:lnB>
                    <a:solidFill>
                      <a:srgbClr val="FFFFFF"/>
                    </a:solidFill>
                  </a:tcPr>
                </a:tc>
                <a:tc>
                  <a:txBody>
                    <a:bodyPr/>
                    <a:lstStyle/>
                    <a:p>
                      <a:pPr algn="l" fontAlgn="ctr"/>
                      <a:r>
                        <a:rPr lang="en-IE" sz="1800" b="0" i="0" u="none" strike="noStrike" dirty="0">
                          <a:solidFill>
                            <a:srgbClr val="000000"/>
                          </a:solidFill>
                          <a:effectLst/>
                          <a:latin typeface="Calibri" panose="020F0502020204030204" pitchFamily="34" charset="0"/>
                        </a:rPr>
                        <a:t>Supportive Environment</a:t>
                      </a:r>
                    </a:p>
                  </a:txBody>
                  <a:tcPr marL="3175" marR="3175" marT="2871" marB="0" anchor="ctr">
                    <a:lnL>
                      <a:noFill/>
                    </a:lnL>
                    <a:lnR>
                      <a:noFill/>
                    </a:lnR>
                    <a:lnT>
                      <a:noFill/>
                    </a:lnT>
                    <a:lnB>
                      <a:noFill/>
                    </a:lnB>
                    <a:solidFill>
                      <a:srgbClr val="FFFFFF"/>
                    </a:solidFill>
                  </a:tcPr>
                </a:tc>
                <a:extLst>
                  <a:ext uri="{0D108BD9-81ED-4DB2-BD59-A6C34878D82A}">
                    <a16:rowId xmlns:a16="http://schemas.microsoft.com/office/drawing/2014/main" val="756664593"/>
                  </a:ext>
                </a:extLst>
              </a:tr>
              <a:tr h="225550">
                <a:tc>
                  <a:txBody>
                    <a:bodyPr/>
                    <a:lstStyle/>
                    <a:p>
                      <a:pPr algn="l" fontAlgn="ctr"/>
                      <a:r>
                        <a:rPr lang="en-IE" sz="1800" b="0" i="0" u="none" strike="noStrike" dirty="0">
                          <a:solidFill>
                            <a:srgbClr val="000000"/>
                          </a:solidFill>
                          <a:effectLst/>
                          <a:latin typeface="Calibri" panose="020F0502020204030204" pitchFamily="34" charset="0"/>
                        </a:rPr>
                        <a:t>LC</a:t>
                      </a:r>
                    </a:p>
                  </a:txBody>
                  <a:tcPr marL="3175" marR="3175" marT="2871" marB="0" anchor="ctr">
                    <a:lnL>
                      <a:noFill/>
                    </a:lnL>
                    <a:lnR>
                      <a:noFill/>
                    </a:lnR>
                    <a:lnT>
                      <a:noFill/>
                    </a:lnT>
                    <a:lnB w="6350" cap="flat" cmpd="sng" algn="ctr">
                      <a:solidFill>
                        <a:srgbClr val="BFBFBF"/>
                      </a:solidFill>
                      <a:prstDash val="solid"/>
                      <a:round/>
                      <a:headEnd type="none" w="med" len="med"/>
                      <a:tailEnd type="none" w="med" len="med"/>
                    </a:lnB>
                    <a:solidFill>
                      <a:srgbClr val="FFFFFF"/>
                    </a:solidFill>
                  </a:tcPr>
                </a:tc>
                <a:tc>
                  <a:txBody>
                    <a:bodyPr/>
                    <a:lstStyle/>
                    <a:p>
                      <a:pPr algn="l" fontAlgn="ctr"/>
                      <a:r>
                        <a:rPr lang="en-IE" sz="1800" b="0" i="0" u="none" strike="noStrike" dirty="0">
                          <a:solidFill>
                            <a:srgbClr val="000000"/>
                          </a:solidFill>
                          <a:effectLst/>
                          <a:latin typeface="Calibri" panose="020F0502020204030204" pitchFamily="34" charset="0"/>
                        </a:rPr>
                        <a:t>Learning, Creative &amp; Social Skills</a:t>
                      </a:r>
                    </a:p>
                  </a:txBody>
                  <a:tcPr marL="3175" marR="3175" marT="2871" marB="0" anchor="ctr">
                    <a:lnL>
                      <a:noFill/>
                    </a:lnL>
                    <a:lnR>
                      <a:noFill/>
                    </a:lnR>
                    <a:lnT>
                      <a:noFill/>
                    </a:lnT>
                    <a:lnB w="6350" cap="flat" cmpd="sng" algn="ctr">
                      <a:solidFill>
                        <a:srgbClr val="BFBFBF"/>
                      </a:solidFill>
                      <a:prstDash val="solid"/>
                      <a:round/>
                      <a:headEnd type="none" w="med" len="med"/>
                      <a:tailEnd type="none" w="med" len="med"/>
                    </a:lnB>
                    <a:solidFill>
                      <a:srgbClr val="FFFFFF"/>
                    </a:solidFill>
                  </a:tcPr>
                </a:tc>
                <a:extLst>
                  <a:ext uri="{0D108BD9-81ED-4DB2-BD59-A6C34878D82A}">
                    <a16:rowId xmlns:a16="http://schemas.microsoft.com/office/drawing/2014/main" val="2236462545"/>
                  </a:ext>
                </a:extLst>
              </a:tr>
            </a:tbl>
          </a:graphicData>
        </a:graphic>
      </p:graphicFrame>
      <p:graphicFrame>
        <p:nvGraphicFramePr>
          <p:cNvPr id="64" name="Table 63">
            <a:extLst>
              <a:ext uri="{FF2B5EF4-FFF2-40B4-BE49-F238E27FC236}">
                <a16:creationId xmlns:a16="http://schemas.microsoft.com/office/drawing/2014/main" id="{40ADF1FA-73D4-3DCB-5880-01911BAEF63F}"/>
              </a:ext>
            </a:extLst>
          </p:cNvPr>
          <p:cNvGraphicFramePr>
            <a:graphicFrameLocks noGrp="1"/>
          </p:cNvGraphicFramePr>
          <p:nvPr>
            <p:extLst>
              <p:ext uri="{D42A27DB-BD31-4B8C-83A1-F6EECF244321}">
                <p14:modId xmlns:p14="http://schemas.microsoft.com/office/powerpoint/2010/main" val="2465651575"/>
              </p:ext>
            </p:extLst>
          </p:nvPr>
        </p:nvGraphicFramePr>
        <p:xfrm>
          <a:off x="34406788" y="12853006"/>
          <a:ext cx="3570003" cy="725955"/>
        </p:xfrm>
        <a:graphic>
          <a:graphicData uri="http://schemas.openxmlformats.org/drawingml/2006/table">
            <a:tbl>
              <a:tblPr/>
              <a:tblGrid>
                <a:gridCol w="490313">
                  <a:extLst>
                    <a:ext uri="{9D8B030D-6E8A-4147-A177-3AD203B41FA5}">
                      <a16:colId xmlns:a16="http://schemas.microsoft.com/office/drawing/2014/main" val="132083334"/>
                    </a:ext>
                  </a:extLst>
                </a:gridCol>
                <a:gridCol w="3079690">
                  <a:extLst>
                    <a:ext uri="{9D8B030D-6E8A-4147-A177-3AD203B41FA5}">
                      <a16:colId xmlns:a16="http://schemas.microsoft.com/office/drawing/2014/main" val="3721954614"/>
                    </a:ext>
                  </a:extLst>
                </a:gridCol>
              </a:tblGrid>
              <a:tr h="225550">
                <a:tc>
                  <a:txBody>
                    <a:bodyPr/>
                    <a:lstStyle/>
                    <a:p>
                      <a:pPr algn="l" fontAlgn="ctr"/>
                      <a:r>
                        <a:rPr lang="en-IE" sz="1800" b="0" i="0" u="none" strike="noStrike" dirty="0">
                          <a:solidFill>
                            <a:srgbClr val="000000"/>
                          </a:solidFill>
                          <a:effectLst/>
                          <a:latin typeface="Calibri" panose="020F0502020204030204" pitchFamily="34" charset="0"/>
                        </a:rPr>
                        <a:t>SF</a:t>
                      </a:r>
                    </a:p>
                  </a:txBody>
                  <a:tcPr marL="3175" marR="3175" marT="2871" marB="0" anchor="ctr">
                    <a:lnL>
                      <a:noFill/>
                    </a:lnL>
                    <a:lnR>
                      <a:noFill/>
                    </a:lnR>
                    <a:lnT w="6350" cap="flat" cmpd="sng" algn="ctr">
                      <a:solidFill>
                        <a:srgbClr val="BFBFBF"/>
                      </a:solidFill>
                      <a:prstDash val="solid"/>
                      <a:round/>
                      <a:headEnd type="none" w="med" len="med"/>
                      <a:tailEnd type="none" w="med" len="med"/>
                    </a:lnT>
                    <a:lnB>
                      <a:noFill/>
                    </a:lnB>
                    <a:solidFill>
                      <a:srgbClr val="FFFFFF"/>
                    </a:solidFill>
                  </a:tcPr>
                </a:tc>
                <a:tc>
                  <a:txBody>
                    <a:bodyPr/>
                    <a:lstStyle/>
                    <a:p>
                      <a:pPr algn="l" fontAlgn="ctr"/>
                      <a:r>
                        <a:rPr lang="en-IE" sz="1800" b="0" i="0" u="none" strike="noStrike" dirty="0">
                          <a:solidFill>
                            <a:srgbClr val="000000"/>
                          </a:solidFill>
                          <a:effectLst/>
                          <a:latin typeface="Calibri" panose="020F0502020204030204" pitchFamily="34" charset="0"/>
                        </a:rPr>
                        <a:t>Student-Faculty Interaction</a:t>
                      </a:r>
                    </a:p>
                  </a:txBody>
                  <a:tcPr marL="3175" marR="3175" marT="2871" marB="0" anchor="ctr">
                    <a:lnL>
                      <a:noFill/>
                    </a:lnL>
                    <a:lnR>
                      <a:noFill/>
                    </a:lnR>
                    <a:lnT w="6350" cap="flat" cmpd="sng" algn="ctr">
                      <a:solidFill>
                        <a:srgbClr val="BFBFBF"/>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3165738037"/>
                  </a:ext>
                </a:extLst>
              </a:tr>
              <a:tr h="448764">
                <a:tc>
                  <a:txBody>
                    <a:bodyPr/>
                    <a:lstStyle/>
                    <a:p>
                      <a:pPr algn="l" fontAlgn="ctr"/>
                      <a:r>
                        <a:rPr lang="en-IE" sz="1800" b="0" i="0" u="none" strike="noStrike">
                          <a:solidFill>
                            <a:srgbClr val="000000"/>
                          </a:solidFill>
                          <a:effectLst/>
                          <a:latin typeface="Calibri" panose="020F0502020204030204" pitchFamily="34" charset="0"/>
                        </a:rPr>
                        <a:t>ET</a:t>
                      </a:r>
                    </a:p>
                  </a:txBody>
                  <a:tcPr marL="3175" marR="3175" marT="2871" marB="0" anchor="ctr">
                    <a:lnL>
                      <a:noFill/>
                    </a:lnL>
                    <a:lnR>
                      <a:noFill/>
                    </a:lnR>
                    <a:lnT>
                      <a:noFill/>
                    </a:lnT>
                    <a:lnB>
                      <a:noFill/>
                    </a:lnB>
                    <a:solidFill>
                      <a:srgbClr val="FFFFFF"/>
                    </a:solidFill>
                  </a:tcPr>
                </a:tc>
                <a:tc>
                  <a:txBody>
                    <a:bodyPr/>
                    <a:lstStyle/>
                    <a:p>
                      <a:pPr algn="l" fontAlgn="ctr"/>
                      <a:r>
                        <a:rPr lang="en-IE" sz="1800" b="0" i="0" u="none" strike="noStrike" dirty="0">
                          <a:solidFill>
                            <a:srgbClr val="000000"/>
                          </a:solidFill>
                          <a:effectLst/>
                          <a:latin typeface="Calibri" panose="020F0502020204030204" pitchFamily="34" charset="0"/>
                        </a:rPr>
                        <a:t>Effective Teaching Practices</a:t>
                      </a:r>
                    </a:p>
                  </a:txBody>
                  <a:tcPr marL="3175" marR="3175" marT="2871" marB="0" anchor="ctr">
                    <a:lnL>
                      <a:noFill/>
                    </a:lnL>
                    <a:lnR>
                      <a:noFill/>
                    </a:lnR>
                    <a:lnT>
                      <a:noFill/>
                    </a:lnT>
                    <a:lnB>
                      <a:noFill/>
                    </a:lnB>
                    <a:solidFill>
                      <a:srgbClr val="FFFFFF"/>
                    </a:solidFill>
                  </a:tcPr>
                </a:tc>
                <a:extLst>
                  <a:ext uri="{0D108BD9-81ED-4DB2-BD59-A6C34878D82A}">
                    <a16:rowId xmlns:a16="http://schemas.microsoft.com/office/drawing/2014/main" val="227031660"/>
                  </a:ext>
                </a:extLst>
              </a:tr>
            </a:tbl>
          </a:graphicData>
        </a:graphic>
      </p:graphicFrame>
      <p:sp>
        <p:nvSpPr>
          <p:cNvPr id="73" name="Parallelogram 72">
            <a:extLst>
              <a:ext uri="{FF2B5EF4-FFF2-40B4-BE49-F238E27FC236}">
                <a16:creationId xmlns:a16="http://schemas.microsoft.com/office/drawing/2014/main" id="{78B776F6-998A-A24E-FF7C-FD69E2FB13EB}"/>
              </a:ext>
            </a:extLst>
          </p:cNvPr>
          <p:cNvSpPr/>
          <p:nvPr/>
        </p:nvSpPr>
        <p:spPr>
          <a:xfrm>
            <a:off x="532187" y="10453876"/>
            <a:ext cx="18000000" cy="828000"/>
          </a:xfrm>
          <a:prstGeom prst="parallelogram">
            <a:avLst>
              <a:gd name="adj" fmla="val 25000"/>
            </a:avLst>
          </a:prstGeom>
          <a:solidFill>
            <a:srgbClr val="A98DD1"/>
          </a:solidFill>
          <a:ln w="19050" cap="sq" cmpd="sng" algn="ctr">
            <a:noFill/>
            <a:prstDash val="solid"/>
            <a:miter lim="800000"/>
          </a:ln>
          <a:effectLst/>
        </p:spPr>
        <p:txBody>
          <a:bodyPr rot="0" spcFirstLastPara="0" vertOverflow="overflow" horzOverflow="overflow" vert="horz" wrap="square" lIns="0" tIns="0" rIns="0" bIns="144000" numCol="1" spcCol="0" rtlCol="0" fromWordArt="0" anchor="b" anchorCtr="0" forceAA="0" compatLnSpc="1">
            <a:prstTxWarp prst="textNoShape">
              <a:avLst/>
            </a:prstTxWarp>
            <a:noAutofit/>
          </a:bodyPr>
          <a:lstStyle/>
          <a:p>
            <a:pPr defTabSz="1751511">
              <a:defRPr/>
            </a:pPr>
            <a:r>
              <a:rPr lang="en-US" sz="3600" b="1" kern="0" dirty="0">
                <a:solidFill>
                  <a:prstClr val="white"/>
                </a:solidFill>
                <a:latin typeface="Montserrat" panose="02000505000000020004" pitchFamily="2" charset="0"/>
              </a:rPr>
              <a:t>Change in student engagement 2020 - 2022</a:t>
            </a:r>
            <a:endParaRPr lang="en-GB" sz="3600" b="1" kern="0" dirty="0">
              <a:solidFill>
                <a:prstClr val="white"/>
              </a:solidFill>
              <a:latin typeface="Montserrat" panose="02000505000000020004" pitchFamily="2" charset="0"/>
            </a:endParaRPr>
          </a:p>
        </p:txBody>
      </p:sp>
      <p:pic>
        <p:nvPicPr>
          <p:cNvPr id="75" name="Picture 74">
            <a:extLst>
              <a:ext uri="{FF2B5EF4-FFF2-40B4-BE49-F238E27FC236}">
                <a16:creationId xmlns:a16="http://schemas.microsoft.com/office/drawing/2014/main" id="{A9918615-61CE-9A13-E2B5-8EB71F66E2E4}"/>
              </a:ext>
            </a:extLst>
          </p:cNvPr>
          <p:cNvPicPr>
            <a:picLocks noChangeAspect="1"/>
          </p:cNvPicPr>
          <p:nvPr/>
        </p:nvPicPr>
        <p:blipFill>
          <a:blip r:embed="rId7"/>
          <a:stretch>
            <a:fillRect/>
          </a:stretch>
        </p:blipFill>
        <p:spPr>
          <a:xfrm>
            <a:off x="21910089" y="10431746"/>
            <a:ext cx="11424822" cy="5386948"/>
          </a:xfrm>
          <a:prstGeom prst="rect">
            <a:avLst/>
          </a:prstGeom>
        </p:spPr>
      </p:pic>
      <p:sp>
        <p:nvSpPr>
          <p:cNvPr id="77" name="Parallelogram 76">
            <a:extLst>
              <a:ext uri="{FF2B5EF4-FFF2-40B4-BE49-F238E27FC236}">
                <a16:creationId xmlns:a16="http://schemas.microsoft.com/office/drawing/2014/main" id="{CDCF1FF3-3743-EE63-5C3B-5A8AE6860446}"/>
              </a:ext>
            </a:extLst>
          </p:cNvPr>
          <p:cNvSpPr/>
          <p:nvPr/>
        </p:nvSpPr>
        <p:spPr>
          <a:xfrm>
            <a:off x="28536944" y="3079190"/>
            <a:ext cx="10836401" cy="887295"/>
          </a:xfrm>
          <a:prstGeom prst="parallelogram">
            <a:avLst>
              <a:gd name="adj" fmla="val 25000"/>
            </a:avLst>
          </a:prstGeom>
          <a:solidFill>
            <a:srgbClr val="F6AA16"/>
          </a:solidFill>
          <a:ln w="19050" cap="sq" cmpd="sng" algn="ctr">
            <a:noFill/>
            <a:prstDash val="solid"/>
            <a:miter lim="800000"/>
          </a:ln>
          <a:effectLst/>
        </p:spPr>
        <p:txBody>
          <a:bodyPr rot="0" spcFirstLastPara="0" vertOverflow="overflow" horzOverflow="overflow" vert="horz" wrap="square" lIns="0" tIns="0" rIns="0" bIns="144000" numCol="1" spcCol="0" rtlCol="0" fromWordArt="0" anchor="ctr" anchorCtr="0" forceAA="0" compatLnSpc="1">
            <a:prstTxWarp prst="textNoShape">
              <a:avLst/>
            </a:prstTxWarp>
            <a:noAutofit/>
          </a:bodyPr>
          <a:lstStyle/>
          <a:p>
            <a:pPr defTabSz="1751511">
              <a:defRPr/>
            </a:pPr>
            <a:r>
              <a:rPr lang="en-US" sz="3600" b="1" kern="0" dirty="0">
                <a:solidFill>
                  <a:prstClr val="white"/>
                </a:solidFill>
                <a:latin typeface="Montserrat" panose="02000505000000020004" pitchFamily="2" charset="0"/>
              </a:rPr>
              <a:t>Discussion</a:t>
            </a:r>
            <a:endParaRPr lang="en-GB" sz="3600" b="1" kern="0" dirty="0">
              <a:solidFill>
                <a:prstClr val="white"/>
              </a:solidFill>
              <a:latin typeface="Montserrat" panose="02000505000000020004" pitchFamily="2" charset="0"/>
            </a:endParaRPr>
          </a:p>
        </p:txBody>
      </p:sp>
      <p:sp>
        <p:nvSpPr>
          <p:cNvPr id="79" name="TextBox 78">
            <a:extLst>
              <a:ext uri="{FF2B5EF4-FFF2-40B4-BE49-F238E27FC236}">
                <a16:creationId xmlns:a16="http://schemas.microsoft.com/office/drawing/2014/main" id="{EF783809-E331-76D0-EB21-D57EDC1841EC}"/>
              </a:ext>
            </a:extLst>
          </p:cNvPr>
          <p:cNvSpPr txBox="1"/>
          <p:nvPr/>
        </p:nvSpPr>
        <p:spPr>
          <a:xfrm>
            <a:off x="28502055" y="4030941"/>
            <a:ext cx="12779316" cy="4929707"/>
          </a:xfrm>
          <a:prstGeom prst="rect">
            <a:avLst/>
          </a:prstGeom>
          <a:noFill/>
          <a:ln w="19050" cap="sq">
            <a:noFill/>
            <a:miter lim="800000"/>
          </a:ln>
        </p:spPr>
        <p:txBody>
          <a:bodyPr wrap="square" anchor="ctr">
            <a:normAutofit/>
          </a:bodyPr>
          <a:lstStyle/>
          <a:p>
            <a:pPr>
              <a:lnSpc>
                <a:spcPct val="107000"/>
              </a:lnSpc>
              <a:spcAft>
                <a:spcPts val="800"/>
              </a:spcAft>
            </a:pPr>
            <a:r>
              <a:rPr lang="en-US" sz="2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Changes to the way students engage with their learning, peers, academic staff and socially are evident in the data presented here. Learning strategies changed as students learned online, with a reduction in levels of reviewing notes and identifying key information from readings, which have not returned to pre-Covid levels. Is this because lectures and lecture material were available for students to access at any time? Graduate taught students had a particularly challenging experience during remote learning in 2021 with a decrease in ratings for most questions. In 2022 the experience of graduate taught students has not recovered, and most questions remain rated below 2020 levels. Collaborative learning activities such as making presentations in class or working with other students on projects are important in graduate </a:t>
            </a:r>
            <a:r>
              <a:rPr lang="en-US" sz="24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programmes</a:t>
            </a:r>
            <a:r>
              <a:rPr lang="en-US" sz="2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and so it is concerning to see levels of these activities remaining low. At UCD we are examining the open-ended responses to seek further evidence to explain these changes and will explore further with </a:t>
            </a:r>
            <a:r>
              <a:rPr lang="en-US" sz="24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programme</a:t>
            </a:r>
            <a:r>
              <a:rPr lang="en-US" sz="2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directors and colleges as data are discussed across the campus in the coming weeks.</a:t>
            </a:r>
            <a:endParaRPr lang="en-IE" sz="2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angle 5">
            <a:extLst>
              <a:ext uri="{FF2B5EF4-FFF2-40B4-BE49-F238E27FC236}">
                <a16:creationId xmlns:a16="http://schemas.microsoft.com/office/drawing/2014/main" id="{2AAFD56E-160D-AED5-86DA-85D86E31518C}"/>
              </a:ext>
            </a:extLst>
          </p:cNvPr>
          <p:cNvSpPr>
            <a:spLocks/>
          </p:cNvSpPr>
          <p:nvPr/>
        </p:nvSpPr>
        <p:spPr>
          <a:xfrm>
            <a:off x="748099" y="28710587"/>
            <a:ext cx="4774881" cy="1159418"/>
          </a:xfrm>
          <a:prstGeom prst="rect">
            <a:avLst/>
          </a:prstGeom>
          <a:noFill/>
          <a:ln w="19050" cap="sq" cmpd="sng" algn="ctr">
            <a:noFill/>
            <a:prstDash val="solid"/>
            <a:miter lim="800000"/>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defTabSz="1751511">
              <a:defRPr/>
            </a:pPr>
            <a:r>
              <a:rPr lang="en-GB" sz="3600" b="1" kern="0" dirty="0">
                <a:solidFill>
                  <a:srgbClr val="0A4749"/>
                </a:solidFill>
                <a:latin typeface="Segoe UI"/>
              </a:rPr>
              <a:t>References</a:t>
            </a:r>
            <a:endParaRPr lang="en-GB" sz="3600" kern="0" dirty="0">
              <a:solidFill>
                <a:srgbClr val="0A4749"/>
              </a:solidFill>
              <a:latin typeface="Segoe UI"/>
            </a:endParaRPr>
          </a:p>
        </p:txBody>
      </p:sp>
      <p:graphicFrame>
        <p:nvGraphicFramePr>
          <p:cNvPr id="52" name="Chart 51">
            <a:extLst>
              <a:ext uri="{FF2B5EF4-FFF2-40B4-BE49-F238E27FC236}">
                <a16:creationId xmlns:a16="http://schemas.microsoft.com/office/drawing/2014/main" id="{CD542D94-ECA3-465C-DA0D-E9564FC184EC}"/>
              </a:ext>
            </a:extLst>
          </p:cNvPr>
          <p:cNvGraphicFramePr>
            <a:graphicFrameLocks/>
          </p:cNvGraphicFramePr>
          <p:nvPr>
            <p:extLst>
              <p:ext uri="{D42A27DB-BD31-4B8C-83A1-F6EECF244321}">
                <p14:modId xmlns:p14="http://schemas.microsoft.com/office/powerpoint/2010/main" val="3001319088"/>
              </p:ext>
            </p:extLst>
          </p:nvPr>
        </p:nvGraphicFramePr>
        <p:xfrm>
          <a:off x="912458" y="22378581"/>
          <a:ext cx="6480000" cy="2412000"/>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55" name="Chart 54">
            <a:extLst>
              <a:ext uri="{FF2B5EF4-FFF2-40B4-BE49-F238E27FC236}">
                <a16:creationId xmlns:a16="http://schemas.microsoft.com/office/drawing/2014/main" id="{FA8A8762-D4E8-39C0-AB4D-68FE78EB55AC}"/>
              </a:ext>
            </a:extLst>
          </p:cNvPr>
          <p:cNvGraphicFramePr>
            <a:graphicFrameLocks/>
          </p:cNvGraphicFramePr>
          <p:nvPr>
            <p:extLst>
              <p:ext uri="{D42A27DB-BD31-4B8C-83A1-F6EECF244321}">
                <p14:modId xmlns:p14="http://schemas.microsoft.com/office/powerpoint/2010/main" val="999287465"/>
              </p:ext>
            </p:extLst>
          </p:nvPr>
        </p:nvGraphicFramePr>
        <p:xfrm>
          <a:off x="912458" y="24836190"/>
          <a:ext cx="6480000" cy="2412000"/>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59" name="Chart 58">
            <a:extLst>
              <a:ext uri="{FF2B5EF4-FFF2-40B4-BE49-F238E27FC236}">
                <a16:creationId xmlns:a16="http://schemas.microsoft.com/office/drawing/2014/main" id="{17E8C14C-9630-68CF-C792-1A896AF37823}"/>
              </a:ext>
            </a:extLst>
          </p:cNvPr>
          <p:cNvGraphicFramePr>
            <a:graphicFrameLocks/>
          </p:cNvGraphicFramePr>
          <p:nvPr>
            <p:extLst>
              <p:ext uri="{D42A27DB-BD31-4B8C-83A1-F6EECF244321}">
                <p14:modId xmlns:p14="http://schemas.microsoft.com/office/powerpoint/2010/main" val="1127100302"/>
              </p:ext>
            </p:extLst>
          </p:nvPr>
        </p:nvGraphicFramePr>
        <p:xfrm>
          <a:off x="7310256" y="22378581"/>
          <a:ext cx="6480000" cy="2412000"/>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63" name="Chart 62">
            <a:extLst>
              <a:ext uri="{FF2B5EF4-FFF2-40B4-BE49-F238E27FC236}">
                <a16:creationId xmlns:a16="http://schemas.microsoft.com/office/drawing/2014/main" id="{7E2E995A-CD9C-3CF6-F88A-23B4F86600E0}"/>
              </a:ext>
            </a:extLst>
          </p:cNvPr>
          <p:cNvGraphicFramePr>
            <a:graphicFrameLocks/>
          </p:cNvGraphicFramePr>
          <p:nvPr>
            <p:extLst>
              <p:ext uri="{D42A27DB-BD31-4B8C-83A1-F6EECF244321}">
                <p14:modId xmlns:p14="http://schemas.microsoft.com/office/powerpoint/2010/main" val="3460340755"/>
              </p:ext>
            </p:extLst>
          </p:nvPr>
        </p:nvGraphicFramePr>
        <p:xfrm>
          <a:off x="7285620" y="24861808"/>
          <a:ext cx="6480000" cy="2412000"/>
        </p:xfrm>
        <a:graphic>
          <a:graphicData uri="http://schemas.openxmlformats.org/drawingml/2006/chart">
            <c:chart xmlns:c="http://schemas.openxmlformats.org/drawingml/2006/chart" xmlns:r="http://schemas.openxmlformats.org/officeDocument/2006/relationships" r:id="rId11"/>
          </a:graphicData>
        </a:graphic>
      </p:graphicFrame>
      <p:graphicFrame>
        <p:nvGraphicFramePr>
          <p:cNvPr id="65" name="Chart 64">
            <a:extLst>
              <a:ext uri="{FF2B5EF4-FFF2-40B4-BE49-F238E27FC236}">
                <a16:creationId xmlns:a16="http://schemas.microsoft.com/office/drawing/2014/main" id="{6038F8A7-6B32-C099-45FB-76238BC83A9A}"/>
              </a:ext>
            </a:extLst>
          </p:cNvPr>
          <p:cNvGraphicFramePr>
            <a:graphicFrameLocks/>
          </p:cNvGraphicFramePr>
          <p:nvPr>
            <p:extLst>
              <p:ext uri="{D42A27DB-BD31-4B8C-83A1-F6EECF244321}">
                <p14:modId xmlns:p14="http://schemas.microsoft.com/office/powerpoint/2010/main" val="1411756291"/>
              </p:ext>
            </p:extLst>
          </p:nvPr>
        </p:nvGraphicFramePr>
        <p:xfrm>
          <a:off x="15080861" y="22401669"/>
          <a:ext cx="6480000" cy="2412000"/>
        </p:xfrm>
        <a:graphic>
          <a:graphicData uri="http://schemas.openxmlformats.org/drawingml/2006/chart">
            <c:chart xmlns:c="http://schemas.openxmlformats.org/drawingml/2006/chart" xmlns:r="http://schemas.openxmlformats.org/officeDocument/2006/relationships" r:id="rId12"/>
          </a:graphicData>
        </a:graphic>
      </p:graphicFrame>
      <p:graphicFrame>
        <p:nvGraphicFramePr>
          <p:cNvPr id="66" name="Chart 65">
            <a:extLst>
              <a:ext uri="{FF2B5EF4-FFF2-40B4-BE49-F238E27FC236}">
                <a16:creationId xmlns:a16="http://schemas.microsoft.com/office/drawing/2014/main" id="{D2A85FFA-6858-4C7C-9874-3D38CF33A5CD}"/>
              </a:ext>
            </a:extLst>
          </p:cNvPr>
          <p:cNvGraphicFramePr>
            <a:graphicFrameLocks/>
          </p:cNvGraphicFramePr>
          <p:nvPr>
            <p:extLst>
              <p:ext uri="{D42A27DB-BD31-4B8C-83A1-F6EECF244321}">
                <p14:modId xmlns:p14="http://schemas.microsoft.com/office/powerpoint/2010/main" val="305900436"/>
              </p:ext>
            </p:extLst>
          </p:nvPr>
        </p:nvGraphicFramePr>
        <p:xfrm>
          <a:off x="14988029" y="24888052"/>
          <a:ext cx="6480000" cy="2412000"/>
        </p:xfrm>
        <a:graphic>
          <a:graphicData uri="http://schemas.openxmlformats.org/drawingml/2006/chart">
            <c:chart xmlns:c="http://schemas.openxmlformats.org/drawingml/2006/chart" xmlns:r="http://schemas.openxmlformats.org/officeDocument/2006/relationships" r:id="rId13"/>
          </a:graphicData>
        </a:graphic>
      </p:graphicFrame>
      <p:graphicFrame>
        <p:nvGraphicFramePr>
          <p:cNvPr id="70" name="Chart 69">
            <a:extLst>
              <a:ext uri="{FF2B5EF4-FFF2-40B4-BE49-F238E27FC236}">
                <a16:creationId xmlns:a16="http://schemas.microsoft.com/office/drawing/2014/main" id="{A3B156A9-84C4-435C-8936-40D1A11192C4}"/>
              </a:ext>
            </a:extLst>
          </p:cNvPr>
          <p:cNvGraphicFramePr>
            <a:graphicFrameLocks/>
          </p:cNvGraphicFramePr>
          <p:nvPr>
            <p:extLst>
              <p:ext uri="{D42A27DB-BD31-4B8C-83A1-F6EECF244321}">
                <p14:modId xmlns:p14="http://schemas.microsoft.com/office/powerpoint/2010/main" val="163335967"/>
              </p:ext>
            </p:extLst>
          </p:nvPr>
        </p:nvGraphicFramePr>
        <p:xfrm>
          <a:off x="21470676" y="22375425"/>
          <a:ext cx="6480000" cy="2412000"/>
        </p:xfrm>
        <a:graphic>
          <a:graphicData uri="http://schemas.openxmlformats.org/drawingml/2006/chart">
            <c:chart xmlns:c="http://schemas.openxmlformats.org/drawingml/2006/chart" xmlns:r="http://schemas.openxmlformats.org/officeDocument/2006/relationships" r:id="rId14"/>
          </a:graphicData>
        </a:graphic>
      </p:graphicFrame>
      <p:graphicFrame>
        <p:nvGraphicFramePr>
          <p:cNvPr id="72" name="Chart 71">
            <a:extLst>
              <a:ext uri="{FF2B5EF4-FFF2-40B4-BE49-F238E27FC236}">
                <a16:creationId xmlns:a16="http://schemas.microsoft.com/office/drawing/2014/main" id="{B983AAD5-DA3D-485F-9432-D91A5A84603E}"/>
              </a:ext>
            </a:extLst>
          </p:cNvPr>
          <p:cNvGraphicFramePr>
            <a:graphicFrameLocks/>
          </p:cNvGraphicFramePr>
          <p:nvPr>
            <p:extLst>
              <p:ext uri="{D42A27DB-BD31-4B8C-83A1-F6EECF244321}">
                <p14:modId xmlns:p14="http://schemas.microsoft.com/office/powerpoint/2010/main" val="4131814912"/>
              </p:ext>
            </p:extLst>
          </p:nvPr>
        </p:nvGraphicFramePr>
        <p:xfrm>
          <a:off x="21470676" y="24861808"/>
          <a:ext cx="6480000" cy="2412000"/>
        </p:xfrm>
        <a:graphic>
          <a:graphicData uri="http://schemas.openxmlformats.org/drawingml/2006/chart">
            <c:chart xmlns:c="http://schemas.openxmlformats.org/drawingml/2006/chart" xmlns:r="http://schemas.openxmlformats.org/officeDocument/2006/relationships" r:id="rId15"/>
          </a:graphicData>
        </a:graphic>
      </p:graphicFrame>
      <p:graphicFrame>
        <p:nvGraphicFramePr>
          <p:cNvPr id="74" name="Chart 73">
            <a:extLst>
              <a:ext uri="{FF2B5EF4-FFF2-40B4-BE49-F238E27FC236}">
                <a16:creationId xmlns:a16="http://schemas.microsoft.com/office/drawing/2014/main" id="{A5562531-1D66-4433-8839-AE6E0B6BCD1A}"/>
              </a:ext>
            </a:extLst>
          </p:cNvPr>
          <p:cNvGraphicFramePr>
            <a:graphicFrameLocks/>
          </p:cNvGraphicFramePr>
          <p:nvPr>
            <p:extLst>
              <p:ext uri="{D42A27DB-BD31-4B8C-83A1-F6EECF244321}">
                <p14:modId xmlns:p14="http://schemas.microsoft.com/office/powerpoint/2010/main" val="882880451"/>
              </p:ext>
            </p:extLst>
          </p:nvPr>
        </p:nvGraphicFramePr>
        <p:xfrm>
          <a:off x="29129545" y="22373046"/>
          <a:ext cx="6480000" cy="2268000"/>
        </p:xfrm>
        <a:graphic>
          <a:graphicData uri="http://schemas.openxmlformats.org/drawingml/2006/chart">
            <c:chart xmlns:c="http://schemas.openxmlformats.org/drawingml/2006/chart" xmlns:r="http://schemas.openxmlformats.org/officeDocument/2006/relationships" r:id="rId16"/>
          </a:graphicData>
        </a:graphic>
      </p:graphicFrame>
      <p:graphicFrame>
        <p:nvGraphicFramePr>
          <p:cNvPr id="76" name="Chart 75">
            <a:extLst>
              <a:ext uri="{FF2B5EF4-FFF2-40B4-BE49-F238E27FC236}">
                <a16:creationId xmlns:a16="http://schemas.microsoft.com/office/drawing/2014/main" id="{B37C2342-6647-4C18-921F-21009A70B0D7}"/>
              </a:ext>
            </a:extLst>
          </p:cNvPr>
          <p:cNvGraphicFramePr>
            <a:graphicFrameLocks/>
          </p:cNvGraphicFramePr>
          <p:nvPr>
            <p:extLst>
              <p:ext uri="{D42A27DB-BD31-4B8C-83A1-F6EECF244321}">
                <p14:modId xmlns:p14="http://schemas.microsoft.com/office/powerpoint/2010/main" val="1152230215"/>
              </p:ext>
            </p:extLst>
          </p:nvPr>
        </p:nvGraphicFramePr>
        <p:xfrm>
          <a:off x="29155077" y="23737481"/>
          <a:ext cx="6480000" cy="2268000"/>
        </p:xfrm>
        <a:graphic>
          <a:graphicData uri="http://schemas.openxmlformats.org/drawingml/2006/chart">
            <c:chart xmlns:c="http://schemas.openxmlformats.org/drawingml/2006/chart" xmlns:r="http://schemas.openxmlformats.org/officeDocument/2006/relationships" r:id="rId17"/>
          </a:graphicData>
        </a:graphic>
      </p:graphicFrame>
      <p:graphicFrame>
        <p:nvGraphicFramePr>
          <p:cNvPr id="78" name="Chart 77">
            <a:extLst>
              <a:ext uri="{FF2B5EF4-FFF2-40B4-BE49-F238E27FC236}">
                <a16:creationId xmlns:a16="http://schemas.microsoft.com/office/drawing/2014/main" id="{DA9E3899-5249-4642-9A1F-EB7D9AB5093F}"/>
              </a:ext>
            </a:extLst>
          </p:cNvPr>
          <p:cNvGraphicFramePr>
            <a:graphicFrameLocks/>
          </p:cNvGraphicFramePr>
          <p:nvPr>
            <p:extLst>
              <p:ext uri="{D42A27DB-BD31-4B8C-83A1-F6EECF244321}">
                <p14:modId xmlns:p14="http://schemas.microsoft.com/office/powerpoint/2010/main" val="2763958163"/>
              </p:ext>
            </p:extLst>
          </p:nvPr>
        </p:nvGraphicFramePr>
        <p:xfrm>
          <a:off x="29129545" y="25181560"/>
          <a:ext cx="6480000" cy="2268000"/>
        </p:xfrm>
        <a:graphic>
          <a:graphicData uri="http://schemas.openxmlformats.org/drawingml/2006/chart">
            <c:chart xmlns:c="http://schemas.openxmlformats.org/drawingml/2006/chart" xmlns:r="http://schemas.openxmlformats.org/officeDocument/2006/relationships" r:id="rId18"/>
          </a:graphicData>
        </a:graphic>
      </p:graphicFrame>
      <p:graphicFrame>
        <p:nvGraphicFramePr>
          <p:cNvPr id="80" name="Chart 79">
            <a:extLst>
              <a:ext uri="{FF2B5EF4-FFF2-40B4-BE49-F238E27FC236}">
                <a16:creationId xmlns:a16="http://schemas.microsoft.com/office/drawing/2014/main" id="{98350BB4-7108-4FC7-B124-EE1E061330E4}"/>
              </a:ext>
            </a:extLst>
          </p:cNvPr>
          <p:cNvGraphicFramePr>
            <a:graphicFrameLocks/>
          </p:cNvGraphicFramePr>
          <p:nvPr>
            <p:extLst>
              <p:ext uri="{D42A27DB-BD31-4B8C-83A1-F6EECF244321}">
                <p14:modId xmlns:p14="http://schemas.microsoft.com/office/powerpoint/2010/main" val="1903256040"/>
              </p:ext>
            </p:extLst>
          </p:nvPr>
        </p:nvGraphicFramePr>
        <p:xfrm>
          <a:off x="35584013" y="22378581"/>
          <a:ext cx="6480000" cy="2268000"/>
        </p:xfrm>
        <a:graphic>
          <a:graphicData uri="http://schemas.openxmlformats.org/drawingml/2006/chart">
            <c:chart xmlns:c="http://schemas.openxmlformats.org/drawingml/2006/chart" xmlns:r="http://schemas.openxmlformats.org/officeDocument/2006/relationships" r:id="rId19"/>
          </a:graphicData>
        </a:graphic>
      </p:graphicFrame>
      <p:graphicFrame>
        <p:nvGraphicFramePr>
          <p:cNvPr id="81" name="Chart 80">
            <a:extLst>
              <a:ext uri="{FF2B5EF4-FFF2-40B4-BE49-F238E27FC236}">
                <a16:creationId xmlns:a16="http://schemas.microsoft.com/office/drawing/2014/main" id="{BE8D44CF-2624-4339-BDCA-16DCE0B5B25A}"/>
              </a:ext>
            </a:extLst>
          </p:cNvPr>
          <p:cNvGraphicFramePr>
            <a:graphicFrameLocks/>
          </p:cNvGraphicFramePr>
          <p:nvPr>
            <p:extLst>
              <p:ext uri="{D42A27DB-BD31-4B8C-83A1-F6EECF244321}">
                <p14:modId xmlns:p14="http://schemas.microsoft.com/office/powerpoint/2010/main" val="1439075119"/>
              </p:ext>
            </p:extLst>
          </p:nvPr>
        </p:nvGraphicFramePr>
        <p:xfrm>
          <a:off x="35584013" y="23737481"/>
          <a:ext cx="6480000" cy="2268000"/>
        </p:xfrm>
        <a:graphic>
          <a:graphicData uri="http://schemas.openxmlformats.org/drawingml/2006/chart">
            <c:chart xmlns:c="http://schemas.openxmlformats.org/drawingml/2006/chart" xmlns:r="http://schemas.openxmlformats.org/officeDocument/2006/relationships" r:id="rId20"/>
          </a:graphicData>
        </a:graphic>
      </p:graphicFrame>
      <p:graphicFrame>
        <p:nvGraphicFramePr>
          <p:cNvPr id="82" name="Chart 81">
            <a:extLst>
              <a:ext uri="{FF2B5EF4-FFF2-40B4-BE49-F238E27FC236}">
                <a16:creationId xmlns:a16="http://schemas.microsoft.com/office/drawing/2014/main" id="{1BACF24D-2FC1-4B8E-AE8D-2E3969B4C5B8}"/>
              </a:ext>
            </a:extLst>
          </p:cNvPr>
          <p:cNvGraphicFramePr>
            <a:graphicFrameLocks/>
          </p:cNvGraphicFramePr>
          <p:nvPr>
            <p:extLst>
              <p:ext uri="{D42A27DB-BD31-4B8C-83A1-F6EECF244321}">
                <p14:modId xmlns:p14="http://schemas.microsoft.com/office/powerpoint/2010/main" val="901554887"/>
              </p:ext>
            </p:extLst>
          </p:nvPr>
        </p:nvGraphicFramePr>
        <p:xfrm>
          <a:off x="35584013" y="25187095"/>
          <a:ext cx="6480000" cy="2268000"/>
        </p:xfrm>
        <a:graphic>
          <a:graphicData uri="http://schemas.openxmlformats.org/drawingml/2006/chart">
            <c:chart xmlns:c="http://schemas.openxmlformats.org/drawingml/2006/chart" xmlns:r="http://schemas.openxmlformats.org/officeDocument/2006/relationships" r:id="rId21"/>
          </a:graphicData>
        </a:graphic>
      </p:graphicFrame>
      <p:pic>
        <p:nvPicPr>
          <p:cNvPr id="25" name="Audio 24">
            <a:hlinkClick r:id="" action="ppaction://media"/>
            <a:extLst>
              <a:ext uri="{FF2B5EF4-FFF2-40B4-BE49-F238E27FC236}">
                <a16:creationId xmlns:a16="http://schemas.microsoft.com/office/drawing/2014/main" id="{9AF4CC60-DE16-C137-5B22-290B250C61BC}"/>
              </a:ext>
            </a:extLst>
          </p:cNvPr>
          <p:cNvPicPr>
            <a:picLocks noChangeAspect="1"/>
          </p:cNvPicPr>
          <p:nvPr>
            <a:audioFile r:link="rId2"/>
            <p:extLst>
              <p:ext uri="{DAA4B4D4-6D71-4841-9C94-3DE7FCFB9230}">
                <p14:media xmlns:p14="http://schemas.microsoft.com/office/powerpoint/2010/main" r:embed="rId1"/>
              </p:ext>
            </p:extLst>
          </p:nvPr>
        </p:nvPicPr>
        <p:blipFill>
          <a:blip r:embed="rId22"/>
          <a:stretch>
            <a:fillRect/>
          </a:stretch>
        </p:blipFill>
        <p:spPr>
          <a:xfrm>
            <a:off x="42041763" y="29513213"/>
            <a:ext cx="609600" cy="609600"/>
          </a:xfrm>
          <a:prstGeom prst="rect">
            <a:avLst/>
          </a:prstGeom>
        </p:spPr>
      </p:pic>
    </p:spTree>
    <p:extLst>
      <p:ext uri="{BB962C8B-B14F-4D97-AF65-F5344CB8AC3E}">
        <p14:creationId xmlns:p14="http://schemas.microsoft.com/office/powerpoint/2010/main" val="3927547108"/>
      </p:ext>
    </p:extLst>
  </p:cSld>
  <p:clrMapOvr>
    <a:masterClrMapping/>
  </p:clrMapOvr>
  <mc:AlternateContent xmlns:mc="http://schemas.openxmlformats.org/markup-compatibility/2006" xmlns:p14="http://schemas.microsoft.com/office/powerpoint/2010/main">
    <mc:Choice Requires="p14">
      <p:transition spd="slow" p14:dur="2000" advTm="67742"/>
    </mc:Choice>
    <mc:Fallback xmlns="">
      <p:transition spd="slow" advTm="6774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5"/>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6DF50E-713B-E03A-EB2A-D64040ED740B}"/>
              </a:ext>
            </a:extLst>
          </p:cNvPr>
          <p:cNvSpPr>
            <a:spLocks noGrp="1"/>
          </p:cNvSpPr>
          <p:nvPr>
            <p:ph type="title"/>
          </p:nvPr>
        </p:nvSpPr>
        <p:spPr>
          <a:xfrm>
            <a:off x="2853582" y="2691130"/>
            <a:ext cx="33219889" cy="4301228"/>
          </a:xfrm>
        </p:spPr>
        <p:txBody>
          <a:bodyPr>
            <a:normAutofit fontScale="90000"/>
          </a:bodyPr>
          <a:lstStyle/>
          <a:p>
            <a:r>
              <a:rPr lang="en-IE" dirty="0"/>
              <a:t>Change in Student Engagement 2020, 2021, 2022</a:t>
            </a:r>
          </a:p>
        </p:txBody>
      </p:sp>
      <p:pic>
        <p:nvPicPr>
          <p:cNvPr id="11" name="Content Placeholder 10">
            <a:extLst>
              <a:ext uri="{FF2B5EF4-FFF2-40B4-BE49-F238E27FC236}">
                <a16:creationId xmlns:a16="http://schemas.microsoft.com/office/drawing/2014/main" id="{5D82B692-D6BC-A85E-C174-A2B0EEAE71B7}"/>
              </a:ext>
            </a:extLst>
          </p:cNvPr>
          <p:cNvPicPr>
            <a:picLocks noGrp="1" noChangeAspect="1"/>
          </p:cNvPicPr>
          <p:nvPr>
            <p:ph idx="1"/>
          </p:nvPr>
        </p:nvPicPr>
        <p:blipFill>
          <a:blip r:embed="rId4"/>
          <a:stretch>
            <a:fillRect/>
          </a:stretch>
        </p:blipFill>
        <p:spPr>
          <a:xfrm>
            <a:off x="3172394" y="11087100"/>
            <a:ext cx="22303934" cy="11614267"/>
          </a:xfrm>
          <a:prstGeom prst="rect">
            <a:avLst/>
          </a:prstGeom>
        </p:spPr>
      </p:pic>
      <p:graphicFrame>
        <p:nvGraphicFramePr>
          <p:cNvPr id="12" name="Table 11">
            <a:extLst>
              <a:ext uri="{FF2B5EF4-FFF2-40B4-BE49-F238E27FC236}">
                <a16:creationId xmlns:a16="http://schemas.microsoft.com/office/drawing/2014/main" id="{E7D647B2-4D8C-4CCA-1740-92F8100CA572}"/>
              </a:ext>
            </a:extLst>
          </p:cNvPr>
          <p:cNvGraphicFramePr>
            <a:graphicFrameLocks noGrp="1"/>
          </p:cNvGraphicFramePr>
          <p:nvPr>
            <p:extLst>
              <p:ext uri="{D42A27DB-BD31-4B8C-83A1-F6EECF244321}">
                <p14:modId xmlns:p14="http://schemas.microsoft.com/office/powerpoint/2010/main" val="276662659"/>
              </p:ext>
            </p:extLst>
          </p:nvPr>
        </p:nvGraphicFramePr>
        <p:xfrm>
          <a:off x="26754559" y="9043702"/>
          <a:ext cx="9318912" cy="4884837"/>
        </p:xfrm>
        <a:graphic>
          <a:graphicData uri="http://schemas.openxmlformats.org/drawingml/2006/table">
            <a:tbl>
              <a:tblPr/>
              <a:tblGrid>
                <a:gridCol w="975787">
                  <a:extLst>
                    <a:ext uri="{9D8B030D-6E8A-4147-A177-3AD203B41FA5}">
                      <a16:colId xmlns:a16="http://schemas.microsoft.com/office/drawing/2014/main" val="4167048933"/>
                    </a:ext>
                  </a:extLst>
                </a:gridCol>
                <a:gridCol w="8343125">
                  <a:extLst>
                    <a:ext uri="{9D8B030D-6E8A-4147-A177-3AD203B41FA5}">
                      <a16:colId xmlns:a16="http://schemas.microsoft.com/office/drawing/2014/main" val="1890983652"/>
                    </a:ext>
                  </a:extLst>
                </a:gridCol>
              </a:tblGrid>
              <a:tr h="1085777">
                <a:tc>
                  <a:txBody>
                    <a:bodyPr/>
                    <a:lstStyle/>
                    <a:p>
                      <a:pPr algn="l" fontAlgn="ctr"/>
                      <a:r>
                        <a:rPr lang="en-IE" sz="4000" b="0" i="0" u="none" strike="noStrike" dirty="0">
                          <a:solidFill>
                            <a:srgbClr val="000000"/>
                          </a:solidFill>
                          <a:effectLst/>
                          <a:latin typeface="Calibri" panose="020F0502020204030204" pitchFamily="34" charset="0"/>
                        </a:rPr>
                        <a:t>HO</a:t>
                      </a:r>
                    </a:p>
                  </a:txBody>
                  <a:tcPr marL="3175" marR="3175" marT="2871" marB="0" anchor="ctr">
                    <a:lnL>
                      <a:noFill/>
                    </a:lnL>
                    <a:lnR>
                      <a:noFill/>
                    </a:lnR>
                    <a:lnT w="6350" cap="flat" cmpd="sng" algn="ctr">
                      <a:solidFill>
                        <a:srgbClr val="BFBFBF"/>
                      </a:solidFill>
                      <a:prstDash val="solid"/>
                      <a:round/>
                      <a:headEnd type="none" w="med" len="med"/>
                      <a:tailEnd type="none" w="med" len="med"/>
                    </a:lnT>
                    <a:lnB>
                      <a:noFill/>
                    </a:lnB>
                    <a:solidFill>
                      <a:srgbClr val="FFFFFF"/>
                    </a:solidFill>
                  </a:tcPr>
                </a:tc>
                <a:tc>
                  <a:txBody>
                    <a:bodyPr/>
                    <a:lstStyle/>
                    <a:p>
                      <a:pPr algn="l" fontAlgn="ctr"/>
                      <a:r>
                        <a:rPr lang="en-IE" sz="4000" b="0" i="0" u="none" strike="noStrike" dirty="0">
                          <a:solidFill>
                            <a:srgbClr val="000000"/>
                          </a:solidFill>
                          <a:effectLst/>
                          <a:latin typeface="Calibri" panose="020F0502020204030204" pitchFamily="34" charset="0"/>
                        </a:rPr>
                        <a:t>Higher-Order Learning</a:t>
                      </a:r>
                    </a:p>
                  </a:txBody>
                  <a:tcPr marL="3175" marR="3175" marT="2871" marB="0" anchor="ctr">
                    <a:lnL>
                      <a:noFill/>
                    </a:lnL>
                    <a:lnR>
                      <a:noFill/>
                    </a:lnR>
                    <a:lnT w="6350" cap="flat" cmpd="sng" algn="ctr">
                      <a:solidFill>
                        <a:srgbClr val="BFBFBF"/>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741812386"/>
                  </a:ext>
                </a:extLst>
              </a:tr>
              <a:tr h="1627506">
                <a:tc>
                  <a:txBody>
                    <a:bodyPr/>
                    <a:lstStyle/>
                    <a:p>
                      <a:pPr algn="l" fontAlgn="ctr"/>
                      <a:r>
                        <a:rPr lang="en-IE" sz="4000" b="0" i="0" u="none" strike="noStrike" dirty="0">
                          <a:solidFill>
                            <a:srgbClr val="000000"/>
                          </a:solidFill>
                          <a:effectLst/>
                          <a:latin typeface="Calibri" panose="020F0502020204030204" pitchFamily="34" charset="0"/>
                        </a:rPr>
                        <a:t>RI</a:t>
                      </a:r>
                    </a:p>
                  </a:txBody>
                  <a:tcPr marL="3175" marR="3175" marT="2871" marB="0" anchor="ctr">
                    <a:lnL>
                      <a:noFill/>
                    </a:lnL>
                    <a:lnR>
                      <a:noFill/>
                    </a:lnR>
                    <a:lnT>
                      <a:noFill/>
                    </a:lnT>
                    <a:lnB>
                      <a:noFill/>
                    </a:lnB>
                    <a:solidFill>
                      <a:srgbClr val="FFFFFF"/>
                    </a:solidFill>
                  </a:tcPr>
                </a:tc>
                <a:tc>
                  <a:txBody>
                    <a:bodyPr/>
                    <a:lstStyle/>
                    <a:p>
                      <a:pPr algn="l" fontAlgn="ctr"/>
                      <a:r>
                        <a:rPr lang="en-IE" sz="4000" b="0" i="0" u="none" strike="noStrike" dirty="0">
                          <a:solidFill>
                            <a:srgbClr val="000000"/>
                          </a:solidFill>
                          <a:effectLst/>
                          <a:latin typeface="Calibri" panose="020F0502020204030204" pitchFamily="34" charset="0"/>
                        </a:rPr>
                        <a:t>Reflective and Integrative Learning</a:t>
                      </a:r>
                    </a:p>
                  </a:txBody>
                  <a:tcPr marL="3175" marR="3175" marT="2871" marB="0" anchor="ctr">
                    <a:lnL>
                      <a:noFill/>
                    </a:lnL>
                    <a:lnR>
                      <a:noFill/>
                    </a:lnR>
                    <a:lnT>
                      <a:noFill/>
                    </a:lnT>
                    <a:lnB>
                      <a:noFill/>
                    </a:lnB>
                    <a:solidFill>
                      <a:srgbClr val="FFFFFF"/>
                    </a:solidFill>
                  </a:tcPr>
                </a:tc>
                <a:extLst>
                  <a:ext uri="{0D108BD9-81ED-4DB2-BD59-A6C34878D82A}">
                    <a16:rowId xmlns:a16="http://schemas.microsoft.com/office/drawing/2014/main" val="1433336148"/>
                  </a:ext>
                </a:extLst>
              </a:tr>
              <a:tr h="1085777">
                <a:tc>
                  <a:txBody>
                    <a:bodyPr/>
                    <a:lstStyle/>
                    <a:p>
                      <a:pPr algn="l" fontAlgn="ctr"/>
                      <a:r>
                        <a:rPr lang="en-IE" sz="4000" b="0" i="0" u="none" strike="noStrike">
                          <a:solidFill>
                            <a:srgbClr val="000000"/>
                          </a:solidFill>
                          <a:effectLst/>
                          <a:latin typeface="Calibri" panose="020F0502020204030204" pitchFamily="34" charset="0"/>
                        </a:rPr>
                        <a:t>QR</a:t>
                      </a:r>
                    </a:p>
                  </a:txBody>
                  <a:tcPr marL="3175" marR="3175" marT="2871" marB="0" anchor="ctr">
                    <a:lnL>
                      <a:noFill/>
                    </a:lnL>
                    <a:lnR>
                      <a:noFill/>
                    </a:lnR>
                    <a:lnT>
                      <a:noFill/>
                    </a:lnT>
                    <a:lnB>
                      <a:noFill/>
                    </a:lnB>
                    <a:solidFill>
                      <a:srgbClr val="FFFFFF"/>
                    </a:solidFill>
                  </a:tcPr>
                </a:tc>
                <a:tc>
                  <a:txBody>
                    <a:bodyPr/>
                    <a:lstStyle/>
                    <a:p>
                      <a:pPr algn="l" fontAlgn="ctr"/>
                      <a:r>
                        <a:rPr lang="en-IE" sz="4000" b="0" i="0" u="none" strike="noStrike" dirty="0">
                          <a:solidFill>
                            <a:srgbClr val="000000"/>
                          </a:solidFill>
                          <a:effectLst/>
                          <a:latin typeface="Calibri" panose="020F0502020204030204" pitchFamily="34" charset="0"/>
                        </a:rPr>
                        <a:t>Quantitative Reasoning</a:t>
                      </a:r>
                    </a:p>
                  </a:txBody>
                  <a:tcPr marL="3175" marR="3175" marT="2871" marB="0" anchor="ctr">
                    <a:lnL>
                      <a:noFill/>
                    </a:lnL>
                    <a:lnR>
                      <a:noFill/>
                    </a:lnR>
                    <a:lnT>
                      <a:noFill/>
                    </a:lnT>
                    <a:lnB>
                      <a:noFill/>
                    </a:lnB>
                    <a:solidFill>
                      <a:srgbClr val="FFFFFF"/>
                    </a:solidFill>
                  </a:tcPr>
                </a:tc>
                <a:extLst>
                  <a:ext uri="{0D108BD9-81ED-4DB2-BD59-A6C34878D82A}">
                    <a16:rowId xmlns:a16="http://schemas.microsoft.com/office/drawing/2014/main" val="3671540833"/>
                  </a:ext>
                </a:extLst>
              </a:tr>
              <a:tr h="1085777">
                <a:tc>
                  <a:txBody>
                    <a:bodyPr/>
                    <a:lstStyle/>
                    <a:p>
                      <a:pPr algn="l" fontAlgn="ctr"/>
                      <a:r>
                        <a:rPr lang="en-IE" sz="4000" b="0" i="0" u="none" strike="noStrike">
                          <a:solidFill>
                            <a:srgbClr val="000000"/>
                          </a:solidFill>
                          <a:effectLst/>
                          <a:latin typeface="Calibri" panose="020F0502020204030204" pitchFamily="34" charset="0"/>
                        </a:rPr>
                        <a:t>LS</a:t>
                      </a:r>
                    </a:p>
                  </a:txBody>
                  <a:tcPr marL="3175" marR="3175" marT="2871" marB="0" anchor="ctr">
                    <a:lnL>
                      <a:noFill/>
                    </a:lnL>
                    <a:lnR>
                      <a:noFill/>
                    </a:lnR>
                    <a:lnT>
                      <a:noFill/>
                    </a:lnT>
                    <a:lnB w="6350" cap="flat" cmpd="sng" algn="ctr">
                      <a:solidFill>
                        <a:srgbClr val="BFBFBF"/>
                      </a:solidFill>
                      <a:prstDash val="solid"/>
                      <a:round/>
                      <a:headEnd type="none" w="med" len="med"/>
                      <a:tailEnd type="none" w="med" len="med"/>
                    </a:lnB>
                    <a:solidFill>
                      <a:srgbClr val="FFFFFF"/>
                    </a:solidFill>
                  </a:tcPr>
                </a:tc>
                <a:tc>
                  <a:txBody>
                    <a:bodyPr/>
                    <a:lstStyle/>
                    <a:p>
                      <a:pPr algn="l" fontAlgn="ctr"/>
                      <a:r>
                        <a:rPr lang="en-IE" sz="4000" b="0" i="0" u="none" strike="noStrike" dirty="0">
                          <a:solidFill>
                            <a:srgbClr val="000000"/>
                          </a:solidFill>
                          <a:effectLst/>
                          <a:latin typeface="Calibri" panose="020F0502020204030204" pitchFamily="34" charset="0"/>
                        </a:rPr>
                        <a:t>Learning Strategies</a:t>
                      </a:r>
                    </a:p>
                  </a:txBody>
                  <a:tcPr marL="3175" marR="3175" marT="2871" marB="0" anchor="ctr">
                    <a:lnL>
                      <a:noFill/>
                    </a:lnL>
                    <a:lnR>
                      <a:noFill/>
                    </a:lnR>
                    <a:lnT>
                      <a:noFill/>
                    </a:lnT>
                    <a:lnB w="6350" cap="flat" cmpd="sng" algn="ctr">
                      <a:solidFill>
                        <a:srgbClr val="BFBFBF"/>
                      </a:solidFill>
                      <a:prstDash val="solid"/>
                      <a:round/>
                      <a:headEnd type="none" w="med" len="med"/>
                      <a:tailEnd type="none" w="med" len="med"/>
                    </a:lnB>
                    <a:solidFill>
                      <a:srgbClr val="FFFFFF"/>
                    </a:solidFill>
                  </a:tcPr>
                </a:tc>
                <a:extLst>
                  <a:ext uri="{0D108BD9-81ED-4DB2-BD59-A6C34878D82A}">
                    <a16:rowId xmlns:a16="http://schemas.microsoft.com/office/drawing/2014/main" val="3531019833"/>
                  </a:ext>
                </a:extLst>
              </a:tr>
            </a:tbl>
          </a:graphicData>
        </a:graphic>
      </p:graphicFrame>
      <p:graphicFrame>
        <p:nvGraphicFramePr>
          <p:cNvPr id="24" name="Table 23">
            <a:extLst>
              <a:ext uri="{FF2B5EF4-FFF2-40B4-BE49-F238E27FC236}">
                <a16:creationId xmlns:a16="http://schemas.microsoft.com/office/drawing/2014/main" id="{ACED3B9F-B8E7-7AED-2779-FC67A3D9B3F8}"/>
              </a:ext>
            </a:extLst>
          </p:cNvPr>
          <p:cNvGraphicFramePr>
            <a:graphicFrameLocks noGrp="1"/>
          </p:cNvGraphicFramePr>
          <p:nvPr>
            <p:extLst>
              <p:ext uri="{D42A27DB-BD31-4B8C-83A1-F6EECF244321}">
                <p14:modId xmlns:p14="http://schemas.microsoft.com/office/powerpoint/2010/main" val="1429182182"/>
              </p:ext>
            </p:extLst>
          </p:nvPr>
        </p:nvGraphicFramePr>
        <p:xfrm>
          <a:off x="26754559" y="14378080"/>
          <a:ext cx="9318912" cy="1219098"/>
        </p:xfrm>
        <a:graphic>
          <a:graphicData uri="http://schemas.openxmlformats.org/drawingml/2006/table">
            <a:tbl>
              <a:tblPr/>
              <a:tblGrid>
                <a:gridCol w="1291898">
                  <a:extLst>
                    <a:ext uri="{9D8B030D-6E8A-4147-A177-3AD203B41FA5}">
                      <a16:colId xmlns:a16="http://schemas.microsoft.com/office/drawing/2014/main" val="1969985928"/>
                    </a:ext>
                  </a:extLst>
                </a:gridCol>
                <a:gridCol w="8027014">
                  <a:extLst>
                    <a:ext uri="{9D8B030D-6E8A-4147-A177-3AD203B41FA5}">
                      <a16:colId xmlns:a16="http://schemas.microsoft.com/office/drawing/2014/main" val="526801678"/>
                    </a:ext>
                  </a:extLst>
                </a:gridCol>
              </a:tblGrid>
              <a:tr h="1219098">
                <a:tc>
                  <a:txBody>
                    <a:bodyPr/>
                    <a:lstStyle/>
                    <a:p>
                      <a:pPr algn="l" fontAlgn="ctr"/>
                      <a:r>
                        <a:rPr lang="en-IE" sz="4000" b="0" i="0" u="none" strike="noStrike">
                          <a:solidFill>
                            <a:srgbClr val="000000"/>
                          </a:solidFill>
                          <a:effectLst/>
                          <a:latin typeface="Calibri" panose="020F0502020204030204" pitchFamily="34" charset="0"/>
                        </a:rPr>
                        <a:t>CL</a:t>
                      </a:r>
                    </a:p>
                  </a:txBody>
                  <a:tcPr marL="3175" marR="3175" marT="2871" marB="0" anchor="ctr">
                    <a:lnL>
                      <a:noFill/>
                    </a:lnL>
                    <a:lnR>
                      <a:noFill/>
                    </a:lnR>
                    <a:lnT w="6350" cap="flat" cmpd="sng" algn="ctr">
                      <a:solidFill>
                        <a:srgbClr val="BFBFBF"/>
                      </a:solidFill>
                      <a:prstDash val="solid"/>
                      <a:round/>
                      <a:headEnd type="none" w="med" len="med"/>
                      <a:tailEnd type="none" w="med" len="med"/>
                    </a:lnT>
                    <a:lnB>
                      <a:noFill/>
                    </a:lnB>
                    <a:solidFill>
                      <a:srgbClr val="FFFFFF"/>
                    </a:solidFill>
                  </a:tcPr>
                </a:tc>
                <a:tc>
                  <a:txBody>
                    <a:bodyPr/>
                    <a:lstStyle/>
                    <a:p>
                      <a:pPr algn="l" fontAlgn="ctr"/>
                      <a:r>
                        <a:rPr lang="en-IE" sz="4000" b="0" i="0" u="none" strike="noStrike" dirty="0">
                          <a:solidFill>
                            <a:srgbClr val="000000"/>
                          </a:solidFill>
                          <a:effectLst/>
                          <a:latin typeface="Calibri" panose="020F0502020204030204" pitchFamily="34" charset="0"/>
                        </a:rPr>
                        <a:t>Collaborative Learning</a:t>
                      </a:r>
                    </a:p>
                  </a:txBody>
                  <a:tcPr marL="3175" marR="3175" marT="2871" marB="0" anchor="ctr">
                    <a:lnL>
                      <a:noFill/>
                    </a:lnL>
                    <a:lnR>
                      <a:noFill/>
                    </a:lnR>
                    <a:lnT w="6350" cap="flat" cmpd="sng" algn="ctr">
                      <a:solidFill>
                        <a:srgbClr val="BFBFBF"/>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3138454602"/>
                  </a:ext>
                </a:extLst>
              </a:tr>
            </a:tbl>
          </a:graphicData>
        </a:graphic>
      </p:graphicFrame>
      <p:graphicFrame>
        <p:nvGraphicFramePr>
          <p:cNvPr id="25" name="Table 24">
            <a:extLst>
              <a:ext uri="{FF2B5EF4-FFF2-40B4-BE49-F238E27FC236}">
                <a16:creationId xmlns:a16="http://schemas.microsoft.com/office/drawing/2014/main" id="{352CB727-3DB2-7B09-C6A3-ACC6EB5A0193}"/>
              </a:ext>
            </a:extLst>
          </p:cNvPr>
          <p:cNvGraphicFramePr>
            <a:graphicFrameLocks noGrp="1"/>
          </p:cNvGraphicFramePr>
          <p:nvPr>
            <p:extLst>
              <p:ext uri="{D42A27DB-BD31-4B8C-83A1-F6EECF244321}">
                <p14:modId xmlns:p14="http://schemas.microsoft.com/office/powerpoint/2010/main" val="79620700"/>
              </p:ext>
            </p:extLst>
          </p:nvPr>
        </p:nvGraphicFramePr>
        <p:xfrm>
          <a:off x="26754556" y="19414805"/>
          <a:ext cx="9172383" cy="3568095"/>
        </p:xfrm>
        <a:graphic>
          <a:graphicData uri="http://schemas.openxmlformats.org/drawingml/2006/table">
            <a:tbl>
              <a:tblPr/>
              <a:tblGrid>
                <a:gridCol w="1084023">
                  <a:extLst>
                    <a:ext uri="{9D8B030D-6E8A-4147-A177-3AD203B41FA5}">
                      <a16:colId xmlns:a16="http://schemas.microsoft.com/office/drawing/2014/main" val="3927707916"/>
                    </a:ext>
                  </a:extLst>
                </a:gridCol>
                <a:gridCol w="8088360">
                  <a:extLst>
                    <a:ext uri="{9D8B030D-6E8A-4147-A177-3AD203B41FA5}">
                      <a16:colId xmlns:a16="http://schemas.microsoft.com/office/drawing/2014/main" val="408084977"/>
                    </a:ext>
                  </a:extLst>
                </a:gridCol>
              </a:tblGrid>
              <a:tr h="1019798">
                <a:tc>
                  <a:txBody>
                    <a:bodyPr/>
                    <a:lstStyle/>
                    <a:p>
                      <a:pPr algn="l" fontAlgn="ctr"/>
                      <a:r>
                        <a:rPr lang="en-IE" sz="4000" b="0" i="0" u="none" strike="noStrike" dirty="0">
                          <a:solidFill>
                            <a:srgbClr val="000000"/>
                          </a:solidFill>
                          <a:effectLst/>
                          <a:latin typeface="Calibri" panose="020F0502020204030204" pitchFamily="34" charset="0"/>
                        </a:rPr>
                        <a:t>QI</a:t>
                      </a:r>
                    </a:p>
                  </a:txBody>
                  <a:tcPr marL="3175" marR="3175" marT="2871" marB="0" anchor="ctr">
                    <a:lnL>
                      <a:noFill/>
                    </a:lnL>
                    <a:lnR>
                      <a:noFill/>
                    </a:lnR>
                    <a:lnT w="6350" cap="flat" cmpd="sng" algn="ctr">
                      <a:solidFill>
                        <a:srgbClr val="BFBFBF"/>
                      </a:solidFill>
                      <a:prstDash val="solid"/>
                      <a:round/>
                      <a:headEnd type="none" w="med" len="med"/>
                      <a:tailEnd type="none" w="med" len="med"/>
                    </a:lnT>
                    <a:lnB>
                      <a:noFill/>
                    </a:lnB>
                    <a:solidFill>
                      <a:srgbClr val="FFFFFF"/>
                    </a:solidFill>
                  </a:tcPr>
                </a:tc>
                <a:tc>
                  <a:txBody>
                    <a:bodyPr/>
                    <a:lstStyle/>
                    <a:p>
                      <a:pPr algn="l" fontAlgn="ctr"/>
                      <a:r>
                        <a:rPr lang="en-IE" sz="4000" b="0" i="0" u="none" strike="noStrike">
                          <a:solidFill>
                            <a:srgbClr val="000000"/>
                          </a:solidFill>
                          <a:effectLst/>
                          <a:latin typeface="Calibri" panose="020F0502020204030204" pitchFamily="34" charset="0"/>
                        </a:rPr>
                        <a:t>Quality of Interactions</a:t>
                      </a:r>
                    </a:p>
                  </a:txBody>
                  <a:tcPr marL="3175" marR="3175" marT="2871" marB="0" anchor="ctr">
                    <a:lnL>
                      <a:noFill/>
                    </a:lnL>
                    <a:lnR>
                      <a:noFill/>
                    </a:lnR>
                    <a:lnT w="6350" cap="flat" cmpd="sng" algn="ctr">
                      <a:solidFill>
                        <a:srgbClr val="BFBFBF"/>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1065006165"/>
                  </a:ext>
                </a:extLst>
              </a:tr>
              <a:tr h="1019798">
                <a:tc>
                  <a:txBody>
                    <a:bodyPr/>
                    <a:lstStyle/>
                    <a:p>
                      <a:pPr algn="l" fontAlgn="ctr"/>
                      <a:r>
                        <a:rPr lang="en-IE" sz="4000" b="0" i="0" u="none" strike="noStrike" dirty="0">
                          <a:solidFill>
                            <a:srgbClr val="000000"/>
                          </a:solidFill>
                          <a:effectLst/>
                          <a:latin typeface="Calibri" panose="020F0502020204030204" pitchFamily="34" charset="0"/>
                        </a:rPr>
                        <a:t>SE</a:t>
                      </a:r>
                    </a:p>
                  </a:txBody>
                  <a:tcPr marL="3175" marR="3175" marT="2871" marB="0" anchor="ctr">
                    <a:lnL>
                      <a:noFill/>
                    </a:lnL>
                    <a:lnR>
                      <a:noFill/>
                    </a:lnR>
                    <a:lnT>
                      <a:noFill/>
                    </a:lnT>
                    <a:lnB>
                      <a:noFill/>
                    </a:lnB>
                    <a:solidFill>
                      <a:srgbClr val="FFFFFF"/>
                    </a:solidFill>
                  </a:tcPr>
                </a:tc>
                <a:tc>
                  <a:txBody>
                    <a:bodyPr/>
                    <a:lstStyle/>
                    <a:p>
                      <a:pPr algn="l" fontAlgn="ctr"/>
                      <a:r>
                        <a:rPr lang="en-IE" sz="4000" b="0" i="0" u="none" strike="noStrike" dirty="0">
                          <a:solidFill>
                            <a:srgbClr val="000000"/>
                          </a:solidFill>
                          <a:effectLst/>
                          <a:latin typeface="Calibri" panose="020F0502020204030204" pitchFamily="34" charset="0"/>
                        </a:rPr>
                        <a:t>Supportive Environment</a:t>
                      </a:r>
                    </a:p>
                  </a:txBody>
                  <a:tcPr marL="3175" marR="3175" marT="2871" marB="0" anchor="ctr">
                    <a:lnL>
                      <a:noFill/>
                    </a:lnL>
                    <a:lnR>
                      <a:noFill/>
                    </a:lnR>
                    <a:lnT>
                      <a:noFill/>
                    </a:lnT>
                    <a:lnB>
                      <a:noFill/>
                    </a:lnB>
                    <a:solidFill>
                      <a:srgbClr val="FFFFFF"/>
                    </a:solidFill>
                  </a:tcPr>
                </a:tc>
                <a:extLst>
                  <a:ext uri="{0D108BD9-81ED-4DB2-BD59-A6C34878D82A}">
                    <a16:rowId xmlns:a16="http://schemas.microsoft.com/office/drawing/2014/main" val="756664593"/>
                  </a:ext>
                </a:extLst>
              </a:tr>
              <a:tr h="1528499">
                <a:tc>
                  <a:txBody>
                    <a:bodyPr/>
                    <a:lstStyle/>
                    <a:p>
                      <a:pPr algn="l" fontAlgn="ctr"/>
                      <a:r>
                        <a:rPr lang="en-IE" sz="4000" b="0" i="0" u="none" strike="noStrike" dirty="0">
                          <a:solidFill>
                            <a:srgbClr val="000000"/>
                          </a:solidFill>
                          <a:effectLst/>
                          <a:latin typeface="Calibri" panose="020F0502020204030204" pitchFamily="34" charset="0"/>
                        </a:rPr>
                        <a:t>LC</a:t>
                      </a:r>
                    </a:p>
                  </a:txBody>
                  <a:tcPr marL="3175" marR="3175" marT="2871" marB="0" anchor="ctr">
                    <a:lnL>
                      <a:noFill/>
                    </a:lnL>
                    <a:lnR>
                      <a:noFill/>
                    </a:lnR>
                    <a:lnT>
                      <a:noFill/>
                    </a:lnT>
                    <a:lnB w="6350" cap="flat" cmpd="sng" algn="ctr">
                      <a:solidFill>
                        <a:srgbClr val="BFBFBF"/>
                      </a:solidFill>
                      <a:prstDash val="solid"/>
                      <a:round/>
                      <a:headEnd type="none" w="med" len="med"/>
                      <a:tailEnd type="none" w="med" len="med"/>
                    </a:lnB>
                    <a:solidFill>
                      <a:srgbClr val="FFFFFF"/>
                    </a:solidFill>
                  </a:tcPr>
                </a:tc>
                <a:tc>
                  <a:txBody>
                    <a:bodyPr/>
                    <a:lstStyle/>
                    <a:p>
                      <a:pPr algn="l" fontAlgn="ctr"/>
                      <a:r>
                        <a:rPr lang="en-IE" sz="4000" b="0" i="0" u="none" strike="noStrike" dirty="0">
                          <a:solidFill>
                            <a:srgbClr val="000000"/>
                          </a:solidFill>
                          <a:effectLst/>
                          <a:latin typeface="Calibri" panose="020F0502020204030204" pitchFamily="34" charset="0"/>
                        </a:rPr>
                        <a:t>Learning, Creative &amp; Social Skills</a:t>
                      </a:r>
                    </a:p>
                  </a:txBody>
                  <a:tcPr marL="3175" marR="3175" marT="2871" marB="0" anchor="ctr">
                    <a:lnL>
                      <a:noFill/>
                    </a:lnL>
                    <a:lnR>
                      <a:noFill/>
                    </a:lnR>
                    <a:lnT>
                      <a:noFill/>
                    </a:lnT>
                    <a:lnB w="6350" cap="flat" cmpd="sng" algn="ctr">
                      <a:solidFill>
                        <a:srgbClr val="BFBFBF"/>
                      </a:solidFill>
                      <a:prstDash val="solid"/>
                      <a:round/>
                      <a:headEnd type="none" w="med" len="med"/>
                      <a:tailEnd type="none" w="med" len="med"/>
                    </a:lnB>
                    <a:solidFill>
                      <a:srgbClr val="FFFFFF"/>
                    </a:solidFill>
                  </a:tcPr>
                </a:tc>
                <a:extLst>
                  <a:ext uri="{0D108BD9-81ED-4DB2-BD59-A6C34878D82A}">
                    <a16:rowId xmlns:a16="http://schemas.microsoft.com/office/drawing/2014/main" val="2236462545"/>
                  </a:ext>
                </a:extLst>
              </a:tr>
            </a:tbl>
          </a:graphicData>
        </a:graphic>
      </p:graphicFrame>
      <p:graphicFrame>
        <p:nvGraphicFramePr>
          <p:cNvPr id="26" name="Table 25">
            <a:extLst>
              <a:ext uri="{FF2B5EF4-FFF2-40B4-BE49-F238E27FC236}">
                <a16:creationId xmlns:a16="http://schemas.microsoft.com/office/drawing/2014/main" id="{9BC341FF-9AB6-C0B5-E615-569326562F9A}"/>
              </a:ext>
            </a:extLst>
          </p:cNvPr>
          <p:cNvGraphicFramePr>
            <a:graphicFrameLocks noGrp="1"/>
          </p:cNvGraphicFramePr>
          <p:nvPr>
            <p:extLst>
              <p:ext uri="{D42A27DB-BD31-4B8C-83A1-F6EECF244321}">
                <p14:modId xmlns:p14="http://schemas.microsoft.com/office/powerpoint/2010/main" val="926071001"/>
              </p:ext>
            </p:extLst>
          </p:nvPr>
        </p:nvGraphicFramePr>
        <p:xfrm>
          <a:off x="26754557" y="16046719"/>
          <a:ext cx="9172383" cy="3134072"/>
        </p:xfrm>
        <a:graphic>
          <a:graphicData uri="http://schemas.openxmlformats.org/drawingml/2006/table">
            <a:tbl>
              <a:tblPr/>
              <a:tblGrid>
                <a:gridCol w="1259758">
                  <a:extLst>
                    <a:ext uri="{9D8B030D-6E8A-4147-A177-3AD203B41FA5}">
                      <a16:colId xmlns:a16="http://schemas.microsoft.com/office/drawing/2014/main" val="132083334"/>
                    </a:ext>
                  </a:extLst>
                </a:gridCol>
                <a:gridCol w="7912625">
                  <a:extLst>
                    <a:ext uri="{9D8B030D-6E8A-4147-A177-3AD203B41FA5}">
                      <a16:colId xmlns:a16="http://schemas.microsoft.com/office/drawing/2014/main" val="3721954614"/>
                    </a:ext>
                  </a:extLst>
                </a:gridCol>
              </a:tblGrid>
              <a:tr h="1567036">
                <a:tc>
                  <a:txBody>
                    <a:bodyPr/>
                    <a:lstStyle/>
                    <a:p>
                      <a:pPr algn="l" fontAlgn="ctr"/>
                      <a:r>
                        <a:rPr lang="en-IE" sz="4000" b="0" i="0" u="none" strike="noStrike" dirty="0">
                          <a:solidFill>
                            <a:srgbClr val="000000"/>
                          </a:solidFill>
                          <a:effectLst/>
                          <a:latin typeface="Calibri" panose="020F0502020204030204" pitchFamily="34" charset="0"/>
                        </a:rPr>
                        <a:t>SF</a:t>
                      </a:r>
                    </a:p>
                  </a:txBody>
                  <a:tcPr marL="3175" marR="3175" marT="2871" marB="0" anchor="ctr">
                    <a:lnL>
                      <a:noFill/>
                    </a:lnL>
                    <a:lnR>
                      <a:noFill/>
                    </a:lnR>
                    <a:lnT w="6350" cap="flat" cmpd="sng" algn="ctr">
                      <a:solidFill>
                        <a:srgbClr val="BFBFBF"/>
                      </a:solidFill>
                      <a:prstDash val="solid"/>
                      <a:round/>
                      <a:headEnd type="none" w="med" len="med"/>
                      <a:tailEnd type="none" w="med" len="med"/>
                    </a:lnT>
                    <a:lnB>
                      <a:noFill/>
                    </a:lnB>
                    <a:solidFill>
                      <a:srgbClr val="FFFFFF"/>
                    </a:solidFill>
                  </a:tcPr>
                </a:tc>
                <a:tc>
                  <a:txBody>
                    <a:bodyPr/>
                    <a:lstStyle/>
                    <a:p>
                      <a:pPr algn="l" fontAlgn="ctr"/>
                      <a:r>
                        <a:rPr lang="en-IE" sz="4000" b="0" i="0" u="none" strike="noStrike" dirty="0">
                          <a:solidFill>
                            <a:srgbClr val="000000"/>
                          </a:solidFill>
                          <a:effectLst/>
                          <a:latin typeface="Calibri" panose="020F0502020204030204" pitchFamily="34" charset="0"/>
                        </a:rPr>
                        <a:t>Student-Faculty Interaction</a:t>
                      </a:r>
                    </a:p>
                  </a:txBody>
                  <a:tcPr marL="3175" marR="3175" marT="2871" marB="0" anchor="ctr">
                    <a:lnL>
                      <a:noFill/>
                    </a:lnL>
                    <a:lnR>
                      <a:noFill/>
                    </a:lnR>
                    <a:lnT w="6350" cap="flat" cmpd="sng" algn="ctr">
                      <a:solidFill>
                        <a:srgbClr val="BFBFBF"/>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3165738037"/>
                  </a:ext>
                </a:extLst>
              </a:tr>
              <a:tr h="1567036">
                <a:tc>
                  <a:txBody>
                    <a:bodyPr/>
                    <a:lstStyle/>
                    <a:p>
                      <a:pPr algn="l" fontAlgn="ctr"/>
                      <a:r>
                        <a:rPr lang="en-IE" sz="4000" b="0" i="0" u="none" strike="noStrike">
                          <a:solidFill>
                            <a:srgbClr val="000000"/>
                          </a:solidFill>
                          <a:effectLst/>
                          <a:latin typeface="Calibri" panose="020F0502020204030204" pitchFamily="34" charset="0"/>
                        </a:rPr>
                        <a:t>ET</a:t>
                      </a:r>
                    </a:p>
                  </a:txBody>
                  <a:tcPr marL="3175" marR="3175" marT="2871" marB="0" anchor="ctr">
                    <a:lnL>
                      <a:noFill/>
                    </a:lnL>
                    <a:lnR>
                      <a:noFill/>
                    </a:lnR>
                    <a:lnT>
                      <a:noFill/>
                    </a:lnT>
                    <a:lnB>
                      <a:noFill/>
                    </a:lnB>
                    <a:solidFill>
                      <a:srgbClr val="FFFFFF"/>
                    </a:solidFill>
                  </a:tcPr>
                </a:tc>
                <a:tc>
                  <a:txBody>
                    <a:bodyPr/>
                    <a:lstStyle/>
                    <a:p>
                      <a:pPr algn="l" fontAlgn="ctr"/>
                      <a:r>
                        <a:rPr lang="en-IE" sz="4000" b="0" i="0" u="none" strike="noStrike" dirty="0">
                          <a:solidFill>
                            <a:srgbClr val="000000"/>
                          </a:solidFill>
                          <a:effectLst/>
                          <a:latin typeface="Calibri" panose="020F0502020204030204" pitchFamily="34" charset="0"/>
                        </a:rPr>
                        <a:t>Effective Teaching Practices</a:t>
                      </a:r>
                    </a:p>
                  </a:txBody>
                  <a:tcPr marL="3175" marR="3175" marT="2871" marB="0" anchor="ctr">
                    <a:lnL>
                      <a:noFill/>
                    </a:lnL>
                    <a:lnR>
                      <a:noFill/>
                    </a:lnR>
                    <a:lnT>
                      <a:noFill/>
                    </a:lnT>
                    <a:lnB>
                      <a:noFill/>
                    </a:lnB>
                    <a:solidFill>
                      <a:srgbClr val="FFFFFF"/>
                    </a:solidFill>
                  </a:tcPr>
                </a:tc>
                <a:extLst>
                  <a:ext uri="{0D108BD9-81ED-4DB2-BD59-A6C34878D82A}">
                    <a16:rowId xmlns:a16="http://schemas.microsoft.com/office/drawing/2014/main" val="227031660"/>
                  </a:ext>
                </a:extLst>
              </a:tr>
            </a:tbl>
          </a:graphicData>
        </a:graphic>
      </p:graphicFrame>
      <p:pic>
        <p:nvPicPr>
          <p:cNvPr id="13" name="Audio 12">
            <a:hlinkClick r:id="" action="ppaction://media"/>
            <a:extLst>
              <a:ext uri="{FF2B5EF4-FFF2-40B4-BE49-F238E27FC236}">
                <a16:creationId xmlns:a16="http://schemas.microsoft.com/office/drawing/2014/main" id="{9CF7FD2D-3C5C-A755-E561-5A98F7247FAA}"/>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2041763" y="29513213"/>
            <a:ext cx="609600" cy="609600"/>
          </a:xfrm>
          <a:prstGeom prst="rect">
            <a:avLst/>
          </a:prstGeom>
        </p:spPr>
      </p:pic>
    </p:spTree>
    <p:extLst>
      <p:ext uri="{BB962C8B-B14F-4D97-AF65-F5344CB8AC3E}">
        <p14:creationId xmlns:p14="http://schemas.microsoft.com/office/powerpoint/2010/main" val="1908672958"/>
      </p:ext>
    </p:extLst>
  </p:cSld>
  <p:clrMapOvr>
    <a:masterClrMapping/>
  </p:clrMapOvr>
  <mc:AlternateContent xmlns:mc="http://schemas.openxmlformats.org/markup-compatibility/2006" xmlns:p14="http://schemas.microsoft.com/office/powerpoint/2010/main">
    <mc:Choice Requires="p14">
      <p:transition spd="slow" p14:dur="2000" advTm="91084"/>
    </mc:Choice>
    <mc:Fallback xmlns="">
      <p:transition spd="slow" advTm="9108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3"/>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476E9C-4B7D-DFE7-619F-F1D6D0432848}"/>
              </a:ext>
            </a:extLst>
          </p:cNvPr>
          <p:cNvSpPr>
            <a:spLocks noGrp="1"/>
          </p:cNvSpPr>
          <p:nvPr>
            <p:ph type="title"/>
          </p:nvPr>
        </p:nvSpPr>
        <p:spPr/>
        <p:txBody>
          <a:bodyPr/>
          <a:lstStyle/>
          <a:p>
            <a:r>
              <a:rPr lang="en-IE" dirty="0"/>
              <a:t>First year undergraduate</a:t>
            </a:r>
          </a:p>
        </p:txBody>
      </p:sp>
      <p:sp>
        <p:nvSpPr>
          <p:cNvPr id="3" name="Content Placeholder 2">
            <a:extLst>
              <a:ext uri="{FF2B5EF4-FFF2-40B4-BE49-F238E27FC236}">
                <a16:creationId xmlns:a16="http://schemas.microsoft.com/office/drawing/2014/main" id="{6F9D52FD-7373-A93D-301B-DC2F205F54A3}"/>
              </a:ext>
            </a:extLst>
          </p:cNvPr>
          <p:cNvSpPr>
            <a:spLocks noGrp="1"/>
          </p:cNvSpPr>
          <p:nvPr>
            <p:ph idx="1"/>
          </p:nvPr>
        </p:nvSpPr>
        <p:spPr/>
        <p:txBody>
          <a:bodyPr/>
          <a:lstStyle/>
          <a:p>
            <a:pPr marL="0" indent="0">
              <a:buNone/>
            </a:pPr>
            <a:endParaRPr lang="en-IE" dirty="0"/>
          </a:p>
          <a:p>
            <a:pPr marL="0" indent="0">
              <a:buNone/>
            </a:pPr>
            <a:endParaRPr lang="en-IE" dirty="0"/>
          </a:p>
        </p:txBody>
      </p:sp>
      <p:graphicFrame>
        <p:nvGraphicFramePr>
          <p:cNvPr id="4" name="Chart 3">
            <a:extLst>
              <a:ext uri="{FF2B5EF4-FFF2-40B4-BE49-F238E27FC236}">
                <a16:creationId xmlns:a16="http://schemas.microsoft.com/office/drawing/2014/main" id="{A30B7B02-490A-B58A-7655-462AC360C3DF}"/>
              </a:ext>
            </a:extLst>
          </p:cNvPr>
          <p:cNvGraphicFramePr>
            <a:graphicFrameLocks/>
          </p:cNvGraphicFramePr>
          <p:nvPr>
            <p:extLst>
              <p:ext uri="{D42A27DB-BD31-4B8C-83A1-F6EECF244321}">
                <p14:modId xmlns:p14="http://schemas.microsoft.com/office/powerpoint/2010/main" val="2978293626"/>
              </p:ext>
            </p:extLst>
          </p:nvPr>
        </p:nvGraphicFramePr>
        <p:xfrm>
          <a:off x="4531947" y="8421018"/>
          <a:ext cx="10925302" cy="634929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5" name="Chart 4">
            <a:extLst>
              <a:ext uri="{FF2B5EF4-FFF2-40B4-BE49-F238E27FC236}">
                <a16:creationId xmlns:a16="http://schemas.microsoft.com/office/drawing/2014/main" id="{FCF4BCD9-FB35-3D99-1904-89F492736E36}"/>
              </a:ext>
            </a:extLst>
          </p:cNvPr>
          <p:cNvGraphicFramePr>
            <a:graphicFrameLocks/>
          </p:cNvGraphicFramePr>
          <p:nvPr>
            <p:extLst>
              <p:ext uri="{D42A27DB-BD31-4B8C-83A1-F6EECF244321}">
                <p14:modId xmlns:p14="http://schemas.microsoft.com/office/powerpoint/2010/main" val="2399692358"/>
              </p:ext>
            </p:extLst>
          </p:nvPr>
        </p:nvGraphicFramePr>
        <p:xfrm>
          <a:off x="4531946" y="17393014"/>
          <a:ext cx="10925302" cy="6349294"/>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6" name="Chart 5">
            <a:extLst>
              <a:ext uri="{FF2B5EF4-FFF2-40B4-BE49-F238E27FC236}">
                <a16:creationId xmlns:a16="http://schemas.microsoft.com/office/drawing/2014/main" id="{3F56B2EE-6822-934C-C9EE-95C0E6E9E150}"/>
              </a:ext>
            </a:extLst>
          </p:cNvPr>
          <p:cNvGraphicFramePr>
            <a:graphicFrameLocks/>
          </p:cNvGraphicFramePr>
          <p:nvPr>
            <p:extLst>
              <p:ext uri="{D42A27DB-BD31-4B8C-83A1-F6EECF244321}">
                <p14:modId xmlns:p14="http://schemas.microsoft.com/office/powerpoint/2010/main" val="3579726675"/>
              </p:ext>
            </p:extLst>
          </p:nvPr>
        </p:nvGraphicFramePr>
        <p:xfrm>
          <a:off x="21401881" y="8053724"/>
          <a:ext cx="10411619" cy="6716588"/>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7" name="Chart 6">
            <a:extLst>
              <a:ext uri="{FF2B5EF4-FFF2-40B4-BE49-F238E27FC236}">
                <a16:creationId xmlns:a16="http://schemas.microsoft.com/office/drawing/2014/main" id="{2ABF940D-7E4D-7411-05BC-5B8A013C165A}"/>
              </a:ext>
            </a:extLst>
          </p:cNvPr>
          <p:cNvGraphicFramePr>
            <a:graphicFrameLocks/>
          </p:cNvGraphicFramePr>
          <p:nvPr>
            <p:extLst>
              <p:ext uri="{D42A27DB-BD31-4B8C-83A1-F6EECF244321}">
                <p14:modId xmlns:p14="http://schemas.microsoft.com/office/powerpoint/2010/main" val="991024458"/>
              </p:ext>
            </p:extLst>
          </p:nvPr>
        </p:nvGraphicFramePr>
        <p:xfrm>
          <a:off x="21401881" y="17393014"/>
          <a:ext cx="12202319" cy="6716588"/>
        </p:xfrm>
        <a:graphic>
          <a:graphicData uri="http://schemas.openxmlformats.org/drawingml/2006/chart">
            <c:chart xmlns:c="http://schemas.openxmlformats.org/drawingml/2006/chart" xmlns:r="http://schemas.openxmlformats.org/officeDocument/2006/relationships" r:id="rId7"/>
          </a:graphicData>
        </a:graphic>
      </p:graphicFrame>
      <p:pic>
        <p:nvPicPr>
          <p:cNvPr id="30" name="Audio 29">
            <a:hlinkClick r:id="" action="ppaction://media"/>
            <a:extLst>
              <a:ext uri="{FF2B5EF4-FFF2-40B4-BE49-F238E27FC236}">
                <a16:creationId xmlns:a16="http://schemas.microsoft.com/office/drawing/2014/main" id="{6A38ECFF-6D94-288F-36A0-475201582A19}"/>
              </a:ext>
            </a:extLst>
          </p:cNvPr>
          <p:cNvPicPr>
            <a:picLocks noChangeAspect="1"/>
          </p:cNvPicPr>
          <p:nvPr>
            <a:audioFile r:link="rId2"/>
            <p:extLst>
              <p:ext uri="{DAA4B4D4-6D71-4841-9C94-3DE7FCFB9230}">
                <p14:media xmlns:p14="http://schemas.microsoft.com/office/powerpoint/2010/main" r:embed="rId1"/>
              </p:ext>
            </p:extLst>
          </p:nvPr>
        </p:nvPicPr>
        <p:blipFill>
          <a:blip r:embed="rId8"/>
          <a:srcRect l="-200781" t="-91406" r="-200781" b="-91406"/>
          <a:stretch>
            <a:fillRect/>
          </a:stretch>
        </p:blipFill>
        <p:spPr>
          <a:xfrm>
            <a:off x="35924530" y="25628799"/>
            <a:ext cx="3057525" cy="1724025"/>
          </a:xfrm>
          <a:prstGeom prst="rect">
            <a:avLst/>
          </a:prstGeom>
        </p:spPr>
      </p:pic>
      <p:pic>
        <p:nvPicPr>
          <p:cNvPr id="31" name="Audio 30">
            <a:hlinkClick r:id="" action="ppaction://media"/>
            <a:extLst>
              <a:ext uri="{FF2B5EF4-FFF2-40B4-BE49-F238E27FC236}">
                <a16:creationId xmlns:a16="http://schemas.microsoft.com/office/drawing/2014/main" id="{D4112DC7-C37E-F328-8061-34218505512A}"/>
              </a:ext>
            </a:extLst>
          </p:cNvPr>
          <p:cNvPicPr>
            <a:picLocks noChangeAspect="1"/>
          </p:cNvPicPr>
          <p:nvPr>
            <a:audioFile r:link="rId2"/>
            <p:extLst>
              <p:ext uri="{DAA4B4D4-6D71-4841-9C94-3DE7FCFB9230}">
                <p14:media xmlns:p14="http://schemas.microsoft.com/office/powerpoint/2010/main" r:embed="rId1"/>
              </p:ext>
            </p:extLst>
          </p:nvPr>
        </p:nvPicPr>
        <p:blipFill>
          <a:blip r:embed="rId8"/>
          <a:srcRect l="-200781" t="-91406" r="-200781" b="-91406"/>
          <a:stretch>
            <a:fillRect/>
          </a:stretch>
        </p:blipFill>
        <p:spPr>
          <a:xfrm>
            <a:off x="35924530" y="25628799"/>
            <a:ext cx="3057525" cy="1724025"/>
          </a:xfrm>
          <a:prstGeom prst="rect">
            <a:avLst/>
          </a:prstGeom>
        </p:spPr>
      </p:pic>
      <p:pic>
        <p:nvPicPr>
          <p:cNvPr id="32" name="Audio 31">
            <a:hlinkClick r:id="" action="ppaction://media"/>
            <a:extLst>
              <a:ext uri="{FF2B5EF4-FFF2-40B4-BE49-F238E27FC236}">
                <a16:creationId xmlns:a16="http://schemas.microsoft.com/office/drawing/2014/main" id="{72C7EB52-D9FC-315A-7F89-54FCF8104BA4}"/>
              </a:ext>
            </a:extLst>
          </p:cNvPr>
          <p:cNvPicPr>
            <a:picLocks noChangeAspect="1"/>
          </p:cNvPicPr>
          <p:nvPr>
            <a:audioFile r:link="rId2"/>
            <p:extLst>
              <p:ext uri="{DAA4B4D4-6D71-4841-9C94-3DE7FCFB9230}">
                <p14:media xmlns:p14="http://schemas.microsoft.com/office/powerpoint/2010/main" r:embed="rId1"/>
              </p:ext>
            </p:extLst>
          </p:nvPr>
        </p:nvPicPr>
        <p:blipFill>
          <a:blip r:embed="rId8"/>
          <a:srcRect l="-200781" t="-91406" r="-200781" b="-91406"/>
          <a:stretch>
            <a:fillRect/>
          </a:stretch>
        </p:blipFill>
        <p:spPr>
          <a:xfrm>
            <a:off x="35924530" y="25628799"/>
            <a:ext cx="3057525" cy="1724025"/>
          </a:xfrm>
          <a:prstGeom prst="rect">
            <a:avLst/>
          </a:prstGeom>
        </p:spPr>
      </p:pic>
    </p:spTree>
    <p:extLst>
      <p:ext uri="{BB962C8B-B14F-4D97-AF65-F5344CB8AC3E}">
        <p14:creationId xmlns:p14="http://schemas.microsoft.com/office/powerpoint/2010/main" val="270712569"/>
      </p:ext>
    </p:extLst>
  </p:cSld>
  <p:clrMapOvr>
    <a:masterClrMapping/>
  </p:clrMapOvr>
  <mc:AlternateContent xmlns:mc="http://schemas.openxmlformats.org/markup-compatibility/2006" xmlns:p14="http://schemas.microsoft.com/office/powerpoint/2010/main">
    <mc:Choice Requires="p14">
      <p:transition spd="slow" p14:dur="2000" advTm="19554"/>
    </mc:Choice>
    <mc:Fallback xmlns="">
      <p:transition spd="slow" advTm="1955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2"/>
                                        </p:tgtEl>
                                      </p:cBhvr>
                                    </p:cmd>
                                  </p:childTnLst>
                                </p:cTn>
                              </p:par>
                            </p:childTnLst>
                          </p:cTn>
                        </p:par>
                        <p:par>
                          <p:cTn id="7" fill="hold">
                            <p:stCondLst>
                              <p:cond delay="0"/>
                            </p:stCondLst>
                            <p:childTnLst>
                              <p:par>
                                <p:cTn id="8" presetID="1" presetClass="mediacall" presetSubtype="0" fill="hold" nodeType="afterEffect">
                                  <p:stCondLst>
                                    <p:cond delay="0"/>
                                  </p:stCondLst>
                                  <p:childTnLst>
                                    <p:cmd type="call" cmd="playFrom(0.0)">
                                      <p:cBhvr>
                                        <p:cTn id="9" dur="1" fill="hold"/>
                                        <p:tgtEl>
                                          <p:spTgt spid="31"/>
                                        </p:tgtEl>
                                      </p:cBhvr>
                                    </p:cmd>
                                  </p:childTnLst>
                                </p:cTn>
                              </p:par>
                            </p:childTnLst>
                          </p:cTn>
                        </p:par>
                        <p:par>
                          <p:cTn id="10" fill="hold">
                            <p:stCondLst>
                              <p:cond delay="0"/>
                            </p:stCondLst>
                            <p:childTnLst>
                              <p:par>
                                <p:cTn id="11" presetID="1" presetClass="mediacall" presetSubtype="0" fill="hold" nodeType="afterEffect">
                                  <p:stCondLst>
                                    <p:cond delay="0"/>
                                  </p:stCondLst>
                                  <p:childTnLst>
                                    <p:cmd type="call" cmd="playFrom(0.0)">
                                      <p:cBhvr>
                                        <p:cTn id="12" dur="1" fill="hold"/>
                                        <p:tgtEl>
                                          <p:spTgt spid="30"/>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3" fill="hold" display="0">
                  <p:stCondLst>
                    <p:cond delay="indefinite"/>
                  </p:stCondLst>
                  <p:endCondLst>
                    <p:cond evt="onStopAudio" delay="0">
                      <p:tgtEl>
                        <p:sldTgt/>
                      </p:tgtEl>
                    </p:cond>
                  </p:endCondLst>
                </p:cTn>
                <p:tgtEl>
                  <p:spTgt spid="30"/>
                </p:tgtEl>
              </p:cMediaNode>
            </p:audio>
            <p:audio isNarration="1">
              <p:cMediaNode vol="80000" showWhenStopped="0">
                <p:cTn id="14" fill="hold" display="0">
                  <p:stCondLst>
                    <p:cond delay="indefinite"/>
                  </p:stCondLst>
                  <p:endCondLst>
                    <p:cond evt="onStopAudio" delay="0">
                      <p:tgtEl>
                        <p:sldTgt/>
                      </p:tgtEl>
                    </p:cond>
                  </p:endCondLst>
                </p:cTn>
                <p:tgtEl>
                  <p:spTgt spid="31"/>
                </p:tgtEl>
              </p:cMediaNode>
            </p:audio>
            <p:audio isNarration="1">
              <p:cMediaNode vol="80000" showWhenStopped="0">
                <p:cTn id="15" fill="hold" display="0">
                  <p:stCondLst>
                    <p:cond delay="indefinite"/>
                  </p:stCondLst>
                  <p:endCondLst>
                    <p:cond evt="onStopAudio" delay="0">
                      <p:tgtEl>
                        <p:sldTgt/>
                      </p:tgtEl>
                    </p:cond>
                  </p:endCondLst>
                </p:cTn>
                <p:tgtEl>
                  <p:spTgt spid="32"/>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476E9C-4B7D-DFE7-619F-F1D6D0432848}"/>
              </a:ext>
            </a:extLst>
          </p:cNvPr>
          <p:cNvSpPr>
            <a:spLocks noGrp="1"/>
          </p:cNvSpPr>
          <p:nvPr>
            <p:ph type="title"/>
          </p:nvPr>
        </p:nvSpPr>
        <p:spPr/>
        <p:txBody>
          <a:bodyPr/>
          <a:lstStyle/>
          <a:p>
            <a:r>
              <a:rPr lang="en-IE" dirty="0"/>
              <a:t>Final year undergraduate</a:t>
            </a:r>
          </a:p>
        </p:txBody>
      </p:sp>
      <p:sp>
        <p:nvSpPr>
          <p:cNvPr id="3" name="Content Placeholder 2">
            <a:extLst>
              <a:ext uri="{FF2B5EF4-FFF2-40B4-BE49-F238E27FC236}">
                <a16:creationId xmlns:a16="http://schemas.microsoft.com/office/drawing/2014/main" id="{6F9D52FD-7373-A93D-301B-DC2F205F54A3}"/>
              </a:ext>
            </a:extLst>
          </p:cNvPr>
          <p:cNvSpPr>
            <a:spLocks noGrp="1"/>
          </p:cNvSpPr>
          <p:nvPr>
            <p:ph idx="1"/>
          </p:nvPr>
        </p:nvSpPr>
        <p:spPr/>
        <p:txBody>
          <a:bodyPr/>
          <a:lstStyle/>
          <a:p>
            <a:pPr marL="0" indent="0">
              <a:buNone/>
            </a:pPr>
            <a:endParaRPr lang="en-IE" dirty="0"/>
          </a:p>
          <a:p>
            <a:pPr marL="0" indent="0">
              <a:buNone/>
            </a:pPr>
            <a:endParaRPr lang="en-IE" dirty="0"/>
          </a:p>
        </p:txBody>
      </p:sp>
      <p:graphicFrame>
        <p:nvGraphicFramePr>
          <p:cNvPr id="8" name="Chart 7">
            <a:extLst>
              <a:ext uri="{FF2B5EF4-FFF2-40B4-BE49-F238E27FC236}">
                <a16:creationId xmlns:a16="http://schemas.microsoft.com/office/drawing/2014/main" id="{789E019A-A342-97DE-0337-DCD2D1B1C4B0}"/>
              </a:ext>
            </a:extLst>
          </p:cNvPr>
          <p:cNvGraphicFramePr>
            <a:graphicFrameLocks/>
          </p:cNvGraphicFramePr>
          <p:nvPr>
            <p:extLst>
              <p:ext uri="{D42A27DB-BD31-4B8C-83A1-F6EECF244321}">
                <p14:modId xmlns:p14="http://schemas.microsoft.com/office/powerpoint/2010/main" val="3165596740"/>
              </p:ext>
            </p:extLst>
          </p:nvPr>
        </p:nvGraphicFramePr>
        <p:xfrm>
          <a:off x="4520071" y="8332106"/>
          <a:ext cx="11431955" cy="634929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Chart 8">
            <a:extLst>
              <a:ext uri="{FF2B5EF4-FFF2-40B4-BE49-F238E27FC236}">
                <a16:creationId xmlns:a16="http://schemas.microsoft.com/office/drawing/2014/main" id="{D8A71AEB-7B97-1BDA-2D39-496B0E86D106}"/>
              </a:ext>
            </a:extLst>
          </p:cNvPr>
          <p:cNvGraphicFramePr>
            <a:graphicFrameLocks/>
          </p:cNvGraphicFramePr>
          <p:nvPr>
            <p:extLst>
              <p:ext uri="{D42A27DB-BD31-4B8C-83A1-F6EECF244321}">
                <p14:modId xmlns:p14="http://schemas.microsoft.com/office/powerpoint/2010/main" val="2711475134"/>
              </p:ext>
            </p:extLst>
          </p:nvPr>
        </p:nvGraphicFramePr>
        <p:xfrm>
          <a:off x="22080275" y="8332106"/>
          <a:ext cx="11431955" cy="6349294"/>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0" name="Chart 9">
            <a:extLst>
              <a:ext uri="{FF2B5EF4-FFF2-40B4-BE49-F238E27FC236}">
                <a16:creationId xmlns:a16="http://schemas.microsoft.com/office/drawing/2014/main" id="{97FA59E0-24E5-04FF-921B-6568CD9CC84A}"/>
              </a:ext>
            </a:extLst>
          </p:cNvPr>
          <p:cNvGraphicFramePr>
            <a:graphicFrameLocks/>
          </p:cNvGraphicFramePr>
          <p:nvPr>
            <p:extLst>
              <p:ext uri="{D42A27DB-BD31-4B8C-83A1-F6EECF244321}">
                <p14:modId xmlns:p14="http://schemas.microsoft.com/office/powerpoint/2010/main" val="3324589675"/>
              </p:ext>
            </p:extLst>
          </p:nvPr>
        </p:nvGraphicFramePr>
        <p:xfrm>
          <a:off x="3587616" y="18750246"/>
          <a:ext cx="13296864" cy="6715424"/>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1" name="Chart 10">
            <a:extLst>
              <a:ext uri="{FF2B5EF4-FFF2-40B4-BE49-F238E27FC236}">
                <a16:creationId xmlns:a16="http://schemas.microsoft.com/office/drawing/2014/main" id="{CB3C33A7-7935-28AE-1040-D5EA249E072A}"/>
              </a:ext>
            </a:extLst>
          </p:cNvPr>
          <p:cNvGraphicFramePr>
            <a:graphicFrameLocks/>
          </p:cNvGraphicFramePr>
          <p:nvPr>
            <p:extLst>
              <p:ext uri="{D42A27DB-BD31-4B8C-83A1-F6EECF244321}">
                <p14:modId xmlns:p14="http://schemas.microsoft.com/office/powerpoint/2010/main" val="1223392317"/>
              </p:ext>
            </p:extLst>
          </p:nvPr>
        </p:nvGraphicFramePr>
        <p:xfrm>
          <a:off x="23261398" y="18750246"/>
          <a:ext cx="11431955" cy="6715424"/>
        </p:xfrm>
        <a:graphic>
          <a:graphicData uri="http://schemas.openxmlformats.org/drawingml/2006/chart">
            <c:chart xmlns:c="http://schemas.openxmlformats.org/drawingml/2006/chart" xmlns:r="http://schemas.openxmlformats.org/officeDocument/2006/relationships" r:id="rId7"/>
          </a:graphicData>
        </a:graphic>
      </p:graphicFrame>
      <p:pic>
        <p:nvPicPr>
          <p:cNvPr id="19" name="Audio 18">
            <a:hlinkClick r:id="" action="ppaction://media"/>
            <a:extLst>
              <a:ext uri="{FF2B5EF4-FFF2-40B4-BE49-F238E27FC236}">
                <a16:creationId xmlns:a16="http://schemas.microsoft.com/office/drawing/2014/main" id="{8F335180-7C74-2BC9-3B32-830B26C73C98}"/>
              </a:ext>
            </a:extLst>
          </p:cNvPr>
          <p:cNvPicPr>
            <a:picLocks noChangeAspect="1"/>
          </p:cNvPicPr>
          <p:nvPr>
            <a:audioFile r:link="rId2"/>
            <p:extLst>
              <p:ext uri="{DAA4B4D4-6D71-4841-9C94-3DE7FCFB9230}">
                <p14:media xmlns:p14="http://schemas.microsoft.com/office/powerpoint/2010/main" r:embed="rId1"/>
              </p:ext>
            </p:extLst>
          </p:nvPr>
        </p:nvPicPr>
        <p:blipFill>
          <a:blip r:embed="rId8"/>
          <a:srcRect l="-200781" t="-91406" r="-200781" b="-91406"/>
          <a:stretch>
            <a:fillRect/>
          </a:stretch>
        </p:blipFill>
        <p:spPr>
          <a:xfrm>
            <a:off x="35924530" y="25628799"/>
            <a:ext cx="3057525" cy="1724025"/>
          </a:xfrm>
          <a:prstGeom prst="rect">
            <a:avLst/>
          </a:prstGeom>
        </p:spPr>
      </p:pic>
    </p:spTree>
    <p:extLst>
      <p:ext uri="{BB962C8B-B14F-4D97-AF65-F5344CB8AC3E}">
        <p14:creationId xmlns:p14="http://schemas.microsoft.com/office/powerpoint/2010/main" val="2373037476"/>
      </p:ext>
    </p:extLst>
  </p:cSld>
  <p:clrMapOvr>
    <a:masterClrMapping/>
  </p:clrMapOvr>
  <mc:AlternateContent xmlns:mc="http://schemas.openxmlformats.org/markup-compatibility/2006" xmlns:p14="http://schemas.microsoft.com/office/powerpoint/2010/main">
    <mc:Choice Requires="p14">
      <p:transition spd="slow" p14:dur="2000" advTm="19221"/>
    </mc:Choice>
    <mc:Fallback xmlns="">
      <p:transition spd="slow" advTm="1922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9"/>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9"/>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476E9C-4B7D-DFE7-619F-F1D6D0432848}"/>
              </a:ext>
            </a:extLst>
          </p:cNvPr>
          <p:cNvSpPr>
            <a:spLocks noGrp="1"/>
          </p:cNvSpPr>
          <p:nvPr>
            <p:ph type="title"/>
          </p:nvPr>
        </p:nvSpPr>
        <p:spPr>
          <a:xfrm>
            <a:off x="2525757" y="705692"/>
            <a:ext cx="29714130" cy="5830782"/>
          </a:xfrm>
        </p:spPr>
        <p:txBody>
          <a:bodyPr/>
          <a:lstStyle/>
          <a:p>
            <a:r>
              <a:rPr lang="en-IE" dirty="0"/>
              <a:t>Graduate Taught</a:t>
            </a:r>
          </a:p>
        </p:txBody>
      </p:sp>
      <p:sp>
        <p:nvSpPr>
          <p:cNvPr id="3" name="Content Placeholder 2">
            <a:extLst>
              <a:ext uri="{FF2B5EF4-FFF2-40B4-BE49-F238E27FC236}">
                <a16:creationId xmlns:a16="http://schemas.microsoft.com/office/drawing/2014/main" id="{6F9D52FD-7373-A93D-301B-DC2F205F54A3}"/>
              </a:ext>
            </a:extLst>
          </p:cNvPr>
          <p:cNvSpPr>
            <a:spLocks noGrp="1"/>
          </p:cNvSpPr>
          <p:nvPr>
            <p:ph idx="1"/>
          </p:nvPr>
        </p:nvSpPr>
        <p:spPr/>
        <p:txBody>
          <a:bodyPr/>
          <a:lstStyle/>
          <a:p>
            <a:pPr marL="0" indent="0">
              <a:buNone/>
            </a:pPr>
            <a:endParaRPr lang="en-IE" dirty="0"/>
          </a:p>
          <a:p>
            <a:pPr marL="0" indent="0">
              <a:buNone/>
            </a:pPr>
            <a:endParaRPr lang="en-IE" dirty="0"/>
          </a:p>
        </p:txBody>
      </p:sp>
      <p:graphicFrame>
        <p:nvGraphicFramePr>
          <p:cNvPr id="4" name="Chart 3">
            <a:extLst>
              <a:ext uri="{FF2B5EF4-FFF2-40B4-BE49-F238E27FC236}">
                <a16:creationId xmlns:a16="http://schemas.microsoft.com/office/drawing/2014/main" id="{7432EB90-55AF-8898-8158-2B5A3412C59E}"/>
              </a:ext>
            </a:extLst>
          </p:cNvPr>
          <p:cNvGraphicFramePr>
            <a:graphicFrameLocks/>
          </p:cNvGraphicFramePr>
          <p:nvPr>
            <p:extLst>
              <p:ext uri="{D42A27DB-BD31-4B8C-83A1-F6EECF244321}">
                <p14:modId xmlns:p14="http://schemas.microsoft.com/office/powerpoint/2010/main" val="2531758642"/>
              </p:ext>
            </p:extLst>
          </p:nvPr>
        </p:nvGraphicFramePr>
        <p:xfrm>
          <a:off x="1240342" y="4114676"/>
          <a:ext cx="14571157" cy="774777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5" name="Chart 4">
            <a:extLst>
              <a:ext uri="{FF2B5EF4-FFF2-40B4-BE49-F238E27FC236}">
                <a16:creationId xmlns:a16="http://schemas.microsoft.com/office/drawing/2014/main" id="{5AE2FCA6-1D23-A216-97CD-D53F1DDD61B8}"/>
              </a:ext>
            </a:extLst>
          </p:cNvPr>
          <p:cNvGraphicFramePr>
            <a:graphicFrameLocks/>
          </p:cNvGraphicFramePr>
          <p:nvPr>
            <p:extLst>
              <p:ext uri="{D42A27DB-BD31-4B8C-83A1-F6EECF244321}">
                <p14:modId xmlns:p14="http://schemas.microsoft.com/office/powerpoint/2010/main" val="1264887739"/>
              </p:ext>
            </p:extLst>
          </p:nvPr>
        </p:nvGraphicFramePr>
        <p:xfrm>
          <a:off x="20884190" y="4061921"/>
          <a:ext cx="11683524" cy="778631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6" name="Chart 5">
            <a:extLst>
              <a:ext uri="{FF2B5EF4-FFF2-40B4-BE49-F238E27FC236}">
                <a16:creationId xmlns:a16="http://schemas.microsoft.com/office/drawing/2014/main" id="{07F9C2A4-1E64-0661-B610-1E036A8582B8}"/>
              </a:ext>
            </a:extLst>
          </p:cNvPr>
          <p:cNvGraphicFramePr>
            <a:graphicFrameLocks/>
          </p:cNvGraphicFramePr>
          <p:nvPr>
            <p:extLst>
              <p:ext uri="{D42A27DB-BD31-4B8C-83A1-F6EECF244321}">
                <p14:modId xmlns:p14="http://schemas.microsoft.com/office/powerpoint/2010/main" val="1068540203"/>
              </p:ext>
            </p:extLst>
          </p:nvPr>
        </p:nvGraphicFramePr>
        <p:xfrm>
          <a:off x="1382837" y="13059987"/>
          <a:ext cx="13351956" cy="7747771"/>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7" name="Chart 6">
            <a:extLst>
              <a:ext uri="{FF2B5EF4-FFF2-40B4-BE49-F238E27FC236}">
                <a16:creationId xmlns:a16="http://schemas.microsoft.com/office/drawing/2014/main" id="{E28C06BE-9FCB-64C1-DFFA-4EBB817CF8FF}"/>
              </a:ext>
            </a:extLst>
          </p:cNvPr>
          <p:cNvGraphicFramePr>
            <a:graphicFrameLocks/>
          </p:cNvGraphicFramePr>
          <p:nvPr>
            <p:extLst>
              <p:ext uri="{D42A27DB-BD31-4B8C-83A1-F6EECF244321}">
                <p14:modId xmlns:p14="http://schemas.microsoft.com/office/powerpoint/2010/main" val="339929646"/>
              </p:ext>
            </p:extLst>
          </p:nvPr>
        </p:nvGraphicFramePr>
        <p:xfrm>
          <a:off x="20641217" y="13453851"/>
          <a:ext cx="12169470" cy="7353907"/>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2" name="Chart 11">
            <a:extLst>
              <a:ext uri="{FF2B5EF4-FFF2-40B4-BE49-F238E27FC236}">
                <a16:creationId xmlns:a16="http://schemas.microsoft.com/office/drawing/2014/main" id="{C39668FE-E1D4-ED66-9646-A3EE3727282B}"/>
              </a:ext>
            </a:extLst>
          </p:cNvPr>
          <p:cNvGraphicFramePr>
            <a:graphicFrameLocks/>
          </p:cNvGraphicFramePr>
          <p:nvPr>
            <p:extLst>
              <p:ext uri="{D42A27DB-BD31-4B8C-83A1-F6EECF244321}">
                <p14:modId xmlns:p14="http://schemas.microsoft.com/office/powerpoint/2010/main" val="3853777729"/>
              </p:ext>
            </p:extLst>
          </p:nvPr>
        </p:nvGraphicFramePr>
        <p:xfrm>
          <a:off x="2335890" y="22224154"/>
          <a:ext cx="11445850" cy="6248504"/>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13" name="Chart 12">
            <a:extLst>
              <a:ext uri="{FF2B5EF4-FFF2-40B4-BE49-F238E27FC236}">
                <a16:creationId xmlns:a16="http://schemas.microsoft.com/office/drawing/2014/main" id="{A64C7365-0EC0-B4CC-F8C4-23B70CF071EE}"/>
              </a:ext>
            </a:extLst>
          </p:cNvPr>
          <p:cNvGraphicFramePr>
            <a:graphicFrameLocks/>
          </p:cNvGraphicFramePr>
          <p:nvPr>
            <p:extLst>
              <p:ext uri="{D42A27DB-BD31-4B8C-83A1-F6EECF244321}">
                <p14:modId xmlns:p14="http://schemas.microsoft.com/office/powerpoint/2010/main" val="2522303795"/>
              </p:ext>
            </p:extLst>
          </p:nvPr>
        </p:nvGraphicFramePr>
        <p:xfrm>
          <a:off x="20641217" y="21671452"/>
          <a:ext cx="11926497" cy="7436948"/>
        </p:xfrm>
        <a:graphic>
          <a:graphicData uri="http://schemas.openxmlformats.org/drawingml/2006/chart">
            <c:chart xmlns:c="http://schemas.openxmlformats.org/drawingml/2006/chart" xmlns:r="http://schemas.openxmlformats.org/officeDocument/2006/relationships" r:id="rId9"/>
          </a:graphicData>
        </a:graphic>
      </p:graphicFrame>
      <p:pic>
        <p:nvPicPr>
          <p:cNvPr id="19" name="Audio 18">
            <a:hlinkClick r:id="" action="ppaction://media"/>
            <a:extLst>
              <a:ext uri="{FF2B5EF4-FFF2-40B4-BE49-F238E27FC236}">
                <a16:creationId xmlns:a16="http://schemas.microsoft.com/office/drawing/2014/main" id="{34F9F7E4-A992-D598-16BE-83ABE0A0A0CD}"/>
              </a:ext>
            </a:extLst>
          </p:cNvPr>
          <p:cNvPicPr>
            <a:picLocks noChangeAspect="1"/>
          </p:cNvPicPr>
          <p:nvPr>
            <a:audioFile r:link="rId2"/>
            <p:extLst>
              <p:ext uri="{DAA4B4D4-6D71-4841-9C94-3DE7FCFB9230}">
                <p14:media xmlns:p14="http://schemas.microsoft.com/office/powerpoint/2010/main" r:embed="rId1"/>
              </p:ext>
            </p:extLst>
          </p:nvPr>
        </p:nvPicPr>
        <p:blipFill>
          <a:blip r:embed="rId10"/>
          <a:srcRect l="-200781" t="-91406" r="-200781" b="-91406"/>
          <a:stretch>
            <a:fillRect/>
          </a:stretch>
        </p:blipFill>
        <p:spPr>
          <a:xfrm>
            <a:off x="35924530" y="25628799"/>
            <a:ext cx="3057525" cy="1724025"/>
          </a:xfrm>
          <a:prstGeom prst="rect">
            <a:avLst/>
          </a:prstGeom>
        </p:spPr>
      </p:pic>
    </p:spTree>
    <p:extLst>
      <p:ext uri="{BB962C8B-B14F-4D97-AF65-F5344CB8AC3E}">
        <p14:creationId xmlns:p14="http://schemas.microsoft.com/office/powerpoint/2010/main" val="396926452"/>
      </p:ext>
    </p:extLst>
  </p:cSld>
  <p:clrMapOvr>
    <a:masterClrMapping/>
  </p:clrMapOvr>
  <mc:AlternateContent xmlns:mc="http://schemas.openxmlformats.org/markup-compatibility/2006" xmlns:p14="http://schemas.microsoft.com/office/powerpoint/2010/main">
    <mc:Choice Requires="p14">
      <p:transition spd="slow" p14:dur="2000" advTm="34601"/>
    </mc:Choice>
    <mc:Fallback xmlns="">
      <p:transition spd="slow" advTm="3460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9"/>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9"/>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4CDC8C-B4C3-6CAC-6568-CA0600D42007}"/>
              </a:ext>
            </a:extLst>
          </p:cNvPr>
          <p:cNvSpPr>
            <a:spLocks noGrp="1"/>
          </p:cNvSpPr>
          <p:nvPr>
            <p:ph type="title"/>
          </p:nvPr>
        </p:nvSpPr>
        <p:spPr/>
        <p:txBody>
          <a:bodyPr/>
          <a:lstStyle/>
          <a:p>
            <a:r>
              <a:rPr lang="en-IE" dirty="0"/>
              <a:t>Final Thoughts</a:t>
            </a:r>
          </a:p>
        </p:txBody>
      </p:sp>
      <p:sp>
        <p:nvSpPr>
          <p:cNvPr id="3" name="Content Placeholder 2">
            <a:extLst>
              <a:ext uri="{FF2B5EF4-FFF2-40B4-BE49-F238E27FC236}">
                <a16:creationId xmlns:a16="http://schemas.microsoft.com/office/drawing/2014/main" id="{7F8BB5EA-C6A9-EB26-6C4D-B916BAE41160}"/>
              </a:ext>
            </a:extLst>
          </p:cNvPr>
          <p:cNvSpPr>
            <a:spLocks noGrp="1"/>
          </p:cNvSpPr>
          <p:nvPr>
            <p:ph idx="1"/>
          </p:nvPr>
        </p:nvSpPr>
        <p:spPr/>
        <p:txBody>
          <a:bodyPr/>
          <a:lstStyle/>
          <a:p>
            <a:r>
              <a:rPr lang="en-IE" dirty="0"/>
              <a:t>Most survey scores for first and final year undergraduates have increased since 2021 and largely reached 2020 levels</a:t>
            </a:r>
          </a:p>
          <a:p>
            <a:r>
              <a:rPr lang="en-IE" dirty="0"/>
              <a:t>Still some recovery to be made on questions in indicators Higher-order Learning and Collaborative Learning</a:t>
            </a:r>
          </a:p>
          <a:p>
            <a:r>
              <a:rPr lang="en-IE" dirty="0"/>
              <a:t>Most survey scores for Graduate Taught students have not recovered</a:t>
            </a:r>
          </a:p>
          <a:p>
            <a:r>
              <a:rPr lang="en-IE" dirty="0"/>
              <a:t>We will be analysing open-text comments and discussing during presentations across UCD in coming weeks to explore possible reasons for these findings</a:t>
            </a:r>
          </a:p>
        </p:txBody>
      </p:sp>
      <p:pic>
        <p:nvPicPr>
          <p:cNvPr id="5" name="Audio 4">
            <a:hlinkClick r:id="" action="ppaction://media"/>
            <a:extLst>
              <a:ext uri="{FF2B5EF4-FFF2-40B4-BE49-F238E27FC236}">
                <a16:creationId xmlns:a16="http://schemas.microsoft.com/office/drawing/2014/main" id="{19849400-7460-1719-3165-3BC48B41D078}"/>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2041763" y="29513213"/>
            <a:ext cx="609600" cy="609600"/>
          </a:xfrm>
          <a:prstGeom prst="rect">
            <a:avLst/>
          </a:prstGeom>
        </p:spPr>
      </p:pic>
    </p:spTree>
    <p:extLst>
      <p:ext uri="{BB962C8B-B14F-4D97-AF65-F5344CB8AC3E}">
        <p14:creationId xmlns:p14="http://schemas.microsoft.com/office/powerpoint/2010/main" val="3419735821"/>
      </p:ext>
    </p:extLst>
  </p:cSld>
  <p:clrMapOvr>
    <a:masterClrMapping/>
  </p:clrMapOvr>
  <mc:AlternateContent xmlns:mc="http://schemas.openxmlformats.org/markup-compatibility/2006" xmlns:p14="http://schemas.microsoft.com/office/powerpoint/2010/main">
    <mc:Choice Requires="p14">
      <p:transition spd="slow" p14:dur="2000" advTm="28140"/>
    </mc:Choice>
    <mc:Fallback xmlns="">
      <p:transition spd="slow" advTm="2814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054b6d94-e8c4-49da-a979-9242fd65d88a">
      <Terms xmlns="http://schemas.microsoft.com/office/infopath/2007/PartnerControls"/>
    </lcf76f155ced4ddcb4097134ff3c332f>
    <TaxCatchAll xmlns="b2b3b332-7c05-4c9e-ac88-8c84810ea636"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4F212BEED14A7E4F9DACB66556D25188" ma:contentTypeVersion="16" ma:contentTypeDescription="Create a new document." ma:contentTypeScope="" ma:versionID="8e1b69677ed7067c482b27fd55c1793c">
  <xsd:schema xmlns:xsd="http://www.w3.org/2001/XMLSchema" xmlns:xs="http://www.w3.org/2001/XMLSchema" xmlns:p="http://schemas.microsoft.com/office/2006/metadata/properties" xmlns:ns2="054b6d94-e8c4-49da-a979-9242fd65d88a" xmlns:ns3="b2b3b332-7c05-4c9e-ac88-8c84810ea636" xmlns:ns4="90385aca-c051-4920-a543-a58a9099ea41" targetNamespace="http://schemas.microsoft.com/office/2006/metadata/properties" ma:root="true" ma:fieldsID="17659020d50aa8f5e76f89c35cc3e569" ns2:_="" ns3:_="" ns4:_="">
    <xsd:import namespace="054b6d94-e8c4-49da-a979-9242fd65d88a"/>
    <xsd:import namespace="b2b3b332-7c05-4c9e-ac88-8c84810ea636"/>
    <xsd:import namespace="90385aca-c051-4920-a543-a58a9099ea41"/>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lcf76f155ced4ddcb4097134ff3c332f" minOccurs="0"/>
                <xsd:element ref="ns3:TaxCatchAll" minOccurs="0"/>
                <xsd:element ref="ns4:SharedWithUsers" minOccurs="0"/>
                <xsd:element ref="ns4:SharedWithDetails"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54b6d94-e8c4-49da-a979-9242fd65d88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3620fc26-8289-4c02-81ef-e580eda00c72" ma:termSetId="09814cd3-568e-fe90-9814-8d621ff8fb84" ma:anchorId="fba54fb3-c3e1-fe81-a776-ca4b69148c4d" ma:open="true" ma:isKeyword="false">
      <xsd:complexType>
        <xsd:sequence>
          <xsd:element ref="pc:Terms" minOccurs="0" maxOccurs="1"/>
        </xsd:sequence>
      </xsd:complexType>
    </xsd:element>
    <xsd:element name="MediaServiceLocation" ma:index="22" nillable="true" ma:displayName="Location" ma:internalName="MediaServiceLocation" ma:readOnly="true">
      <xsd:simpleType>
        <xsd:restriction base="dms:Text"/>
      </xsd:simpleType>
    </xsd:element>
    <xsd:element name="MediaLengthInSeconds" ma:index="23"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2b3b332-7c05-4c9e-ac88-8c84810ea636"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5da542d6-b093-448f-bee7-e5e5f054a4b1}" ma:internalName="TaxCatchAll" ma:showField="CatchAllData" ma:web="90385aca-c051-4920-a543-a58a9099ea41">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90385aca-c051-4920-a543-a58a9099ea41" elementFormDefault="qualified">
    <xsd:import namespace="http://schemas.microsoft.com/office/2006/documentManagement/types"/>
    <xsd:import namespace="http://schemas.microsoft.com/office/infopath/2007/PartnerControls"/>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A651B57-294E-4982-8159-259179AFD70E}">
  <ds:schemaRefs>
    <ds:schemaRef ds:uri="http://www.w3.org/XML/1998/namespace"/>
    <ds:schemaRef ds:uri="http://schemas.microsoft.com/office/2006/metadata/properties"/>
    <ds:schemaRef ds:uri="http://schemas.microsoft.com/office/infopath/2007/PartnerControls"/>
    <ds:schemaRef ds:uri="http://schemas.microsoft.com/office/2006/documentManagement/types"/>
    <ds:schemaRef ds:uri="http://purl.org/dc/dcmitype/"/>
    <ds:schemaRef ds:uri="http://purl.org/dc/elements/1.1/"/>
    <ds:schemaRef ds:uri="a5bf85ab-5b89-45d5-812d-d881043611a5"/>
    <ds:schemaRef ds:uri="http://schemas.openxmlformats.org/package/2006/metadata/core-properties"/>
    <ds:schemaRef ds:uri="68e1ab35-ff8e-44ca-82a7-f81c04950d13"/>
    <ds:schemaRef ds:uri="http://purl.org/dc/terms/"/>
    <ds:schemaRef ds:uri="054b6d94-e8c4-49da-a979-9242fd65d88a"/>
    <ds:schemaRef ds:uri="b2b3b332-7c05-4c9e-ac88-8c84810ea636"/>
  </ds:schemaRefs>
</ds:datastoreItem>
</file>

<file path=customXml/itemProps2.xml><?xml version="1.0" encoding="utf-8"?>
<ds:datastoreItem xmlns:ds="http://schemas.openxmlformats.org/officeDocument/2006/customXml" ds:itemID="{961150CC-0CC9-417E-92DC-F35F35B43A9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54b6d94-e8c4-49da-a979-9242fd65d88a"/>
    <ds:schemaRef ds:uri="b2b3b332-7c05-4c9e-ac88-8c84810ea636"/>
    <ds:schemaRef ds:uri="90385aca-c051-4920-a543-a58a9099ea4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D187932-1872-496F-9950-FE700874A40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Facet</Template>
  <TotalTime>205</TotalTime>
  <Words>1254</Words>
  <Application>Microsoft Office PowerPoint</Application>
  <PresentationFormat>Custom</PresentationFormat>
  <Paragraphs>140</Paragraphs>
  <Slides>6</Slides>
  <Notes>0</Notes>
  <HiddenSlides>0</HiddenSlides>
  <MMClips>8</MMClip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Facet</vt:lpstr>
      <vt:lpstr>PowerPoint Presentation</vt:lpstr>
      <vt:lpstr>Change in Student Engagement 2020, 2021, 2022</vt:lpstr>
      <vt:lpstr>First year undergraduate</vt:lpstr>
      <vt:lpstr>Final year undergraduate</vt:lpstr>
      <vt:lpstr>Graduate Taught</vt:lpstr>
      <vt:lpstr>Final Thoughts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Ciara Hunter</dc:creator>
  <cp:lastModifiedBy>Lisa Bennett</cp:lastModifiedBy>
  <cp:revision>17</cp:revision>
  <dcterms:created xsi:type="dcterms:W3CDTF">2022-02-14T15:00:09Z</dcterms:created>
  <dcterms:modified xsi:type="dcterms:W3CDTF">2025-11-18T10:36:20Z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0x0101004F212BEED14A7E4F9DACB66556D25188</vt:lpwstr>
  </property>
  <property fmtid="{D5CDD505-2E9C-101B-9397-08002B2CF9AE}" pid="3" name="MediaServiceImageTags">
    <vt:lpwstr/>
  </property>
</Properties>
</file>